
<file path=[Content_Types].xml><?xml version="1.0" encoding="utf-8"?>
<Types xmlns="http://schemas.openxmlformats.org/package/2006/content-types">
  <Override PartName="/ppt/slides/slide18.xml" ContentType="application/vnd.openxmlformats-officedocument.presentationml.slide+xml"/>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Override PartName="/ppt/notesSlides/notesSlide9.xml" ContentType="application/vnd.openxmlformats-officedocument.presentationml.notesSlide+xml"/>
  <Override PartName="/ppt/notesSlides/notesSlide16.xml" ContentType="application/vnd.openxmlformats-officedocument.presentationml.notesSlide+xml"/>
  <Default Extension="rels" ContentType="application/vnd.openxmlformats-package.relationships+xml"/>
  <Default Extension="jpeg" ContentType="image/jpeg"/>
  <Override PartName="/ppt/slides/slide10.xml" ContentType="application/vnd.openxmlformats-officedocument.presentationml.slide+xml"/>
  <Override PartName="/ppt/notesMasters/notesMaster1.xml" ContentType="application/vnd.openxmlformats-officedocument.presentationml.notesMaster+xml"/>
  <Override PartName="/ppt/slides/slide1.xml" ContentType="application/vnd.openxmlformats-officedocument.presentationml.slide+xml"/>
  <Override PartName="/ppt/slideLayouts/slideLayout5.xml" ContentType="application/vnd.openxmlformats-officedocument.presentationml.slideLayout+xml"/>
  <Override PartName="/ppt/notesSlides/notesSlide12.xml" ContentType="application/vnd.openxmlformats-officedocument.presentationml.notesSlide+xml"/>
  <Override PartName="/docProps/app.xml" ContentType="application/vnd.openxmlformats-officedocument.extended-properties+xml"/>
  <Override PartName="/ppt/theme/theme2.xml" ContentType="application/vnd.openxmlformats-officedocument.theme+xml"/>
  <Override PartName="/ppt/slideLayouts/slideLayout1.xml" ContentType="application/vnd.openxmlformats-officedocument.presentationml.slideLayout+xml"/>
  <Default Extension="xml" ContentType="application/xml"/>
  <Override PartName="/ppt/slides/slide19.xml" ContentType="application/vnd.openxmlformats-officedocument.presentationml.slide+xml"/>
  <Override PartName="/ppt/notesSlides/notesSlide5.xml" ContentType="application/vnd.openxmlformats-officedocument.presentationml.notesSlide+xml"/>
  <Override PartName="/ppt/tableStyles.xml" ContentType="application/vnd.openxmlformats-officedocument.presentationml.tableStyles+xml"/>
  <Override PartName="/ppt/slides/slide15.xml" ContentType="application/vnd.openxmlformats-officedocument.presentationml.slide+xml"/>
  <Override PartName="/ppt/notesSlides/notesSlide1.xml" ContentType="application/vnd.openxmlformats-officedocument.presentationml.notesSlide+xml"/>
  <Override PartName="/ppt/notesSlides/notesSlide17.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notesSlides/notesSlide13.xml" ContentType="application/vnd.openxmlformats-officedocument.presentationml.notes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notesSlides/notesSlide6.xml" ContentType="application/vnd.openxmlformats-officedocument.presentationml.notesSlide+xml"/>
  <Override PartName="/ppt/slides/slide16.xml" ContentType="application/vnd.openxmlformats-officedocument.presentationml.slide+xml"/>
  <Override PartName="/ppt/notesSlides/notesSlide2.xml" ContentType="application/vnd.openxmlformats-officedocument.presentationml.notesSlide+xml"/>
  <Override PartName="/ppt/notesSlides/notesSlide18.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notesSlides/notesSlide14.xml" ContentType="application/vnd.openxmlformats-officedocument.presentationml.notesSlide+xml"/>
  <Override PartName="/ppt/slides/slide3.xml" ContentType="application/vnd.openxmlformats-officedocument.presentationml.slide+xml"/>
  <Override PartName="/ppt/slideLayouts/slideLayout3.xml" ContentType="application/vnd.openxmlformats-officedocument.presentationml.slideLayout+xml"/>
  <Override PartName="/ppt/slides/slide20.xml" ContentType="application/vnd.openxmlformats-officedocument.presentationml.slide+xml"/>
  <Override PartName="/ppt/notesSlides/notesSlide7.xml" ContentType="application/vnd.openxmlformats-officedocument.presentationml.notesSlide+xml"/>
  <Override PartName="/ppt/slides/slide17.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slides/slide8.xml" ContentType="application/vnd.openxmlformats-officedocument.presentationml.slide+xml"/>
  <Override PartName="/ppt/notesSlides/notesSlide19.xml" ContentType="application/vnd.openxmlformats-officedocument.presentationml.notes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notesSlides/notesSlide8.xml" ContentType="application/vnd.openxmlformats-officedocument.presentationml.notesSlide+xml"/>
  <Override PartName="/ppt/slideLayouts/slideLayout10.xml" ContentType="application/vnd.openxmlformats-officedocument.presentationml.slideLayout+xml"/>
  <Override PartName="/ppt/slides/slide4.xml" ContentType="application/vnd.openxmlformats-officedocument.presentationml.slide+xml"/>
  <Override PartName="/ppt/notesSlides/notesSlide15.xml" ContentType="application/vnd.openxmlformats-officedocument.presentationml.notes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trictFirstAndLastChars="0" saveSubsetFonts="1" autoCompressPictures="0">
  <p:sldMasterIdLst>
    <p:sldMasterId id="2147483648" r:id="rId1"/>
  </p:sldMasterIdLst>
  <p:notesMasterIdLst>
    <p:notesMasterId r:id="rId23"/>
  </p:notesMasterIdLst>
  <p:sldIdLst>
    <p:sldId id="441" r:id="rId2"/>
    <p:sldId id="492" r:id="rId3"/>
    <p:sldId id="493" r:id="rId4"/>
    <p:sldId id="494" r:id="rId5"/>
    <p:sldId id="495" r:id="rId6"/>
    <p:sldId id="510" r:id="rId7"/>
    <p:sldId id="515" r:id="rId8"/>
    <p:sldId id="516" r:id="rId9"/>
    <p:sldId id="498" r:id="rId10"/>
    <p:sldId id="499" r:id="rId11"/>
    <p:sldId id="517" r:id="rId12"/>
    <p:sldId id="512" r:id="rId13"/>
    <p:sldId id="471" r:id="rId14"/>
    <p:sldId id="513" r:id="rId15"/>
    <p:sldId id="514" r:id="rId16"/>
    <p:sldId id="518" r:id="rId17"/>
    <p:sldId id="519" r:id="rId18"/>
    <p:sldId id="501" r:id="rId19"/>
    <p:sldId id="502" r:id="rId20"/>
    <p:sldId id="488" r:id="rId21"/>
    <p:sldId id="369" r:id="rId22"/>
  </p:sldIdLst>
  <p:sldSz cx="9144000" cy="6858000" type="screen4x3"/>
  <p:notesSz cx="9144000" cy="6858000"/>
  <p:defaultTextStyle>
    <a:defPPr>
      <a:defRPr lang="en-US"/>
    </a:defPPr>
    <a:lvl1pPr algn="l" rtl="0" eaLnBrk="0" fontAlgn="base" hangingPunct="0">
      <a:spcBef>
        <a:spcPct val="0"/>
      </a:spcBef>
      <a:spcAft>
        <a:spcPct val="0"/>
      </a:spcAft>
      <a:defRPr sz="1400" b="1" kern="1200">
        <a:solidFill>
          <a:schemeClr val="tx1"/>
        </a:solidFill>
        <a:latin typeface="Times New Roman" charset="0"/>
        <a:ea typeface="+mn-ea"/>
        <a:cs typeface="+mn-cs"/>
      </a:defRPr>
    </a:lvl1pPr>
    <a:lvl2pPr marL="457200" algn="l" rtl="0" eaLnBrk="0" fontAlgn="base" hangingPunct="0">
      <a:spcBef>
        <a:spcPct val="0"/>
      </a:spcBef>
      <a:spcAft>
        <a:spcPct val="0"/>
      </a:spcAft>
      <a:defRPr sz="1400" b="1" kern="1200">
        <a:solidFill>
          <a:schemeClr val="tx1"/>
        </a:solidFill>
        <a:latin typeface="Times New Roman" charset="0"/>
        <a:ea typeface="+mn-ea"/>
        <a:cs typeface="+mn-cs"/>
      </a:defRPr>
    </a:lvl2pPr>
    <a:lvl3pPr marL="914400" algn="l" rtl="0" eaLnBrk="0" fontAlgn="base" hangingPunct="0">
      <a:spcBef>
        <a:spcPct val="0"/>
      </a:spcBef>
      <a:spcAft>
        <a:spcPct val="0"/>
      </a:spcAft>
      <a:defRPr sz="1400" b="1" kern="1200">
        <a:solidFill>
          <a:schemeClr val="tx1"/>
        </a:solidFill>
        <a:latin typeface="Times New Roman" charset="0"/>
        <a:ea typeface="+mn-ea"/>
        <a:cs typeface="+mn-cs"/>
      </a:defRPr>
    </a:lvl3pPr>
    <a:lvl4pPr marL="1371600" algn="l" rtl="0" eaLnBrk="0" fontAlgn="base" hangingPunct="0">
      <a:spcBef>
        <a:spcPct val="0"/>
      </a:spcBef>
      <a:spcAft>
        <a:spcPct val="0"/>
      </a:spcAft>
      <a:defRPr sz="1400" b="1" kern="1200">
        <a:solidFill>
          <a:schemeClr val="tx1"/>
        </a:solidFill>
        <a:latin typeface="Times New Roman" charset="0"/>
        <a:ea typeface="+mn-ea"/>
        <a:cs typeface="+mn-cs"/>
      </a:defRPr>
    </a:lvl4pPr>
    <a:lvl5pPr marL="1828800" algn="l" rtl="0" eaLnBrk="0" fontAlgn="base" hangingPunct="0">
      <a:spcBef>
        <a:spcPct val="0"/>
      </a:spcBef>
      <a:spcAft>
        <a:spcPct val="0"/>
      </a:spcAft>
      <a:defRPr sz="1400" b="1" kern="1200">
        <a:solidFill>
          <a:schemeClr val="tx1"/>
        </a:solidFill>
        <a:latin typeface="Times New Roman" charset="0"/>
        <a:ea typeface="+mn-ea"/>
        <a:cs typeface="+mn-cs"/>
      </a:defRPr>
    </a:lvl5pPr>
    <a:lvl6pPr marL="2286000" algn="l" defTabSz="457200" rtl="0" eaLnBrk="1" latinLnBrk="0" hangingPunct="1">
      <a:defRPr sz="1400" b="1" kern="1200">
        <a:solidFill>
          <a:schemeClr val="tx1"/>
        </a:solidFill>
        <a:latin typeface="Times New Roman" charset="0"/>
        <a:ea typeface="+mn-ea"/>
        <a:cs typeface="+mn-cs"/>
      </a:defRPr>
    </a:lvl6pPr>
    <a:lvl7pPr marL="2743200" algn="l" defTabSz="457200" rtl="0" eaLnBrk="1" latinLnBrk="0" hangingPunct="1">
      <a:defRPr sz="1400" b="1" kern="1200">
        <a:solidFill>
          <a:schemeClr val="tx1"/>
        </a:solidFill>
        <a:latin typeface="Times New Roman" charset="0"/>
        <a:ea typeface="+mn-ea"/>
        <a:cs typeface="+mn-cs"/>
      </a:defRPr>
    </a:lvl7pPr>
    <a:lvl8pPr marL="3200400" algn="l" defTabSz="457200" rtl="0" eaLnBrk="1" latinLnBrk="0" hangingPunct="1">
      <a:defRPr sz="1400" b="1" kern="1200">
        <a:solidFill>
          <a:schemeClr val="tx1"/>
        </a:solidFill>
        <a:latin typeface="Times New Roman" charset="0"/>
        <a:ea typeface="+mn-ea"/>
        <a:cs typeface="+mn-cs"/>
      </a:defRPr>
    </a:lvl8pPr>
    <a:lvl9pPr marL="3657600" algn="l" defTabSz="457200" rtl="0" eaLnBrk="1" latinLnBrk="0" hangingPunct="1">
      <a:defRPr sz="1400" b="1" kern="1200">
        <a:solidFill>
          <a:schemeClr val="tx1"/>
        </a:solidFill>
        <a:latin typeface="Times New Roman"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000000"/>
    <a:srgbClr val="009900"/>
    <a:srgbClr val="66FF66"/>
    <a:srgbClr val="969696"/>
    <a:srgbClr val="FFFF66"/>
    <a:srgbClr val="FF0000"/>
    <a:srgbClr val="CCFFFF"/>
    <a:srgbClr val="333333"/>
    <a:srgbClr val="FF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ferSingleView="1">
    <p:restoredLeft sz="32787"/>
    <p:restoredTop sz="90929"/>
  </p:normalViewPr>
  <p:slideViewPr>
    <p:cSldViewPr showGuides="1">
      <p:cViewPr>
        <p:scale>
          <a:sx n="105" d="100"/>
          <a:sy n="105" d="100"/>
        </p:scale>
        <p:origin x="-568" y="-20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notesMaster" Target="notesMasters/notesMaster1.xml"/><Relationship Id="rId24" Type="http://schemas.openxmlformats.org/officeDocument/2006/relationships/printerSettings" Target="printerSettings/printerSettings1.bin"/><Relationship Id="rId25" Type="http://schemas.openxmlformats.org/officeDocument/2006/relationships/presProps" Target="presProps.xml"/><Relationship Id="rId26" Type="http://schemas.openxmlformats.org/officeDocument/2006/relationships/viewProps" Target="viewProps.xml"/><Relationship Id="rId27" Type="http://schemas.openxmlformats.org/officeDocument/2006/relationships/theme" Target="theme/theme1.xml"/><Relationship Id="rId28"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39624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lvl1pPr>
          </a:lstStyle>
          <a:p>
            <a:endParaRPr lang="en-US"/>
          </a:p>
        </p:txBody>
      </p:sp>
      <p:sp>
        <p:nvSpPr>
          <p:cNvPr id="97283" name="Rectangle 3"/>
          <p:cNvSpPr>
            <a:spLocks noGrp="1" noChangeArrowheads="1"/>
          </p:cNvSpPr>
          <p:nvPr>
            <p:ph type="dt" idx="1"/>
          </p:nvPr>
        </p:nvSpPr>
        <p:spPr bwMode="auto">
          <a:xfrm>
            <a:off x="5181600" y="0"/>
            <a:ext cx="39624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lvl1pPr>
          </a:lstStyle>
          <a:p>
            <a:endParaRPr lang="en-US"/>
          </a:p>
        </p:txBody>
      </p:sp>
      <p:sp>
        <p:nvSpPr>
          <p:cNvPr id="97284" name="Rectangle 4"/>
          <p:cNvSpPr>
            <a:spLocks noGrp="1" noRot="1" noChangeAspect="1" noChangeArrowheads="1" noTextEdit="1"/>
          </p:cNvSpPr>
          <p:nvPr>
            <p:ph type="sldImg" idx="2"/>
          </p:nvPr>
        </p:nvSpPr>
        <p:spPr bwMode="auto">
          <a:xfrm>
            <a:off x="2844800" y="533400"/>
            <a:ext cx="3454400" cy="2590800"/>
          </a:xfrm>
          <a:prstGeom prst="rect">
            <a:avLst/>
          </a:prstGeom>
          <a:noFill/>
          <a:ln w="9525">
            <a:solidFill>
              <a:srgbClr val="000000"/>
            </a:solidFill>
            <a:miter lim="800000"/>
            <a:headEnd/>
            <a:tailEnd/>
          </a:ln>
          <a:effectLst/>
        </p:spPr>
      </p:sp>
      <p:sp>
        <p:nvSpPr>
          <p:cNvPr id="97285" name="Rectangle 5"/>
          <p:cNvSpPr>
            <a:spLocks noGrp="1" noChangeArrowheads="1"/>
          </p:cNvSpPr>
          <p:nvPr>
            <p:ph type="body" sz="quarter" idx="3"/>
          </p:nvPr>
        </p:nvSpPr>
        <p:spPr bwMode="auto">
          <a:xfrm>
            <a:off x="1219200" y="3276600"/>
            <a:ext cx="6705600" cy="3048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7286" name="Rectangle 6"/>
          <p:cNvSpPr>
            <a:spLocks noGrp="1" noChangeArrowheads="1"/>
          </p:cNvSpPr>
          <p:nvPr>
            <p:ph type="ftr" sz="quarter" idx="4"/>
          </p:nvPr>
        </p:nvSpPr>
        <p:spPr bwMode="auto">
          <a:xfrm>
            <a:off x="0" y="6477000"/>
            <a:ext cx="3962400" cy="381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lvl1pPr>
          </a:lstStyle>
          <a:p>
            <a:endParaRPr lang="en-US"/>
          </a:p>
        </p:txBody>
      </p:sp>
      <p:sp>
        <p:nvSpPr>
          <p:cNvPr id="97287" name="Rectangle 7"/>
          <p:cNvSpPr>
            <a:spLocks noGrp="1" noChangeArrowheads="1"/>
          </p:cNvSpPr>
          <p:nvPr>
            <p:ph type="sldNum" sz="quarter" idx="5"/>
          </p:nvPr>
        </p:nvSpPr>
        <p:spPr bwMode="auto">
          <a:xfrm>
            <a:off x="5181600" y="6477000"/>
            <a:ext cx="3962400" cy="381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vl1pPr>
          </a:lstStyle>
          <a:p>
            <a:fld id="{63C20822-AD51-114B-8BD1-A702044C97DF}"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4DEB433-3E9A-AF45-A1BD-AC32E28660FD}" type="slidenum">
              <a:rPr lang="en-US"/>
              <a:pPr/>
              <a:t>1</a:t>
            </a:fld>
            <a:endParaRPr lang="en-US"/>
          </a:p>
        </p:txBody>
      </p:sp>
      <p:sp>
        <p:nvSpPr>
          <p:cNvPr id="460802" name="Rectangle 2"/>
          <p:cNvSpPr>
            <a:spLocks noGrp="1" noRot="1" noChangeAspect="1" noChangeArrowheads="1" noTextEdit="1"/>
          </p:cNvSpPr>
          <p:nvPr>
            <p:ph type="sldImg"/>
          </p:nvPr>
        </p:nvSpPr>
        <p:spPr>
          <a:ln/>
        </p:spPr>
      </p:sp>
      <p:sp>
        <p:nvSpPr>
          <p:cNvPr id="4608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74E28CF-7A22-D84B-9FE4-1A296D3A4DBE}" type="slidenum">
              <a:rPr lang="en-US"/>
              <a:pPr/>
              <a:t>10</a:t>
            </a:fld>
            <a:endParaRPr lang="en-US"/>
          </a:p>
        </p:txBody>
      </p:sp>
      <p:sp>
        <p:nvSpPr>
          <p:cNvPr id="65843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5843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9BDF71B-1F60-4345-857A-1830A2CC8965}" type="slidenum">
              <a:rPr lang="en-US"/>
              <a:pPr/>
              <a:t>11</a:t>
            </a:fld>
            <a:endParaRPr lang="en-US"/>
          </a:p>
        </p:txBody>
      </p:sp>
      <p:sp>
        <p:nvSpPr>
          <p:cNvPr id="59494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59494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9BDF71B-1F60-4345-857A-1830A2CC8965}" type="slidenum">
              <a:rPr lang="en-US"/>
              <a:pPr/>
              <a:t>13</a:t>
            </a:fld>
            <a:endParaRPr lang="en-US"/>
          </a:p>
        </p:txBody>
      </p:sp>
      <p:sp>
        <p:nvSpPr>
          <p:cNvPr id="59494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59494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7B777C2-5236-7F46-BB95-B358C324EFAE}" type="slidenum">
              <a:rPr lang="en-US"/>
              <a:pPr/>
              <a:t>14</a:t>
            </a:fld>
            <a:endParaRPr lang="en-US"/>
          </a:p>
        </p:txBody>
      </p:sp>
      <p:sp>
        <p:nvSpPr>
          <p:cNvPr id="70349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0349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EFD847A-FD4E-3048-A81D-B27CD3B9ED6E}" type="slidenum">
              <a:rPr lang="en-US"/>
              <a:pPr/>
              <a:t>15</a:t>
            </a:fld>
            <a:endParaRPr lang="en-US"/>
          </a:p>
        </p:txBody>
      </p:sp>
      <p:sp>
        <p:nvSpPr>
          <p:cNvPr id="70758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0758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0BA11E5-6A7F-0F4C-852E-FF849327FB4A}" type="slidenum">
              <a:rPr lang="en-US"/>
              <a:pPr/>
              <a:t>16</a:t>
            </a:fld>
            <a:endParaRPr lang="en-US"/>
          </a:p>
        </p:txBody>
      </p:sp>
      <p:sp>
        <p:nvSpPr>
          <p:cNvPr id="63590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3590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0514354-A5FA-744F-9764-A8DABE7E3EB3}" type="slidenum">
              <a:rPr lang="en-US"/>
              <a:pPr/>
              <a:t>18</a:t>
            </a:fld>
            <a:endParaRPr lang="en-US"/>
          </a:p>
        </p:txBody>
      </p:sp>
      <p:sp>
        <p:nvSpPr>
          <p:cNvPr id="66253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6253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B2D1B00-4FCE-644C-B10A-D7BF42638D7B}" type="slidenum">
              <a:rPr lang="en-US"/>
              <a:pPr/>
              <a:t>19</a:t>
            </a:fld>
            <a:endParaRPr lang="en-US"/>
          </a:p>
        </p:txBody>
      </p:sp>
      <p:sp>
        <p:nvSpPr>
          <p:cNvPr id="66457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6457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0BA11E5-6A7F-0F4C-852E-FF849327FB4A}" type="slidenum">
              <a:rPr lang="en-US"/>
              <a:pPr/>
              <a:t>20</a:t>
            </a:fld>
            <a:endParaRPr lang="en-US"/>
          </a:p>
        </p:txBody>
      </p:sp>
      <p:sp>
        <p:nvSpPr>
          <p:cNvPr id="63590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3590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B97D1D6-1F15-2946-90AA-C7AEA0532BF0}" type="slidenum">
              <a:rPr lang="en-US"/>
              <a:pPr/>
              <a:t>21</a:t>
            </a:fld>
            <a:endParaRPr lang="en-US"/>
          </a:p>
        </p:txBody>
      </p:sp>
      <p:sp>
        <p:nvSpPr>
          <p:cNvPr id="198658" name="Rectangle 2"/>
          <p:cNvSpPr>
            <a:spLocks noGrp="1" noRot="1" noChangeAspect="1" noChangeArrowheads="1" noTextEdit="1"/>
          </p:cNvSpPr>
          <p:nvPr>
            <p:ph type="sldImg"/>
          </p:nvPr>
        </p:nvSpPr>
        <p:spPr>
          <a:ln/>
        </p:spPr>
      </p:sp>
      <p:sp>
        <p:nvSpPr>
          <p:cNvPr id="1986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34F24F8-0CFB-A84D-A41D-EB6EE8314EA8}" type="slidenum">
              <a:rPr lang="en-US"/>
              <a:pPr/>
              <a:t>2</a:t>
            </a:fld>
            <a:endParaRPr lang="en-US"/>
          </a:p>
        </p:txBody>
      </p:sp>
      <p:sp>
        <p:nvSpPr>
          <p:cNvPr id="64409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4409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D4ABCCB-93BA-8440-9607-F0B00D6871B8}" type="slidenum">
              <a:rPr lang="en-US"/>
              <a:pPr/>
              <a:t>3</a:t>
            </a:fld>
            <a:endParaRPr lang="en-US"/>
          </a:p>
        </p:txBody>
      </p:sp>
      <p:sp>
        <p:nvSpPr>
          <p:cNvPr id="64614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4614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7B80296-7B8D-A649-956B-FB37459F1A07}" type="slidenum">
              <a:rPr lang="en-US"/>
              <a:pPr/>
              <a:t>4</a:t>
            </a:fld>
            <a:endParaRPr lang="en-US"/>
          </a:p>
        </p:txBody>
      </p:sp>
      <p:sp>
        <p:nvSpPr>
          <p:cNvPr id="64819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4819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47B66BC-BDA9-DF4D-8349-6789443643D6}" type="slidenum">
              <a:rPr lang="en-US"/>
              <a:pPr/>
              <a:t>5</a:t>
            </a:fld>
            <a:endParaRPr lang="en-US"/>
          </a:p>
        </p:txBody>
      </p:sp>
      <p:sp>
        <p:nvSpPr>
          <p:cNvPr id="650242"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50243"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62AF6F6-CA02-3F42-8EC7-64BB2B2A791E}" type="slidenum">
              <a:rPr lang="en-US"/>
              <a:pPr/>
              <a:t>6</a:t>
            </a:fld>
            <a:endParaRPr lang="en-US"/>
          </a:p>
        </p:txBody>
      </p:sp>
      <p:sp>
        <p:nvSpPr>
          <p:cNvPr id="69529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9529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62AF6F6-CA02-3F42-8EC7-64BB2B2A791E}" type="slidenum">
              <a:rPr lang="en-US"/>
              <a:pPr/>
              <a:t>7</a:t>
            </a:fld>
            <a:endParaRPr lang="en-US"/>
          </a:p>
        </p:txBody>
      </p:sp>
      <p:sp>
        <p:nvSpPr>
          <p:cNvPr id="69529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9529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7453EF-1654-564C-B0FC-1DC0D34BA2C1}" type="slidenum">
              <a:rPr lang="en-US"/>
              <a:pPr/>
              <a:t>8</a:t>
            </a:fld>
            <a:endParaRPr lang="en-US"/>
          </a:p>
        </p:txBody>
      </p:sp>
      <p:sp>
        <p:nvSpPr>
          <p:cNvPr id="680962"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80963"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2FA96A5-D55B-0C46-A99F-7042AE9CD2F6}" type="slidenum">
              <a:rPr lang="en-US"/>
              <a:pPr/>
              <a:t>9</a:t>
            </a:fld>
            <a:endParaRPr lang="en-US"/>
          </a:p>
        </p:txBody>
      </p:sp>
      <p:sp>
        <p:nvSpPr>
          <p:cNvPr id="65638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5638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A92D855F-DFCC-EA43-BF4A-8E3C29CF61B0}"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8E90B4D1-3EFF-D647-8867-2872F237ED97}"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40C2AA04-E7F4-5042-A4DC-562CD6AEB0E8}"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A5320528-45E6-6F4A-BDBD-D34135776BC2}"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44288800-FBE5-4643-8F99-F15C2632543C}"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5D58DFD1-3E20-B948-9F26-7957BEEBD1FB}"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smtClean="0"/>
            </a:lvl1pPr>
          </a:lstStyle>
          <a:p>
            <a:fld id="{65AC40A5-F721-314F-B1A2-89B434ADA41A}"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smtClean="0"/>
            </a:lvl1pPr>
          </a:lstStyle>
          <a:p>
            <a:fld id="{EDD76069-9721-3E46-8EFE-152FB4D91B78}"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smtClean="0"/>
            </a:lvl1pPr>
          </a:lstStyle>
          <a:p>
            <a:fld id="{1E538305-0D58-0B49-BD11-B32400BF04B3}"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599ED6BD-CC02-B040-A167-28D9537E3FF5}"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DEDFF43D-8E21-CB4E-9D4F-715EF02C5957}"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CCFF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b="0"/>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b="0"/>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b="0"/>
            </a:lvl1pPr>
          </a:lstStyle>
          <a:p>
            <a:fld id="{1C23A246-811D-8941-9F37-1C878F4411E5}"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128"/>
        </a:defRPr>
      </a:lvl5pPr>
      <a:lvl6pPr marL="2514600" indent="-228600" algn="l" rtl="0" eaLnBrk="0" fontAlgn="base" hangingPunct="0">
        <a:spcBef>
          <a:spcPct val="20000"/>
        </a:spcBef>
        <a:spcAft>
          <a:spcPct val="0"/>
        </a:spcAft>
        <a:buChar char="»"/>
        <a:defRPr sz="2000">
          <a:solidFill>
            <a:schemeClr val="tx1"/>
          </a:solidFill>
          <a:latin typeface="+mn-lt"/>
          <a:ea typeface="ＭＳ Ｐゴシック" charset="-128"/>
        </a:defRPr>
      </a:lvl6pPr>
      <a:lvl7pPr marL="2971800" indent="-228600" algn="l" rtl="0" eaLnBrk="0" fontAlgn="base" hangingPunct="0">
        <a:spcBef>
          <a:spcPct val="20000"/>
        </a:spcBef>
        <a:spcAft>
          <a:spcPct val="0"/>
        </a:spcAft>
        <a:buChar char="»"/>
        <a:defRPr sz="2000">
          <a:solidFill>
            <a:schemeClr val="tx1"/>
          </a:solidFill>
          <a:latin typeface="+mn-lt"/>
          <a:ea typeface="ＭＳ Ｐゴシック" charset="-128"/>
        </a:defRPr>
      </a:lvl7pPr>
      <a:lvl8pPr marL="3429000" indent="-228600" algn="l" rtl="0" eaLnBrk="0" fontAlgn="base" hangingPunct="0">
        <a:spcBef>
          <a:spcPct val="20000"/>
        </a:spcBef>
        <a:spcAft>
          <a:spcPct val="0"/>
        </a:spcAft>
        <a:buChar char="»"/>
        <a:defRPr sz="2000">
          <a:solidFill>
            <a:schemeClr val="tx1"/>
          </a:solidFill>
          <a:latin typeface="+mn-lt"/>
          <a:ea typeface="ＭＳ Ｐゴシック" charset="-128"/>
        </a:defRPr>
      </a:lvl8pPr>
      <a:lvl9pPr marL="3886200" indent="-228600" algn="l" rtl="0" eaLnBrk="0" fontAlgn="base" hangingPunct="0">
        <a:spcBef>
          <a:spcPct val="20000"/>
        </a:spcBef>
        <a:spcAft>
          <a:spcPct val="0"/>
        </a:spcAft>
        <a:buChar char="»"/>
        <a:defRPr sz="20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png"/><Relationship Id="rId7"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4" Type="http://schemas.openxmlformats.org/officeDocument/2006/relationships/image" Target="../media/image15.png"/><Relationship Id="rId5" Type="http://schemas.openxmlformats.org/officeDocument/2006/relationships/image" Target="../media/image16.png"/><Relationship Id="rId6" Type="http://schemas.openxmlformats.org/officeDocument/2006/relationships/image" Target="../media/image17.png"/><Relationship Id="rId7" Type="http://schemas.openxmlformats.org/officeDocument/2006/relationships/image" Target="../media/image18.png"/><Relationship Id="rId8"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6.png"/><Relationship Id="rId5" Type="http://schemas.openxmlformats.org/officeDocument/2006/relationships/image" Target="../media/image2.png"/><Relationship Id="rId6" Type="http://schemas.openxmlformats.org/officeDocument/2006/relationships/image" Target="../media/image3.png"/><Relationship Id="rId7"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9538" name="Rectangle 2"/>
          <p:cNvSpPr>
            <a:spLocks noGrp="1" noChangeArrowheads="1"/>
          </p:cNvSpPr>
          <p:nvPr>
            <p:ph type="ctrTitle"/>
          </p:nvPr>
        </p:nvSpPr>
        <p:spPr>
          <a:xfrm>
            <a:off x="0" y="1143000"/>
            <a:ext cx="9144000" cy="1143000"/>
          </a:xfrm>
        </p:spPr>
        <p:txBody>
          <a:bodyPr/>
          <a:lstStyle/>
          <a:p>
            <a:r>
              <a:rPr lang="en-US" sz="6000" dirty="0" smtClean="0">
                <a:solidFill>
                  <a:srgbClr val="FF0000"/>
                </a:solidFill>
              </a:rPr>
              <a:t>Recursive Strategies</a:t>
            </a:r>
            <a:endParaRPr lang="en-US" sz="6000" dirty="0">
              <a:solidFill>
                <a:srgbClr val="FF0000"/>
              </a:solidFill>
            </a:endParaRPr>
          </a:p>
        </p:txBody>
      </p:sp>
      <p:sp>
        <p:nvSpPr>
          <p:cNvPr id="449576" name="Text Box 40"/>
          <p:cNvSpPr txBox="1">
            <a:spLocks noChangeArrowheads="1"/>
          </p:cNvSpPr>
          <p:nvPr/>
        </p:nvSpPr>
        <p:spPr bwMode="auto">
          <a:xfrm>
            <a:off x="0" y="4114800"/>
            <a:ext cx="9144000" cy="1360372"/>
          </a:xfrm>
          <a:prstGeom prst="rect">
            <a:avLst/>
          </a:prstGeom>
          <a:noFill/>
          <a:ln w="9525">
            <a:noFill/>
            <a:miter lim="800000"/>
            <a:headEnd/>
            <a:tailEnd/>
          </a:ln>
          <a:effectLst/>
        </p:spPr>
        <p:txBody>
          <a:bodyPr>
            <a:prstTxWarp prst="textNoShape">
              <a:avLst/>
            </a:prstTxWarp>
            <a:spAutoFit/>
          </a:bodyPr>
          <a:lstStyle/>
          <a:p>
            <a:pPr algn="ctr">
              <a:lnSpc>
                <a:spcPct val="85000"/>
              </a:lnSpc>
            </a:pPr>
            <a:r>
              <a:rPr lang="en-US" sz="3200" b="0" dirty="0"/>
              <a:t>Eric Roberts</a:t>
            </a:r>
          </a:p>
          <a:p>
            <a:pPr algn="ctr">
              <a:lnSpc>
                <a:spcPct val="85000"/>
              </a:lnSpc>
            </a:pPr>
            <a:r>
              <a:rPr lang="en-US" sz="3200" b="0" dirty="0"/>
              <a:t>CS 106B</a:t>
            </a:r>
            <a:endParaRPr lang="en-US" sz="3200" b="0" dirty="0" smtClean="0"/>
          </a:p>
          <a:p>
            <a:pPr algn="ctr">
              <a:lnSpc>
                <a:spcPct val="85000"/>
              </a:lnSpc>
            </a:pPr>
            <a:r>
              <a:rPr lang="en-US" sz="3200" b="0" dirty="0" smtClean="0"/>
              <a:t>January 21, 2015</a:t>
            </a:r>
            <a:endParaRPr lang="en-US" sz="3200" b="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57410"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The Recursive Paradigm</a:t>
            </a:r>
            <a:endParaRPr lang="en-US" sz="4000" dirty="0">
              <a:solidFill>
                <a:schemeClr val="tx1"/>
              </a:solidFill>
            </a:endParaRPr>
          </a:p>
        </p:txBody>
      </p:sp>
      <p:sp>
        <p:nvSpPr>
          <p:cNvPr id="657411" name="Rectangle 3"/>
          <p:cNvSpPr>
            <a:spLocks noChangeArrowheads="1"/>
          </p:cNvSpPr>
          <p:nvPr/>
        </p:nvSpPr>
        <p:spPr bwMode="auto">
          <a:xfrm>
            <a:off x="482600" y="1155700"/>
            <a:ext cx="8128000" cy="1130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Most recursive</a:t>
            </a:r>
            <a:r>
              <a:rPr lang="en-US" sz="2400" b="0" dirty="0" smtClean="0"/>
              <a:t> functions you </a:t>
            </a:r>
            <a:r>
              <a:rPr lang="en-US" sz="2400" b="0" dirty="0"/>
              <a:t>encounter in an introductory course have bodies that fit the following general pattern:</a:t>
            </a:r>
          </a:p>
        </p:txBody>
      </p:sp>
      <p:sp>
        <p:nvSpPr>
          <p:cNvPr id="657412" name="Rectangle 4"/>
          <p:cNvSpPr>
            <a:spLocks noChangeArrowheads="1"/>
          </p:cNvSpPr>
          <p:nvPr/>
        </p:nvSpPr>
        <p:spPr bwMode="auto">
          <a:xfrm>
            <a:off x="1295400" y="1981200"/>
            <a:ext cx="7010400" cy="19050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r>
              <a:rPr lang="en-US" sz="1600" dirty="0">
                <a:latin typeface="Courier New" charset="0"/>
              </a:rPr>
              <a:t>if (</a:t>
            </a:r>
            <a:r>
              <a:rPr lang="en-US" sz="1600" b="0" i="1" dirty="0"/>
              <a:t>test for a simple case</a:t>
            </a:r>
            <a:r>
              <a:rPr lang="en-US" sz="1600" dirty="0">
                <a:latin typeface="Courier New" charset="0"/>
              </a:rPr>
              <a:t>) {</a:t>
            </a:r>
          </a:p>
          <a:p>
            <a:r>
              <a:rPr lang="en-US" sz="1600" dirty="0">
                <a:latin typeface="Courier New" charset="0"/>
              </a:rPr>
              <a:t>   </a:t>
            </a:r>
            <a:r>
              <a:rPr lang="en-US" sz="1600" b="0" i="1" dirty="0"/>
              <a:t>Compute and return the simple solution without using recursion.</a:t>
            </a:r>
            <a:endParaRPr lang="en-US" sz="1600" dirty="0">
              <a:latin typeface="Courier New" charset="0"/>
            </a:endParaRPr>
          </a:p>
          <a:p>
            <a:r>
              <a:rPr lang="en-US" sz="1600" dirty="0">
                <a:latin typeface="Courier New" charset="0"/>
              </a:rPr>
              <a:t>} else {</a:t>
            </a:r>
          </a:p>
          <a:p>
            <a:r>
              <a:rPr lang="en-US" sz="1600" dirty="0">
                <a:latin typeface="Courier New" charset="0"/>
              </a:rPr>
              <a:t>   </a:t>
            </a:r>
            <a:r>
              <a:rPr lang="en-US" sz="1600" b="0" i="1" dirty="0"/>
              <a:t>Divide the problem into one or more </a:t>
            </a:r>
            <a:r>
              <a:rPr lang="en-US" sz="1600" b="0" i="1" dirty="0" err="1"/>
              <a:t>subproblems</a:t>
            </a:r>
            <a:r>
              <a:rPr lang="en-US" sz="1600" b="0" i="1" dirty="0"/>
              <a:t> that have the same form.</a:t>
            </a:r>
            <a:endParaRPr lang="en-US" sz="1600" dirty="0">
              <a:latin typeface="Courier New" charset="0"/>
            </a:endParaRPr>
          </a:p>
          <a:p>
            <a:r>
              <a:rPr lang="en-US" sz="1600" dirty="0">
                <a:latin typeface="Courier New" charset="0"/>
              </a:rPr>
              <a:t>   </a:t>
            </a:r>
            <a:r>
              <a:rPr lang="en-US" sz="1600" b="0" i="1" dirty="0"/>
              <a:t>Solve each of the problems by calling this method recursively.</a:t>
            </a:r>
            <a:endParaRPr lang="en-US" sz="1600" dirty="0">
              <a:latin typeface="Courier New" charset="0"/>
            </a:endParaRPr>
          </a:p>
          <a:p>
            <a:r>
              <a:rPr lang="en-US" sz="1600" dirty="0">
                <a:latin typeface="Courier New" charset="0"/>
              </a:rPr>
              <a:t>   </a:t>
            </a:r>
            <a:r>
              <a:rPr lang="en-US" sz="1600" b="0" i="1" dirty="0"/>
              <a:t>Return the solution from the results of the various </a:t>
            </a:r>
            <a:r>
              <a:rPr lang="en-US" sz="1600" b="0" i="1" dirty="0" err="1"/>
              <a:t>subproblems</a:t>
            </a:r>
            <a:r>
              <a:rPr lang="en-US" sz="1600" b="0" i="1" dirty="0"/>
              <a:t>.</a:t>
            </a:r>
            <a:endParaRPr lang="en-US" sz="1600" dirty="0">
              <a:latin typeface="Courier New" charset="0"/>
            </a:endParaRPr>
          </a:p>
          <a:p>
            <a:r>
              <a:rPr lang="en-US" sz="1600" dirty="0">
                <a:latin typeface="Courier New" charset="0"/>
              </a:rPr>
              <a:t>}</a:t>
            </a:r>
          </a:p>
        </p:txBody>
      </p:sp>
      <p:grpSp>
        <p:nvGrpSpPr>
          <p:cNvPr id="657413" name="Group 5"/>
          <p:cNvGrpSpPr>
            <a:grpSpLocks/>
          </p:cNvGrpSpPr>
          <p:nvPr/>
        </p:nvGrpSpPr>
        <p:grpSpPr bwMode="auto">
          <a:xfrm>
            <a:off x="482600" y="4051300"/>
            <a:ext cx="8216900" cy="1438275"/>
            <a:chOff x="304" y="2552"/>
            <a:chExt cx="5176" cy="906"/>
          </a:xfrm>
        </p:grpSpPr>
        <p:sp>
          <p:nvSpPr>
            <p:cNvPr id="657414" name="Rectangle 6"/>
            <p:cNvSpPr>
              <a:spLocks noChangeArrowheads="1"/>
            </p:cNvSpPr>
            <p:nvPr/>
          </p:nvSpPr>
          <p:spPr bwMode="auto">
            <a:xfrm>
              <a:off x="304" y="2552"/>
              <a:ext cx="5120" cy="712"/>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Finding a recursive solution is mostly a matter of figuring out how to break it down so that it fits the paradigm.  When you do so, you must do two things: </a:t>
              </a:r>
            </a:p>
          </p:txBody>
        </p:sp>
        <p:grpSp>
          <p:nvGrpSpPr>
            <p:cNvPr id="657415" name="Group 7"/>
            <p:cNvGrpSpPr>
              <a:grpSpLocks/>
            </p:cNvGrpSpPr>
            <p:nvPr/>
          </p:nvGrpSpPr>
          <p:grpSpPr bwMode="auto">
            <a:xfrm>
              <a:off x="552" y="3213"/>
              <a:ext cx="4928" cy="245"/>
              <a:chOff x="552" y="1880"/>
              <a:chExt cx="4928" cy="245"/>
            </a:xfrm>
          </p:grpSpPr>
          <p:sp>
            <p:nvSpPr>
              <p:cNvPr id="657416" name="Text Box 8"/>
              <p:cNvSpPr txBox="1">
                <a:spLocks noChangeArrowheads="1"/>
              </p:cNvSpPr>
              <p:nvPr/>
            </p:nvSpPr>
            <p:spPr bwMode="auto">
              <a:xfrm>
                <a:off x="792" y="1880"/>
                <a:ext cx="4688" cy="245"/>
              </a:xfrm>
              <a:prstGeom prst="rect">
                <a:avLst/>
              </a:prstGeom>
              <a:noFill/>
              <a:ln w="9525">
                <a:noFill/>
                <a:miter lim="800000"/>
                <a:headEnd/>
                <a:tailEnd/>
              </a:ln>
              <a:effectLst/>
            </p:spPr>
            <p:txBody>
              <a:bodyPr>
                <a:prstTxWarp prst="textNoShape">
                  <a:avLst/>
                </a:prstTxWarp>
                <a:spAutoFit/>
              </a:bodyPr>
              <a:lstStyle/>
              <a:p>
                <a:pPr algn="just">
                  <a:lnSpc>
                    <a:spcPct val="85000"/>
                  </a:lnSpc>
                </a:pPr>
                <a:r>
                  <a:rPr lang="en-US" sz="2200" b="0" dirty="0"/>
                  <a:t>Identify </a:t>
                </a:r>
                <a:r>
                  <a:rPr lang="en-US" sz="2200" i="1" dirty="0"/>
                  <a:t>simple cases</a:t>
                </a:r>
                <a:r>
                  <a:rPr lang="en-US" sz="2200" b="0" i="1" dirty="0"/>
                  <a:t> </a:t>
                </a:r>
                <a:r>
                  <a:rPr lang="en-US" sz="2200" b="0" dirty="0"/>
                  <a:t>that can be solved without recursion.</a:t>
                </a:r>
              </a:p>
            </p:txBody>
          </p:sp>
          <p:sp>
            <p:nvSpPr>
              <p:cNvPr id="657417" name="Text Box 9"/>
              <p:cNvSpPr txBox="1">
                <a:spLocks noChangeArrowheads="1"/>
              </p:cNvSpPr>
              <p:nvPr/>
            </p:nvSpPr>
            <p:spPr bwMode="auto">
              <a:xfrm>
                <a:off x="552" y="1880"/>
                <a:ext cx="293" cy="237"/>
              </a:xfrm>
              <a:prstGeom prst="rect">
                <a:avLst/>
              </a:prstGeom>
              <a:noFill/>
              <a:ln w="9525">
                <a:noFill/>
                <a:miter lim="800000"/>
                <a:headEnd/>
                <a:tailEnd/>
              </a:ln>
              <a:effectLst/>
            </p:spPr>
            <p:txBody>
              <a:bodyPr>
                <a:prstTxWarp prst="textNoShape">
                  <a:avLst/>
                </a:prstTxWarp>
                <a:spAutoFit/>
              </a:bodyPr>
              <a:lstStyle/>
              <a:p>
                <a:pPr>
                  <a:lnSpc>
                    <a:spcPct val="85000"/>
                  </a:lnSpc>
                </a:pPr>
                <a:r>
                  <a:rPr lang="en-US" sz="2200" b="0"/>
                  <a:t>1.</a:t>
                </a:r>
              </a:p>
            </p:txBody>
          </p:sp>
        </p:grpSp>
      </p:grpSp>
      <p:grpSp>
        <p:nvGrpSpPr>
          <p:cNvPr id="657418" name="Group 10"/>
          <p:cNvGrpSpPr>
            <a:grpSpLocks/>
          </p:cNvGrpSpPr>
          <p:nvPr/>
        </p:nvGrpSpPr>
        <p:grpSpPr bwMode="auto">
          <a:xfrm>
            <a:off x="876300" y="5511800"/>
            <a:ext cx="7747000" cy="963613"/>
            <a:chOff x="552" y="3472"/>
            <a:chExt cx="4880" cy="607"/>
          </a:xfrm>
        </p:grpSpPr>
        <p:sp>
          <p:nvSpPr>
            <p:cNvPr id="657419" name="Text Box 11"/>
            <p:cNvSpPr txBox="1">
              <a:spLocks noChangeArrowheads="1"/>
            </p:cNvSpPr>
            <p:nvPr/>
          </p:nvSpPr>
          <p:spPr bwMode="auto">
            <a:xfrm>
              <a:off x="792" y="3472"/>
              <a:ext cx="4640" cy="607"/>
            </a:xfrm>
            <a:prstGeom prst="rect">
              <a:avLst/>
            </a:prstGeom>
            <a:noFill/>
            <a:ln w="9525">
              <a:noFill/>
              <a:miter lim="800000"/>
              <a:headEnd/>
              <a:tailEnd/>
            </a:ln>
            <a:effectLst/>
          </p:spPr>
          <p:txBody>
            <a:bodyPr>
              <a:prstTxWarp prst="textNoShape">
                <a:avLst/>
              </a:prstTxWarp>
              <a:spAutoFit/>
            </a:bodyPr>
            <a:lstStyle/>
            <a:p>
              <a:pPr algn="just">
                <a:lnSpc>
                  <a:spcPct val="85000"/>
                </a:lnSpc>
              </a:pPr>
              <a:r>
                <a:rPr lang="en-US" sz="2200" b="0" dirty="0"/>
                <a:t>Find a </a:t>
              </a:r>
              <a:r>
                <a:rPr lang="en-US" sz="2200" i="1" dirty="0"/>
                <a:t>recursive decomposition</a:t>
              </a:r>
              <a:r>
                <a:rPr lang="en-US" sz="2200" b="0" i="1" dirty="0"/>
                <a:t> </a:t>
              </a:r>
              <a:r>
                <a:rPr lang="en-US" sz="2200" b="0" dirty="0"/>
                <a:t>that breaks each instance of the problem into simpler </a:t>
              </a:r>
              <a:r>
                <a:rPr lang="en-US" sz="2200" b="0" dirty="0" err="1"/>
                <a:t>subproblems</a:t>
              </a:r>
              <a:r>
                <a:rPr lang="en-US" sz="2200" b="0" dirty="0"/>
                <a:t> of the same type, which you can then solve by applying the method recursively.</a:t>
              </a:r>
              <a:endParaRPr lang="en-US" sz="2400" b="0" dirty="0"/>
            </a:p>
          </p:txBody>
        </p:sp>
        <p:sp>
          <p:nvSpPr>
            <p:cNvPr id="657420" name="Text Box 12"/>
            <p:cNvSpPr txBox="1">
              <a:spLocks noChangeArrowheads="1"/>
            </p:cNvSpPr>
            <p:nvPr/>
          </p:nvSpPr>
          <p:spPr bwMode="auto">
            <a:xfrm>
              <a:off x="552" y="3472"/>
              <a:ext cx="293" cy="237"/>
            </a:xfrm>
            <a:prstGeom prst="rect">
              <a:avLst/>
            </a:prstGeom>
            <a:noFill/>
            <a:ln w="9525">
              <a:noFill/>
              <a:miter lim="800000"/>
              <a:headEnd/>
              <a:tailEnd/>
            </a:ln>
            <a:effectLst/>
          </p:spPr>
          <p:txBody>
            <a:bodyPr>
              <a:prstTxWarp prst="textNoShape">
                <a:avLst/>
              </a:prstTxWarp>
              <a:spAutoFit/>
            </a:bodyPr>
            <a:lstStyle/>
            <a:p>
              <a:pPr>
                <a:lnSpc>
                  <a:spcPct val="85000"/>
                </a:lnSpc>
              </a:pPr>
              <a:r>
                <a:rPr lang="en-US" sz="2200" b="0"/>
                <a:t>2.</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574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574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93922" name="Rectangle 2"/>
          <p:cNvSpPr>
            <a:spLocks noGrp="1" noChangeArrowheads="1"/>
          </p:cNvSpPr>
          <p:nvPr>
            <p:ph type="title"/>
          </p:nvPr>
        </p:nvSpPr>
        <p:spPr>
          <a:xfrm>
            <a:off x="0" y="76200"/>
            <a:ext cx="9144000" cy="1143000"/>
          </a:xfrm>
          <a:ln/>
        </p:spPr>
        <p:txBody>
          <a:bodyPr/>
          <a:lstStyle/>
          <a:p>
            <a:r>
              <a:rPr lang="en-US" sz="4000" dirty="0" smtClean="0">
                <a:solidFill>
                  <a:srgbClr val="FF0000"/>
                </a:solidFill>
              </a:rPr>
              <a:t>Generating Mondrian-Style Paintings</a:t>
            </a:r>
            <a:endParaRPr lang="en-US" sz="4000" dirty="0">
              <a:solidFill>
                <a:srgbClr val="FF0000"/>
              </a:solidFill>
            </a:endParaRPr>
          </a:p>
        </p:txBody>
      </p:sp>
      <p:pic>
        <p:nvPicPr>
          <p:cNvPr id="32" name="Picture 31"/>
          <p:cNvPicPr>
            <a:picLocks noChangeAspect="1"/>
          </p:cNvPicPr>
          <p:nvPr/>
        </p:nvPicPr>
        <p:blipFill>
          <a:blip r:embed="rId3"/>
          <a:stretch>
            <a:fillRect/>
          </a:stretch>
        </p:blipFill>
        <p:spPr>
          <a:xfrm>
            <a:off x="1289050" y="1143000"/>
            <a:ext cx="6565900" cy="4457700"/>
          </a:xfrm>
          <a:prstGeom prst="rect">
            <a:avLst/>
          </a:prstGeom>
        </p:spPr>
      </p:pic>
      <p:sp>
        <p:nvSpPr>
          <p:cNvPr id="33" name="TextBox 32"/>
          <p:cNvSpPr txBox="1"/>
          <p:nvPr/>
        </p:nvSpPr>
        <p:spPr>
          <a:xfrm>
            <a:off x="1295400" y="5573185"/>
            <a:ext cx="6553200" cy="595548"/>
          </a:xfrm>
          <a:prstGeom prst="rect">
            <a:avLst/>
          </a:prstGeom>
          <a:noFill/>
        </p:spPr>
        <p:txBody>
          <a:bodyPr wrap="square" rtlCol="0">
            <a:spAutoFit/>
          </a:bodyPr>
          <a:lstStyle/>
          <a:p>
            <a:pPr algn="just">
              <a:lnSpc>
                <a:spcPct val="90000"/>
              </a:lnSpc>
            </a:pPr>
            <a:r>
              <a:rPr lang="en-US" sz="1800" dirty="0" smtClean="0"/>
              <a:t>Fig. 11: </a:t>
            </a:r>
            <a:r>
              <a:rPr lang="en-US" sz="1800" b="0" dirty="0" smtClean="0"/>
              <a:t>Three real Mondrian paintings, and three samples from our targeting function. Can you tell which is which?</a:t>
            </a:r>
            <a:endParaRPr lang="en-US" sz="1800" b="0" dirty="0"/>
          </a:p>
        </p:txBody>
      </p:sp>
      <p:sp>
        <p:nvSpPr>
          <p:cNvPr id="35" name="TextBox 34"/>
          <p:cNvSpPr txBox="1"/>
          <p:nvPr/>
        </p:nvSpPr>
        <p:spPr>
          <a:xfrm>
            <a:off x="1061950" y="6208485"/>
            <a:ext cx="7017660" cy="483722"/>
          </a:xfrm>
          <a:prstGeom prst="rect">
            <a:avLst/>
          </a:prstGeom>
          <a:noFill/>
        </p:spPr>
        <p:txBody>
          <a:bodyPr wrap="square" rtlCol="0">
            <a:spAutoFit/>
          </a:bodyPr>
          <a:lstStyle/>
          <a:p>
            <a:pPr>
              <a:lnSpc>
                <a:spcPct val="90000"/>
              </a:lnSpc>
            </a:pPr>
            <a:r>
              <a:rPr lang="en-US" b="0" dirty="0" smtClean="0"/>
              <a:t>Source: Jerry O. </a:t>
            </a:r>
            <a:r>
              <a:rPr lang="en-US" b="0" dirty="0" err="1" smtClean="0"/>
              <a:t>Talton</a:t>
            </a:r>
            <a:r>
              <a:rPr lang="en-US" b="0" dirty="0" smtClean="0"/>
              <a:t>, Yu Lou, Steve Lesser, Jared Duke, </a:t>
            </a:r>
            <a:r>
              <a:rPr lang="en-US" b="0" dirty="0" err="1" smtClean="0"/>
              <a:t>Radomír</a:t>
            </a:r>
            <a:r>
              <a:rPr lang="en-US" b="0" dirty="0" smtClean="0"/>
              <a:t> </a:t>
            </a:r>
            <a:r>
              <a:rPr lang="en-US" b="0" dirty="0" err="1" smtClean="0"/>
              <a:t>Měch</a:t>
            </a:r>
            <a:r>
              <a:rPr lang="en-US" b="0" dirty="0" smtClean="0"/>
              <a:t>, and </a:t>
            </a:r>
            <a:r>
              <a:rPr lang="en-US" b="0" dirty="0" err="1" smtClean="0"/>
              <a:t>Vladlen</a:t>
            </a:r>
            <a:r>
              <a:rPr lang="en-US" b="0" dirty="0" smtClean="0"/>
              <a:t> </a:t>
            </a:r>
            <a:r>
              <a:rPr lang="en-US" b="0" dirty="0" err="1" smtClean="0"/>
              <a:t>Koltun</a:t>
            </a:r>
            <a:r>
              <a:rPr lang="en-US" b="0" dirty="0" smtClean="0"/>
              <a:t>, “Metropolis Procedural Modeling,” </a:t>
            </a:r>
            <a:r>
              <a:rPr lang="en-US" b="0" i="1" dirty="0" smtClean="0"/>
              <a:t>ACM Transactions on Graphics,</a:t>
            </a:r>
            <a:r>
              <a:rPr lang="en-US" b="0" dirty="0" smtClean="0"/>
              <a:t> April 2011.</a:t>
            </a:r>
            <a:r>
              <a:rPr lang="en-US" b="0" i="1" dirty="0" smtClean="0"/>
              <a:t>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8" name="Text Box 2"/>
          <p:cNvSpPr txBox="1">
            <a:spLocks noChangeArrowheads="1"/>
          </p:cNvSpPr>
          <p:nvPr/>
        </p:nvSpPr>
        <p:spPr bwMode="auto">
          <a:xfrm>
            <a:off x="0" y="0"/>
            <a:ext cx="9144000" cy="1143000"/>
          </a:xfrm>
          <a:prstGeom prst="rect">
            <a:avLst/>
          </a:prstGeom>
          <a:noFill/>
          <a:ln w="9525">
            <a:noFill/>
            <a:miter lim="800000"/>
            <a:headEnd/>
            <a:tailEnd/>
          </a:ln>
          <a:effectLst/>
        </p:spPr>
        <p:txBody>
          <a:bodyPr anchor="ctr">
            <a:prstTxWarp prst="textNoShape">
              <a:avLst/>
            </a:prstTxWarp>
          </a:bodyPr>
          <a:lstStyle/>
          <a:p>
            <a:pPr algn="ctr" eaLnBrk="1" hangingPunct="1"/>
            <a:r>
              <a:rPr lang="en-US" sz="4000" b="0" dirty="0">
                <a:solidFill>
                  <a:srgbClr val="FF0000"/>
                </a:solidFill>
                <a:latin typeface="Times New Roman" charset="0"/>
              </a:rPr>
              <a:t>Mondrian Decomposition</a:t>
            </a:r>
          </a:p>
        </p:txBody>
      </p:sp>
      <p:sp>
        <p:nvSpPr>
          <p:cNvPr id="4099" name="Rectangle 3"/>
          <p:cNvSpPr>
            <a:spLocks noChangeArrowheads="1"/>
          </p:cNvSpPr>
          <p:nvPr/>
        </p:nvSpPr>
        <p:spPr bwMode="auto">
          <a:xfrm>
            <a:off x="1397000" y="1676400"/>
            <a:ext cx="6350000" cy="3810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4100" name="Rectangle 4"/>
          <p:cNvSpPr>
            <a:spLocks noChangeArrowheads="1"/>
          </p:cNvSpPr>
          <p:nvPr/>
        </p:nvSpPr>
        <p:spPr bwMode="auto">
          <a:xfrm>
            <a:off x="1397000" y="1676400"/>
            <a:ext cx="4200525" cy="3810000"/>
          </a:xfrm>
          <a:prstGeom prst="rect">
            <a:avLst/>
          </a:prstGeom>
          <a:solidFill>
            <a:srgbClr val="808080"/>
          </a:solidFill>
          <a:ln w="9525">
            <a:solidFill>
              <a:schemeClr val="tx1"/>
            </a:solidFill>
            <a:miter lim="800000"/>
            <a:headEnd/>
            <a:tailEnd/>
          </a:ln>
          <a:effectLst/>
        </p:spPr>
        <p:txBody>
          <a:bodyPr anchor="ctr">
            <a:prstTxWarp prst="textNoShape">
              <a:avLst/>
            </a:prstTxWarp>
          </a:bodyPr>
          <a:lstStyle/>
          <a:p>
            <a:endParaRPr lang="en-US"/>
          </a:p>
        </p:txBody>
      </p:sp>
      <p:sp>
        <p:nvSpPr>
          <p:cNvPr id="4101" name="Rectangle 5"/>
          <p:cNvSpPr>
            <a:spLocks noChangeArrowheads="1"/>
          </p:cNvSpPr>
          <p:nvPr/>
        </p:nvSpPr>
        <p:spPr bwMode="auto">
          <a:xfrm>
            <a:off x="5597525" y="1676400"/>
            <a:ext cx="2149475" cy="3810000"/>
          </a:xfrm>
          <a:prstGeom prst="rect">
            <a:avLst/>
          </a:prstGeom>
          <a:solidFill>
            <a:srgbClr val="808080"/>
          </a:solidFill>
          <a:ln w="9525">
            <a:solidFill>
              <a:schemeClr val="tx1"/>
            </a:solidFill>
            <a:miter lim="800000"/>
            <a:headEnd/>
            <a:tailEnd/>
          </a:ln>
          <a:effectLst/>
        </p:spPr>
        <p:txBody>
          <a:bodyPr anchor="ctr">
            <a:prstTxWarp prst="textNoShape">
              <a:avLst/>
            </a:prstTxWarp>
          </a:bodyPr>
          <a:lstStyle/>
          <a:p>
            <a:endParaRPr lang="en-US"/>
          </a:p>
        </p:txBody>
      </p:sp>
      <p:sp>
        <p:nvSpPr>
          <p:cNvPr id="4102" name="Rectangle 6"/>
          <p:cNvSpPr>
            <a:spLocks noChangeArrowheads="1"/>
          </p:cNvSpPr>
          <p:nvPr/>
        </p:nvSpPr>
        <p:spPr bwMode="auto">
          <a:xfrm>
            <a:off x="1397000" y="1676400"/>
            <a:ext cx="4200525" cy="3810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4103" name="Rectangle 7"/>
          <p:cNvSpPr>
            <a:spLocks noChangeArrowheads="1"/>
          </p:cNvSpPr>
          <p:nvPr/>
        </p:nvSpPr>
        <p:spPr bwMode="auto">
          <a:xfrm>
            <a:off x="5597525" y="1676400"/>
            <a:ext cx="2149475" cy="3810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4104" name="Line 8"/>
          <p:cNvSpPr>
            <a:spLocks noChangeShapeType="1"/>
          </p:cNvSpPr>
          <p:nvPr/>
        </p:nvSpPr>
        <p:spPr bwMode="auto">
          <a:xfrm>
            <a:off x="3232150" y="1676400"/>
            <a:ext cx="0" cy="381000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05" name="Line 9"/>
          <p:cNvSpPr>
            <a:spLocks noChangeShapeType="1"/>
          </p:cNvSpPr>
          <p:nvPr/>
        </p:nvSpPr>
        <p:spPr bwMode="auto">
          <a:xfrm>
            <a:off x="1397000" y="2800350"/>
            <a:ext cx="1835150" cy="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06" name="Line 10"/>
          <p:cNvSpPr>
            <a:spLocks noChangeShapeType="1"/>
          </p:cNvSpPr>
          <p:nvPr/>
        </p:nvSpPr>
        <p:spPr bwMode="auto">
          <a:xfrm>
            <a:off x="2098675" y="1676400"/>
            <a:ext cx="0" cy="112395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07" name="Line 11"/>
          <p:cNvSpPr>
            <a:spLocks noChangeShapeType="1"/>
          </p:cNvSpPr>
          <p:nvPr/>
        </p:nvSpPr>
        <p:spPr bwMode="auto">
          <a:xfrm>
            <a:off x="1397000" y="2606675"/>
            <a:ext cx="701675" cy="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08" name="Line 12"/>
          <p:cNvSpPr>
            <a:spLocks noChangeShapeType="1"/>
          </p:cNvSpPr>
          <p:nvPr/>
        </p:nvSpPr>
        <p:spPr bwMode="auto">
          <a:xfrm>
            <a:off x="1397000" y="1819275"/>
            <a:ext cx="701675" cy="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09" name="Line 13"/>
          <p:cNvSpPr>
            <a:spLocks noChangeShapeType="1"/>
          </p:cNvSpPr>
          <p:nvPr/>
        </p:nvSpPr>
        <p:spPr bwMode="auto">
          <a:xfrm>
            <a:off x="1397000" y="2468563"/>
            <a:ext cx="701675" cy="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10" name="Line 14"/>
          <p:cNvSpPr>
            <a:spLocks noChangeShapeType="1"/>
          </p:cNvSpPr>
          <p:nvPr/>
        </p:nvSpPr>
        <p:spPr bwMode="auto">
          <a:xfrm>
            <a:off x="1963738" y="1819275"/>
            <a:ext cx="0" cy="649288"/>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11" name="Line 15"/>
          <p:cNvSpPr>
            <a:spLocks noChangeShapeType="1"/>
          </p:cNvSpPr>
          <p:nvPr/>
        </p:nvSpPr>
        <p:spPr bwMode="auto">
          <a:xfrm>
            <a:off x="3021013" y="1676400"/>
            <a:ext cx="0" cy="112395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12" name="Line 16"/>
          <p:cNvSpPr>
            <a:spLocks noChangeShapeType="1"/>
          </p:cNvSpPr>
          <p:nvPr/>
        </p:nvSpPr>
        <p:spPr bwMode="auto">
          <a:xfrm>
            <a:off x="2098675" y="2582863"/>
            <a:ext cx="922338" cy="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13" name="Line 17"/>
          <p:cNvSpPr>
            <a:spLocks noChangeShapeType="1"/>
          </p:cNvSpPr>
          <p:nvPr/>
        </p:nvSpPr>
        <p:spPr bwMode="auto">
          <a:xfrm>
            <a:off x="2493963" y="1676400"/>
            <a:ext cx="0" cy="906463"/>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14" name="Line 18"/>
          <p:cNvSpPr>
            <a:spLocks noChangeShapeType="1"/>
          </p:cNvSpPr>
          <p:nvPr/>
        </p:nvSpPr>
        <p:spPr bwMode="auto">
          <a:xfrm>
            <a:off x="2493963" y="2032000"/>
            <a:ext cx="527050" cy="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15" name="Line 19"/>
          <p:cNvSpPr>
            <a:spLocks noChangeShapeType="1"/>
          </p:cNvSpPr>
          <p:nvPr/>
        </p:nvSpPr>
        <p:spPr bwMode="auto">
          <a:xfrm>
            <a:off x="1397000" y="3756025"/>
            <a:ext cx="1835150" cy="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16" name="Line 20"/>
          <p:cNvSpPr>
            <a:spLocks noChangeShapeType="1"/>
          </p:cNvSpPr>
          <p:nvPr/>
        </p:nvSpPr>
        <p:spPr bwMode="auto">
          <a:xfrm>
            <a:off x="2322513" y="2800350"/>
            <a:ext cx="0" cy="955675"/>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17" name="Line 21"/>
          <p:cNvSpPr>
            <a:spLocks noChangeShapeType="1"/>
          </p:cNvSpPr>
          <p:nvPr/>
        </p:nvSpPr>
        <p:spPr bwMode="auto">
          <a:xfrm>
            <a:off x="1397000" y="3022600"/>
            <a:ext cx="925513" cy="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18" name="Line 22"/>
          <p:cNvSpPr>
            <a:spLocks noChangeShapeType="1"/>
          </p:cNvSpPr>
          <p:nvPr/>
        </p:nvSpPr>
        <p:spPr bwMode="auto">
          <a:xfrm>
            <a:off x="2035175" y="3022600"/>
            <a:ext cx="0" cy="733425"/>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19" name="Line 23"/>
          <p:cNvSpPr>
            <a:spLocks noChangeShapeType="1"/>
          </p:cNvSpPr>
          <p:nvPr/>
        </p:nvSpPr>
        <p:spPr bwMode="auto">
          <a:xfrm>
            <a:off x="1397000" y="3471863"/>
            <a:ext cx="638175" cy="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20" name="Line 24"/>
          <p:cNvSpPr>
            <a:spLocks noChangeShapeType="1"/>
          </p:cNvSpPr>
          <p:nvPr/>
        </p:nvSpPr>
        <p:spPr bwMode="auto">
          <a:xfrm>
            <a:off x="2322513" y="3049588"/>
            <a:ext cx="909637" cy="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21" name="Line 25"/>
          <p:cNvSpPr>
            <a:spLocks noChangeShapeType="1"/>
          </p:cNvSpPr>
          <p:nvPr/>
        </p:nvSpPr>
        <p:spPr bwMode="auto">
          <a:xfrm>
            <a:off x="2700338" y="3049588"/>
            <a:ext cx="0" cy="706437"/>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22" name="Line 26"/>
          <p:cNvSpPr>
            <a:spLocks noChangeShapeType="1"/>
          </p:cNvSpPr>
          <p:nvPr/>
        </p:nvSpPr>
        <p:spPr bwMode="auto">
          <a:xfrm>
            <a:off x="1851025" y="3756025"/>
            <a:ext cx="0" cy="1730375"/>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23" name="Line 27"/>
          <p:cNvSpPr>
            <a:spLocks noChangeShapeType="1"/>
          </p:cNvSpPr>
          <p:nvPr/>
        </p:nvSpPr>
        <p:spPr bwMode="auto">
          <a:xfrm>
            <a:off x="1397000" y="4856163"/>
            <a:ext cx="454025" cy="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24" name="Line 28"/>
          <p:cNvSpPr>
            <a:spLocks noChangeShapeType="1"/>
          </p:cNvSpPr>
          <p:nvPr/>
        </p:nvSpPr>
        <p:spPr bwMode="auto">
          <a:xfrm>
            <a:off x="1397000" y="4541838"/>
            <a:ext cx="454025" cy="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25" name="Line 29"/>
          <p:cNvSpPr>
            <a:spLocks noChangeShapeType="1"/>
          </p:cNvSpPr>
          <p:nvPr/>
        </p:nvSpPr>
        <p:spPr bwMode="auto">
          <a:xfrm>
            <a:off x="1851025" y="4021138"/>
            <a:ext cx="1381125" cy="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26" name="Line 30"/>
          <p:cNvSpPr>
            <a:spLocks noChangeShapeType="1"/>
          </p:cNvSpPr>
          <p:nvPr/>
        </p:nvSpPr>
        <p:spPr bwMode="auto">
          <a:xfrm>
            <a:off x="1851025" y="4776788"/>
            <a:ext cx="1381125" cy="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27" name="Line 31"/>
          <p:cNvSpPr>
            <a:spLocks noChangeShapeType="1"/>
          </p:cNvSpPr>
          <p:nvPr/>
        </p:nvSpPr>
        <p:spPr bwMode="auto">
          <a:xfrm>
            <a:off x="2778125" y="4021138"/>
            <a:ext cx="0" cy="75565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28" name="Line 32"/>
          <p:cNvSpPr>
            <a:spLocks noChangeShapeType="1"/>
          </p:cNvSpPr>
          <p:nvPr/>
        </p:nvSpPr>
        <p:spPr bwMode="auto">
          <a:xfrm>
            <a:off x="2082800" y="4021138"/>
            <a:ext cx="0" cy="75565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29" name="Line 33"/>
          <p:cNvSpPr>
            <a:spLocks noChangeShapeType="1"/>
          </p:cNvSpPr>
          <p:nvPr/>
        </p:nvSpPr>
        <p:spPr bwMode="auto">
          <a:xfrm>
            <a:off x="2082800" y="4389438"/>
            <a:ext cx="695325" cy="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30" name="Line 34"/>
          <p:cNvSpPr>
            <a:spLocks noChangeShapeType="1"/>
          </p:cNvSpPr>
          <p:nvPr/>
        </p:nvSpPr>
        <p:spPr bwMode="auto">
          <a:xfrm>
            <a:off x="2584450" y="4776788"/>
            <a:ext cx="0" cy="709612"/>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31" name="Line 35"/>
          <p:cNvSpPr>
            <a:spLocks noChangeShapeType="1"/>
          </p:cNvSpPr>
          <p:nvPr/>
        </p:nvSpPr>
        <p:spPr bwMode="auto">
          <a:xfrm>
            <a:off x="2257425" y="4776788"/>
            <a:ext cx="0" cy="709612"/>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32" name="Line 36"/>
          <p:cNvSpPr>
            <a:spLocks noChangeShapeType="1"/>
          </p:cNvSpPr>
          <p:nvPr/>
        </p:nvSpPr>
        <p:spPr bwMode="auto">
          <a:xfrm>
            <a:off x="2584450" y="4984750"/>
            <a:ext cx="647700" cy="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33" name="Line 37"/>
          <p:cNvSpPr>
            <a:spLocks noChangeShapeType="1"/>
          </p:cNvSpPr>
          <p:nvPr/>
        </p:nvSpPr>
        <p:spPr bwMode="auto">
          <a:xfrm>
            <a:off x="3232150" y="3910013"/>
            <a:ext cx="2365375" cy="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34" name="Line 38"/>
          <p:cNvSpPr>
            <a:spLocks noChangeShapeType="1"/>
          </p:cNvSpPr>
          <p:nvPr/>
        </p:nvSpPr>
        <p:spPr bwMode="auto">
          <a:xfrm>
            <a:off x="3892550" y="1676400"/>
            <a:ext cx="0" cy="2233613"/>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35" name="Line 39"/>
          <p:cNvSpPr>
            <a:spLocks noChangeShapeType="1"/>
          </p:cNvSpPr>
          <p:nvPr/>
        </p:nvSpPr>
        <p:spPr bwMode="auto">
          <a:xfrm>
            <a:off x="3232150" y="2027238"/>
            <a:ext cx="660400" cy="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36" name="Line 40"/>
          <p:cNvSpPr>
            <a:spLocks noChangeShapeType="1"/>
          </p:cNvSpPr>
          <p:nvPr/>
        </p:nvSpPr>
        <p:spPr bwMode="auto">
          <a:xfrm>
            <a:off x="3232150" y="2522538"/>
            <a:ext cx="660400" cy="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37" name="Line 41"/>
          <p:cNvSpPr>
            <a:spLocks noChangeShapeType="1"/>
          </p:cNvSpPr>
          <p:nvPr/>
        </p:nvSpPr>
        <p:spPr bwMode="auto">
          <a:xfrm>
            <a:off x="3232150" y="2903538"/>
            <a:ext cx="660400" cy="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38" name="Line 42"/>
          <p:cNvSpPr>
            <a:spLocks noChangeShapeType="1"/>
          </p:cNvSpPr>
          <p:nvPr/>
        </p:nvSpPr>
        <p:spPr bwMode="auto">
          <a:xfrm>
            <a:off x="3232150" y="3435350"/>
            <a:ext cx="660400" cy="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39" name="Line 43"/>
          <p:cNvSpPr>
            <a:spLocks noChangeShapeType="1"/>
          </p:cNvSpPr>
          <p:nvPr/>
        </p:nvSpPr>
        <p:spPr bwMode="auto">
          <a:xfrm>
            <a:off x="3892550" y="3533775"/>
            <a:ext cx="1704975" cy="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40" name="Line 44"/>
          <p:cNvSpPr>
            <a:spLocks noChangeShapeType="1"/>
          </p:cNvSpPr>
          <p:nvPr/>
        </p:nvSpPr>
        <p:spPr bwMode="auto">
          <a:xfrm>
            <a:off x="3892550" y="2273300"/>
            <a:ext cx="1704975" cy="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41" name="Line 45"/>
          <p:cNvSpPr>
            <a:spLocks noChangeShapeType="1"/>
          </p:cNvSpPr>
          <p:nvPr/>
        </p:nvSpPr>
        <p:spPr bwMode="auto">
          <a:xfrm>
            <a:off x="4619625" y="1676400"/>
            <a:ext cx="0" cy="59690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42" name="Line 46"/>
          <p:cNvSpPr>
            <a:spLocks noChangeShapeType="1"/>
          </p:cNvSpPr>
          <p:nvPr/>
        </p:nvSpPr>
        <p:spPr bwMode="auto">
          <a:xfrm>
            <a:off x="4113213" y="1676400"/>
            <a:ext cx="0" cy="59690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43" name="Line 47"/>
          <p:cNvSpPr>
            <a:spLocks noChangeShapeType="1"/>
          </p:cNvSpPr>
          <p:nvPr/>
        </p:nvSpPr>
        <p:spPr bwMode="auto">
          <a:xfrm>
            <a:off x="5062538" y="1676400"/>
            <a:ext cx="0" cy="59690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44" name="Line 48"/>
          <p:cNvSpPr>
            <a:spLocks noChangeShapeType="1"/>
          </p:cNvSpPr>
          <p:nvPr/>
        </p:nvSpPr>
        <p:spPr bwMode="auto">
          <a:xfrm>
            <a:off x="4427538" y="2273300"/>
            <a:ext cx="0" cy="1260475"/>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45" name="Line 49"/>
          <p:cNvSpPr>
            <a:spLocks noChangeShapeType="1"/>
          </p:cNvSpPr>
          <p:nvPr/>
        </p:nvSpPr>
        <p:spPr bwMode="auto">
          <a:xfrm>
            <a:off x="3892550" y="3248025"/>
            <a:ext cx="534988" cy="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46" name="Line 50"/>
          <p:cNvSpPr>
            <a:spLocks noChangeShapeType="1"/>
          </p:cNvSpPr>
          <p:nvPr/>
        </p:nvSpPr>
        <p:spPr bwMode="auto">
          <a:xfrm>
            <a:off x="3892550" y="2446338"/>
            <a:ext cx="534988" cy="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47" name="Line 51"/>
          <p:cNvSpPr>
            <a:spLocks noChangeShapeType="1"/>
          </p:cNvSpPr>
          <p:nvPr/>
        </p:nvSpPr>
        <p:spPr bwMode="auto">
          <a:xfrm>
            <a:off x="3892550" y="2898775"/>
            <a:ext cx="534988" cy="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48" name="Line 52"/>
          <p:cNvSpPr>
            <a:spLocks noChangeShapeType="1"/>
          </p:cNvSpPr>
          <p:nvPr/>
        </p:nvSpPr>
        <p:spPr bwMode="auto">
          <a:xfrm>
            <a:off x="4427538" y="3040063"/>
            <a:ext cx="1169987" cy="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49" name="Line 53"/>
          <p:cNvSpPr>
            <a:spLocks noChangeShapeType="1"/>
          </p:cNvSpPr>
          <p:nvPr/>
        </p:nvSpPr>
        <p:spPr bwMode="auto">
          <a:xfrm>
            <a:off x="4700588" y="2273300"/>
            <a:ext cx="0" cy="766763"/>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50" name="Line 54"/>
          <p:cNvSpPr>
            <a:spLocks noChangeShapeType="1"/>
          </p:cNvSpPr>
          <p:nvPr/>
        </p:nvSpPr>
        <p:spPr bwMode="auto">
          <a:xfrm>
            <a:off x="5245100" y="2273300"/>
            <a:ext cx="0" cy="766763"/>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51" name="Line 55"/>
          <p:cNvSpPr>
            <a:spLocks noChangeShapeType="1"/>
          </p:cNvSpPr>
          <p:nvPr/>
        </p:nvSpPr>
        <p:spPr bwMode="auto">
          <a:xfrm>
            <a:off x="4700588" y="2916238"/>
            <a:ext cx="544512" cy="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52" name="Line 56"/>
          <p:cNvSpPr>
            <a:spLocks noChangeShapeType="1"/>
          </p:cNvSpPr>
          <p:nvPr/>
        </p:nvSpPr>
        <p:spPr bwMode="auto">
          <a:xfrm>
            <a:off x="4772025" y="3040063"/>
            <a:ext cx="0" cy="493712"/>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53" name="Line 57"/>
          <p:cNvSpPr>
            <a:spLocks noChangeShapeType="1"/>
          </p:cNvSpPr>
          <p:nvPr/>
        </p:nvSpPr>
        <p:spPr bwMode="auto">
          <a:xfrm>
            <a:off x="5111750" y="3040063"/>
            <a:ext cx="0" cy="493712"/>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54" name="Line 58"/>
          <p:cNvSpPr>
            <a:spLocks noChangeShapeType="1"/>
          </p:cNvSpPr>
          <p:nvPr/>
        </p:nvSpPr>
        <p:spPr bwMode="auto">
          <a:xfrm>
            <a:off x="4702175" y="3533775"/>
            <a:ext cx="0" cy="376238"/>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55" name="Line 59"/>
          <p:cNvSpPr>
            <a:spLocks noChangeShapeType="1"/>
          </p:cNvSpPr>
          <p:nvPr/>
        </p:nvSpPr>
        <p:spPr bwMode="auto">
          <a:xfrm>
            <a:off x="4140200" y="3910013"/>
            <a:ext cx="0" cy="1576387"/>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56" name="Line 60"/>
          <p:cNvSpPr>
            <a:spLocks noChangeShapeType="1"/>
          </p:cNvSpPr>
          <p:nvPr/>
        </p:nvSpPr>
        <p:spPr bwMode="auto">
          <a:xfrm>
            <a:off x="3232150" y="4635500"/>
            <a:ext cx="908050" cy="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57" name="Line 61"/>
          <p:cNvSpPr>
            <a:spLocks noChangeShapeType="1"/>
          </p:cNvSpPr>
          <p:nvPr/>
        </p:nvSpPr>
        <p:spPr bwMode="auto">
          <a:xfrm>
            <a:off x="3687763" y="3910013"/>
            <a:ext cx="0" cy="725487"/>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58" name="Line 62"/>
          <p:cNvSpPr>
            <a:spLocks noChangeShapeType="1"/>
          </p:cNvSpPr>
          <p:nvPr/>
        </p:nvSpPr>
        <p:spPr bwMode="auto">
          <a:xfrm>
            <a:off x="4002088" y="4635500"/>
            <a:ext cx="0" cy="85090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59" name="Line 63"/>
          <p:cNvSpPr>
            <a:spLocks noChangeShapeType="1"/>
          </p:cNvSpPr>
          <p:nvPr/>
        </p:nvSpPr>
        <p:spPr bwMode="auto">
          <a:xfrm>
            <a:off x="3232150" y="5137150"/>
            <a:ext cx="769938" cy="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60" name="Line 64"/>
          <p:cNvSpPr>
            <a:spLocks noChangeShapeType="1"/>
          </p:cNvSpPr>
          <p:nvPr/>
        </p:nvSpPr>
        <p:spPr bwMode="auto">
          <a:xfrm>
            <a:off x="4140200" y="5149850"/>
            <a:ext cx="1457325" cy="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61" name="Line 65"/>
          <p:cNvSpPr>
            <a:spLocks noChangeShapeType="1"/>
          </p:cNvSpPr>
          <p:nvPr/>
        </p:nvSpPr>
        <p:spPr bwMode="auto">
          <a:xfrm>
            <a:off x="4876800" y="3910013"/>
            <a:ext cx="0" cy="1239837"/>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62" name="Line 66"/>
          <p:cNvSpPr>
            <a:spLocks noChangeShapeType="1"/>
          </p:cNvSpPr>
          <p:nvPr/>
        </p:nvSpPr>
        <p:spPr bwMode="auto">
          <a:xfrm>
            <a:off x="4140200" y="4522788"/>
            <a:ext cx="736600" cy="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63" name="Line 67"/>
          <p:cNvSpPr>
            <a:spLocks noChangeShapeType="1"/>
          </p:cNvSpPr>
          <p:nvPr/>
        </p:nvSpPr>
        <p:spPr bwMode="auto">
          <a:xfrm>
            <a:off x="4470400" y="3910013"/>
            <a:ext cx="0" cy="612775"/>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64" name="Line 68"/>
          <p:cNvSpPr>
            <a:spLocks noChangeShapeType="1"/>
          </p:cNvSpPr>
          <p:nvPr/>
        </p:nvSpPr>
        <p:spPr bwMode="auto">
          <a:xfrm>
            <a:off x="4408488" y="4522788"/>
            <a:ext cx="0" cy="627062"/>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65" name="Line 69"/>
          <p:cNvSpPr>
            <a:spLocks noChangeShapeType="1"/>
          </p:cNvSpPr>
          <p:nvPr/>
        </p:nvSpPr>
        <p:spPr bwMode="auto">
          <a:xfrm>
            <a:off x="4876800" y="4718050"/>
            <a:ext cx="720725" cy="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66" name="Line 70"/>
          <p:cNvSpPr>
            <a:spLocks noChangeShapeType="1"/>
          </p:cNvSpPr>
          <p:nvPr/>
        </p:nvSpPr>
        <p:spPr bwMode="auto">
          <a:xfrm>
            <a:off x="4876800" y="4575175"/>
            <a:ext cx="720725" cy="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67" name="Line 71"/>
          <p:cNvSpPr>
            <a:spLocks noChangeShapeType="1"/>
          </p:cNvSpPr>
          <p:nvPr/>
        </p:nvSpPr>
        <p:spPr bwMode="auto">
          <a:xfrm>
            <a:off x="5089525" y="3910013"/>
            <a:ext cx="0" cy="665162"/>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68" name="Line 72"/>
          <p:cNvSpPr>
            <a:spLocks noChangeShapeType="1"/>
          </p:cNvSpPr>
          <p:nvPr/>
        </p:nvSpPr>
        <p:spPr bwMode="auto">
          <a:xfrm>
            <a:off x="4533900" y="5149850"/>
            <a:ext cx="0" cy="33655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69" name="Line 73"/>
          <p:cNvSpPr>
            <a:spLocks noChangeShapeType="1"/>
          </p:cNvSpPr>
          <p:nvPr/>
        </p:nvSpPr>
        <p:spPr bwMode="auto">
          <a:xfrm>
            <a:off x="5597525" y="3711575"/>
            <a:ext cx="2149475" cy="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70" name="Line 74"/>
          <p:cNvSpPr>
            <a:spLocks noChangeShapeType="1"/>
          </p:cNvSpPr>
          <p:nvPr/>
        </p:nvSpPr>
        <p:spPr bwMode="auto">
          <a:xfrm>
            <a:off x="6754813" y="1676400"/>
            <a:ext cx="0" cy="2035175"/>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71" name="Line 75"/>
          <p:cNvSpPr>
            <a:spLocks noChangeShapeType="1"/>
          </p:cNvSpPr>
          <p:nvPr/>
        </p:nvSpPr>
        <p:spPr bwMode="auto">
          <a:xfrm>
            <a:off x="5597525" y="2817813"/>
            <a:ext cx="1157288" cy="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72" name="Line 76"/>
          <p:cNvSpPr>
            <a:spLocks noChangeShapeType="1"/>
          </p:cNvSpPr>
          <p:nvPr/>
        </p:nvSpPr>
        <p:spPr bwMode="auto">
          <a:xfrm>
            <a:off x="6410325" y="1676400"/>
            <a:ext cx="0" cy="1141413"/>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73" name="Line 77"/>
          <p:cNvSpPr>
            <a:spLocks noChangeShapeType="1"/>
          </p:cNvSpPr>
          <p:nvPr/>
        </p:nvSpPr>
        <p:spPr bwMode="auto">
          <a:xfrm>
            <a:off x="5597525" y="2406650"/>
            <a:ext cx="812800" cy="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74" name="Line 78"/>
          <p:cNvSpPr>
            <a:spLocks noChangeShapeType="1"/>
          </p:cNvSpPr>
          <p:nvPr/>
        </p:nvSpPr>
        <p:spPr bwMode="auto">
          <a:xfrm>
            <a:off x="5835650" y="1676400"/>
            <a:ext cx="0" cy="73025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75" name="Line 79"/>
          <p:cNvSpPr>
            <a:spLocks noChangeShapeType="1"/>
          </p:cNvSpPr>
          <p:nvPr/>
        </p:nvSpPr>
        <p:spPr bwMode="auto">
          <a:xfrm>
            <a:off x="5835650" y="1916113"/>
            <a:ext cx="574675" cy="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76" name="Line 80"/>
          <p:cNvSpPr>
            <a:spLocks noChangeShapeType="1"/>
          </p:cNvSpPr>
          <p:nvPr/>
        </p:nvSpPr>
        <p:spPr bwMode="auto">
          <a:xfrm>
            <a:off x="6402388" y="2817813"/>
            <a:ext cx="0" cy="893762"/>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77" name="Line 81"/>
          <p:cNvSpPr>
            <a:spLocks noChangeShapeType="1"/>
          </p:cNvSpPr>
          <p:nvPr/>
        </p:nvSpPr>
        <p:spPr bwMode="auto">
          <a:xfrm>
            <a:off x="5597525" y="3092450"/>
            <a:ext cx="804863" cy="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78" name="Line 82"/>
          <p:cNvSpPr>
            <a:spLocks noChangeShapeType="1"/>
          </p:cNvSpPr>
          <p:nvPr/>
        </p:nvSpPr>
        <p:spPr bwMode="auto">
          <a:xfrm>
            <a:off x="6272213" y="3092450"/>
            <a:ext cx="0" cy="619125"/>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79" name="Line 83"/>
          <p:cNvSpPr>
            <a:spLocks noChangeShapeType="1"/>
          </p:cNvSpPr>
          <p:nvPr/>
        </p:nvSpPr>
        <p:spPr bwMode="auto">
          <a:xfrm>
            <a:off x="6076950" y="3092450"/>
            <a:ext cx="0" cy="619125"/>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80" name="Line 84"/>
          <p:cNvSpPr>
            <a:spLocks noChangeShapeType="1"/>
          </p:cNvSpPr>
          <p:nvPr/>
        </p:nvSpPr>
        <p:spPr bwMode="auto">
          <a:xfrm>
            <a:off x="6754813" y="3171825"/>
            <a:ext cx="992187" cy="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81" name="Line 85"/>
          <p:cNvSpPr>
            <a:spLocks noChangeShapeType="1"/>
          </p:cNvSpPr>
          <p:nvPr/>
        </p:nvSpPr>
        <p:spPr bwMode="auto">
          <a:xfrm>
            <a:off x="6754813" y="2071688"/>
            <a:ext cx="992187" cy="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82" name="Line 86"/>
          <p:cNvSpPr>
            <a:spLocks noChangeShapeType="1"/>
          </p:cNvSpPr>
          <p:nvPr/>
        </p:nvSpPr>
        <p:spPr bwMode="auto">
          <a:xfrm>
            <a:off x="6754813" y="2727325"/>
            <a:ext cx="992187" cy="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83" name="Line 87"/>
          <p:cNvSpPr>
            <a:spLocks noChangeShapeType="1"/>
          </p:cNvSpPr>
          <p:nvPr/>
        </p:nvSpPr>
        <p:spPr bwMode="auto">
          <a:xfrm>
            <a:off x="6910388" y="2071688"/>
            <a:ext cx="0" cy="655637"/>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84" name="Line 88"/>
          <p:cNvSpPr>
            <a:spLocks noChangeShapeType="1"/>
          </p:cNvSpPr>
          <p:nvPr/>
        </p:nvSpPr>
        <p:spPr bwMode="auto">
          <a:xfrm>
            <a:off x="7404100" y="2071688"/>
            <a:ext cx="0" cy="655637"/>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85" name="Line 89"/>
          <p:cNvSpPr>
            <a:spLocks noChangeShapeType="1"/>
          </p:cNvSpPr>
          <p:nvPr/>
        </p:nvSpPr>
        <p:spPr bwMode="auto">
          <a:xfrm>
            <a:off x="7048500" y="2727325"/>
            <a:ext cx="0" cy="44450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86" name="Line 90"/>
          <p:cNvSpPr>
            <a:spLocks noChangeShapeType="1"/>
          </p:cNvSpPr>
          <p:nvPr/>
        </p:nvSpPr>
        <p:spPr bwMode="auto">
          <a:xfrm>
            <a:off x="7515225" y="3171825"/>
            <a:ext cx="0" cy="53975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87" name="Line 91"/>
          <p:cNvSpPr>
            <a:spLocks noChangeShapeType="1"/>
          </p:cNvSpPr>
          <p:nvPr/>
        </p:nvSpPr>
        <p:spPr bwMode="auto">
          <a:xfrm>
            <a:off x="7245350" y="3171825"/>
            <a:ext cx="0" cy="53975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88" name="Line 92"/>
          <p:cNvSpPr>
            <a:spLocks noChangeShapeType="1"/>
          </p:cNvSpPr>
          <p:nvPr/>
        </p:nvSpPr>
        <p:spPr bwMode="auto">
          <a:xfrm>
            <a:off x="7007225" y="3711575"/>
            <a:ext cx="0" cy="1774825"/>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89" name="Line 93"/>
          <p:cNvSpPr>
            <a:spLocks noChangeShapeType="1"/>
          </p:cNvSpPr>
          <p:nvPr/>
        </p:nvSpPr>
        <p:spPr bwMode="auto">
          <a:xfrm>
            <a:off x="5597525" y="4610100"/>
            <a:ext cx="1409700" cy="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90" name="Line 94"/>
          <p:cNvSpPr>
            <a:spLocks noChangeShapeType="1"/>
          </p:cNvSpPr>
          <p:nvPr/>
        </p:nvSpPr>
        <p:spPr bwMode="auto">
          <a:xfrm>
            <a:off x="6783388" y="3711575"/>
            <a:ext cx="0" cy="898525"/>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91" name="Line 95"/>
          <p:cNvSpPr>
            <a:spLocks noChangeShapeType="1"/>
          </p:cNvSpPr>
          <p:nvPr/>
        </p:nvSpPr>
        <p:spPr bwMode="auto">
          <a:xfrm>
            <a:off x="5902325" y="3711575"/>
            <a:ext cx="0" cy="898525"/>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92" name="Line 96"/>
          <p:cNvSpPr>
            <a:spLocks noChangeShapeType="1"/>
          </p:cNvSpPr>
          <p:nvPr/>
        </p:nvSpPr>
        <p:spPr bwMode="auto">
          <a:xfrm>
            <a:off x="5902325" y="4292600"/>
            <a:ext cx="881063" cy="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93" name="Line 97"/>
          <p:cNvSpPr>
            <a:spLocks noChangeShapeType="1"/>
          </p:cNvSpPr>
          <p:nvPr/>
        </p:nvSpPr>
        <p:spPr bwMode="auto">
          <a:xfrm>
            <a:off x="6542088" y="3711575"/>
            <a:ext cx="0" cy="581025"/>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94" name="Line 98"/>
          <p:cNvSpPr>
            <a:spLocks noChangeShapeType="1"/>
          </p:cNvSpPr>
          <p:nvPr/>
        </p:nvSpPr>
        <p:spPr bwMode="auto">
          <a:xfrm>
            <a:off x="5930900" y="4610100"/>
            <a:ext cx="0" cy="87630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95" name="Line 99"/>
          <p:cNvSpPr>
            <a:spLocks noChangeShapeType="1"/>
          </p:cNvSpPr>
          <p:nvPr/>
        </p:nvSpPr>
        <p:spPr bwMode="auto">
          <a:xfrm>
            <a:off x="6557963" y="4610100"/>
            <a:ext cx="0" cy="87630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96" name="Line 100"/>
          <p:cNvSpPr>
            <a:spLocks noChangeShapeType="1"/>
          </p:cNvSpPr>
          <p:nvPr/>
        </p:nvSpPr>
        <p:spPr bwMode="auto">
          <a:xfrm>
            <a:off x="5930900" y="5037138"/>
            <a:ext cx="627063" cy="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97" name="Line 101"/>
          <p:cNvSpPr>
            <a:spLocks noChangeShapeType="1"/>
          </p:cNvSpPr>
          <p:nvPr/>
        </p:nvSpPr>
        <p:spPr bwMode="auto">
          <a:xfrm>
            <a:off x="7007225" y="4100513"/>
            <a:ext cx="739775" cy="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98" name="Line 102"/>
          <p:cNvSpPr>
            <a:spLocks noChangeShapeType="1"/>
          </p:cNvSpPr>
          <p:nvPr/>
        </p:nvSpPr>
        <p:spPr bwMode="auto">
          <a:xfrm>
            <a:off x="7007225" y="4906963"/>
            <a:ext cx="739775" cy="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199" name="Line 103"/>
          <p:cNvSpPr>
            <a:spLocks noChangeShapeType="1"/>
          </p:cNvSpPr>
          <p:nvPr/>
        </p:nvSpPr>
        <p:spPr bwMode="auto">
          <a:xfrm>
            <a:off x="7007225" y="4238625"/>
            <a:ext cx="739775" cy="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200" name="Line 104"/>
          <p:cNvSpPr>
            <a:spLocks noChangeShapeType="1"/>
          </p:cNvSpPr>
          <p:nvPr/>
        </p:nvSpPr>
        <p:spPr bwMode="auto">
          <a:xfrm>
            <a:off x="7424738" y="4238625"/>
            <a:ext cx="0" cy="668338"/>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4201" name="Line 105"/>
          <p:cNvSpPr>
            <a:spLocks noChangeShapeType="1"/>
          </p:cNvSpPr>
          <p:nvPr/>
        </p:nvSpPr>
        <p:spPr bwMode="auto">
          <a:xfrm>
            <a:off x="7156450" y="4906963"/>
            <a:ext cx="0" cy="579437"/>
          </a:xfrm>
          <a:prstGeom prst="line">
            <a:avLst/>
          </a:prstGeom>
          <a:noFill/>
          <a:ln w="9525">
            <a:solidFill>
              <a:schemeClr val="tx1"/>
            </a:solidFill>
            <a:round/>
            <a:headEnd/>
            <a:tailEnd/>
          </a:ln>
          <a:effectLst/>
        </p:spPr>
        <p:txBody>
          <a:bodyPr>
            <a:prstTxWarp prst="textNoShape">
              <a:avLst/>
            </a:prstTxWarp>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0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099"/>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410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10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104"/>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grpId="0" nodeType="afterEffect">
                                  <p:stCondLst>
                                    <p:cond delay="100"/>
                                  </p:stCondLst>
                                  <p:childTnLst>
                                    <p:set>
                                      <p:cBhvr>
                                        <p:cTn id="21" dur="1" fill="hold">
                                          <p:stCondLst>
                                            <p:cond delay="0"/>
                                          </p:stCondLst>
                                        </p:cTn>
                                        <p:tgtEl>
                                          <p:spTgt spid="4105"/>
                                        </p:tgtEl>
                                        <p:attrNameLst>
                                          <p:attrName>style.visibility</p:attrName>
                                        </p:attrNameLst>
                                      </p:cBhvr>
                                      <p:to>
                                        <p:strVal val="visible"/>
                                      </p:to>
                                    </p:set>
                                  </p:childTnLst>
                                </p:cTn>
                              </p:par>
                            </p:childTnLst>
                          </p:cTn>
                        </p:par>
                        <p:par>
                          <p:cTn id="22" fill="hold">
                            <p:stCondLst>
                              <p:cond delay="100"/>
                            </p:stCondLst>
                            <p:childTnLst>
                              <p:par>
                                <p:cTn id="23" presetID="1" presetClass="entr" presetSubtype="0" fill="hold" grpId="0" nodeType="afterEffect">
                                  <p:stCondLst>
                                    <p:cond delay="100"/>
                                  </p:stCondLst>
                                  <p:childTnLst>
                                    <p:set>
                                      <p:cBhvr>
                                        <p:cTn id="24" dur="1" fill="hold">
                                          <p:stCondLst>
                                            <p:cond delay="0"/>
                                          </p:stCondLst>
                                        </p:cTn>
                                        <p:tgtEl>
                                          <p:spTgt spid="4106"/>
                                        </p:tgtEl>
                                        <p:attrNameLst>
                                          <p:attrName>style.visibility</p:attrName>
                                        </p:attrNameLst>
                                      </p:cBhvr>
                                      <p:to>
                                        <p:strVal val="visible"/>
                                      </p:to>
                                    </p:set>
                                  </p:childTnLst>
                                </p:cTn>
                              </p:par>
                            </p:childTnLst>
                          </p:cTn>
                        </p:par>
                        <p:par>
                          <p:cTn id="25" fill="hold">
                            <p:stCondLst>
                              <p:cond delay="200"/>
                            </p:stCondLst>
                            <p:childTnLst>
                              <p:par>
                                <p:cTn id="26" presetID="1" presetClass="entr" presetSubtype="0" fill="hold" grpId="0" nodeType="afterEffect">
                                  <p:stCondLst>
                                    <p:cond delay="100"/>
                                  </p:stCondLst>
                                  <p:childTnLst>
                                    <p:set>
                                      <p:cBhvr>
                                        <p:cTn id="27" dur="1" fill="hold">
                                          <p:stCondLst>
                                            <p:cond delay="0"/>
                                          </p:stCondLst>
                                        </p:cTn>
                                        <p:tgtEl>
                                          <p:spTgt spid="4107"/>
                                        </p:tgtEl>
                                        <p:attrNameLst>
                                          <p:attrName>style.visibility</p:attrName>
                                        </p:attrNameLst>
                                      </p:cBhvr>
                                      <p:to>
                                        <p:strVal val="visible"/>
                                      </p:to>
                                    </p:set>
                                  </p:childTnLst>
                                </p:cTn>
                              </p:par>
                            </p:childTnLst>
                          </p:cTn>
                        </p:par>
                        <p:par>
                          <p:cTn id="28" fill="hold">
                            <p:stCondLst>
                              <p:cond delay="300"/>
                            </p:stCondLst>
                            <p:childTnLst>
                              <p:par>
                                <p:cTn id="29" presetID="1" presetClass="entr" presetSubtype="0" fill="hold" grpId="0" nodeType="afterEffect">
                                  <p:stCondLst>
                                    <p:cond delay="100"/>
                                  </p:stCondLst>
                                  <p:childTnLst>
                                    <p:set>
                                      <p:cBhvr>
                                        <p:cTn id="30" dur="1" fill="hold">
                                          <p:stCondLst>
                                            <p:cond delay="0"/>
                                          </p:stCondLst>
                                        </p:cTn>
                                        <p:tgtEl>
                                          <p:spTgt spid="4108"/>
                                        </p:tgtEl>
                                        <p:attrNameLst>
                                          <p:attrName>style.visibility</p:attrName>
                                        </p:attrNameLst>
                                      </p:cBhvr>
                                      <p:to>
                                        <p:strVal val="visible"/>
                                      </p:to>
                                    </p:set>
                                  </p:childTnLst>
                                </p:cTn>
                              </p:par>
                            </p:childTnLst>
                          </p:cTn>
                        </p:par>
                        <p:par>
                          <p:cTn id="31" fill="hold">
                            <p:stCondLst>
                              <p:cond delay="400"/>
                            </p:stCondLst>
                            <p:childTnLst>
                              <p:par>
                                <p:cTn id="32" presetID="1" presetClass="entr" presetSubtype="0" fill="hold" grpId="0" nodeType="afterEffect">
                                  <p:stCondLst>
                                    <p:cond delay="100"/>
                                  </p:stCondLst>
                                  <p:childTnLst>
                                    <p:set>
                                      <p:cBhvr>
                                        <p:cTn id="33" dur="1" fill="hold">
                                          <p:stCondLst>
                                            <p:cond delay="0"/>
                                          </p:stCondLst>
                                        </p:cTn>
                                        <p:tgtEl>
                                          <p:spTgt spid="4109"/>
                                        </p:tgtEl>
                                        <p:attrNameLst>
                                          <p:attrName>style.visibility</p:attrName>
                                        </p:attrNameLst>
                                      </p:cBhvr>
                                      <p:to>
                                        <p:strVal val="visible"/>
                                      </p:to>
                                    </p:set>
                                  </p:childTnLst>
                                </p:cTn>
                              </p:par>
                            </p:childTnLst>
                          </p:cTn>
                        </p:par>
                        <p:par>
                          <p:cTn id="34" fill="hold">
                            <p:stCondLst>
                              <p:cond delay="500"/>
                            </p:stCondLst>
                            <p:childTnLst>
                              <p:par>
                                <p:cTn id="35" presetID="1" presetClass="entr" presetSubtype="0" fill="hold" grpId="0" nodeType="afterEffect">
                                  <p:stCondLst>
                                    <p:cond delay="100"/>
                                  </p:stCondLst>
                                  <p:childTnLst>
                                    <p:set>
                                      <p:cBhvr>
                                        <p:cTn id="36" dur="1" fill="hold">
                                          <p:stCondLst>
                                            <p:cond delay="0"/>
                                          </p:stCondLst>
                                        </p:cTn>
                                        <p:tgtEl>
                                          <p:spTgt spid="4110"/>
                                        </p:tgtEl>
                                        <p:attrNameLst>
                                          <p:attrName>style.visibility</p:attrName>
                                        </p:attrNameLst>
                                      </p:cBhvr>
                                      <p:to>
                                        <p:strVal val="visible"/>
                                      </p:to>
                                    </p:set>
                                  </p:childTnLst>
                                </p:cTn>
                              </p:par>
                            </p:childTnLst>
                          </p:cTn>
                        </p:par>
                        <p:par>
                          <p:cTn id="37" fill="hold">
                            <p:stCondLst>
                              <p:cond delay="600"/>
                            </p:stCondLst>
                            <p:childTnLst>
                              <p:par>
                                <p:cTn id="38" presetID="1" presetClass="entr" presetSubtype="0" fill="hold" grpId="0" nodeType="afterEffect">
                                  <p:stCondLst>
                                    <p:cond delay="100"/>
                                  </p:stCondLst>
                                  <p:childTnLst>
                                    <p:set>
                                      <p:cBhvr>
                                        <p:cTn id="39" dur="1" fill="hold">
                                          <p:stCondLst>
                                            <p:cond delay="0"/>
                                          </p:stCondLst>
                                        </p:cTn>
                                        <p:tgtEl>
                                          <p:spTgt spid="4111"/>
                                        </p:tgtEl>
                                        <p:attrNameLst>
                                          <p:attrName>style.visibility</p:attrName>
                                        </p:attrNameLst>
                                      </p:cBhvr>
                                      <p:to>
                                        <p:strVal val="visible"/>
                                      </p:to>
                                    </p:set>
                                  </p:childTnLst>
                                </p:cTn>
                              </p:par>
                            </p:childTnLst>
                          </p:cTn>
                        </p:par>
                        <p:par>
                          <p:cTn id="40" fill="hold">
                            <p:stCondLst>
                              <p:cond delay="700"/>
                            </p:stCondLst>
                            <p:childTnLst>
                              <p:par>
                                <p:cTn id="41" presetID="1" presetClass="entr" presetSubtype="0" fill="hold" grpId="0" nodeType="afterEffect">
                                  <p:stCondLst>
                                    <p:cond delay="100"/>
                                  </p:stCondLst>
                                  <p:childTnLst>
                                    <p:set>
                                      <p:cBhvr>
                                        <p:cTn id="42" dur="1" fill="hold">
                                          <p:stCondLst>
                                            <p:cond delay="0"/>
                                          </p:stCondLst>
                                        </p:cTn>
                                        <p:tgtEl>
                                          <p:spTgt spid="4112"/>
                                        </p:tgtEl>
                                        <p:attrNameLst>
                                          <p:attrName>style.visibility</p:attrName>
                                        </p:attrNameLst>
                                      </p:cBhvr>
                                      <p:to>
                                        <p:strVal val="visible"/>
                                      </p:to>
                                    </p:set>
                                  </p:childTnLst>
                                </p:cTn>
                              </p:par>
                            </p:childTnLst>
                          </p:cTn>
                        </p:par>
                        <p:par>
                          <p:cTn id="43" fill="hold">
                            <p:stCondLst>
                              <p:cond delay="799"/>
                            </p:stCondLst>
                            <p:childTnLst>
                              <p:par>
                                <p:cTn id="44" presetID="1" presetClass="entr" presetSubtype="0" fill="hold" grpId="0" nodeType="afterEffect">
                                  <p:stCondLst>
                                    <p:cond delay="100"/>
                                  </p:stCondLst>
                                  <p:childTnLst>
                                    <p:set>
                                      <p:cBhvr>
                                        <p:cTn id="45" dur="1" fill="hold">
                                          <p:stCondLst>
                                            <p:cond delay="0"/>
                                          </p:stCondLst>
                                        </p:cTn>
                                        <p:tgtEl>
                                          <p:spTgt spid="4113"/>
                                        </p:tgtEl>
                                        <p:attrNameLst>
                                          <p:attrName>style.visibility</p:attrName>
                                        </p:attrNameLst>
                                      </p:cBhvr>
                                      <p:to>
                                        <p:strVal val="visible"/>
                                      </p:to>
                                    </p:set>
                                  </p:childTnLst>
                                </p:cTn>
                              </p:par>
                            </p:childTnLst>
                          </p:cTn>
                        </p:par>
                        <p:par>
                          <p:cTn id="46" fill="hold">
                            <p:stCondLst>
                              <p:cond delay="899"/>
                            </p:stCondLst>
                            <p:childTnLst>
                              <p:par>
                                <p:cTn id="47" presetID="1" presetClass="entr" presetSubtype="0" fill="hold" grpId="0" nodeType="afterEffect">
                                  <p:stCondLst>
                                    <p:cond delay="100"/>
                                  </p:stCondLst>
                                  <p:childTnLst>
                                    <p:set>
                                      <p:cBhvr>
                                        <p:cTn id="48" dur="1" fill="hold">
                                          <p:stCondLst>
                                            <p:cond delay="0"/>
                                          </p:stCondLst>
                                        </p:cTn>
                                        <p:tgtEl>
                                          <p:spTgt spid="4114"/>
                                        </p:tgtEl>
                                        <p:attrNameLst>
                                          <p:attrName>style.visibility</p:attrName>
                                        </p:attrNameLst>
                                      </p:cBhvr>
                                      <p:to>
                                        <p:strVal val="visible"/>
                                      </p:to>
                                    </p:set>
                                  </p:childTnLst>
                                </p:cTn>
                              </p:par>
                            </p:childTnLst>
                          </p:cTn>
                        </p:par>
                        <p:par>
                          <p:cTn id="49" fill="hold">
                            <p:stCondLst>
                              <p:cond delay="999"/>
                            </p:stCondLst>
                            <p:childTnLst>
                              <p:par>
                                <p:cTn id="50" presetID="1" presetClass="entr" presetSubtype="0" fill="hold" grpId="0" nodeType="afterEffect">
                                  <p:stCondLst>
                                    <p:cond delay="100"/>
                                  </p:stCondLst>
                                  <p:childTnLst>
                                    <p:set>
                                      <p:cBhvr>
                                        <p:cTn id="51" dur="1" fill="hold">
                                          <p:stCondLst>
                                            <p:cond delay="0"/>
                                          </p:stCondLst>
                                        </p:cTn>
                                        <p:tgtEl>
                                          <p:spTgt spid="4115"/>
                                        </p:tgtEl>
                                        <p:attrNameLst>
                                          <p:attrName>style.visibility</p:attrName>
                                        </p:attrNameLst>
                                      </p:cBhvr>
                                      <p:to>
                                        <p:strVal val="visible"/>
                                      </p:to>
                                    </p:set>
                                  </p:childTnLst>
                                </p:cTn>
                              </p:par>
                            </p:childTnLst>
                          </p:cTn>
                        </p:par>
                        <p:par>
                          <p:cTn id="52" fill="hold">
                            <p:stCondLst>
                              <p:cond delay="1099"/>
                            </p:stCondLst>
                            <p:childTnLst>
                              <p:par>
                                <p:cTn id="53" presetID="1" presetClass="entr" presetSubtype="0" fill="hold" grpId="0" nodeType="afterEffect">
                                  <p:stCondLst>
                                    <p:cond delay="100"/>
                                  </p:stCondLst>
                                  <p:childTnLst>
                                    <p:set>
                                      <p:cBhvr>
                                        <p:cTn id="54" dur="1" fill="hold">
                                          <p:stCondLst>
                                            <p:cond delay="0"/>
                                          </p:stCondLst>
                                        </p:cTn>
                                        <p:tgtEl>
                                          <p:spTgt spid="4116"/>
                                        </p:tgtEl>
                                        <p:attrNameLst>
                                          <p:attrName>style.visibility</p:attrName>
                                        </p:attrNameLst>
                                      </p:cBhvr>
                                      <p:to>
                                        <p:strVal val="visible"/>
                                      </p:to>
                                    </p:set>
                                  </p:childTnLst>
                                </p:cTn>
                              </p:par>
                            </p:childTnLst>
                          </p:cTn>
                        </p:par>
                        <p:par>
                          <p:cTn id="55" fill="hold">
                            <p:stCondLst>
                              <p:cond delay="1200"/>
                            </p:stCondLst>
                            <p:childTnLst>
                              <p:par>
                                <p:cTn id="56" presetID="1" presetClass="entr" presetSubtype="0" fill="hold" grpId="0" nodeType="afterEffect">
                                  <p:stCondLst>
                                    <p:cond delay="100"/>
                                  </p:stCondLst>
                                  <p:childTnLst>
                                    <p:set>
                                      <p:cBhvr>
                                        <p:cTn id="57" dur="1" fill="hold">
                                          <p:stCondLst>
                                            <p:cond delay="0"/>
                                          </p:stCondLst>
                                        </p:cTn>
                                        <p:tgtEl>
                                          <p:spTgt spid="4117"/>
                                        </p:tgtEl>
                                        <p:attrNameLst>
                                          <p:attrName>style.visibility</p:attrName>
                                        </p:attrNameLst>
                                      </p:cBhvr>
                                      <p:to>
                                        <p:strVal val="visible"/>
                                      </p:to>
                                    </p:set>
                                  </p:childTnLst>
                                </p:cTn>
                              </p:par>
                            </p:childTnLst>
                          </p:cTn>
                        </p:par>
                        <p:par>
                          <p:cTn id="58" fill="hold">
                            <p:stCondLst>
                              <p:cond delay="1300"/>
                            </p:stCondLst>
                            <p:childTnLst>
                              <p:par>
                                <p:cTn id="59" presetID="1" presetClass="entr" presetSubtype="0" fill="hold" grpId="0" nodeType="afterEffect">
                                  <p:stCondLst>
                                    <p:cond delay="100"/>
                                  </p:stCondLst>
                                  <p:childTnLst>
                                    <p:set>
                                      <p:cBhvr>
                                        <p:cTn id="60" dur="1" fill="hold">
                                          <p:stCondLst>
                                            <p:cond delay="0"/>
                                          </p:stCondLst>
                                        </p:cTn>
                                        <p:tgtEl>
                                          <p:spTgt spid="4118"/>
                                        </p:tgtEl>
                                        <p:attrNameLst>
                                          <p:attrName>style.visibility</p:attrName>
                                        </p:attrNameLst>
                                      </p:cBhvr>
                                      <p:to>
                                        <p:strVal val="visible"/>
                                      </p:to>
                                    </p:set>
                                  </p:childTnLst>
                                </p:cTn>
                              </p:par>
                            </p:childTnLst>
                          </p:cTn>
                        </p:par>
                        <p:par>
                          <p:cTn id="61" fill="hold">
                            <p:stCondLst>
                              <p:cond delay="1400"/>
                            </p:stCondLst>
                            <p:childTnLst>
                              <p:par>
                                <p:cTn id="62" presetID="1" presetClass="entr" presetSubtype="0" fill="hold" grpId="0" nodeType="afterEffect">
                                  <p:stCondLst>
                                    <p:cond delay="100"/>
                                  </p:stCondLst>
                                  <p:childTnLst>
                                    <p:set>
                                      <p:cBhvr>
                                        <p:cTn id="63" dur="1" fill="hold">
                                          <p:stCondLst>
                                            <p:cond delay="0"/>
                                          </p:stCondLst>
                                        </p:cTn>
                                        <p:tgtEl>
                                          <p:spTgt spid="4119"/>
                                        </p:tgtEl>
                                        <p:attrNameLst>
                                          <p:attrName>style.visibility</p:attrName>
                                        </p:attrNameLst>
                                      </p:cBhvr>
                                      <p:to>
                                        <p:strVal val="visible"/>
                                      </p:to>
                                    </p:set>
                                  </p:childTnLst>
                                </p:cTn>
                              </p:par>
                            </p:childTnLst>
                          </p:cTn>
                        </p:par>
                        <p:par>
                          <p:cTn id="64" fill="hold">
                            <p:stCondLst>
                              <p:cond delay="1500"/>
                            </p:stCondLst>
                            <p:childTnLst>
                              <p:par>
                                <p:cTn id="65" presetID="1" presetClass="entr" presetSubtype="0" fill="hold" grpId="0" nodeType="afterEffect">
                                  <p:stCondLst>
                                    <p:cond delay="100"/>
                                  </p:stCondLst>
                                  <p:childTnLst>
                                    <p:set>
                                      <p:cBhvr>
                                        <p:cTn id="66" dur="1" fill="hold">
                                          <p:stCondLst>
                                            <p:cond delay="0"/>
                                          </p:stCondLst>
                                        </p:cTn>
                                        <p:tgtEl>
                                          <p:spTgt spid="4120"/>
                                        </p:tgtEl>
                                        <p:attrNameLst>
                                          <p:attrName>style.visibility</p:attrName>
                                        </p:attrNameLst>
                                      </p:cBhvr>
                                      <p:to>
                                        <p:strVal val="visible"/>
                                      </p:to>
                                    </p:set>
                                  </p:childTnLst>
                                </p:cTn>
                              </p:par>
                            </p:childTnLst>
                          </p:cTn>
                        </p:par>
                        <p:par>
                          <p:cTn id="67" fill="hold">
                            <p:stCondLst>
                              <p:cond delay="1600"/>
                            </p:stCondLst>
                            <p:childTnLst>
                              <p:par>
                                <p:cTn id="68" presetID="1" presetClass="entr" presetSubtype="0" fill="hold" grpId="0" nodeType="afterEffect">
                                  <p:stCondLst>
                                    <p:cond delay="100"/>
                                  </p:stCondLst>
                                  <p:childTnLst>
                                    <p:set>
                                      <p:cBhvr>
                                        <p:cTn id="69" dur="1" fill="hold">
                                          <p:stCondLst>
                                            <p:cond delay="0"/>
                                          </p:stCondLst>
                                        </p:cTn>
                                        <p:tgtEl>
                                          <p:spTgt spid="4121"/>
                                        </p:tgtEl>
                                        <p:attrNameLst>
                                          <p:attrName>style.visibility</p:attrName>
                                        </p:attrNameLst>
                                      </p:cBhvr>
                                      <p:to>
                                        <p:strVal val="visible"/>
                                      </p:to>
                                    </p:set>
                                  </p:childTnLst>
                                </p:cTn>
                              </p:par>
                            </p:childTnLst>
                          </p:cTn>
                        </p:par>
                        <p:par>
                          <p:cTn id="70" fill="hold">
                            <p:stCondLst>
                              <p:cond delay="1700"/>
                            </p:stCondLst>
                            <p:childTnLst>
                              <p:par>
                                <p:cTn id="71" presetID="1" presetClass="entr" presetSubtype="0" fill="hold" grpId="0" nodeType="afterEffect">
                                  <p:stCondLst>
                                    <p:cond delay="100"/>
                                  </p:stCondLst>
                                  <p:childTnLst>
                                    <p:set>
                                      <p:cBhvr>
                                        <p:cTn id="72" dur="1" fill="hold">
                                          <p:stCondLst>
                                            <p:cond delay="0"/>
                                          </p:stCondLst>
                                        </p:cTn>
                                        <p:tgtEl>
                                          <p:spTgt spid="4122"/>
                                        </p:tgtEl>
                                        <p:attrNameLst>
                                          <p:attrName>style.visibility</p:attrName>
                                        </p:attrNameLst>
                                      </p:cBhvr>
                                      <p:to>
                                        <p:strVal val="visible"/>
                                      </p:to>
                                    </p:set>
                                  </p:childTnLst>
                                </p:cTn>
                              </p:par>
                            </p:childTnLst>
                          </p:cTn>
                        </p:par>
                        <p:par>
                          <p:cTn id="73" fill="hold">
                            <p:stCondLst>
                              <p:cond delay="1800"/>
                            </p:stCondLst>
                            <p:childTnLst>
                              <p:par>
                                <p:cTn id="74" presetID="1" presetClass="entr" presetSubtype="0" fill="hold" grpId="0" nodeType="afterEffect">
                                  <p:stCondLst>
                                    <p:cond delay="100"/>
                                  </p:stCondLst>
                                  <p:childTnLst>
                                    <p:set>
                                      <p:cBhvr>
                                        <p:cTn id="75" dur="1" fill="hold">
                                          <p:stCondLst>
                                            <p:cond delay="0"/>
                                          </p:stCondLst>
                                        </p:cTn>
                                        <p:tgtEl>
                                          <p:spTgt spid="4123"/>
                                        </p:tgtEl>
                                        <p:attrNameLst>
                                          <p:attrName>style.visibility</p:attrName>
                                        </p:attrNameLst>
                                      </p:cBhvr>
                                      <p:to>
                                        <p:strVal val="visible"/>
                                      </p:to>
                                    </p:set>
                                  </p:childTnLst>
                                </p:cTn>
                              </p:par>
                            </p:childTnLst>
                          </p:cTn>
                        </p:par>
                        <p:par>
                          <p:cTn id="76" fill="hold">
                            <p:stCondLst>
                              <p:cond delay="1900"/>
                            </p:stCondLst>
                            <p:childTnLst>
                              <p:par>
                                <p:cTn id="77" presetID="1" presetClass="entr" presetSubtype="0" fill="hold" grpId="0" nodeType="afterEffect">
                                  <p:stCondLst>
                                    <p:cond delay="100"/>
                                  </p:stCondLst>
                                  <p:childTnLst>
                                    <p:set>
                                      <p:cBhvr>
                                        <p:cTn id="78" dur="1" fill="hold">
                                          <p:stCondLst>
                                            <p:cond delay="0"/>
                                          </p:stCondLst>
                                        </p:cTn>
                                        <p:tgtEl>
                                          <p:spTgt spid="4124"/>
                                        </p:tgtEl>
                                        <p:attrNameLst>
                                          <p:attrName>style.visibility</p:attrName>
                                        </p:attrNameLst>
                                      </p:cBhvr>
                                      <p:to>
                                        <p:strVal val="visible"/>
                                      </p:to>
                                    </p:set>
                                  </p:childTnLst>
                                </p:cTn>
                              </p:par>
                            </p:childTnLst>
                          </p:cTn>
                        </p:par>
                        <p:par>
                          <p:cTn id="79" fill="hold">
                            <p:stCondLst>
                              <p:cond delay="2000"/>
                            </p:stCondLst>
                            <p:childTnLst>
                              <p:par>
                                <p:cTn id="80" presetID="1" presetClass="entr" presetSubtype="0" fill="hold" grpId="0" nodeType="afterEffect">
                                  <p:stCondLst>
                                    <p:cond delay="100"/>
                                  </p:stCondLst>
                                  <p:childTnLst>
                                    <p:set>
                                      <p:cBhvr>
                                        <p:cTn id="81" dur="1" fill="hold">
                                          <p:stCondLst>
                                            <p:cond delay="0"/>
                                          </p:stCondLst>
                                        </p:cTn>
                                        <p:tgtEl>
                                          <p:spTgt spid="4125"/>
                                        </p:tgtEl>
                                        <p:attrNameLst>
                                          <p:attrName>style.visibility</p:attrName>
                                        </p:attrNameLst>
                                      </p:cBhvr>
                                      <p:to>
                                        <p:strVal val="visible"/>
                                      </p:to>
                                    </p:set>
                                  </p:childTnLst>
                                </p:cTn>
                              </p:par>
                            </p:childTnLst>
                          </p:cTn>
                        </p:par>
                        <p:par>
                          <p:cTn id="82" fill="hold">
                            <p:stCondLst>
                              <p:cond delay="2100"/>
                            </p:stCondLst>
                            <p:childTnLst>
                              <p:par>
                                <p:cTn id="83" presetID="1" presetClass="entr" presetSubtype="0" fill="hold" grpId="0" nodeType="afterEffect">
                                  <p:stCondLst>
                                    <p:cond delay="100"/>
                                  </p:stCondLst>
                                  <p:childTnLst>
                                    <p:set>
                                      <p:cBhvr>
                                        <p:cTn id="84" dur="1" fill="hold">
                                          <p:stCondLst>
                                            <p:cond delay="0"/>
                                          </p:stCondLst>
                                        </p:cTn>
                                        <p:tgtEl>
                                          <p:spTgt spid="4126"/>
                                        </p:tgtEl>
                                        <p:attrNameLst>
                                          <p:attrName>style.visibility</p:attrName>
                                        </p:attrNameLst>
                                      </p:cBhvr>
                                      <p:to>
                                        <p:strVal val="visible"/>
                                      </p:to>
                                    </p:set>
                                  </p:childTnLst>
                                </p:cTn>
                              </p:par>
                            </p:childTnLst>
                          </p:cTn>
                        </p:par>
                        <p:par>
                          <p:cTn id="85" fill="hold">
                            <p:stCondLst>
                              <p:cond delay="2200"/>
                            </p:stCondLst>
                            <p:childTnLst>
                              <p:par>
                                <p:cTn id="86" presetID="1" presetClass="entr" presetSubtype="0" fill="hold" grpId="0" nodeType="afterEffect">
                                  <p:stCondLst>
                                    <p:cond delay="100"/>
                                  </p:stCondLst>
                                  <p:childTnLst>
                                    <p:set>
                                      <p:cBhvr>
                                        <p:cTn id="87" dur="1" fill="hold">
                                          <p:stCondLst>
                                            <p:cond delay="0"/>
                                          </p:stCondLst>
                                        </p:cTn>
                                        <p:tgtEl>
                                          <p:spTgt spid="4127"/>
                                        </p:tgtEl>
                                        <p:attrNameLst>
                                          <p:attrName>style.visibility</p:attrName>
                                        </p:attrNameLst>
                                      </p:cBhvr>
                                      <p:to>
                                        <p:strVal val="visible"/>
                                      </p:to>
                                    </p:set>
                                  </p:childTnLst>
                                </p:cTn>
                              </p:par>
                            </p:childTnLst>
                          </p:cTn>
                        </p:par>
                        <p:par>
                          <p:cTn id="88" fill="hold">
                            <p:stCondLst>
                              <p:cond delay="2300"/>
                            </p:stCondLst>
                            <p:childTnLst>
                              <p:par>
                                <p:cTn id="89" presetID="1" presetClass="entr" presetSubtype="0" fill="hold" grpId="0" nodeType="afterEffect">
                                  <p:stCondLst>
                                    <p:cond delay="100"/>
                                  </p:stCondLst>
                                  <p:childTnLst>
                                    <p:set>
                                      <p:cBhvr>
                                        <p:cTn id="90" dur="1" fill="hold">
                                          <p:stCondLst>
                                            <p:cond delay="0"/>
                                          </p:stCondLst>
                                        </p:cTn>
                                        <p:tgtEl>
                                          <p:spTgt spid="4128"/>
                                        </p:tgtEl>
                                        <p:attrNameLst>
                                          <p:attrName>style.visibility</p:attrName>
                                        </p:attrNameLst>
                                      </p:cBhvr>
                                      <p:to>
                                        <p:strVal val="visible"/>
                                      </p:to>
                                    </p:set>
                                  </p:childTnLst>
                                </p:cTn>
                              </p:par>
                            </p:childTnLst>
                          </p:cTn>
                        </p:par>
                        <p:par>
                          <p:cTn id="91" fill="hold">
                            <p:stCondLst>
                              <p:cond delay="2400"/>
                            </p:stCondLst>
                            <p:childTnLst>
                              <p:par>
                                <p:cTn id="92" presetID="1" presetClass="entr" presetSubtype="0" fill="hold" grpId="0" nodeType="afterEffect">
                                  <p:stCondLst>
                                    <p:cond delay="100"/>
                                  </p:stCondLst>
                                  <p:childTnLst>
                                    <p:set>
                                      <p:cBhvr>
                                        <p:cTn id="93" dur="1" fill="hold">
                                          <p:stCondLst>
                                            <p:cond delay="0"/>
                                          </p:stCondLst>
                                        </p:cTn>
                                        <p:tgtEl>
                                          <p:spTgt spid="4129"/>
                                        </p:tgtEl>
                                        <p:attrNameLst>
                                          <p:attrName>style.visibility</p:attrName>
                                        </p:attrNameLst>
                                      </p:cBhvr>
                                      <p:to>
                                        <p:strVal val="visible"/>
                                      </p:to>
                                    </p:set>
                                  </p:childTnLst>
                                </p:cTn>
                              </p:par>
                            </p:childTnLst>
                          </p:cTn>
                        </p:par>
                        <p:par>
                          <p:cTn id="94" fill="hold">
                            <p:stCondLst>
                              <p:cond delay="2500"/>
                            </p:stCondLst>
                            <p:childTnLst>
                              <p:par>
                                <p:cTn id="95" presetID="1" presetClass="entr" presetSubtype="0" fill="hold" grpId="0" nodeType="afterEffect">
                                  <p:stCondLst>
                                    <p:cond delay="100"/>
                                  </p:stCondLst>
                                  <p:childTnLst>
                                    <p:set>
                                      <p:cBhvr>
                                        <p:cTn id="96" dur="1" fill="hold">
                                          <p:stCondLst>
                                            <p:cond delay="0"/>
                                          </p:stCondLst>
                                        </p:cTn>
                                        <p:tgtEl>
                                          <p:spTgt spid="4130"/>
                                        </p:tgtEl>
                                        <p:attrNameLst>
                                          <p:attrName>style.visibility</p:attrName>
                                        </p:attrNameLst>
                                      </p:cBhvr>
                                      <p:to>
                                        <p:strVal val="visible"/>
                                      </p:to>
                                    </p:set>
                                  </p:childTnLst>
                                </p:cTn>
                              </p:par>
                            </p:childTnLst>
                          </p:cTn>
                        </p:par>
                        <p:par>
                          <p:cTn id="97" fill="hold">
                            <p:stCondLst>
                              <p:cond delay="2600"/>
                            </p:stCondLst>
                            <p:childTnLst>
                              <p:par>
                                <p:cTn id="98" presetID="1" presetClass="entr" presetSubtype="0" fill="hold" grpId="0" nodeType="afterEffect">
                                  <p:stCondLst>
                                    <p:cond delay="100"/>
                                  </p:stCondLst>
                                  <p:childTnLst>
                                    <p:set>
                                      <p:cBhvr>
                                        <p:cTn id="99" dur="1" fill="hold">
                                          <p:stCondLst>
                                            <p:cond delay="0"/>
                                          </p:stCondLst>
                                        </p:cTn>
                                        <p:tgtEl>
                                          <p:spTgt spid="4131"/>
                                        </p:tgtEl>
                                        <p:attrNameLst>
                                          <p:attrName>style.visibility</p:attrName>
                                        </p:attrNameLst>
                                      </p:cBhvr>
                                      <p:to>
                                        <p:strVal val="visible"/>
                                      </p:to>
                                    </p:set>
                                  </p:childTnLst>
                                </p:cTn>
                              </p:par>
                            </p:childTnLst>
                          </p:cTn>
                        </p:par>
                        <p:par>
                          <p:cTn id="100" fill="hold">
                            <p:stCondLst>
                              <p:cond delay="2700"/>
                            </p:stCondLst>
                            <p:childTnLst>
                              <p:par>
                                <p:cTn id="101" presetID="1" presetClass="entr" presetSubtype="0" fill="hold" grpId="0" nodeType="afterEffect">
                                  <p:stCondLst>
                                    <p:cond delay="100"/>
                                  </p:stCondLst>
                                  <p:childTnLst>
                                    <p:set>
                                      <p:cBhvr>
                                        <p:cTn id="102" dur="1" fill="hold">
                                          <p:stCondLst>
                                            <p:cond delay="0"/>
                                          </p:stCondLst>
                                        </p:cTn>
                                        <p:tgtEl>
                                          <p:spTgt spid="4132"/>
                                        </p:tgtEl>
                                        <p:attrNameLst>
                                          <p:attrName>style.visibility</p:attrName>
                                        </p:attrNameLst>
                                      </p:cBhvr>
                                      <p:to>
                                        <p:strVal val="visible"/>
                                      </p:to>
                                    </p:set>
                                  </p:childTnLst>
                                </p:cTn>
                              </p:par>
                            </p:childTnLst>
                          </p:cTn>
                        </p:par>
                        <p:par>
                          <p:cTn id="103" fill="hold">
                            <p:stCondLst>
                              <p:cond delay="2800"/>
                            </p:stCondLst>
                            <p:childTnLst>
                              <p:par>
                                <p:cTn id="104" presetID="1" presetClass="entr" presetSubtype="0" fill="hold" grpId="0" nodeType="afterEffect">
                                  <p:stCondLst>
                                    <p:cond delay="100"/>
                                  </p:stCondLst>
                                  <p:childTnLst>
                                    <p:set>
                                      <p:cBhvr>
                                        <p:cTn id="105" dur="1" fill="hold">
                                          <p:stCondLst>
                                            <p:cond delay="0"/>
                                          </p:stCondLst>
                                        </p:cTn>
                                        <p:tgtEl>
                                          <p:spTgt spid="4133"/>
                                        </p:tgtEl>
                                        <p:attrNameLst>
                                          <p:attrName>style.visibility</p:attrName>
                                        </p:attrNameLst>
                                      </p:cBhvr>
                                      <p:to>
                                        <p:strVal val="visible"/>
                                      </p:to>
                                    </p:set>
                                  </p:childTnLst>
                                </p:cTn>
                              </p:par>
                            </p:childTnLst>
                          </p:cTn>
                        </p:par>
                        <p:par>
                          <p:cTn id="106" fill="hold">
                            <p:stCondLst>
                              <p:cond delay="2900"/>
                            </p:stCondLst>
                            <p:childTnLst>
                              <p:par>
                                <p:cTn id="107" presetID="1" presetClass="entr" presetSubtype="0" fill="hold" grpId="0" nodeType="afterEffect">
                                  <p:stCondLst>
                                    <p:cond delay="100"/>
                                  </p:stCondLst>
                                  <p:childTnLst>
                                    <p:set>
                                      <p:cBhvr>
                                        <p:cTn id="108" dur="1" fill="hold">
                                          <p:stCondLst>
                                            <p:cond delay="0"/>
                                          </p:stCondLst>
                                        </p:cTn>
                                        <p:tgtEl>
                                          <p:spTgt spid="4134"/>
                                        </p:tgtEl>
                                        <p:attrNameLst>
                                          <p:attrName>style.visibility</p:attrName>
                                        </p:attrNameLst>
                                      </p:cBhvr>
                                      <p:to>
                                        <p:strVal val="visible"/>
                                      </p:to>
                                    </p:set>
                                  </p:childTnLst>
                                </p:cTn>
                              </p:par>
                            </p:childTnLst>
                          </p:cTn>
                        </p:par>
                        <p:par>
                          <p:cTn id="109" fill="hold">
                            <p:stCondLst>
                              <p:cond delay="3000"/>
                            </p:stCondLst>
                            <p:childTnLst>
                              <p:par>
                                <p:cTn id="110" presetID="1" presetClass="entr" presetSubtype="0" fill="hold" grpId="0" nodeType="afterEffect">
                                  <p:stCondLst>
                                    <p:cond delay="100"/>
                                  </p:stCondLst>
                                  <p:childTnLst>
                                    <p:set>
                                      <p:cBhvr>
                                        <p:cTn id="111" dur="1" fill="hold">
                                          <p:stCondLst>
                                            <p:cond delay="0"/>
                                          </p:stCondLst>
                                        </p:cTn>
                                        <p:tgtEl>
                                          <p:spTgt spid="4135"/>
                                        </p:tgtEl>
                                        <p:attrNameLst>
                                          <p:attrName>style.visibility</p:attrName>
                                        </p:attrNameLst>
                                      </p:cBhvr>
                                      <p:to>
                                        <p:strVal val="visible"/>
                                      </p:to>
                                    </p:set>
                                  </p:childTnLst>
                                </p:cTn>
                              </p:par>
                            </p:childTnLst>
                          </p:cTn>
                        </p:par>
                        <p:par>
                          <p:cTn id="112" fill="hold">
                            <p:stCondLst>
                              <p:cond delay="3100"/>
                            </p:stCondLst>
                            <p:childTnLst>
                              <p:par>
                                <p:cTn id="113" presetID="1" presetClass="entr" presetSubtype="0" fill="hold" grpId="0" nodeType="afterEffect">
                                  <p:stCondLst>
                                    <p:cond delay="100"/>
                                  </p:stCondLst>
                                  <p:childTnLst>
                                    <p:set>
                                      <p:cBhvr>
                                        <p:cTn id="114" dur="1" fill="hold">
                                          <p:stCondLst>
                                            <p:cond delay="0"/>
                                          </p:stCondLst>
                                        </p:cTn>
                                        <p:tgtEl>
                                          <p:spTgt spid="4136"/>
                                        </p:tgtEl>
                                        <p:attrNameLst>
                                          <p:attrName>style.visibility</p:attrName>
                                        </p:attrNameLst>
                                      </p:cBhvr>
                                      <p:to>
                                        <p:strVal val="visible"/>
                                      </p:to>
                                    </p:set>
                                  </p:childTnLst>
                                </p:cTn>
                              </p:par>
                            </p:childTnLst>
                          </p:cTn>
                        </p:par>
                        <p:par>
                          <p:cTn id="115" fill="hold">
                            <p:stCondLst>
                              <p:cond delay="3200"/>
                            </p:stCondLst>
                            <p:childTnLst>
                              <p:par>
                                <p:cTn id="116" presetID="1" presetClass="entr" presetSubtype="0" fill="hold" grpId="0" nodeType="afterEffect">
                                  <p:stCondLst>
                                    <p:cond delay="100"/>
                                  </p:stCondLst>
                                  <p:childTnLst>
                                    <p:set>
                                      <p:cBhvr>
                                        <p:cTn id="117" dur="1" fill="hold">
                                          <p:stCondLst>
                                            <p:cond delay="0"/>
                                          </p:stCondLst>
                                        </p:cTn>
                                        <p:tgtEl>
                                          <p:spTgt spid="4137"/>
                                        </p:tgtEl>
                                        <p:attrNameLst>
                                          <p:attrName>style.visibility</p:attrName>
                                        </p:attrNameLst>
                                      </p:cBhvr>
                                      <p:to>
                                        <p:strVal val="visible"/>
                                      </p:to>
                                    </p:set>
                                  </p:childTnLst>
                                </p:cTn>
                              </p:par>
                            </p:childTnLst>
                          </p:cTn>
                        </p:par>
                        <p:par>
                          <p:cTn id="118" fill="hold">
                            <p:stCondLst>
                              <p:cond delay="3300"/>
                            </p:stCondLst>
                            <p:childTnLst>
                              <p:par>
                                <p:cTn id="119" presetID="1" presetClass="entr" presetSubtype="0" fill="hold" grpId="0" nodeType="afterEffect">
                                  <p:stCondLst>
                                    <p:cond delay="100"/>
                                  </p:stCondLst>
                                  <p:childTnLst>
                                    <p:set>
                                      <p:cBhvr>
                                        <p:cTn id="120" dur="1" fill="hold">
                                          <p:stCondLst>
                                            <p:cond delay="0"/>
                                          </p:stCondLst>
                                        </p:cTn>
                                        <p:tgtEl>
                                          <p:spTgt spid="4138"/>
                                        </p:tgtEl>
                                        <p:attrNameLst>
                                          <p:attrName>style.visibility</p:attrName>
                                        </p:attrNameLst>
                                      </p:cBhvr>
                                      <p:to>
                                        <p:strVal val="visible"/>
                                      </p:to>
                                    </p:set>
                                  </p:childTnLst>
                                </p:cTn>
                              </p:par>
                            </p:childTnLst>
                          </p:cTn>
                        </p:par>
                        <p:par>
                          <p:cTn id="121" fill="hold">
                            <p:stCondLst>
                              <p:cond delay="3400"/>
                            </p:stCondLst>
                            <p:childTnLst>
                              <p:par>
                                <p:cTn id="122" presetID="1" presetClass="entr" presetSubtype="0" fill="hold" grpId="0" nodeType="afterEffect">
                                  <p:stCondLst>
                                    <p:cond delay="100"/>
                                  </p:stCondLst>
                                  <p:childTnLst>
                                    <p:set>
                                      <p:cBhvr>
                                        <p:cTn id="123" dur="1" fill="hold">
                                          <p:stCondLst>
                                            <p:cond delay="0"/>
                                          </p:stCondLst>
                                        </p:cTn>
                                        <p:tgtEl>
                                          <p:spTgt spid="4139"/>
                                        </p:tgtEl>
                                        <p:attrNameLst>
                                          <p:attrName>style.visibility</p:attrName>
                                        </p:attrNameLst>
                                      </p:cBhvr>
                                      <p:to>
                                        <p:strVal val="visible"/>
                                      </p:to>
                                    </p:set>
                                  </p:childTnLst>
                                </p:cTn>
                              </p:par>
                            </p:childTnLst>
                          </p:cTn>
                        </p:par>
                        <p:par>
                          <p:cTn id="124" fill="hold">
                            <p:stCondLst>
                              <p:cond delay="3500"/>
                            </p:stCondLst>
                            <p:childTnLst>
                              <p:par>
                                <p:cTn id="125" presetID="1" presetClass="entr" presetSubtype="0" fill="hold" grpId="0" nodeType="afterEffect">
                                  <p:stCondLst>
                                    <p:cond delay="100"/>
                                  </p:stCondLst>
                                  <p:childTnLst>
                                    <p:set>
                                      <p:cBhvr>
                                        <p:cTn id="126" dur="1" fill="hold">
                                          <p:stCondLst>
                                            <p:cond delay="0"/>
                                          </p:stCondLst>
                                        </p:cTn>
                                        <p:tgtEl>
                                          <p:spTgt spid="4140"/>
                                        </p:tgtEl>
                                        <p:attrNameLst>
                                          <p:attrName>style.visibility</p:attrName>
                                        </p:attrNameLst>
                                      </p:cBhvr>
                                      <p:to>
                                        <p:strVal val="visible"/>
                                      </p:to>
                                    </p:set>
                                  </p:childTnLst>
                                </p:cTn>
                              </p:par>
                            </p:childTnLst>
                          </p:cTn>
                        </p:par>
                        <p:par>
                          <p:cTn id="127" fill="hold">
                            <p:stCondLst>
                              <p:cond delay="3600"/>
                            </p:stCondLst>
                            <p:childTnLst>
                              <p:par>
                                <p:cTn id="128" presetID="1" presetClass="entr" presetSubtype="0" fill="hold" grpId="0" nodeType="afterEffect">
                                  <p:stCondLst>
                                    <p:cond delay="100"/>
                                  </p:stCondLst>
                                  <p:childTnLst>
                                    <p:set>
                                      <p:cBhvr>
                                        <p:cTn id="129" dur="1" fill="hold">
                                          <p:stCondLst>
                                            <p:cond delay="0"/>
                                          </p:stCondLst>
                                        </p:cTn>
                                        <p:tgtEl>
                                          <p:spTgt spid="4141"/>
                                        </p:tgtEl>
                                        <p:attrNameLst>
                                          <p:attrName>style.visibility</p:attrName>
                                        </p:attrNameLst>
                                      </p:cBhvr>
                                      <p:to>
                                        <p:strVal val="visible"/>
                                      </p:to>
                                    </p:set>
                                  </p:childTnLst>
                                </p:cTn>
                              </p:par>
                            </p:childTnLst>
                          </p:cTn>
                        </p:par>
                        <p:par>
                          <p:cTn id="130" fill="hold">
                            <p:stCondLst>
                              <p:cond delay="3700"/>
                            </p:stCondLst>
                            <p:childTnLst>
                              <p:par>
                                <p:cTn id="131" presetID="1" presetClass="entr" presetSubtype="0" fill="hold" grpId="0" nodeType="afterEffect">
                                  <p:stCondLst>
                                    <p:cond delay="100"/>
                                  </p:stCondLst>
                                  <p:childTnLst>
                                    <p:set>
                                      <p:cBhvr>
                                        <p:cTn id="132" dur="1" fill="hold">
                                          <p:stCondLst>
                                            <p:cond delay="0"/>
                                          </p:stCondLst>
                                        </p:cTn>
                                        <p:tgtEl>
                                          <p:spTgt spid="4142"/>
                                        </p:tgtEl>
                                        <p:attrNameLst>
                                          <p:attrName>style.visibility</p:attrName>
                                        </p:attrNameLst>
                                      </p:cBhvr>
                                      <p:to>
                                        <p:strVal val="visible"/>
                                      </p:to>
                                    </p:set>
                                  </p:childTnLst>
                                </p:cTn>
                              </p:par>
                            </p:childTnLst>
                          </p:cTn>
                        </p:par>
                        <p:par>
                          <p:cTn id="133" fill="hold">
                            <p:stCondLst>
                              <p:cond delay="3800"/>
                            </p:stCondLst>
                            <p:childTnLst>
                              <p:par>
                                <p:cTn id="134" presetID="1" presetClass="entr" presetSubtype="0" fill="hold" grpId="0" nodeType="afterEffect">
                                  <p:stCondLst>
                                    <p:cond delay="100"/>
                                  </p:stCondLst>
                                  <p:childTnLst>
                                    <p:set>
                                      <p:cBhvr>
                                        <p:cTn id="135" dur="1" fill="hold">
                                          <p:stCondLst>
                                            <p:cond delay="0"/>
                                          </p:stCondLst>
                                        </p:cTn>
                                        <p:tgtEl>
                                          <p:spTgt spid="4143"/>
                                        </p:tgtEl>
                                        <p:attrNameLst>
                                          <p:attrName>style.visibility</p:attrName>
                                        </p:attrNameLst>
                                      </p:cBhvr>
                                      <p:to>
                                        <p:strVal val="visible"/>
                                      </p:to>
                                    </p:set>
                                  </p:childTnLst>
                                </p:cTn>
                              </p:par>
                            </p:childTnLst>
                          </p:cTn>
                        </p:par>
                        <p:par>
                          <p:cTn id="136" fill="hold">
                            <p:stCondLst>
                              <p:cond delay="3900"/>
                            </p:stCondLst>
                            <p:childTnLst>
                              <p:par>
                                <p:cTn id="137" presetID="1" presetClass="entr" presetSubtype="0" fill="hold" grpId="0" nodeType="afterEffect">
                                  <p:stCondLst>
                                    <p:cond delay="100"/>
                                  </p:stCondLst>
                                  <p:childTnLst>
                                    <p:set>
                                      <p:cBhvr>
                                        <p:cTn id="138" dur="1" fill="hold">
                                          <p:stCondLst>
                                            <p:cond delay="0"/>
                                          </p:stCondLst>
                                        </p:cTn>
                                        <p:tgtEl>
                                          <p:spTgt spid="4144"/>
                                        </p:tgtEl>
                                        <p:attrNameLst>
                                          <p:attrName>style.visibility</p:attrName>
                                        </p:attrNameLst>
                                      </p:cBhvr>
                                      <p:to>
                                        <p:strVal val="visible"/>
                                      </p:to>
                                    </p:set>
                                  </p:childTnLst>
                                </p:cTn>
                              </p:par>
                            </p:childTnLst>
                          </p:cTn>
                        </p:par>
                        <p:par>
                          <p:cTn id="139" fill="hold">
                            <p:stCondLst>
                              <p:cond delay="4000"/>
                            </p:stCondLst>
                            <p:childTnLst>
                              <p:par>
                                <p:cTn id="140" presetID="1" presetClass="entr" presetSubtype="0" fill="hold" grpId="0" nodeType="afterEffect">
                                  <p:stCondLst>
                                    <p:cond delay="100"/>
                                  </p:stCondLst>
                                  <p:childTnLst>
                                    <p:set>
                                      <p:cBhvr>
                                        <p:cTn id="141" dur="1" fill="hold">
                                          <p:stCondLst>
                                            <p:cond delay="0"/>
                                          </p:stCondLst>
                                        </p:cTn>
                                        <p:tgtEl>
                                          <p:spTgt spid="4145"/>
                                        </p:tgtEl>
                                        <p:attrNameLst>
                                          <p:attrName>style.visibility</p:attrName>
                                        </p:attrNameLst>
                                      </p:cBhvr>
                                      <p:to>
                                        <p:strVal val="visible"/>
                                      </p:to>
                                    </p:set>
                                  </p:childTnLst>
                                </p:cTn>
                              </p:par>
                            </p:childTnLst>
                          </p:cTn>
                        </p:par>
                        <p:par>
                          <p:cTn id="142" fill="hold">
                            <p:stCondLst>
                              <p:cond delay="4100"/>
                            </p:stCondLst>
                            <p:childTnLst>
                              <p:par>
                                <p:cTn id="143" presetID="1" presetClass="entr" presetSubtype="0" fill="hold" grpId="0" nodeType="afterEffect">
                                  <p:stCondLst>
                                    <p:cond delay="100"/>
                                  </p:stCondLst>
                                  <p:childTnLst>
                                    <p:set>
                                      <p:cBhvr>
                                        <p:cTn id="144" dur="1" fill="hold">
                                          <p:stCondLst>
                                            <p:cond delay="0"/>
                                          </p:stCondLst>
                                        </p:cTn>
                                        <p:tgtEl>
                                          <p:spTgt spid="4146"/>
                                        </p:tgtEl>
                                        <p:attrNameLst>
                                          <p:attrName>style.visibility</p:attrName>
                                        </p:attrNameLst>
                                      </p:cBhvr>
                                      <p:to>
                                        <p:strVal val="visible"/>
                                      </p:to>
                                    </p:set>
                                  </p:childTnLst>
                                </p:cTn>
                              </p:par>
                            </p:childTnLst>
                          </p:cTn>
                        </p:par>
                        <p:par>
                          <p:cTn id="145" fill="hold">
                            <p:stCondLst>
                              <p:cond delay="4200"/>
                            </p:stCondLst>
                            <p:childTnLst>
                              <p:par>
                                <p:cTn id="146" presetID="1" presetClass="entr" presetSubtype="0" fill="hold" grpId="0" nodeType="afterEffect">
                                  <p:stCondLst>
                                    <p:cond delay="100"/>
                                  </p:stCondLst>
                                  <p:childTnLst>
                                    <p:set>
                                      <p:cBhvr>
                                        <p:cTn id="147" dur="1" fill="hold">
                                          <p:stCondLst>
                                            <p:cond delay="0"/>
                                          </p:stCondLst>
                                        </p:cTn>
                                        <p:tgtEl>
                                          <p:spTgt spid="4147"/>
                                        </p:tgtEl>
                                        <p:attrNameLst>
                                          <p:attrName>style.visibility</p:attrName>
                                        </p:attrNameLst>
                                      </p:cBhvr>
                                      <p:to>
                                        <p:strVal val="visible"/>
                                      </p:to>
                                    </p:set>
                                  </p:childTnLst>
                                </p:cTn>
                              </p:par>
                            </p:childTnLst>
                          </p:cTn>
                        </p:par>
                        <p:par>
                          <p:cTn id="148" fill="hold">
                            <p:stCondLst>
                              <p:cond delay="4300"/>
                            </p:stCondLst>
                            <p:childTnLst>
                              <p:par>
                                <p:cTn id="149" presetID="1" presetClass="entr" presetSubtype="0" fill="hold" grpId="0" nodeType="afterEffect">
                                  <p:stCondLst>
                                    <p:cond delay="100"/>
                                  </p:stCondLst>
                                  <p:childTnLst>
                                    <p:set>
                                      <p:cBhvr>
                                        <p:cTn id="150" dur="1" fill="hold">
                                          <p:stCondLst>
                                            <p:cond delay="0"/>
                                          </p:stCondLst>
                                        </p:cTn>
                                        <p:tgtEl>
                                          <p:spTgt spid="4148"/>
                                        </p:tgtEl>
                                        <p:attrNameLst>
                                          <p:attrName>style.visibility</p:attrName>
                                        </p:attrNameLst>
                                      </p:cBhvr>
                                      <p:to>
                                        <p:strVal val="visible"/>
                                      </p:to>
                                    </p:set>
                                  </p:childTnLst>
                                </p:cTn>
                              </p:par>
                            </p:childTnLst>
                          </p:cTn>
                        </p:par>
                        <p:par>
                          <p:cTn id="151" fill="hold">
                            <p:stCondLst>
                              <p:cond delay="4400"/>
                            </p:stCondLst>
                            <p:childTnLst>
                              <p:par>
                                <p:cTn id="152" presetID="1" presetClass="entr" presetSubtype="0" fill="hold" grpId="0" nodeType="afterEffect">
                                  <p:stCondLst>
                                    <p:cond delay="100"/>
                                  </p:stCondLst>
                                  <p:childTnLst>
                                    <p:set>
                                      <p:cBhvr>
                                        <p:cTn id="153" dur="1" fill="hold">
                                          <p:stCondLst>
                                            <p:cond delay="0"/>
                                          </p:stCondLst>
                                        </p:cTn>
                                        <p:tgtEl>
                                          <p:spTgt spid="4149"/>
                                        </p:tgtEl>
                                        <p:attrNameLst>
                                          <p:attrName>style.visibility</p:attrName>
                                        </p:attrNameLst>
                                      </p:cBhvr>
                                      <p:to>
                                        <p:strVal val="visible"/>
                                      </p:to>
                                    </p:set>
                                  </p:childTnLst>
                                </p:cTn>
                              </p:par>
                            </p:childTnLst>
                          </p:cTn>
                        </p:par>
                        <p:par>
                          <p:cTn id="154" fill="hold">
                            <p:stCondLst>
                              <p:cond delay="4500"/>
                            </p:stCondLst>
                            <p:childTnLst>
                              <p:par>
                                <p:cTn id="155" presetID="1" presetClass="entr" presetSubtype="0" fill="hold" grpId="0" nodeType="afterEffect">
                                  <p:stCondLst>
                                    <p:cond delay="100"/>
                                  </p:stCondLst>
                                  <p:childTnLst>
                                    <p:set>
                                      <p:cBhvr>
                                        <p:cTn id="156" dur="1" fill="hold">
                                          <p:stCondLst>
                                            <p:cond delay="0"/>
                                          </p:stCondLst>
                                        </p:cTn>
                                        <p:tgtEl>
                                          <p:spTgt spid="4150"/>
                                        </p:tgtEl>
                                        <p:attrNameLst>
                                          <p:attrName>style.visibility</p:attrName>
                                        </p:attrNameLst>
                                      </p:cBhvr>
                                      <p:to>
                                        <p:strVal val="visible"/>
                                      </p:to>
                                    </p:set>
                                  </p:childTnLst>
                                </p:cTn>
                              </p:par>
                            </p:childTnLst>
                          </p:cTn>
                        </p:par>
                        <p:par>
                          <p:cTn id="157" fill="hold">
                            <p:stCondLst>
                              <p:cond delay="4600"/>
                            </p:stCondLst>
                            <p:childTnLst>
                              <p:par>
                                <p:cTn id="158" presetID="1" presetClass="entr" presetSubtype="0" fill="hold" grpId="0" nodeType="afterEffect">
                                  <p:stCondLst>
                                    <p:cond delay="100"/>
                                  </p:stCondLst>
                                  <p:childTnLst>
                                    <p:set>
                                      <p:cBhvr>
                                        <p:cTn id="159" dur="1" fill="hold">
                                          <p:stCondLst>
                                            <p:cond delay="0"/>
                                          </p:stCondLst>
                                        </p:cTn>
                                        <p:tgtEl>
                                          <p:spTgt spid="4151"/>
                                        </p:tgtEl>
                                        <p:attrNameLst>
                                          <p:attrName>style.visibility</p:attrName>
                                        </p:attrNameLst>
                                      </p:cBhvr>
                                      <p:to>
                                        <p:strVal val="visible"/>
                                      </p:to>
                                    </p:set>
                                  </p:childTnLst>
                                </p:cTn>
                              </p:par>
                            </p:childTnLst>
                          </p:cTn>
                        </p:par>
                        <p:par>
                          <p:cTn id="160" fill="hold">
                            <p:stCondLst>
                              <p:cond delay="4699"/>
                            </p:stCondLst>
                            <p:childTnLst>
                              <p:par>
                                <p:cTn id="161" presetID="1" presetClass="entr" presetSubtype="0" fill="hold" grpId="0" nodeType="afterEffect">
                                  <p:stCondLst>
                                    <p:cond delay="100"/>
                                  </p:stCondLst>
                                  <p:childTnLst>
                                    <p:set>
                                      <p:cBhvr>
                                        <p:cTn id="162" dur="1" fill="hold">
                                          <p:stCondLst>
                                            <p:cond delay="0"/>
                                          </p:stCondLst>
                                        </p:cTn>
                                        <p:tgtEl>
                                          <p:spTgt spid="4152"/>
                                        </p:tgtEl>
                                        <p:attrNameLst>
                                          <p:attrName>style.visibility</p:attrName>
                                        </p:attrNameLst>
                                      </p:cBhvr>
                                      <p:to>
                                        <p:strVal val="visible"/>
                                      </p:to>
                                    </p:set>
                                  </p:childTnLst>
                                </p:cTn>
                              </p:par>
                            </p:childTnLst>
                          </p:cTn>
                        </p:par>
                        <p:par>
                          <p:cTn id="163" fill="hold">
                            <p:stCondLst>
                              <p:cond delay="4799"/>
                            </p:stCondLst>
                            <p:childTnLst>
                              <p:par>
                                <p:cTn id="164" presetID="1" presetClass="entr" presetSubtype="0" fill="hold" grpId="0" nodeType="afterEffect">
                                  <p:stCondLst>
                                    <p:cond delay="100"/>
                                  </p:stCondLst>
                                  <p:childTnLst>
                                    <p:set>
                                      <p:cBhvr>
                                        <p:cTn id="165" dur="1" fill="hold">
                                          <p:stCondLst>
                                            <p:cond delay="0"/>
                                          </p:stCondLst>
                                        </p:cTn>
                                        <p:tgtEl>
                                          <p:spTgt spid="4153"/>
                                        </p:tgtEl>
                                        <p:attrNameLst>
                                          <p:attrName>style.visibility</p:attrName>
                                        </p:attrNameLst>
                                      </p:cBhvr>
                                      <p:to>
                                        <p:strVal val="visible"/>
                                      </p:to>
                                    </p:set>
                                  </p:childTnLst>
                                </p:cTn>
                              </p:par>
                            </p:childTnLst>
                          </p:cTn>
                        </p:par>
                        <p:par>
                          <p:cTn id="166" fill="hold">
                            <p:stCondLst>
                              <p:cond delay="4899"/>
                            </p:stCondLst>
                            <p:childTnLst>
                              <p:par>
                                <p:cTn id="167" presetID="1" presetClass="entr" presetSubtype="0" fill="hold" grpId="0" nodeType="afterEffect">
                                  <p:stCondLst>
                                    <p:cond delay="100"/>
                                  </p:stCondLst>
                                  <p:childTnLst>
                                    <p:set>
                                      <p:cBhvr>
                                        <p:cTn id="168" dur="1" fill="hold">
                                          <p:stCondLst>
                                            <p:cond delay="0"/>
                                          </p:stCondLst>
                                        </p:cTn>
                                        <p:tgtEl>
                                          <p:spTgt spid="4154"/>
                                        </p:tgtEl>
                                        <p:attrNameLst>
                                          <p:attrName>style.visibility</p:attrName>
                                        </p:attrNameLst>
                                      </p:cBhvr>
                                      <p:to>
                                        <p:strVal val="visible"/>
                                      </p:to>
                                    </p:set>
                                  </p:childTnLst>
                                </p:cTn>
                              </p:par>
                            </p:childTnLst>
                          </p:cTn>
                        </p:par>
                        <p:par>
                          <p:cTn id="169" fill="hold">
                            <p:stCondLst>
                              <p:cond delay="4999"/>
                            </p:stCondLst>
                            <p:childTnLst>
                              <p:par>
                                <p:cTn id="170" presetID="1" presetClass="entr" presetSubtype="0" fill="hold" grpId="0" nodeType="afterEffect">
                                  <p:stCondLst>
                                    <p:cond delay="100"/>
                                  </p:stCondLst>
                                  <p:childTnLst>
                                    <p:set>
                                      <p:cBhvr>
                                        <p:cTn id="171" dur="1" fill="hold">
                                          <p:stCondLst>
                                            <p:cond delay="0"/>
                                          </p:stCondLst>
                                        </p:cTn>
                                        <p:tgtEl>
                                          <p:spTgt spid="4155"/>
                                        </p:tgtEl>
                                        <p:attrNameLst>
                                          <p:attrName>style.visibility</p:attrName>
                                        </p:attrNameLst>
                                      </p:cBhvr>
                                      <p:to>
                                        <p:strVal val="visible"/>
                                      </p:to>
                                    </p:set>
                                  </p:childTnLst>
                                </p:cTn>
                              </p:par>
                            </p:childTnLst>
                          </p:cTn>
                        </p:par>
                        <p:par>
                          <p:cTn id="172" fill="hold">
                            <p:stCondLst>
                              <p:cond delay="5099"/>
                            </p:stCondLst>
                            <p:childTnLst>
                              <p:par>
                                <p:cTn id="173" presetID="1" presetClass="entr" presetSubtype="0" fill="hold" grpId="0" nodeType="afterEffect">
                                  <p:stCondLst>
                                    <p:cond delay="100"/>
                                  </p:stCondLst>
                                  <p:childTnLst>
                                    <p:set>
                                      <p:cBhvr>
                                        <p:cTn id="174" dur="1" fill="hold">
                                          <p:stCondLst>
                                            <p:cond delay="0"/>
                                          </p:stCondLst>
                                        </p:cTn>
                                        <p:tgtEl>
                                          <p:spTgt spid="4156"/>
                                        </p:tgtEl>
                                        <p:attrNameLst>
                                          <p:attrName>style.visibility</p:attrName>
                                        </p:attrNameLst>
                                      </p:cBhvr>
                                      <p:to>
                                        <p:strVal val="visible"/>
                                      </p:to>
                                    </p:set>
                                  </p:childTnLst>
                                </p:cTn>
                              </p:par>
                            </p:childTnLst>
                          </p:cTn>
                        </p:par>
                        <p:par>
                          <p:cTn id="175" fill="hold">
                            <p:stCondLst>
                              <p:cond delay="5199"/>
                            </p:stCondLst>
                            <p:childTnLst>
                              <p:par>
                                <p:cTn id="176" presetID="1" presetClass="entr" presetSubtype="0" fill="hold" grpId="0" nodeType="afterEffect">
                                  <p:stCondLst>
                                    <p:cond delay="100"/>
                                  </p:stCondLst>
                                  <p:childTnLst>
                                    <p:set>
                                      <p:cBhvr>
                                        <p:cTn id="177" dur="1" fill="hold">
                                          <p:stCondLst>
                                            <p:cond delay="0"/>
                                          </p:stCondLst>
                                        </p:cTn>
                                        <p:tgtEl>
                                          <p:spTgt spid="4157"/>
                                        </p:tgtEl>
                                        <p:attrNameLst>
                                          <p:attrName>style.visibility</p:attrName>
                                        </p:attrNameLst>
                                      </p:cBhvr>
                                      <p:to>
                                        <p:strVal val="visible"/>
                                      </p:to>
                                    </p:set>
                                  </p:childTnLst>
                                </p:cTn>
                              </p:par>
                            </p:childTnLst>
                          </p:cTn>
                        </p:par>
                        <p:par>
                          <p:cTn id="178" fill="hold">
                            <p:stCondLst>
                              <p:cond delay="5299"/>
                            </p:stCondLst>
                            <p:childTnLst>
                              <p:par>
                                <p:cTn id="179" presetID="1" presetClass="entr" presetSubtype="0" fill="hold" grpId="0" nodeType="afterEffect">
                                  <p:stCondLst>
                                    <p:cond delay="100"/>
                                  </p:stCondLst>
                                  <p:childTnLst>
                                    <p:set>
                                      <p:cBhvr>
                                        <p:cTn id="180" dur="1" fill="hold">
                                          <p:stCondLst>
                                            <p:cond delay="0"/>
                                          </p:stCondLst>
                                        </p:cTn>
                                        <p:tgtEl>
                                          <p:spTgt spid="4158"/>
                                        </p:tgtEl>
                                        <p:attrNameLst>
                                          <p:attrName>style.visibility</p:attrName>
                                        </p:attrNameLst>
                                      </p:cBhvr>
                                      <p:to>
                                        <p:strVal val="visible"/>
                                      </p:to>
                                    </p:set>
                                  </p:childTnLst>
                                </p:cTn>
                              </p:par>
                            </p:childTnLst>
                          </p:cTn>
                        </p:par>
                        <p:par>
                          <p:cTn id="181" fill="hold">
                            <p:stCondLst>
                              <p:cond delay="5399"/>
                            </p:stCondLst>
                            <p:childTnLst>
                              <p:par>
                                <p:cTn id="182" presetID="1" presetClass="entr" presetSubtype="0" fill="hold" grpId="0" nodeType="afterEffect">
                                  <p:stCondLst>
                                    <p:cond delay="100"/>
                                  </p:stCondLst>
                                  <p:childTnLst>
                                    <p:set>
                                      <p:cBhvr>
                                        <p:cTn id="183" dur="1" fill="hold">
                                          <p:stCondLst>
                                            <p:cond delay="0"/>
                                          </p:stCondLst>
                                        </p:cTn>
                                        <p:tgtEl>
                                          <p:spTgt spid="4159"/>
                                        </p:tgtEl>
                                        <p:attrNameLst>
                                          <p:attrName>style.visibility</p:attrName>
                                        </p:attrNameLst>
                                      </p:cBhvr>
                                      <p:to>
                                        <p:strVal val="visible"/>
                                      </p:to>
                                    </p:set>
                                  </p:childTnLst>
                                </p:cTn>
                              </p:par>
                            </p:childTnLst>
                          </p:cTn>
                        </p:par>
                        <p:par>
                          <p:cTn id="184" fill="hold">
                            <p:stCondLst>
                              <p:cond delay="5499"/>
                            </p:stCondLst>
                            <p:childTnLst>
                              <p:par>
                                <p:cTn id="185" presetID="1" presetClass="entr" presetSubtype="0" fill="hold" grpId="0" nodeType="afterEffect">
                                  <p:stCondLst>
                                    <p:cond delay="100"/>
                                  </p:stCondLst>
                                  <p:childTnLst>
                                    <p:set>
                                      <p:cBhvr>
                                        <p:cTn id="186" dur="1" fill="hold">
                                          <p:stCondLst>
                                            <p:cond delay="0"/>
                                          </p:stCondLst>
                                        </p:cTn>
                                        <p:tgtEl>
                                          <p:spTgt spid="4160"/>
                                        </p:tgtEl>
                                        <p:attrNameLst>
                                          <p:attrName>style.visibility</p:attrName>
                                        </p:attrNameLst>
                                      </p:cBhvr>
                                      <p:to>
                                        <p:strVal val="visible"/>
                                      </p:to>
                                    </p:set>
                                  </p:childTnLst>
                                </p:cTn>
                              </p:par>
                            </p:childTnLst>
                          </p:cTn>
                        </p:par>
                        <p:par>
                          <p:cTn id="187" fill="hold">
                            <p:stCondLst>
                              <p:cond delay="5599"/>
                            </p:stCondLst>
                            <p:childTnLst>
                              <p:par>
                                <p:cTn id="188" presetID="1" presetClass="entr" presetSubtype="0" fill="hold" grpId="0" nodeType="afterEffect">
                                  <p:stCondLst>
                                    <p:cond delay="100"/>
                                  </p:stCondLst>
                                  <p:childTnLst>
                                    <p:set>
                                      <p:cBhvr>
                                        <p:cTn id="189" dur="1" fill="hold">
                                          <p:stCondLst>
                                            <p:cond delay="0"/>
                                          </p:stCondLst>
                                        </p:cTn>
                                        <p:tgtEl>
                                          <p:spTgt spid="4161"/>
                                        </p:tgtEl>
                                        <p:attrNameLst>
                                          <p:attrName>style.visibility</p:attrName>
                                        </p:attrNameLst>
                                      </p:cBhvr>
                                      <p:to>
                                        <p:strVal val="visible"/>
                                      </p:to>
                                    </p:set>
                                  </p:childTnLst>
                                </p:cTn>
                              </p:par>
                            </p:childTnLst>
                          </p:cTn>
                        </p:par>
                        <p:par>
                          <p:cTn id="190" fill="hold">
                            <p:stCondLst>
                              <p:cond delay="5699"/>
                            </p:stCondLst>
                            <p:childTnLst>
                              <p:par>
                                <p:cTn id="191" presetID="1" presetClass="entr" presetSubtype="0" fill="hold" grpId="0" nodeType="afterEffect">
                                  <p:stCondLst>
                                    <p:cond delay="100"/>
                                  </p:stCondLst>
                                  <p:childTnLst>
                                    <p:set>
                                      <p:cBhvr>
                                        <p:cTn id="192" dur="1" fill="hold">
                                          <p:stCondLst>
                                            <p:cond delay="0"/>
                                          </p:stCondLst>
                                        </p:cTn>
                                        <p:tgtEl>
                                          <p:spTgt spid="4162"/>
                                        </p:tgtEl>
                                        <p:attrNameLst>
                                          <p:attrName>style.visibility</p:attrName>
                                        </p:attrNameLst>
                                      </p:cBhvr>
                                      <p:to>
                                        <p:strVal val="visible"/>
                                      </p:to>
                                    </p:set>
                                  </p:childTnLst>
                                </p:cTn>
                              </p:par>
                            </p:childTnLst>
                          </p:cTn>
                        </p:par>
                        <p:par>
                          <p:cTn id="193" fill="hold">
                            <p:stCondLst>
                              <p:cond delay="5799"/>
                            </p:stCondLst>
                            <p:childTnLst>
                              <p:par>
                                <p:cTn id="194" presetID="1" presetClass="entr" presetSubtype="0" fill="hold" grpId="0" nodeType="afterEffect">
                                  <p:stCondLst>
                                    <p:cond delay="100"/>
                                  </p:stCondLst>
                                  <p:childTnLst>
                                    <p:set>
                                      <p:cBhvr>
                                        <p:cTn id="195" dur="1" fill="hold">
                                          <p:stCondLst>
                                            <p:cond delay="0"/>
                                          </p:stCondLst>
                                        </p:cTn>
                                        <p:tgtEl>
                                          <p:spTgt spid="4163"/>
                                        </p:tgtEl>
                                        <p:attrNameLst>
                                          <p:attrName>style.visibility</p:attrName>
                                        </p:attrNameLst>
                                      </p:cBhvr>
                                      <p:to>
                                        <p:strVal val="visible"/>
                                      </p:to>
                                    </p:set>
                                  </p:childTnLst>
                                </p:cTn>
                              </p:par>
                            </p:childTnLst>
                          </p:cTn>
                        </p:par>
                        <p:par>
                          <p:cTn id="196" fill="hold">
                            <p:stCondLst>
                              <p:cond delay="5899"/>
                            </p:stCondLst>
                            <p:childTnLst>
                              <p:par>
                                <p:cTn id="197" presetID="1" presetClass="entr" presetSubtype="0" fill="hold" grpId="0" nodeType="afterEffect">
                                  <p:stCondLst>
                                    <p:cond delay="100"/>
                                  </p:stCondLst>
                                  <p:childTnLst>
                                    <p:set>
                                      <p:cBhvr>
                                        <p:cTn id="198" dur="1" fill="hold">
                                          <p:stCondLst>
                                            <p:cond delay="0"/>
                                          </p:stCondLst>
                                        </p:cTn>
                                        <p:tgtEl>
                                          <p:spTgt spid="4164"/>
                                        </p:tgtEl>
                                        <p:attrNameLst>
                                          <p:attrName>style.visibility</p:attrName>
                                        </p:attrNameLst>
                                      </p:cBhvr>
                                      <p:to>
                                        <p:strVal val="visible"/>
                                      </p:to>
                                    </p:set>
                                  </p:childTnLst>
                                </p:cTn>
                              </p:par>
                            </p:childTnLst>
                          </p:cTn>
                        </p:par>
                        <p:par>
                          <p:cTn id="199" fill="hold">
                            <p:stCondLst>
                              <p:cond delay="5999"/>
                            </p:stCondLst>
                            <p:childTnLst>
                              <p:par>
                                <p:cTn id="200" presetID="1" presetClass="entr" presetSubtype="0" fill="hold" grpId="0" nodeType="afterEffect">
                                  <p:stCondLst>
                                    <p:cond delay="100"/>
                                  </p:stCondLst>
                                  <p:childTnLst>
                                    <p:set>
                                      <p:cBhvr>
                                        <p:cTn id="201" dur="1" fill="hold">
                                          <p:stCondLst>
                                            <p:cond delay="0"/>
                                          </p:stCondLst>
                                        </p:cTn>
                                        <p:tgtEl>
                                          <p:spTgt spid="4165"/>
                                        </p:tgtEl>
                                        <p:attrNameLst>
                                          <p:attrName>style.visibility</p:attrName>
                                        </p:attrNameLst>
                                      </p:cBhvr>
                                      <p:to>
                                        <p:strVal val="visible"/>
                                      </p:to>
                                    </p:set>
                                  </p:childTnLst>
                                </p:cTn>
                              </p:par>
                            </p:childTnLst>
                          </p:cTn>
                        </p:par>
                        <p:par>
                          <p:cTn id="202" fill="hold">
                            <p:stCondLst>
                              <p:cond delay="6099"/>
                            </p:stCondLst>
                            <p:childTnLst>
                              <p:par>
                                <p:cTn id="203" presetID="1" presetClass="entr" presetSubtype="0" fill="hold" grpId="0" nodeType="afterEffect">
                                  <p:stCondLst>
                                    <p:cond delay="100"/>
                                  </p:stCondLst>
                                  <p:childTnLst>
                                    <p:set>
                                      <p:cBhvr>
                                        <p:cTn id="204" dur="1" fill="hold">
                                          <p:stCondLst>
                                            <p:cond delay="0"/>
                                          </p:stCondLst>
                                        </p:cTn>
                                        <p:tgtEl>
                                          <p:spTgt spid="4166"/>
                                        </p:tgtEl>
                                        <p:attrNameLst>
                                          <p:attrName>style.visibility</p:attrName>
                                        </p:attrNameLst>
                                      </p:cBhvr>
                                      <p:to>
                                        <p:strVal val="visible"/>
                                      </p:to>
                                    </p:set>
                                  </p:childTnLst>
                                </p:cTn>
                              </p:par>
                            </p:childTnLst>
                          </p:cTn>
                        </p:par>
                        <p:par>
                          <p:cTn id="205" fill="hold">
                            <p:stCondLst>
                              <p:cond delay="6199"/>
                            </p:stCondLst>
                            <p:childTnLst>
                              <p:par>
                                <p:cTn id="206" presetID="1" presetClass="entr" presetSubtype="0" fill="hold" grpId="0" nodeType="afterEffect">
                                  <p:stCondLst>
                                    <p:cond delay="100"/>
                                  </p:stCondLst>
                                  <p:childTnLst>
                                    <p:set>
                                      <p:cBhvr>
                                        <p:cTn id="207" dur="1" fill="hold">
                                          <p:stCondLst>
                                            <p:cond delay="0"/>
                                          </p:stCondLst>
                                        </p:cTn>
                                        <p:tgtEl>
                                          <p:spTgt spid="4167"/>
                                        </p:tgtEl>
                                        <p:attrNameLst>
                                          <p:attrName>style.visibility</p:attrName>
                                        </p:attrNameLst>
                                      </p:cBhvr>
                                      <p:to>
                                        <p:strVal val="visible"/>
                                      </p:to>
                                    </p:set>
                                  </p:childTnLst>
                                </p:cTn>
                              </p:par>
                            </p:childTnLst>
                          </p:cTn>
                        </p:par>
                        <p:par>
                          <p:cTn id="208" fill="hold">
                            <p:stCondLst>
                              <p:cond delay="6299"/>
                            </p:stCondLst>
                            <p:childTnLst>
                              <p:par>
                                <p:cTn id="209" presetID="1" presetClass="entr" presetSubtype="0" fill="hold" grpId="0" nodeType="afterEffect">
                                  <p:stCondLst>
                                    <p:cond delay="100"/>
                                  </p:stCondLst>
                                  <p:childTnLst>
                                    <p:set>
                                      <p:cBhvr>
                                        <p:cTn id="210" dur="1" fill="hold">
                                          <p:stCondLst>
                                            <p:cond delay="0"/>
                                          </p:stCondLst>
                                        </p:cTn>
                                        <p:tgtEl>
                                          <p:spTgt spid="4168"/>
                                        </p:tgtEl>
                                        <p:attrNameLst>
                                          <p:attrName>style.visibility</p:attrName>
                                        </p:attrNameLst>
                                      </p:cBhvr>
                                      <p:to>
                                        <p:strVal val="visible"/>
                                      </p:to>
                                    </p:set>
                                  </p:childTnLst>
                                </p:cTn>
                              </p:par>
                            </p:childTnLst>
                          </p:cTn>
                        </p:par>
                      </p:childTnLst>
                    </p:cTn>
                  </p:par>
                  <p:par>
                    <p:cTn id="211" fill="hold">
                      <p:stCondLst>
                        <p:cond delay="indefinite"/>
                      </p:stCondLst>
                      <p:childTnLst>
                        <p:par>
                          <p:cTn id="212" fill="hold">
                            <p:stCondLst>
                              <p:cond delay="0"/>
                            </p:stCondLst>
                            <p:childTnLst>
                              <p:par>
                                <p:cTn id="213" presetID="1" presetClass="exit" presetSubtype="0" fill="hold" grpId="1" nodeType="clickEffect">
                                  <p:stCondLst>
                                    <p:cond delay="0"/>
                                  </p:stCondLst>
                                  <p:childTnLst>
                                    <p:set>
                                      <p:cBhvr>
                                        <p:cTn id="214" dur="1" fill="hold">
                                          <p:stCondLst>
                                            <p:cond delay="0"/>
                                          </p:stCondLst>
                                        </p:cTn>
                                        <p:tgtEl>
                                          <p:spTgt spid="4102"/>
                                        </p:tgtEl>
                                        <p:attrNameLst>
                                          <p:attrName>style.visibility</p:attrName>
                                        </p:attrNameLst>
                                      </p:cBhvr>
                                      <p:to>
                                        <p:strVal val="hidden"/>
                                      </p:to>
                                    </p:set>
                                  </p:childTnLst>
                                </p:cTn>
                              </p:par>
                              <p:par>
                                <p:cTn id="215" presetID="1" presetClass="entr" presetSubtype="0" fill="hold" grpId="0" nodeType="withEffect">
                                  <p:stCondLst>
                                    <p:cond delay="0"/>
                                  </p:stCondLst>
                                  <p:childTnLst>
                                    <p:set>
                                      <p:cBhvr>
                                        <p:cTn id="216" dur="1" fill="hold">
                                          <p:stCondLst>
                                            <p:cond delay="0"/>
                                          </p:stCondLst>
                                        </p:cTn>
                                        <p:tgtEl>
                                          <p:spTgt spid="4103"/>
                                        </p:tgtEl>
                                        <p:attrNameLst>
                                          <p:attrName>style.visibility</p:attrName>
                                        </p:attrNameLst>
                                      </p:cBhvr>
                                      <p:to>
                                        <p:strVal val="visible"/>
                                      </p:to>
                                    </p:set>
                                  </p:childTnLst>
                                </p:cTn>
                              </p:par>
                            </p:childTnLst>
                          </p:cTn>
                        </p:par>
                      </p:childTnLst>
                    </p:cTn>
                  </p:par>
                  <p:par>
                    <p:cTn id="217" fill="hold">
                      <p:stCondLst>
                        <p:cond delay="indefinite"/>
                      </p:stCondLst>
                      <p:childTnLst>
                        <p:par>
                          <p:cTn id="218" fill="hold">
                            <p:stCondLst>
                              <p:cond delay="0"/>
                            </p:stCondLst>
                            <p:childTnLst>
                              <p:par>
                                <p:cTn id="219" presetID="1" presetClass="entr" presetSubtype="0" fill="hold" grpId="0" nodeType="clickEffect">
                                  <p:stCondLst>
                                    <p:cond delay="0"/>
                                  </p:stCondLst>
                                  <p:childTnLst>
                                    <p:set>
                                      <p:cBhvr>
                                        <p:cTn id="220" dur="1" fill="hold">
                                          <p:stCondLst>
                                            <p:cond delay="0"/>
                                          </p:stCondLst>
                                        </p:cTn>
                                        <p:tgtEl>
                                          <p:spTgt spid="4169"/>
                                        </p:tgtEl>
                                        <p:attrNameLst>
                                          <p:attrName>style.visibility</p:attrName>
                                        </p:attrNameLst>
                                      </p:cBhvr>
                                      <p:to>
                                        <p:strVal val="visible"/>
                                      </p:to>
                                    </p:set>
                                  </p:childTnLst>
                                </p:cTn>
                              </p:par>
                            </p:childTnLst>
                          </p:cTn>
                        </p:par>
                        <p:par>
                          <p:cTn id="221" fill="hold">
                            <p:stCondLst>
                              <p:cond delay="0"/>
                            </p:stCondLst>
                            <p:childTnLst>
                              <p:par>
                                <p:cTn id="222" presetID="1" presetClass="entr" presetSubtype="0" fill="hold" grpId="0" nodeType="afterEffect">
                                  <p:stCondLst>
                                    <p:cond delay="100"/>
                                  </p:stCondLst>
                                  <p:childTnLst>
                                    <p:set>
                                      <p:cBhvr>
                                        <p:cTn id="223" dur="1" fill="hold">
                                          <p:stCondLst>
                                            <p:cond delay="0"/>
                                          </p:stCondLst>
                                        </p:cTn>
                                        <p:tgtEl>
                                          <p:spTgt spid="4170"/>
                                        </p:tgtEl>
                                        <p:attrNameLst>
                                          <p:attrName>style.visibility</p:attrName>
                                        </p:attrNameLst>
                                      </p:cBhvr>
                                      <p:to>
                                        <p:strVal val="visible"/>
                                      </p:to>
                                    </p:set>
                                  </p:childTnLst>
                                </p:cTn>
                              </p:par>
                            </p:childTnLst>
                          </p:cTn>
                        </p:par>
                        <p:par>
                          <p:cTn id="224" fill="hold">
                            <p:stCondLst>
                              <p:cond delay="100"/>
                            </p:stCondLst>
                            <p:childTnLst>
                              <p:par>
                                <p:cTn id="225" presetID="1" presetClass="entr" presetSubtype="0" fill="hold" grpId="0" nodeType="afterEffect">
                                  <p:stCondLst>
                                    <p:cond delay="100"/>
                                  </p:stCondLst>
                                  <p:childTnLst>
                                    <p:set>
                                      <p:cBhvr>
                                        <p:cTn id="226" dur="1" fill="hold">
                                          <p:stCondLst>
                                            <p:cond delay="0"/>
                                          </p:stCondLst>
                                        </p:cTn>
                                        <p:tgtEl>
                                          <p:spTgt spid="4171"/>
                                        </p:tgtEl>
                                        <p:attrNameLst>
                                          <p:attrName>style.visibility</p:attrName>
                                        </p:attrNameLst>
                                      </p:cBhvr>
                                      <p:to>
                                        <p:strVal val="visible"/>
                                      </p:to>
                                    </p:set>
                                  </p:childTnLst>
                                </p:cTn>
                              </p:par>
                            </p:childTnLst>
                          </p:cTn>
                        </p:par>
                        <p:par>
                          <p:cTn id="227" fill="hold">
                            <p:stCondLst>
                              <p:cond delay="200"/>
                            </p:stCondLst>
                            <p:childTnLst>
                              <p:par>
                                <p:cTn id="228" presetID="1" presetClass="entr" presetSubtype="0" fill="hold" grpId="0" nodeType="afterEffect">
                                  <p:stCondLst>
                                    <p:cond delay="100"/>
                                  </p:stCondLst>
                                  <p:childTnLst>
                                    <p:set>
                                      <p:cBhvr>
                                        <p:cTn id="229" dur="1" fill="hold">
                                          <p:stCondLst>
                                            <p:cond delay="0"/>
                                          </p:stCondLst>
                                        </p:cTn>
                                        <p:tgtEl>
                                          <p:spTgt spid="4172"/>
                                        </p:tgtEl>
                                        <p:attrNameLst>
                                          <p:attrName>style.visibility</p:attrName>
                                        </p:attrNameLst>
                                      </p:cBhvr>
                                      <p:to>
                                        <p:strVal val="visible"/>
                                      </p:to>
                                    </p:set>
                                  </p:childTnLst>
                                </p:cTn>
                              </p:par>
                            </p:childTnLst>
                          </p:cTn>
                        </p:par>
                        <p:par>
                          <p:cTn id="230" fill="hold">
                            <p:stCondLst>
                              <p:cond delay="300"/>
                            </p:stCondLst>
                            <p:childTnLst>
                              <p:par>
                                <p:cTn id="231" presetID="1" presetClass="entr" presetSubtype="0" fill="hold" grpId="0" nodeType="afterEffect">
                                  <p:stCondLst>
                                    <p:cond delay="100"/>
                                  </p:stCondLst>
                                  <p:childTnLst>
                                    <p:set>
                                      <p:cBhvr>
                                        <p:cTn id="232" dur="1" fill="hold">
                                          <p:stCondLst>
                                            <p:cond delay="0"/>
                                          </p:stCondLst>
                                        </p:cTn>
                                        <p:tgtEl>
                                          <p:spTgt spid="4173"/>
                                        </p:tgtEl>
                                        <p:attrNameLst>
                                          <p:attrName>style.visibility</p:attrName>
                                        </p:attrNameLst>
                                      </p:cBhvr>
                                      <p:to>
                                        <p:strVal val="visible"/>
                                      </p:to>
                                    </p:set>
                                  </p:childTnLst>
                                </p:cTn>
                              </p:par>
                            </p:childTnLst>
                          </p:cTn>
                        </p:par>
                        <p:par>
                          <p:cTn id="233" fill="hold">
                            <p:stCondLst>
                              <p:cond delay="400"/>
                            </p:stCondLst>
                            <p:childTnLst>
                              <p:par>
                                <p:cTn id="234" presetID="1" presetClass="entr" presetSubtype="0" fill="hold" grpId="0" nodeType="afterEffect">
                                  <p:stCondLst>
                                    <p:cond delay="100"/>
                                  </p:stCondLst>
                                  <p:childTnLst>
                                    <p:set>
                                      <p:cBhvr>
                                        <p:cTn id="235" dur="1" fill="hold">
                                          <p:stCondLst>
                                            <p:cond delay="0"/>
                                          </p:stCondLst>
                                        </p:cTn>
                                        <p:tgtEl>
                                          <p:spTgt spid="4174"/>
                                        </p:tgtEl>
                                        <p:attrNameLst>
                                          <p:attrName>style.visibility</p:attrName>
                                        </p:attrNameLst>
                                      </p:cBhvr>
                                      <p:to>
                                        <p:strVal val="visible"/>
                                      </p:to>
                                    </p:set>
                                  </p:childTnLst>
                                </p:cTn>
                              </p:par>
                            </p:childTnLst>
                          </p:cTn>
                        </p:par>
                        <p:par>
                          <p:cTn id="236" fill="hold">
                            <p:stCondLst>
                              <p:cond delay="500"/>
                            </p:stCondLst>
                            <p:childTnLst>
                              <p:par>
                                <p:cTn id="237" presetID="1" presetClass="entr" presetSubtype="0" fill="hold" grpId="0" nodeType="afterEffect">
                                  <p:stCondLst>
                                    <p:cond delay="100"/>
                                  </p:stCondLst>
                                  <p:childTnLst>
                                    <p:set>
                                      <p:cBhvr>
                                        <p:cTn id="238" dur="1" fill="hold">
                                          <p:stCondLst>
                                            <p:cond delay="0"/>
                                          </p:stCondLst>
                                        </p:cTn>
                                        <p:tgtEl>
                                          <p:spTgt spid="4175"/>
                                        </p:tgtEl>
                                        <p:attrNameLst>
                                          <p:attrName>style.visibility</p:attrName>
                                        </p:attrNameLst>
                                      </p:cBhvr>
                                      <p:to>
                                        <p:strVal val="visible"/>
                                      </p:to>
                                    </p:set>
                                  </p:childTnLst>
                                </p:cTn>
                              </p:par>
                            </p:childTnLst>
                          </p:cTn>
                        </p:par>
                        <p:par>
                          <p:cTn id="239" fill="hold">
                            <p:stCondLst>
                              <p:cond delay="600"/>
                            </p:stCondLst>
                            <p:childTnLst>
                              <p:par>
                                <p:cTn id="240" presetID="1" presetClass="entr" presetSubtype="0" fill="hold" grpId="0" nodeType="afterEffect">
                                  <p:stCondLst>
                                    <p:cond delay="100"/>
                                  </p:stCondLst>
                                  <p:childTnLst>
                                    <p:set>
                                      <p:cBhvr>
                                        <p:cTn id="241" dur="1" fill="hold">
                                          <p:stCondLst>
                                            <p:cond delay="0"/>
                                          </p:stCondLst>
                                        </p:cTn>
                                        <p:tgtEl>
                                          <p:spTgt spid="4176"/>
                                        </p:tgtEl>
                                        <p:attrNameLst>
                                          <p:attrName>style.visibility</p:attrName>
                                        </p:attrNameLst>
                                      </p:cBhvr>
                                      <p:to>
                                        <p:strVal val="visible"/>
                                      </p:to>
                                    </p:set>
                                  </p:childTnLst>
                                </p:cTn>
                              </p:par>
                            </p:childTnLst>
                          </p:cTn>
                        </p:par>
                        <p:par>
                          <p:cTn id="242" fill="hold">
                            <p:stCondLst>
                              <p:cond delay="700"/>
                            </p:stCondLst>
                            <p:childTnLst>
                              <p:par>
                                <p:cTn id="243" presetID="1" presetClass="entr" presetSubtype="0" fill="hold" grpId="0" nodeType="afterEffect">
                                  <p:stCondLst>
                                    <p:cond delay="100"/>
                                  </p:stCondLst>
                                  <p:childTnLst>
                                    <p:set>
                                      <p:cBhvr>
                                        <p:cTn id="244" dur="1" fill="hold">
                                          <p:stCondLst>
                                            <p:cond delay="0"/>
                                          </p:stCondLst>
                                        </p:cTn>
                                        <p:tgtEl>
                                          <p:spTgt spid="4177"/>
                                        </p:tgtEl>
                                        <p:attrNameLst>
                                          <p:attrName>style.visibility</p:attrName>
                                        </p:attrNameLst>
                                      </p:cBhvr>
                                      <p:to>
                                        <p:strVal val="visible"/>
                                      </p:to>
                                    </p:set>
                                  </p:childTnLst>
                                </p:cTn>
                              </p:par>
                            </p:childTnLst>
                          </p:cTn>
                        </p:par>
                        <p:par>
                          <p:cTn id="245" fill="hold">
                            <p:stCondLst>
                              <p:cond delay="799"/>
                            </p:stCondLst>
                            <p:childTnLst>
                              <p:par>
                                <p:cTn id="246" presetID="1" presetClass="entr" presetSubtype="0" fill="hold" grpId="0" nodeType="afterEffect">
                                  <p:stCondLst>
                                    <p:cond delay="100"/>
                                  </p:stCondLst>
                                  <p:childTnLst>
                                    <p:set>
                                      <p:cBhvr>
                                        <p:cTn id="247" dur="1" fill="hold">
                                          <p:stCondLst>
                                            <p:cond delay="0"/>
                                          </p:stCondLst>
                                        </p:cTn>
                                        <p:tgtEl>
                                          <p:spTgt spid="4178"/>
                                        </p:tgtEl>
                                        <p:attrNameLst>
                                          <p:attrName>style.visibility</p:attrName>
                                        </p:attrNameLst>
                                      </p:cBhvr>
                                      <p:to>
                                        <p:strVal val="visible"/>
                                      </p:to>
                                    </p:set>
                                  </p:childTnLst>
                                </p:cTn>
                              </p:par>
                            </p:childTnLst>
                          </p:cTn>
                        </p:par>
                        <p:par>
                          <p:cTn id="248" fill="hold">
                            <p:stCondLst>
                              <p:cond delay="899"/>
                            </p:stCondLst>
                            <p:childTnLst>
                              <p:par>
                                <p:cTn id="249" presetID="1" presetClass="entr" presetSubtype="0" fill="hold" grpId="0" nodeType="afterEffect">
                                  <p:stCondLst>
                                    <p:cond delay="100"/>
                                  </p:stCondLst>
                                  <p:childTnLst>
                                    <p:set>
                                      <p:cBhvr>
                                        <p:cTn id="250" dur="1" fill="hold">
                                          <p:stCondLst>
                                            <p:cond delay="0"/>
                                          </p:stCondLst>
                                        </p:cTn>
                                        <p:tgtEl>
                                          <p:spTgt spid="4179"/>
                                        </p:tgtEl>
                                        <p:attrNameLst>
                                          <p:attrName>style.visibility</p:attrName>
                                        </p:attrNameLst>
                                      </p:cBhvr>
                                      <p:to>
                                        <p:strVal val="visible"/>
                                      </p:to>
                                    </p:set>
                                  </p:childTnLst>
                                </p:cTn>
                              </p:par>
                            </p:childTnLst>
                          </p:cTn>
                        </p:par>
                        <p:par>
                          <p:cTn id="251" fill="hold">
                            <p:stCondLst>
                              <p:cond delay="999"/>
                            </p:stCondLst>
                            <p:childTnLst>
                              <p:par>
                                <p:cTn id="252" presetID="1" presetClass="entr" presetSubtype="0" fill="hold" grpId="0" nodeType="afterEffect">
                                  <p:stCondLst>
                                    <p:cond delay="100"/>
                                  </p:stCondLst>
                                  <p:childTnLst>
                                    <p:set>
                                      <p:cBhvr>
                                        <p:cTn id="253" dur="1" fill="hold">
                                          <p:stCondLst>
                                            <p:cond delay="0"/>
                                          </p:stCondLst>
                                        </p:cTn>
                                        <p:tgtEl>
                                          <p:spTgt spid="4180"/>
                                        </p:tgtEl>
                                        <p:attrNameLst>
                                          <p:attrName>style.visibility</p:attrName>
                                        </p:attrNameLst>
                                      </p:cBhvr>
                                      <p:to>
                                        <p:strVal val="visible"/>
                                      </p:to>
                                    </p:set>
                                  </p:childTnLst>
                                </p:cTn>
                              </p:par>
                            </p:childTnLst>
                          </p:cTn>
                        </p:par>
                        <p:par>
                          <p:cTn id="254" fill="hold">
                            <p:stCondLst>
                              <p:cond delay="1099"/>
                            </p:stCondLst>
                            <p:childTnLst>
                              <p:par>
                                <p:cTn id="255" presetID="1" presetClass="entr" presetSubtype="0" fill="hold" grpId="0" nodeType="afterEffect">
                                  <p:stCondLst>
                                    <p:cond delay="100"/>
                                  </p:stCondLst>
                                  <p:childTnLst>
                                    <p:set>
                                      <p:cBhvr>
                                        <p:cTn id="256" dur="1" fill="hold">
                                          <p:stCondLst>
                                            <p:cond delay="0"/>
                                          </p:stCondLst>
                                        </p:cTn>
                                        <p:tgtEl>
                                          <p:spTgt spid="4181"/>
                                        </p:tgtEl>
                                        <p:attrNameLst>
                                          <p:attrName>style.visibility</p:attrName>
                                        </p:attrNameLst>
                                      </p:cBhvr>
                                      <p:to>
                                        <p:strVal val="visible"/>
                                      </p:to>
                                    </p:set>
                                  </p:childTnLst>
                                </p:cTn>
                              </p:par>
                            </p:childTnLst>
                          </p:cTn>
                        </p:par>
                        <p:par>
                          <p:cTn id="257" fill="hold">
                            <p:stCondLst>
                              <p:cond delay="1200"/>
                            </p:stCondLst>
                            <p:childTnLst>
                              <p:par>
                                <p:cTn id="258" presetID="1" presetClass="entr" presetSubtype="0" fill="hold" grpId="0" nodeType="afterEffect">
                                  <p:stCondLst>
                                    <p:cond delay="100"/>
                                  </p:stCondLst>
                                  <p:childTnLst>
                                    <p:set>
                                      <p:cBhvr>
                                        <p:cTn id="259" dur="1" fill="hold">
                                          <p:stCondLst>
                                            <p:cond delay="0"/>
                                          </p:stCondLst>
                                        </p:cTn>
                                        <p:tgtEl>
                                          <p:spTgt spid="4182"/>
                                        </p:tgtEl>
                                        <p:attrNameLst>
                                          <p:attrName>style.visibility</p:attrName>
                                        </p:attrNameLst>
                                      </p:cBhvr>
                                      <p:to>
                                        <p:strVal val="visible"/>
                                      </p:to>
                                    </p:set>
                                  </p:childTnLst>
                                </p:cTn>
                              </p:par>
                            </p:childTnLst>
                          </p:cTn>
                        </p:par>
                        <p:par>
                          <p:cTn id="260" fill="hold">
                            <p:stCondLst>
                              <p:cond delay="1300"/>
                            </p:stCondLst>
                            <p:childTnLst>
                              <p:par>
                                <p:cTn id="261" presetID="1" presetClass="entr" presetSubtype="0" fill="hold" grpId="0" nodeType="afterEffect">
                                  <p:stCondLst>
                                    <p:cond delay="100"/>
                                  </p:stCondLst>
                                  <p:childTnLst>
                                    <p:set>
                                      <p:cBhvr>
                                        <p:cTn id="262" dur="1" fill="hold">
                                          <p:stCondLst>
                                            <p:cond delay="0"/>
                                          </p:stCondLst>
                                        </p:cTn>
                                        <p:tgtEl>
                                          <p:spTgt spid="4183"/>
                                        </p:tgtEl>
                                        <p:attrNameLst>
                                          <p:attrName>style.visibility</p:attrName>
                                        </p:attrNameLst>
                                      </p:cBhvr>
                                      <p:to>
                                        <p:strVal val="visible"/>
                                      </p:to>
                                    </p:set>
                                  </p:childTnLst>
                                </p:cTn>
                              </p:par>
                            </p:childTnLst>
                          </p:cTn>
                        </p:par>
                        <p:par>
                          <p:cTn id="263" fill="hold">
                            <p:stCondLst>
                              <p:cond delay="1400"/>
                            </p:stCondLst>
                            <p:childTnLst>
                              <p:par>
                                <p:cTn id="264" presetID="1" presetClass="entr" presetSubtype="0" fill="hold" grpId="0" nodeType="afterEffect">
                                  <p:stCondLst>
                                    <p:cond delay="100"/>
                                  </p:stCondLst>
                                  <p:childTnLst>
                                    <p:set>
                                      <p:cBhvr>
                                        <p:cTn id="265" dur="1" fill="hold">
                                          <p:stCondLst>
                                            <p:cond delay="0"/>
                                          </p:stCondLst>
                                        </p:cTn>
                                        <p:tgtEl>
                                          <p:spTgt spid="4184"/>
                                        </p:tgtEl>
                                        <p:attrNameLst>
                                          <p:attrName>style.visibility</p:attrName>
                                        </p:attrNameLst>
                                      </p:cBhvr>
                                      <p:to>
                                        <p:strVal val="visible"/>
                                      </p:to>
                                    </p:set>
                                  </p:childTnLst>
                                </p:cTn>
                              </p:par>
                            </p:childTnLst>
                          </p:cTn>
                        </p:par>
                        <p:par>
                          <p:cTn id="266" fill="hold">
                            <p:stCondLst>
                              <p:cond delay="1500"/>
                            </p:stCondLst>
                            <p:childTnLst>
                              <p:par>
                                <p:cTn id="267" presetID="1" presetClass="entr" presetSubtype="0" fill="hold" grpId="0" nodeType="afterEffect">
                                  <p:stCondLst>
                                    <p:cond delay="100"/>
                                  </p:stCondLst>
                                  <p:childTnLst>
                                    <p:set>
                                      <p:cBhvr>
                                        <p:cTn id="268" dur="1" fill="hold">
                                          <p:stCondLst>
                                            <p:cond delay="0"/>
                                          </p:stCondLst>
                                        </p:cTn>
                                        <p:tgtEl>
                                          <p:spTgt spid="4185"/>
                                        </p:tgtEl>
                                        <p:attrNameLst>
                                          <p:attrName>style.visibility</p:attrName>
                                        </p:attrNameLst>
                                      </p:cBhvr>
                                      <p:to>
                                        <p:strVal val="visible"/>
                                      </p:to>
                                    </p:set>
                                  </p:childTnLst>
                                </p:cTn>
                              </p:par>
                            </p:childTnLst>
                          </p:cTn>
                        </p:par>
                        <p:par>
                          <p:cTn id="269" fill="hold">
                            <p:stCondLst>
                              <p:cond delay="1600"/>
                            </p:stCondLst>
                            <p:childTnLst>
                              <p:par>
                                <p:cTn id="270" presetID="1" presetClass="entr" presetSubtype="0" fill="hold" grpId="0" nodeType="afterEffect">
                                  <p:stCondLst>
                                    <p:cond delay="100"/>
                                  </p:stCondLst>
                                  <p:childTnLst>
                                    <p:set>
                                      <p:cBhvr>
                                        <p:cTn id="271" dur="1" fill="hold">
                                          <p:stCondLst>
                                            <p:cond delay="0"/>
                                          </p:stCondLst>
                                        </p:cTn>
                                        <p:tgtEl>
                                          <p:spTgt spid="4186"/>
                                        </p:tgtEl>
                                        <p:attrNameLst>
                                          <p:attrName>style.visibility</p:attrName>
                                        </p:attrNameLst>
                                      </p:cBhvr>
                                      <p:to>
                                        <p:strVal val="visible"/>
                                      </p:to>
                                    </p:set>
                                  </p:childTnLst>
                                </p:cTn>
                              </p:par>
                            </p:childTnLst>
                          </p:cTn>
                        </p:par>
                        <p:par>
                          <p:cTn id="272" fill="hold">
                            <p:stCondLst>
                              <p:cond delay="1700"/>
                            </p:stCondLst>
                            <p:childTnLst>
                              <p:par>
                                <p:cTn id="273" presetID="1" presetClass="entr" presetSubtype="0" fill="hold" grpId="0" nodeType="afterEffect">
                                  <p:stCondLst>
                                    <p:cond delay="100"/>
                                  </p:stCondLst>
                                  <p:childTnLst>
                                    <p:set>
                                      <p:cBhvr>
                                        <p:cTn id="274" dur="1" fill="hold">
                                          <p:stCondLst>
                                            <p:cond delay="0"/>
                                          </p:stCondLst>
                                        </p:cTn>
                                        <p:tgtEl>
                                          <p:spTgt spid="4187"/>
                                        </p:tgtEl>
                                        <p:attrNameLst>
                                          <p:attrName>style.visibility</p:attrName>
                                        </p:attrNameLst>
                                      </p:cBhvr>
                                      <p:to>
                                        <p:strVal val="visible"/>
                                      </p:to>
                                    </p:set>
                                  </p:childTnLst>
                                </p:cTn>
                              </p:par>
                            </p:childTnLst>
                          </p:cTn>
                        </p:par>
                        <p:par>
                          <p:cTn id="275" fill="hold">
                            <p:stCondLst>
                              <p:cond delay="1800"/>
                            </p:stCondLst>
                            <p:childTnLst>
                              <p:par>
                                <p:cTn id="276" presetID="1" presetClass="entr" presetSubtype="0" fill="hold" grpId="0" nodeType="afterEffect">
                                  <p:stCondLst>
                                    <p:cond delay="100"/>
                                  </p:stCondLst>
                                  <p:childTnLst>
                                    <p:set>
                                      <p:cBhvr>
                                        <p:cTn id="277" dur="1" fill="hold">
                                          <p:stCondLst>
                                            <p:cond delay="0"/>
                                          </p:stCondLst>
                                        </p:cTn>
                                        <p:tgtEl>
                                          <p:spTgt spid="4188"/>
                                        </p:tgtEl>
                                        <p:attrNameLst>
                                          <p:attrName>style.visibility</p:attrName>
                                        </p:attrNameLst>
                                      </p:cBhvr>
                                      <p:to>
                                        <p:strVal val="visible"/>
                                      </p:to>
                                    </p:set>
                                  </p:childTnLst>
                                </p:cTn>
                              </p:par>
                            </p:childTnLst>
                          </p:cTn>
                        </p:par>
                        <p:par>
                          <p:cTn id="278" fill="hold">
                            <p:stCondLst>
                              <p:cond delay="1900"/>
                            </p:stCondLst>
                            <p:childTnLst>
                              <p:par>
                                <p:cTn id="279" presetID="1" presetClass="entr" presetSubtype="0" fill="hold" grpId="0" nodeType="afterEffect">
                                  <p:stCondLst>
                                    <p:cond delay="100"/>
                                  </p:stCondLst>
                                  <p:childTnLst>
                                    <p:set>
                                      <p:cBhvr>
                                        <p:cTn id="280" dur="1" fill="hold">
                                          <p:stCondLst>
                                            <p:cond delay="0"/>
                                          </p:stCondLst>
                                        </p:cTn>
                                        <p:tgtEl>
                                          <p:spTgt spid="4189"/>
                                        </p:tgtEl>
                                        <p:attrNameLst>
                                          <p:attrName>style.visibility</p:attrName>
                                        </p:attrNameLst>
                                      </p:cBhvr>
                                      <p:to>
                                        <p:strVal val="visible"/>
                                      </p:to>
                                    </p:set>
                                  </p:childTnLst>
                                </p:cTn>
                              </p:par>
                            </p:childTnLst>
                          </p:cTn>
                        </p:par>
                        <p:par>
                          <p:cTn id="281" fill="hold">
                            <p:stCondLst>
                              <p:cond delay="2000"/>
                            </p:stCondLst>
                            <p:childTnLst>
                              <p:par>
                                <p:cTn id="282" presetID="1" presetClass="entr" presetSubtype="0" fill="hold" grpId="0" nodeType="afterEffect">
                                  <p:stCondLst>
                                    <p:cond delay="100"/>
                                  </p:stCondLst>
                                  <p:childTnLst>
                                    <p:set>
                                      <p:cBhvr>
                                        <p:cTn id="283" dur="1" fill="hold">
                                          <p:stCondLst>
                                            <p:cond delay="0"/>
                                          </p:stCondLst>
                                        </p:cTn>
                                        <p:tgtEl>
                                          <p:spTgt spid="4190"/>
                                        </p:tgtEl>
                                        <p:attrNameLst>
                                          <p:attrName>style.visibility</p:attrName>
                                        </p:attrNameLst>
                                      </p:cBhvr>
                                      <p:to>
                                        <p:strVal val="visible"/>
                                      </p:to>
                                    </p:set>
                                  </p:childTnLst>
                                </p:cTn>
                              </p:par>
                            </p:childTnLst>
                          </p:cTn>
                        </p:par>
                        <p:par>
                          <p:cTn id="284" fill="hold">
                            <p:stCondLst>
                              <p:cond delay="2100"/>
                            </p:stCondLst>
                            <p:childTnLst>
                              <p:par>
                                <p:cTn id="285" presetID="1" presetClass="entr" presetSubtype="0" fill="hold" grpId="0" nodeType="afterEffect">
                                  <p:stCondLst>
                                    <p:cond delay="100"/>
                                  </p:stCondLst>
                                  <p:childTnLst>
                                    <p:set>
                                      <p:cBhvr>
                                        <p:cTn id="286" dur="1" fill="hold">
                                          <p:stCondLst>
                                            <p:cond delay="0"/>
                                          </p:stCondLst>
                                        </p:cTn>
                                        <p:tgtEl>
                                          <p:spTgt spid="4191"/>
                                        </p:tgtEl>
                                        <p:attrNameLst>
                                          <p:attrName>style.visibility</p:attrName>
                                        </p:attrNameLst>
                                      </p:cBhvr>
                                      <p:to>
                                        <p:strVal val="visible"/>
                                      </p:to>
                                    </p:set>
                                  </p:childTnLst>
                                </p:cTn>
                              </p:par>
                            </p:childTnLst>
                          </p:cTn>
                        </p:par>
                        <p:par>
                          <p:cTn id="287" fill="hold">
                            <p:stCondLst>
                              <p:cond delay="2200"/>
                            </p:stCondLst>
                            <p:childTnLst>
                              <p:par>
                                <p:cTn id="288" presetID="1" presetClass="entr" presetSubtype="0" fill="hold" grpId="0" nodeType="afterEffect">
                                  <p:stCondLst>
                                    <p:cond delay="100"/>
                                  </p:stCondLst>
                                  <p:childTnLst>
                                    <p:set>
                                      <p:cBhvr>
                                        <p:cTn id="289" dur="1" fill="hold">
                                          <p:stCondLst>
                                            <p:cond delay="0"/>
                                          </p:stCondLst>
                                        </p:cTn>
                                        <p:tgtEl>
                                          <p:spTgt spid="4192"/>
                                        </p:tgtEl>
                                        <p:attrNameLst>
                                          <p:attrName>style.visibility</p:attrName>
                                        </p:attrNameLst>
                                      </p:cBhvr>
                                      <p:to>
                                        <p:strVal val="visible"/>
                                      </p:to>
                                    </p:set>
                                  </p:childTnLst>
                                </p:cTn>
                              </p:par>
                            </p:childTnLst>
                          </p:cTn>
                        </p:par>
                        <p:par>
                          <p:cTn id="290" fill="hold">
                            <p:stCondLst>
                              <p:cond delay="2300"/>
                            </p:stCondLst>
                            <p:childTnLst>
                              <p:par>
                                <p:cTn id="291" presetID="1" presetClass="entr" presetSubtype="0" fill="hold" grpId="0" nodeType="afterEffect">
                                  <p:stCondLst>
                                    <p:cond delay="100"/>
                                  </p:stCondLst>
                                  <p:childTnLst>
                                    <p:set>
                                      <p:cBhvr>
                                        <p:cTn id="292" dur="1" fill="hold">
                                          <p:stCondLst>
                                            <p:cond delay="0"/>
                                          </p:stCondLst>
                                        </p:cTn>
                                        <p:tgtEl>
                                          <p:spTgt spid="4193"/>
                                        </p:tgtEl>
                                        <p:attrNameLst>
                                          <p:attrName>style.visibility</p:attrName>
                                        </p:attrNameLst>
                                      </p:cBhvr>
                                      <p:to>
                                        <p:strVal val="visible"/>
                                      </p:to>
                                    </p:set>
                                  </p:childTnLst>
                                </p:cTn>
                              </p:par>
                            </p:childTnLst>
                          </p:cTn>
                        </p:par>
                        <p:par>
                          <p:cTn id="293" fill="hold">
                            <p:stCondLst>
                              <p:cond delay="2400"/>
                            </p:stCondLst>
                            <p:childTnLst>
                              <p:par>
                                <p:cTn id="294" presetID="1" presetClass="entr" presetSubtype="0" fill="hold" grpId="0" nodeType="afterEffect">
                                  <p:stCondLst>
                                    <p:cond delay="100"/>
                                  </p:stCondLst>
                                  <p:childTnLst>
                                    <p:set>
                                      <p:cBhvr>
                                        <p:cTn id="295" dur="1" fill="hold">
                                          <p:stCondLst>
                                            <p:cond delay="0"/>
                                          </p:stCondLst>
                                        </p:cTn>
                                        <p:tgtEl>
                                          <p:spTgt spid="4194"/>
                                        </p:tgtEl>
                                        <p:attrNameLst>
                                          <p:attrName>style.visibility</p:attrName>
                                        </p:attrNameLst>
                                      </p:cBhvr>
                                      <p:to>
                                        <p:strVal val="visible"/>
                                      </p:to>
                                    </p:set>
                                  </p:childTnLst>
                                </p:cTn>
                              </p:par>
                            </p:childTnLst>
                          </p:cTn>
                        </p:par>
                        <p:par>
                          <p:cTn id="296" fill="hold">
                            <p:stCondLst>
                              <p:cond delay="2500"/>
                            </p:stCondLst>
                            <p:childTnLst>
                              <p:par>
                                <p:cTn id="297" presetID="1" presetClass="entr" presetSubtype="0" fill="hold" grpId="0" nodeType="afterEffect">
                                  <p:stCondLst>
                                    <p:cond delay="100"/>
                                  </p:stCondLst>
                                  <p:childTnLst>
                                    <p:set>
                                      <p:cBhvr>
                                        <p:cTn id="298" dur="1" fill="hold">
                                          <p:stCondLst>
                                            <p:cond delay="0"/>
                                          </p:stCondLst>
                                        </p:cTn>
                                        <p:tgtEl>
                                          <p:spTgt spid="4195"/>
                                        </p:tgtEl>
                                        <p:attrNameLst>
                                          <p:attrName>style.visibility</p:attrName>
                                        </p:attrNameLst>
                                      </p:cBhvr>
                                      <p:to>
                                        <p:strVal val="visible"/>
                                      </p:to>
                                    </p:set>
                                  </p:childTnLst>
                                </p:cTn>
                              </p:par>
                            </p:childTnLst>
                          </p:cTn>
                        </p:par>
                        <p:par>
                          <p:cTn id="299" fill="hold">
                            <p:stCondLst>
                              <p:cond delay="2600"/>
                            </p:stCondLst>
                            <p:childTnLst>
                              <p:par>
                                <p:cTn id="300" presetID="1" presetClass="entr" presetSubtype="0" fill="hold" grpId="0" nodeType="afterEffect">
                                  <p:stCondLst>
                                    <p:cond delay="100"/>
                                  </p:stCondLst>
                                  <p:childTnLst>
                                    <p:set>
                                      <p:cBhvr>
                                        <p:cTn id="301" dur="1" fill="hold">
                                          <p:stCondLst>
                                            <p:cond delay="0"/>
                                          </p:stCondLst>
                                        </p:cTn>
                                        <p:tgtEl>
                                          <p:spTgt spid="4196"/>
                                        </p:tgtEl>
                                        <p:attrNameLst>
                                          <p:attrName>style.visibility</p:attrName>
                                        </p:attrNameLst>
                                      </p:cBhvr>
                                      <p:to>
                                        <p:strVal val="visible"/>
                                      </p:to>
                                    </p:set>
                                  </p:childTnLst>
                                </p:cTn>
                              </p:par>
                            </p:childTnLst>
                          </p:cTn>
                        </p:par>
                        <p:par>
                          <p:cTn id="302" fill="hold">
                            <p:stCondLst>
                              <p:cond delay="2700"/>
                            </p:stCondLst>
                            <p:childTnLst>
                              <p:par>
                                <p:cTn id="303" presetID="1" presetClass="entr" presetSubtype="0" fill="hold" grpId="0" nodeType="afterEffect">
                                  <p:stCondLst>
                                    <p:cond delay="100"/>
                                  </p:stCondLst>
                                  <p:childTnLst>
                                    <p:set>
                                      <p:cBhvr>
                                        <p:cTn id="304" dur="1" fill="hold">
                                          <p:stCondLst>
                                            <p:cond delay="0"/>
                                          </p:stCondLst>
                                        </p:cTn>
                                        <p:tgtEl>
                                          <p:spTgt spid="4197"/>
                                        </p:tgtEl>
                                        <p:attrNameLst>
                                          <p:attrName>style.visibility</p:attrName>
                                        </p:attrNameLst>
                                      </p:cBhvr>
                                      <p:to>
                                        <p:strVal val="visible"/>
                                      </p:to>
                                    </p:set>
                                  </p:childTnLst>
                                </p:cTn>
                              </p:par>
                            </p:childTnLst>
                          </p:cTn>
                        </p:par>
                        <p:par>
                          <p:cTn id="305" fill="hold">
                            <p:stCondLst>
                              <p:cond delay="2800"/>
                            </p:stCondLst>
                            <p:childTnLst>
                              <p:par>
                                <p:cTn id="306" presetID="1" presetClass="entr" presetSubtype="0" fill="hold" grpId="0" nodeType="afterEffect">
                                  <p:stCondLst>
                                    <p:cond delay="100"/>
                                  </p:stCondLst>
                                  <p:childTnLst>
                                    <p:set>
                                      <p:cBhvr>
                                        <p:cTn id="307" dur="1" fill="hold">
                                          <p:stCondLst>
                                            <p:cond delay="0"/>
                                          </p:stCondLst>
                                        </p:cTn>
                                        <p:tgtEl>
                                          <p:spTgt spid="4198"/>
                                        </p:tgtEl>
                                        <p:attrNameLst>
                                          <p:attrName>style.visibility</p:attrName>
                                        </p:attrNameLst>
                                      </p:cBhvr>
                                      <p:to>
                                        <p:strVal val="visible"/>
                                      </p:to>
                                    </p:set>
                                  </p:childTnLst>
                                </p:cTn>
                              </p:par>
                            </p:childTnLst>
                          </p:cTn>
                        </p:par>
                        <p:par>
                          <p:cTn id="308" fill="hold">
                            <p:stCondLst>
                              <p:cond delay="2900"/>
                            </p:stCondLst>
                            <p:childTnLst>
                              <p:par>
                                <p:cTn id="309" presetID="1" presetClass="entr" presetSubtype="0" fill="hold" grpId="0" nodeType="afterEffect">
                                  <p:stCondLst>
                                    <p:cond delay="100"/>
                                  </p:stCondLst>
                                  <p:childTnLst>
                                    <p:set>
                                      <p:cBhvr>
                                        <p:cTn id="310" dur="1" fill="hold">
                                          <p:stCondLst>
                                            <p:cond delay="0"/>
                                          </p:stCondLst>
                                        </p:cTn>
                                        <p:tgtEl>
                                          <p:spTgt spid="4199"/>
                                        </p:tgtEl>
                                        <p:attrNameLst>
                                          <p:attrName>style.visibility</p:attrName>
                                        </p:attrNameLst>
                                      </p:cBhvr>
                                      <p:to>
                                        <p:strVal val="visible"/>
                                      </p:to>
                                    </p:set>
                                  </p:childTnLst>
                                </p:cTn>
                              </p:par>
                            </p:childTnLst>
                          </p:cTn>
                        </p:par>
                        <p:par>
                          <p:cTn id="311" fill="hold">
                            <p:stCondLst>
                              <p:cond delay="3000"/>
                            </p:stCondLst>
                            <p:childTnLst>
                              <p:par>
                                <p:cTn id="312" presetID="1" presetClass="entr" presetSubtype="0" fill="hold" grpId="0" nodeType="afterEffect">
                                  <p:stCondLst>
                                    <p:cond delay="100"/>
                                  </p:stCondLst>
                                  <p:childTnLst>
                                    <p:set>
                                      <p:cBhvr>
                                        <p:cTn id="313" dur="1" fill="hold">
                                          <p:stCondLst>
                                            <p:cond delay="0"/>
                                          </p:stCondLst>
                                        </p:cTn>
                                        <p:tgtEl>
                                          <p:spTgt spid="4200"/>
                                        </p:tgtEl>
                                        <p:attrNameLst>
                                          <p:attrName>style.visibility</p:attrName>
                                        </p:attrNameLst>
                                      </p:cBhvr>
                                      <p:to>
                                        <p:strVal val="visible"/>
                                      </p:to>
                                    </p:set>
                                  </p:childTnLst>
                                </p:cTn>
                              </p:par>
                            </p:childTnLst>
                          </p:cTn>
                        </p:par>
                        <p:par>
                          <p:cTn id="314" fill="hold">
                            <p:stCondLst>
                              <p:cond delay="3100"/>
                            </p:stCondLst>
                            <p:childTnLst>
                              <p:par>
                                <p:cTn id="315" presetID="1" presetClass="entr" presetSubtype="0" fill="hold" grpId="0" nodeType="afterEffect">
                                  <p:stCondLst>
                                    <p:cond delay="100"/>
                                  </p:stCondLst>
                                  <p:childTnLst>
                                    <p:set>
                                      <p:cBhvr>
                                        <p:cTn id="316" dur="1" fill="hold">
                                          <p:stCondLst>
                                            <p:cond delay="0"/>
                                          </p:stCondLst>
                                        </p:cTn>
                                        <p:tgtEl>
                                          <p:spTgt spid="4201"/>
                                        </p:tgtEl>
                                        <p:attrNameLst>
                                          <p:attrName>style.visibility</p:attrName>
                                        </p:attrNameLst>
                                      </p:cBhvr>
                                      <p:to>
                                        <p:strVal val="visible"/>
                                      </p:to>
                                    </p:set>
                                  </p:childTnLst>
                                </p:cTn>
                              </p:par>
                            </p:childTnLst>
                          </p:cTn>
                        </p:par>
                      </p:childTnLst>
                    </p:cTn>
                  </p:par>
                  <p:par>
                    <p:cTn id="317" fill="hold">
                      <p:stCondLst>
                        <p:cond delay="indefinite"/>
                      </p:stCondLst>
                      <p:childTnLst>
                        <p:par>
                          <p:cTn id="318" fill="hold">
                            <p:stCondLst>
                              <p:cond delay="0"/>
                            </p:stCondLst>
                            <p:childTnLst>
                              <p:par>
                                <p:cTn id="319" presetID="1" presetClass="entr" presetSubtype="0" fill="hold" grpId="2" nodeType="clickEffect">
                                  <p:stCondLst>
                                    <p:cond delay="0"/>
                                  </p:stCondLst>
                                  <p:childTnLst>
                                    <p:set>
                                      <p:cBhvr>
                                        <p:cTn id="320" dur="1" fill="hold">
                                          <p:stCondLst>
                                            <p:cond delay="0"/>
                                          </p:stCondLst>
                                        </p:cTn>
                                        <p:tgtEl>
                                          <p:spTgt spid="41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animBg="1"/>
      <p:bldP spid="4100" grpId="0" animBg="1"/>
      <p:bldP spid="4101" grpId="0" animBg="1"/>
      <p:bldP spid="4102" grpId="0" animBg="1"/>
      <p:bldP spid="4102" grpId="1" animBg="1"/>
      <p:bldP spid="4102" grpId="2" animBg="1"/>
      <p:bldP spid="4103" grpId="0" animBg="1"/>
      <p:bldP spid="4104" grpId="0" animBg="1"/>
      <p:bldP spid="4105" grpId="0" animBg="1"/>
      <p:bldP spid="4106" grpId="0" animBg="1"/>
      <p:bldP spid="4107" grpId="0" animBg="1"/>
      <p:bldP spid="4108" grpId="0" animBg="1"/>
      <p:bldP spid="4109" grpId="0" animBg="1"/>
      <p:bldP spid="4110" grpId="0" animBg="1"/>
      <p:bldP spid="4111" grpId="0" animBg="1"/>
      <p:bldP spid="4112" grpId="0" animBg="1"/>
      <p:bldP spid="4113" grpId="0" animBg="1"/>
      <p:bldP spid="4114" grpId="0" animBg="1"/>
      <p:bldP spid="4115" grpId="0" animBg="1"/>
      <p:bldP spid="4116" grpId="0" animBg="1"/>
      <p:bldP spid="4117" grpId="0" animBg="1"/>
      <p:bldP spid="4118" grpId="0" animBg="1"/>
      <p:bldP spid="4119" grpId="0" animBg="1"/>
      <p:bldP spid="4120" grpId="0" animBg="1"/>
      <p:bldP spid="4121" grpId="0" animBg="1"/>
      <p:bldP spid="4122" grpId="0" animBg="1"/>
      <p:bldP spid="4123" grpId="0" animBg="1"/>
      <p:bldP spid="4124" grpId="0" animBg="1"/>
      <p:bldP spid="4125" grpId="0" animBg="1"/>
      <p:bldP spid="4126" grpId="0" animBg="1"/>
      <p:bldP spid="4127" grpId="0" animBg="1"/>
      <p:bldP spid="4128" grpId="0" animBg="1"/>
      <p:bldP spid="4129" grpId="0" animBg="1"/>
      <p:bldP spid="4130" grpId="0" animBg="1"/>
      <p:bldP spid="4131" grpId="0" animBg="1"/>
      <p:bldP spid="4132" grpId="0" animBg="1"/>
      <p:bldP spid="4133" grpId="0" animBg="1"/>
      <p:bldP spid="4134" grpId="0" animBg="1"/>
      <p:bldP spid="4135" grpId="0" animBg="1"/>
      <p:bldP spid="4136" grpId="0" animBg="1"/>
      <p:bldP spid="4137" grpId="0" animBg="1"/>
      <p:bldP spid="4138" grpId="0" animBg="1"/>
      <p:bldP spid="4139" grpId="0" animBg="1"/>
      <p:bldP spid="4140" grpId="0" animBg="1"/>
      <p:bldP spid="4141" grpId="0" animBg="1"/>
      <p:bldP spid="4142" grpId="0" animBg="1"/>
      <p:bldP spid="4143" grpId="0" animBg="1"/>
      <p:bldP spid="4144" grpId="0" animBg="1"/>
      <p:bldP spid="4145" grpId="0" animBg="1"/>
      <p:bldP spid="4146" grpId="0" animBg="1"/>
      <p:bldP spid="4147" grpId="0" animBg="1"/>
      <p:bldP spid="4148" grpId="0" animBg="1"/>
      <p:bldP spid="4149" grpId="0" animBg="1"/>
      <p:bldP spid="4150" grpId="0" animBg="1"/>
      <p:bldP spid="4151" grpId="0" animBg="1"/>
      <p:bldP spid="4152" grpId="0" animBg="1"/>
      <p:bldP spid="4153" grpId="0" animBg="1"/>
      <p:bldP spid="4154" grpId="0" animBg="1"/>
      <p:bldP spid="4155" grpId="0" animBg="1"/>
      <p:bldP spid="4156" grpId="0" animBg="1"/>
      <p:bldP spid="4157" grpId="0" animBg="1"/>
      <p:bldP spid="4158" grpId="0" animBg="1"/>
      <p:bldP spid="4159" grpId="0" animBg="1"/>
      <p:bldP spid="4160" grpId="0" animBg="1"/>
      <p:bldP spid="4161" grpId="0" animBg="1"/>
      <p:bldP spid="4162" grpId="0" animBg="1"/>
      <p:bldP spid="4163" grpId="0" animBg="1"/>
      <p:bldP spid="4164" grpId="0" animBg="1"/>
      <p:bldP spid="4165" grpId="0" animBg="1"/>
      <p:bldP spid="4166" grpId="0" animBg="1"/>
      <p:bldP spid="4167" grpId="0" animBg="1"/>
      <p:bldP spid="4168" grpId="0" animBg="1"/>
      <p:bldP spid="4169" grpId="0" animBg="1"/>
      <p:bldP spid="4170" grpId="0" animBg="1"/>
      <p:bldP spid="4171" grpId="0" animBg="1"/>
      <p:bldP spid="4172" grpId="0" animBg="1"/>
      <p:bldP spid="4173" grpId="0" animBg="1"/>
      <p:bldP spid="4174" grpId="0" animBg="1"/>
      <p:bldP spid="4175" grpId="0" animBg="1"/>
      <p:bldP spid="4176" grpId="0" animBg="1"/>
      <p:bldP spid="4177" grpId="0" animBg="1"/>
      <p:bldP spid="4178" grpId="0" animBg="1"/>
      <p:bldP spid="4179" grpId="0" animBg="1"/>
      <p:bldP spid="4180" grpId="0" animBg="1"/>
      <p:bldP spid="4181" grpId="0" animBg="1"/>
      <p:bldP spid="4182" grpId="0" animBg="1"/>
      <p:bldP spid="4183" grpId="0" animBg="1"/>
      <p:bldP spid="4184" grpId="0" animBg="1"/>
      <p:bldP spid="4185" grpId="0" animBg="1"/>
      <p:bldP spid="4186" grpId="0" animBg="1"/>
      <p:bldP spid="4187" grpId="0" animBg="1"/>
      <p:bldP spid="4188" grpId="0" animBg="1"/>
      <p:bldP spid="4189" grpId="0" animBg="1"/>
      <p:bldP spid="4190" grpId="0" animBg="1"/>
      <p:bldP spid="4191" grpId="0" animBg="1"/>
      <p:bldP spid="4192" grpId="0" animBg="1"/>
      <p:bldP spid="4193" grpId="0" animBg="1"/>
      <p:bldP spid="4194" grpId="0" animBg="1"/>
      <p:bldP spid="4195" grpId="0" animBg="1"/>
      <p:bldP spid="4196" grpId="0" animBg="1"/>
      <p:bldP spid="4197" grpId="0" animBg="1"/>
      <p:bldP spid="4198" grpId="0" animBg="1"/>
      <p:bldP spid="4199" grpId="0" animBg="1"/>
      <p:bldP spid="4200" grpId="0" animBg="1"/>
      <p:bldP spid="4201" grpId="0" animBg="1"/>
    </p:bld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93922" name="Rectangle 2"/>
          <p:cNvSpPr>
            <a:spLocks noGrp="1" noChangeArrowheads="1"/>
          </p:cNvSpPr>
          <p:nvPr>
            <p:ph type="title"/>
          </p:nvPr>
        </p:nvSpPr>
        <p:spPr>
          <a:xfrm>
            <a:off x="0" y="76200"/>
            <a:ext cx="9144000" cy="1143000"/>
          </a:xfrm>
          <a:ln/>
        </p:spPr>
        <p:txBody>
          <a:bodyPr/>
          <a:lstStyle/>
          <a:p>
            <a:r>
              <a:rPr lang="en-US" sz="4000" dirty="0" smtClean="0">
                <a:solidFill>
                  <a:srgbClr val="FF0000"/>
                </a:solidFill>
              </a:rPr>
              <a:t>Methods in the </a:t>
            </a:r>
            <a:r>
              <a:rPr lang="en-US" sz="4000" dirty="0">
                <a:solidFill>
                  <a:srgbClr val="FF0000"/>
                </a:solidFill>
              </a:rPr>
              <a:t>Graphics Library</a:t>
            </a:r>
          </a:p>
        </p:txBody>
      </p:sp>
      <p:grpSp>
        <p:nvGrpSpPr>
          <p:cNvPr id="593923" name="Group 3"/>
          <p:cNvGrpSpPr>
            <a:grpSpLocks/>
          </p:cNvGrpSpPr>
          <p:nvPr/>
        </p:nvGrpSpPr>
        <p:grpSpPr bwMode="auto">
          <a:xfrm>
            <a:off x="495300" y="1524000"/>
            <a:ext cx="8153400" cy="661988"/>
            <a:chOff x="288" y="1103"/>
            <a:chExt cx="5136" cy="417"/>
          </a:xfrm>
        </p:grpSpPr>
        <p:sp>
          <p:nvSpPr>
            <p:cNvPr id="593924" name="Rectangle 4"/>
            <p:cNvSpPr>
              <a:spLocks noChangeArrowheads="1"/>
            </p:cNvSpPr>
            <p:nvPr/>
          </p:nvSpPr>
          <p:spPr bwMode="auto">
            <a:xfrm>
              <a:off x="288" y="1103"/>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593925" name="Text Box 5"/>
            <p:cNvSpPr txBox="1">
              <a:spLocks noChangeArrowheads="1"/>
            </p:cNvSpPr>
            <p:nvPr/>
          </p:nvSpPr>
          <p:spPr bwMode="auto">
            <a:xfrm>
              <a:off x="384" y="1103"/>
              <a:ext cx="49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dirty="0" err="1" smtClean="0">
                  <a:latin typeface="Courier New" charset="0"/>
                </a:rPr>
                <a:t>GWindow</a:t>
              </a:r>
              <a:r>
                <a:rPr lang="en-US" sz="2000" dirty="0" smtClean="0">
                  <a:latin typeface="Courier New" charset="0"/>
                </a:rPr>
                <a:t> </a:t>
              </a:r>
              <a:r>
                <a:rPr lang="en-US" sz="2000" dirty="0" err="1" smtClean="0">
                  <a:latin typeface="Courier New" charset="0"/>
                </a:rPr>
                <a:t>gw(</a:t>
              </a:r>
              <a:r>
                <a:rPr lang="en-US" sz="2000" b="0" i="1" dirty="0" err="1" smtClean="0">
                  <a:latin typeface="Times New Roman"/>
                  <a:cs typeface="Times New Roman"/>
                </a:rPr>
                <a:t>width</a:t>
              </a:r>
              <a:r>
                <a:rPr lang="en-US" sz="2000" dirty="0" smtClean="0">
                  <a:latin typeface="Courier New" charset="0"/>
                </a:rPr>
                <a:t>,</a:t>
              </a:r>
              <a:r>
                <a:rPr lang="en-US" sz="2000" b="0" i="1" dirty="0" smtClean="0">
                  <a:latin typeface="Times New Roman"/>
                  <a:cs typeface="Times New Roman"/>
                </a:rPr>
                <a:t> height</a:t>
              </a:r>
              <a:r>
                <a:rPr lang="en-US" sz="2000" dirty="0" smtClean="0">
                  <a:latin typeface="Courier New" charset="0"/>
                </a:rPr>
                <a:t>)</a:t>
              </a:r>
              <a:endParaRPr lang="en-US" sz="2000" dirty="0">
                <a:latin typeface="Courier New" charset="0"/>
              </a:endParaRPr>
            </a:p>
          </p:txBody>
        </p:sp>
        <p:sp>
          <p:nvSpPr>
            <p:cNvPr id="593926" name="Text Box 6"/>
            <p:cNvSpPr txBox="1">
              <a:spLocks noChangeArrowheads="1"/>
            </p:cNvSpPr>
            <p:nvPr/>
          </p:nvSpPr>
          <p:spPr bwMode="auto">
            <a:xfrm>
              <a:off x="576" y="1280"/>
              <a:ext cx="480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smtClean="0"/>
                <a:t>Creates a graphics window with the specified dimensions.</a:t>
              </a:r>
              <a:endParaRPr lang="en-US" sz="1800" b="0" dirty="0"/>
            </a:p>
          </p:txBody>
        </p:sp>
      </p:grpSp>
      <p:grpSp>
        <p:nvGrpSpPr>
          <p:cNvPr id="37" name="Group 11"/>
          <p:cNvGrpSpPr>
            <a:grpSpLocks/>
          </p:cNvGrpSpPr>
          <p:nvPr/>
        </p:nvGrpSpPr>
        <p:grpSpPr bwMode="auto">
          <a:xfrm>
            <a:off x="495300" y="2157790"/>
            <a:ext cx="8153400" cy="685801"/>
            <a:chOff x="288" y="1088"/>
            <a:chExt cx="5136" cy="432"/>
          </a:xfrm>
        </p:grpSpPr>
        <p:sp>
          <p:nvSpPr>
            <p:cNvPr id="38" name="Rectangle 12"/>
            <p:cNvSpPr>
              <a:spLocks noChangeArrowheads="1"/>
            </p:cNvSpPr>
            <p:nvPr/>
          </p:nvSpPr>
          <p:spPr bwMode="auto">
            <a:xfrm>
              <a:off x="288" y="1103"/>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39" name="Text Box 13"/>
            <p:cNvSpPr txBox="1">
              <a:spLocks noChangeArrowheads="1"/>
            </p:cNvSpPr>
            <p:nvPr/>
          </p:nvSpPr>
          <p:spPr bwMode="auto">
            <a:xfrm>
              <a:off x="384" y="1088"/>
              <a:ext cx="4944" cy="25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dirty="0" smtClean="0">
                  <a:latin typeface="Courier New" charset="0"/>
                </a:rPr>
                <a:t>gw.drawLine(</a:t>
              </a:r>
              <a:r>
                <a:rPr lang="en-US" sz="1800" b="0" i="1" dirty="0" smtClean="0"/>
                <a:t>x</a:t>
              </a:r>
              <a:r>
                <a:rPr lang="en-US" sz="1800" b="0" baseline="-25000" dirty="0" smtClean="0"/>
                <a:t>0</a:t>
              </a:r>
              <a:r>
                <a:rPr lang="en-US" sz="2000" dirty="0" smtClean="0">
                  <a:latin typeface="Courier New" charset="0"/>
                </a:rPr>
                <a:t>,</a:t>
              </a:r>
              <a:r>
                <a:rPr lang="en-US" sz="1800" b="0" i="1" dirty="0" smtClean="0"/>
                <a:t> y</a:t>
              </a:r>
              <a:r>
                <a:rPr lang="en-US" sz="1800" b="0" baseline="-25000" dirty="0" smtClean="0"/>
                <a:t>0</a:t>
              </a:r>
              <a:r>
                <a:rPr lang="en-US" sz="2000" dirty="0" smtClean="0">
                  <a:latin typeface="Courier New" charset="0"/>
                </a:rPr>
                <a:t>,</a:t>
              </a:r>
              <a:r>
                <a:rPr lang="en-US" sz="2000" dirty="0" smtClean="0">
                  <a:latin typeface="Times New Roman"/>
                  <a:cs typeface="Times New Roman"/>
                </a:rPr>
                <a:t> </a:t>
              </a:r>
              <a:r>
                <a:rPr lang="en-US" sz="1800" b="0" i="1" dirty="0" smtClean="0"/>
                <a:t>x</a:t>
              </a:r>
              <a:r>
                <a:rPr lang="en-US" sz="1800" b="0" baseline="-25000" dirty="0" smtClean="0"/>
                <a:t>1</a:t>
              </a:r>
              <a:r>
                <a:rPr lang="en-US" sz="2000" dirty="0" smtClean="0">
                  <a:latin typeface="Courier New" charset="0"/>
                </a:rPr>
                <a:t>,</a:t>
              </a:r>
              <a:r>
                <a:rPr lang="en-US" sz="2000" b="0" i="1" dirty="0" smtClean="0"/>
                <a:t> </a:t>
              </a:r>
              <a:r>
                <a:rPr lang="en-US" sz="1800" b="0" i="1" dirty="0" smtClean="0"/>
                <a:t>y</a:t>
              </a:r>
              <a:r>
                <a:rPr lang="en-US" sz="1800" b="0" baseline="-25000" dirty="0" smtClean="0"/>
                <a:t>1</a:t>
              </a:r>
              <a:r>
                <a:rPr lang="en-US" sz="2000" dirty="0" smtClean="0">
                  <a:latin typeface="Courier New" charset="0"/>
                </a:rPr>
                <a:t>)</a:t>
              </a:r>
              <a:endParaRPr lang="en-US" sz="2000" dirty="0">
                <a:latin typeface="Courier New" charset="0"/>
              </a:endParaRPr>
            </a:p>
          </p:txBody>
        </p:sp>
        <p:sp>
          <p:nvSpPr>
            <p:cNvPr id="40" name="Text Box 14"/>
            <p:cNvSpPr txBox="1">
              <a:spLocks noChangeArrowheads="1"/>
            </p:cNvSpPr>
            <p:nvPr/>
          </p:nvSpPr>
          <p:spPr bwMode="auto">
            <a:xfrm>
              <a:off x="576" y="1280"/>
              <a:ext cx="480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a:t>Draws a line</a:t>
              </a:r>
              <a:r>
                <a:rPr lang="en-US" sz="1800" b="0" dirty="0" smtClean="0"/>
                <a:t> connecting the points (</a:t>
              </a:r>
              <a:r>
                <a:rPr lang="en-US" sz="1800" b="0" i="1" dirty="0" smtClean="0"/>
                <a:t>x</a:t>
              </a:r>
              <a:r>
                <a:rPr lang="en-US" sz="1800" b="0" baseline="-25000" dirty="0" smtClean="0"/>
                <a:t>0</a:t>
              </a:r>
              <a:r>
                <a:rPr lang="en-US" sz="1800" b="0" dirty="0" smtClean="0"/>
                <a:t>, </a:t>
              </a:r>
              <a:r>
                <a:rPr lang="en-US" sz="1800" b="0" i="1" dirty="0" smtClean="0"/>
                <a:t>y</a:t>
              </a:r>
              <a:r>
                <a:rPr lang="en-US" sz="1800" b="0" baseline="-25000" dirty="0" smtClean="0"/>
                <a:t>0</a:t>
              </a:r>
              <a:r>
                <a:rPr lang="en-US" sz="1800" b="0" dirty="0" smtClean="0"/>
                <a:t>) and (</a:t>
              </a:r>
              <a:r>
                <a:rPr lang="en-US" sz="1800" b="0" i="1" dirty="0" smtClean="0"/>
                <a:t>x</a:t>
              </a:r>
              <a:r>
                <a:rPr lang="en-US" sz="1800" b="0" baseline="-25000" dirty="0" smtClean="0"/>
                <a:t>1</a:t>
              </a:r>
              <a:r>
                <a:rPr lang="en-US" sz="1800" b="0" dirty="0" smtClean="0"/>
                <a:t>, </a:t>
              </a:r>
              <a:r>
                <a:rPr lang="en-US" sz="1800" b="0" i="1" dirty="0" smtClean="0"/>
                <a:t>y</a:t>
              </a:r>
              <a:r>
                <a:rPr lang="en-US" sz="1800" b="0" baseline="-25000" dirty="0" smtClean="0"/>
                <a:t>1</a:t>
              </a:r>
              <a:r>
                <a:rPr lang="en-US" sz="1800" b="0" dirty="0" smtClean="0"/>
                <a:t>).</a:t>
              </a:r>
              <a:endParaRPr lang="en-US" sz="1800" b="0" dirty="0"/>
            </a:p>
          </p:txBody>
        </p:sp>
      </p:grpSp>
      <p:grpSp>
        <p:nvGrpSpPr>
          <p:cNvPr id="593931" name="Group 11"/>
          <p:cNvGrpSpPr>
            <a:grpSpLocks/>
          </p:cNvGrpSpPr>
          <p:nvPr/>
        </p:nvGrpSpPr>
        <p:grpSpPr bwMode="auto">
          <a:xfrm>
            <a:off x="495300" y="2808288"/>
            <a:ext cx="8153400" cy="917576"/>
            <a:chOff x="288" y="1088"/>
            <a:chExt cx="5136" cy="578"/>
          </a:xfrm>
        </p:grpSpPr>
        <p:sp>
          <p:nvSpPr>
            <p:cNvPr id="593932" name="Rectangle 12"/>
            <p:cNvSpPr>
              <a:spLocks noChangeArrowheads="1"/>
            </p:cNvSpPr>
            <p:nvPr/>
          </p:nvSpPr>
          <p:spPr bwMode="auto">
            <a:xfrm>
              <a:off x="288" y="1103"/>
              <a:ext cx="5136" cy="563"/>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593933" name="Text Box 13"/>
            <p:cNvSpPr txBox="1">
              <a:spLocks noChangeArrowheads="1"/>
            </p:cNvSpPr>
            <p:nvPr/>
          </p:nvSpPr>
          <p:spPr bwMode="auto">
            <a:xfrm>
              <a:off x="384" y="1088"/>
              <a:ext cx="4944" cy="25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dirty="0" smtClean="0">
                  <a:latin typeface="Courier New" charset="0"/>
                </a:rPr>
                <a:t>gw.drawPolarLine(</a:t>
              </a:r>
              <a:r>
                <a:rPr lang="en-US" sz="1800" b="0" i="1" dirty="0" smtClean="0"/>
                <a:t>x</a:t>
              </a:r>
              <a:r>
                <a:rPr lang="en-US" sz="1800" b="0" baseline="-25000" dirty="0" smtClean="0"/>
                <a:t>0</a:t>
              </a:r>
              <a:r>
                <a:rPr lang="en-US" sz="2000" dirty="0" smtClean="0">
                  <a:latin typeface="Courier New" charset="0"/>
                </a:rPr>
                <a:t>,</a:t>
              </a:r>
              <a:r>
                <a:rPr lang="en-US" sz="1800" b="0" i="1" dirty="0" smtClean="0"/>
                <a:t> y</a:t>
              </a:r>
              <a:r>
                <a:rPr lang="en-US" sz="1800" b="0" baseline="-25000" dirty="0" smtClean="0"/>
                <a:t>0</a:t>
              </a:r>
              <a:r>
                <a:rPr lang="en-US" sz="2000" dirty="0" smtClean="0">
                  <a:latin typeface="Courier New" charset="0"/>
                </a:rPr>
                <a:t>,</a:t>
              </a:r>
              <a:r>
                <a:rPr lang="en-US" sz="2000" dirty="0" smtClean="0">
                  <a:latin typeface="Times New Roman"/>
                  <a:cs typeface="Times New Roman"/>
                </a:rPr>
                <a:t> </a:t>
              </a:r>
              <a:r>
                <a:rPr lang="en-US" sz="1800" b="0" i="1" dirty="0" err="1" smtClean="0"/>
                <a:t>r</a:t>
              </a:r>
              <a:r>
                <a:rPr lang="en-US" sz="2000" dirty="0" smtClean="0">
                  <a:latin typeface="Courier New" charset="0"/>
                </a:rPr>
                <a:t>,</a:t>
              </a:r>
              <a:r>
                <a:rPr lang="en-US" sz="2000" b="0" i="1" dirty="0" smtClean="0"/>
                <a:t> </a:t>
              </a:r>
              <a:r>
                <a:rPr lang="en-US" sz="1800" b="0" i="1" dirty="0" smtClean="0"/>
                <a:t>theta</a:t>
              </a:r>
              <a:r>
                <a:rPr lang="en-US" sz="2000" dirty="0" smtClean="0">
                  <a:latin typeface="Courier New" charset="0"/>
                </a:rPr>
                <a:t>)</a:t>
              </a:r>
              <a:endParaRPr lang="en-US" sz="2000" dirty="0">
                <a:latin typeface="Courier New" charset="0"/>
              </a:endParaRPr>
            </a:p>
          </p:txBody>
        </p:sp>
        <p:sp>
          <p:nvSpPr>
            <p:cNvPr id="593934" name="Text Box 14"/>
            <p:cNvSpPr txBox="1">
              <a:spLocks noChangeArrowheads="1"/>
            </p:cNvSpPr>
            <p:nvPr/>
          </p:nvSpPr>
          <p:spPr bwMode="auto">
            <a:xfrm>
              <a:off x="576" y="1280"/>
              <a:ext cx="4800" cy="375"/>
            </a:xfrm>
            <a:prstGeom prst="rect">
              <a:avLst/>
            </a:prstGeom>
            <a:noFill/>
            <a:ln w="9525">
              <a:noFill/>
              <a:miter lim="800000"/>
              <a:headEnd/>
              <a:tailEnd/>
            </a:ln>
            <a:effectLst/>
          </p:spPr>
          <p:txBody>
            <a:bodyPr>
              <a:prstTxWarp prst="textNoShape">
                <a:avLst/>
              </a:prstTxWarp>
              <a:spAutoFit/>
            </a:bodyPr>
            <a:lstStyle/>
            <a:p>
              <a:pPr algn="just">
                <a:lnSpc>
                  <a:spcPct val="90000"/>
                </a:lnSpc>
                <a:spcBef>
                  <a:spcPct val="50000"/>
                </a:spcBef>
              </a:pPr>
              <a:r>
                <a:rPr lang="en-US" sz="1800" b="0" dirty="0"/>
                <a:t>Draws a line</a:t>
              </a:r>
              <a:r>
                <a:rPr lang="en-US" sz="1800" b="0" dirty="0" smtClean="0"/>
                <a:t> </a:t>
              </a:r>
              <a:r>
                <a:rPr lang="en-US" sz="1800" b="0" i="1" dirty="0" err="1" smtClean="0"/>
                <a:t>r</a:t>
              </a:r>
              <a:r>
                <a:rPr lang="en-US" sz="1800" b="0" dirty="0" smtClean="0"/>
                <a:t> pixels long in direction </a:t>
              </a:r>
              <a:r>
                <a:rPr lang="en-US" sz="1800" b="0" i="1" dirty="0" smtClean="0"/>
                <a:t>theta</a:t>
              </a:r>
              <a:r>
                <a:rPr lang="en-US" sz="1800" b="0" dirty="0" smtClean="0"/>
                <a:t> from (</a:t>
              </a:r>
              <a:r>
                <a:rPr lang="en-US" sz="1800" b="0" i="1" dirty="0" smtClean="0"/>
                <a:t>x</a:t>
              </a:r>
              <a:r>
                <a:rPr lang="en-US" sz="1800" b="0" baseline="-25000" dirty="0" smtClean="0"/>
                <a:t>0</a:t>
              </a:r>
              <a:r>
                <a:rPr lang="en-US" sz="1800" b="0" dirty="0" smtClean="0"/>
                <a:t>, </a:t>
              </a:r>
              <a:r>
                <a:rPr lang="en-US" sz="1800" b="0" i="1" dirty="0" smtClean="0"/>
                <a:t>y</a:t>
              </a:r>
              <a:r>
                <a:rPr lang="en-US" sz="1800" b="0" baseline="-25000" dirty="0" smtClean="0"/>
                <a:t>0</a:t>
              </a:r>
              <a:r>
                <a:rPr lang="en-US" sz="1800" b="0" dirty="0" smtClean="0"/>
                <a:t>).  To make chaining line segments easier, this function returns the ending coordinates as a </a:t>
              </a:r>
              <a:r>
                <a:rPr lang="en-US" sz="1600" dirty="0" err="1" smtClean="0">
                  <a:latin typeface="Courier New"/>
                  <a:cs typeface="Courier New"/>
                </a:rPr>
                <a:t>GPoint</a:t>
              </a:r>
              <a:r>
                <a:rPr lang="en-US" sz="1800" b="0" dirty="0" smtClean="0"/>
                <a:t>. </a:t>
              </a:r>
            </a:p>
          </p:txBody>
        </p:sp>
      </p:grpSp>
      <p:grpSp>
        <p:nvGrpSpPr>
          <p:cNvPr id="593935" name="Group 15"/>
          <p:cNvGrpSpPr>
            <a:grpSpLocks/>
          </p:cNvGrpSpPr>
          <p:nvPr/>
        </p:nvGrpSpPr>
        <p:grpSpPr bwMode="auto">
          <a:xfrm>
            <a:off x="495300" y="3708400"/>
            <a:ext cx="8191500" cy="674688"/>
            <a:chOff x="312" y="2104"/>
            <a:chExt cx="5160" cy="425"/>
          </a:xfrm>
        </p:grpSpPr>
        <p:sp>
          <p:nvSpPr>
            <p:cNvPr id="593936" name="Rectangle 16"/>
            <p:cNvSpPr>
              <a:spLocks noChangeArrowheads="1"/>
            </p:cNvSpPr>
            <p:nvPr/>
          </p:nvSpPr>
          <p:spPr bwMode="auto">
            <a:xfrm>
              <a:off x="312" y="2112"/>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593937" name="Text Box 17"/>
            <p:cNvSpPr txBox="1">
              <a:spLocks noChangeArrowheads="1"/>
            </p:cNvSpPr>
            <p:nvPr/>
          </p:nvSpPr>
          <p:spPr bwMode="auto">
            <a:xfrm>
              <a:off x="408" y="2104"/>
              <a:ext cx="49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dirty="0" err="1" smtClean="0">
                  <a:latin typeface="Courier New" charset="0"/>
                </a:rPr>
                <a:t>gw.getWidth</a:t>
              </a:r>
              <a:r>
                <a:rPr lang="en-US" sz="2000" dirty="0">
                  <a:latin typeface="Courier New" charset="0"/>
                </a:rPr>
                <a:t>()</a:t>
              </a:r>
            </a:p>
          </p:txBody>
        </p:sp>
        <p:sp>
          <p:nvSpPr>
            <p:cNvPr id="593938" name="Text Box 18"/>
            <p:cNvSpPr txBox="1">
              <a:spLocks noChangeArrowheads="1"/>
            </p:cNvSpPr>
            <p:nvPr/>
          </p:nvSpPr>
          <p:spPr bwMode="auto">
            <a:xfrm>
              <a:off x="600" y="2289"/>
              <a:ext cx="4872"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Returns the width of the graphics window.</a:t>
              </a:r>
            </a:p>
          </p:txBody>
        </p:sp>
      </p:grpSp>
      <p:grpSp>
        <p:nvGrpSpPr>
          <p:cNvPr id="593939" name="Group 19"/>
          <p:cNvGrpSpPr>
            <a:grpSpLocks/>
          </p:cNvGrpSpPr>
          <p:nvPr/>
        </p:nvGrpSpPr>
        <p:grpSpPr bwMode="auto">
          <a:xfrm>
            <a:off x="495300" y="4354513"/>
            <a:ext cx="8191500" cy="674687"/>
            <a:chOff x="312" y="2104"/>
            <a:chExt cx="5160" cy="425"/>
          </a:xfrm>
        </p:grpSpPr>
        <p:sp>
          <p:nvSpPr>
            <p:cNvPr id="593940" name="Rectangle 20"/>
            <p:cNvSpPr>
              <a:spLocks noChangeArrowheads="1"/>
            </p:cNvSpPr>
            <p:nvPr/>
          </p:nvSpPr>
          <p:spPr bwMode="auto">
            <a:xfrm>
              <a:off x="312" y="2112"/>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593941" name="Text Box 21"/>
            <p:cNvSpPr txBox="1">
              <a:spLocks noChangeArrowheads="1"/>
            </p:cNvSpPr>
            <p:nvPr/>
          </p:nvSpPr>
          <p:spPr bwMode="auto">
            <a:xfrm>
              <a:off x="408" y="2104"/>
              <a:ext cx="49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dirty="0" err="1" smtClean="0">
                  <a:latin typeface="Courier New" charset="0"/>
                </a:rPr>
                <a:t>gw.getHeight</a:t>
              </a:r>
              <a:r>
                <a:rPr lang="en-US" sz="2000" dirty="0">
                  <a:latin typeface="Courier New" charset="0"/>
                </a:rPr>
                <a:t>()</a:t>
              </a:r>
            </a:p>
          </p:txBody>
        </p:sp>
        <p:sp>
          <p:nvSpPr>
            <p:cNvPr id="593942" name="Text Box 22"/>
            <p:cNvSpPr txBox="1">
              <a:spLocks noChangeArrowheads="1"/>
            </p:cNvSpPr>
            <p:nvPr/>
          </p:nvSpPr>
          <p:spPr bwMode="auto">
            <a:xfrm>
              <a:off x="600" y="2289"/>
              <a:ext cx="4872"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Returns the height of the graphics window.</a:t>
              </a:r>
            </a:p>
          </p:txBody>
        </p:sp>
      </p:grpSp>
      <p:sp>
        <p:nvSpPr>
          <p:cNvPr id="27" name="TextBox 26"/>
          <p:cNvSpPr txBox="1"/>
          <p:nvPr/>
        </p:nvSpPr>
        <p:spPr>
          <a:xfrm>
            <a:off x="533400" y="5408914"/>
            <a:ext cx="8077200" cy="763286"/>
          </a:xfrm>
          <a:prstGeom prst="rect">
            <a:avLst/>
          </a:prstGeom>
          <a:noFill/>
        </p:spPr>
        <p:txBody>
          <a:bodyPr wrap="square" rtlCol="0">
            <a:spAutoFit/>
          </a:bodyPr>
          <a:lstStyle/>
          <a:p>
            <a:pPr algn="just">
              <a:lnSpc>
                <a:spcPct val="90000"/>
              </a:lnSpc>
            </a:pPr>
            <a:r>
              <a:rPr lang="en-US" sz="2400" b="0" dirty="0" smtClean="0"/>
              <a:t>Many more functions exist in the </a:t>
            </a:r>
            <a:r>
              <a:rPr lang="en-US" sz="2000" dirty="0" err="1" smtClean="0">
                <a:latin typeface="Courier New" charset="0"/>
              </a:rPr>
              <a:t>gwindow.h</a:t>
            </a:r>
            <a:r>
              <a:rPr lang="en-US" sz="2400" b="0" dirty="0" smtClean="0"/>
              <a:t> and </a:t>
            </a:r>
            <a:r>
              <a:rPr lang="en-US" sz="2000" dirty="0" err="1" smtClean="0">
                <a:latin typeface="Courier New"/>
                <a:cs typeface="Courier New"/>
              </a:rPr>
              <a:t>gobjects.h</a:t>
            </a:r>
            <a:r>
              <a:rPr lang="en-US" sz="2400" b="0" dirty="0" smtClean="0"/>
              <a:t> interfaces.  The full documentation is available on the web site.</a:t>
            </a:r>
            <a:endParaRPr lang="en-US" sz="2400" b="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02466"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702467" name="Text Box 3"/>
          <p:cNvSpPr txBox="1">
            <a:spLocks noChangeArrowheads="1"/>
          </p:cNvSpPr>
          <p:nvPr/>
        </p:nvSpPr>
        <p:spPr bwMode="auto">
          <a:xfrm>
            <a:off x="398463" y="1193800"/>
            <a:ext cx="8440737" cy="4832092"/>
          </a:xfrm>
          <a:prstGeom prst="rect">
            <a:avLst/>
          </a:prstGeom>
          <a:noFill/>
          <a:ln w="9525">
            <a:noFill/>
            <a:miter lim="800000"/>
            <a:headEnd/>
            <a:tailEnd/>
          </a:ln>
          <a:effectLst/>
        </p:spPr>
        <p:txBody>
          <a:bodyPr>
            <a:prstTxWarp prst="textNoShape">
              <a:avLst/>
            </a:prstTxWarp>
            <a:spAutoFit/>
          </a:bodyPr>
          <a:lstStyle/>
          <a:p>
            <a:r>
              <a:rPr lang="en-US" dirty="0" smtClean="0">
                <a:solidFill>
                  <a:srgbClr val="000000"/>
                </a:solidFill>
                <a:latin typeface="Courier New" charset="0"/>
              </a:rPr>
              <a:t>#include &lt;</a:t>
            </a:r>
            <a:r>
              <a:rPr lang="en-US" dirty="0" err="1" smtClean="0">
                <a:solidFill>
                  <a:srgbClr val="000000"/>
                </a:solidFill>
                <a:latin typeface="Courier New" charset="0"/>
              </a:rPr>
              <a:t>iostream</a:t>
            </a:r>
            <a:r>
              <a:rPr lang="en-US" dirty="0" smtClean="0">
                <a:solidFill>
                  <a:srgbClr val="000000"/>
                </a:solidFill>
                <a:latin typeface="Courier New" charset="0"/>
              </a:rPr>
              <a:t>&gt;</a:t>
            </a:r>
          </a:p>
          <a:p>
            <a:r>
              <a:rPr lang="en-US" dirty="0" smtClean="0">
                <a:solidFill>
                  <a:srgbClr val="000000"/>
                </a:solidFill>
                <a:latin typeface="Courier New" charset="0"/>
              </a:rPr>
              <a:t>#include "</a:t>
            </a:r>
            <a:r>
              <a:rPr lang="en-US" dirty="0" err="1" smtClean="0">
                <a:solidFill>
                  <a:srgbClr val="000000"/>
                </a:solidFill>
                <a:latin typeface="Courier New" charset="0"/>
              </a:rPr>
              <a:t>gwindow.h</a:t>
            </a:r>
            <a:r>
              <a:rPr lang="en-US" dirty="0" smtClean="0">
                <a:solidFill>
                  <a:srgbClr val="000000"/>
                </a:solidFill>
                <a:latin typeface="Courier New" charset="0"/>
              </a:rPr>
              <a:t>"</a:t>
            </a:r>
          </a:p>
          <a:p>
            <a:r>
              <a:rPr lang="en-US" dirty="0" smtClean="0">
                <a:solidFill>
                  <a:srgbClr val="000000"/>
                </a:solidFill>
                <a:latin typeface="Courier New" charset="0"/>
              </a:rPr>
              <a:t>#include "</a:t>
            </a:r>
            <a:r>
              <a:rPr lang="en-US" dirty="0" err="1" smtClean="0">
                <a:solidFill>
                  <a:srgbClr val="000000"/>
                </a:solidFill>
                <a:latin typeface="Courier New" charset="0"/>
              </a:rPr>
              <a:t>random.h</a:t>
            </a:r>
            <a:r>
              <a:rPr lang="en-US" dirty="0" smtClean="0">
                <a:solidFill>
                  <a:srgbClr val="000000"/>
                </a:solidFill>
                <a:latin typeface="Courier New" charset="0"/>
              </a:rPr>
              <a:t>"</a:t>
            </a:r>
          </a:p>
          <a:p>
            <a:r>
              <a:rPr lang="en-US" dirty="0" smtClean="0">
                <a:solidFill>
                  <a:srgbClr val="000000"/>
                </a:solidFill>
                <a:latin typeface="Courier New" charset="0"/>
              </a:rPr>
              <a:t>using namespace std;</a:t>
            </a:r>
          </a:p>
          <a:p>
            <a:endParaRPr lang="en-US" dirty="0" smtClean="0">
              <a:solidFill>
                <a:srgbClr val="0000FF"/>
              </a:solidFill>
              <a:latin typeface="Courier New" charset="0"/>
            </a:endParaRPr>
          </a:p>
          <a:p>
            <a:r>
              <a:rPr lang="en-US" dirty="0" smtClean="0">
                <a:solidFill>
                  <a:srgbClr val="0000FF"/>
                </a:solidFill>
                <a:latin typeface="Courier New" charset="0"/>
              </a:rPr>
              <a:t>/* Constants */</a:t>
            </a:r>
          </a:p>
          <a:p>
            <a:endParaRPr lang="en-US" dirty="0" smtClean="0">
              <a:solidFill>
                <a:srgbClr val="0000FF"/>
              </a:solidFill>
              <a:latin typeface="Courier New" charset="0"/>
            </a:endParaRPr>
          </a:p>
          <a:p>
            <a:r>
              <a:rPr lang="en-US" dirty="0" smtClean="0">
                <a:solidFill>
                  <a:srgbClr val="000000"/>
                </a:solidFill>
                <a:latin typeface="Courier New" charset="0"/>
              </a:rPr>
              <a:t>const double MIN_AREA = 10000;   </a:t>
            </a:r>
            <a:r>
              <a:rPr lang="en-US" dirty="0" smtClean="0">
                <a:solidFill>
                  <a:srgbClr val="0000FF"/>
                </a:solidFill>
                <a:latin typeface="Courier New" charset="0"/>
              </a:rPr>
              <a:t>/* Smallest square that will be split */</a:t>
            </a:r>
          </a:p>
          <a:p>
            <a:r>
              <a:rPr lang="en-US" dirty="0" smtClean="0">
                <a:solidFill>
                  <a:srgbClr val="000000"/>
                </a:solidFill>
                <a:latin typeface="Courier New" charset="0"/>
              </a:rPr>
              <a:t>const double MIN_EDGE = 20;      </a:t>
            </a:r>
            <a:r>
              <a:rPr lang="en-US" dirty="0" smtClean="0">
                <a:solidFill>
                  <a:srgbClr val="0000FF"/>
                </a:solidFill>
                <a:latin typeface="Courier New" charset="0"/>
              </a:rPr>
              <a:t>/* Smallest edge length allowed       */</a:t>
            </a:r>
          </a:p>
          <a:p>
            <a:endParaRPr lang="en-US" dirty="0" smtClean="0">
              <a:solidFill>
                <a:srgbClr val="0000FF"/>
              </a:solidFill>
              <a:latin typeface="Courier New" charset="0"/>
            </a:endParaRPr>
          </a:p>
          <a:p>
            <a:r>
              <a:rPr lang="en-US" dirty="0" smtClean="0">
                <a:solidFill>
                  <a:srgbClr val="0000FF"/>
                </a:solidFill>
                <a:latin typeface="Courier New" charset="0"/>
              </a:rPr>
              <a:t>/* Function prototypes */</a:t>
            </a:r>
          </a:p>
          <a:p>
            <a:endParaRPr lang="en-US" dirty="0" smtClean="0">
              <a:solidFill>
                <a:srgbClr val="0000FF"/>
              </a:solidFill>
              <a:latin typeface="Courier New" charset="0"/>
            </a:endParaRPr>
          </a:p>
          <a:p>
            <a:r>
              <a:rPr lang="en-US" dirty="0" smtClean="0">
                <a:solidFill>
                  <a:srgbClr val="000000"/>
                </a:solidFill>
                <a:latin typeface="Courier New" charset="0"/>
              </a:rPr>
              <a:t>void </a:t>
            </a:r>
            <a:r>
              <a:rPr lang="en-US" dirty="0" err="1" smtClean="0">
                <a:solidFill>
                  <a:srgbClr val="000000"/>
                </a:solidFill>
                <a:latin typeface="Courier New" charset="0"/>
              </a:rPr>
              <a:t>subdivideCanvas(GWindow</a:t>
            </a:r>
            <a:r>
              <a:rPr lang="en-US" dirty="0" smtClean="0">
                <a:solidFill>
                  <a:srgbClr val="000000"/>
                </a:solidFill>
                <a:latin typeface="Courier New" charset="0"/>
              </a:rPr>
              <a:t> &amp; </a:t>
            </a:r>
            <a:r>
              <a:rPr lang="en-US" dirty="0" err="1" smtClean="0">
                <a:solidFill>
                  <a:srgbClr val="000000"/>
                </a:solidFill>
                <a:latin typeface="Courier New" charset="0"/>
              </a:rPr>
              <a:t>gw</a:t>
            </a:r>
            <a:r>
              <a:rPr lang="en-US" dirty="0" smtClean="0">
                <a:solidFill>
                  <a:srgbClr val="000000"/>
                </a:solidFill>
                <a:latin typeface="Courier New" charset="0"/>
              </a:rPr>
              <a:t>, double </a:t>
            </a:r>
            <a:r>
              <a:rPr lang="en-US" dirty="0" err="1" smtClean="0">
                <a:solidFill>
                  <a:srgbClr val="000000"/>
                </a:solidFill>
                <a:latin typeface="Courier New" charset="0"/>
              </a:rPr>
              <a:t>x</a:t>
            </a:r>
            <a:r>
              <a:rPr lang="en-US" dirty="0" smtClean="0">
                <a:solidFill>
                  <a:srgbClr val="000000"/>
                </a:solidFill>
                <a:latin typeface="Courier New" charset="0"/>
              </a:rPr>
              <a:t>, double </a:t>
            </a:r>
            <a:r>
              <a:rPr lang="en-US" dirty="0" err="1" smtClean="0">
                <a:solidFill>
                  <a:srgbClr val="000000"/>
                </a:solidFill>
                <a:latin typeface="Courier New" charset="0"/>
              </a:rPr>
              <a:t>y</a:t>
            </a:r>
            <a:r>
              <a:rPr lang="en-US" dirty="0" smtClean="0">
                <a:solidFill>
                  <a:srgbClr val="000000"/>
                </a:solidFill>
                <a:latin typeface="Courier New" charset="0"/>
              </a:rPr>
              <a:t>,</a:t>
            </a:r>
          </a:p>
          <a:p>
            <a:r>
              <a:rPr lang="en-US" dirty="0" smtClean="0">
                <a:solidFill>
                  <a:srgbClr val="000000"/>
                </a:solidFill>
                <a:latin typeface="Courier New" charset="0"/>
              </a:rPr>
              <a:t>                                   double width, double height);</a:t>
            </a:r>
          </a:p>
          <a:p>
            <a:endParaRPr lang="en-US" dirty="0" smtClean="0">
              <a:solidFill>
                <a:srgbClr val="0000FF"/>
              </a:solidFill>
              <a:latin typeface="Courier New" charset="0"/>
            </a:endParaRPr>
          </a:p>
          <a:p>
            <a:r>
              <a:rPr lang="en-US" dirty="0" smtClean="0">
                <a:solidFill>
                  <a:srgbClr val="0000FF"/>
                </a:solidFill>
                <a:latin typeface="Courier New" charset="0"/>
              </a:rPr>
              <a:t>/* Main program */</a:t>
            </a:r>
          </a:p>
          <a:p>
            <a:endParaRPr lang="en-US" dirty="0" smtClean="0">
              <a:solidFill>
                <a:srgbClr val="0000FF"/>
              </a:solidFill>
              <a:latin typeface="Courier New" charset="0"/>
            </a:endParaRPr>
          </a:p>
          <a:p>
            <a:r>
              <a:rPr lang="en-US" dirty="0" err="1" smtClean="0">
                <a:solidFill>
                  <a:srgbClr val="000000"/>
                </a:solidFill>
                <a:latin typeface="Courier New" charset="0"/>
              </a:rPr>
              <a:t>int</a:t>
            </a:r>
            <a:r>
              <a:rPr lang="en-US" dirty="0" smtClean="0">
                <a:solidFill>
                  <a:srgbClr val="000000"/>
                </a:solidFill>
                <a:latin typeface="Courier New" charset="0"/>
              </a:rPr>
              <a:t> main() {</a:t>
            </a:r>
          </a:p>
          <a:p>
            <a:r>
              <a:rPr lang="en-US" dirty="0" smtClean="0">
                <a:solidFill>
                  <a:srgbClr val="000000"/>
                </a:solidFill>
                <a:latin typeface="Courier New" charset="0"/>
              </a:rPr>
              <a:t>   </a:t>
            </a:r>
            <a:r>
              <a:rPr lang="en-US" dirty="0" err="1" smtClean="0">
                <a:solidFill>
                  <a:srgbClr val="000000"/>
                </a:solidFill>
                <a:latin typeface="Courier New" charset="0"/>
              </a:rPr>
              <a:t>GWindow</a:t>
            </a:r>
            <a:r>
              <a:rPr lang="en-US" dirty="0" smtClean="0">
                <a:solidFill>
                  <a:srgbClr val="000000"/>
                </a:solidFill>
                <a:latin typeface="Courier New" charset="0"/>
              </a:rPr>
              <a:t> </a:t>
            </a:r>
            <a:r>
              <a:rPr lang="en-US" dirty="0" err="1" smtClean="0">
                <a:solidFill>
                  <a:srgbClr val="000000"/>
                </a:solidFill>
                <a:latin typeface="Courier New" charset="0"/>
              </a:rPr>
              <a:t>gw</a:t>
            </a:r>
            <a:r>
              <a:rPr lang="en-US" dirty="0" smtClean="0">
                <a:solidFill>
                  <a:srgbClr val="000000"/>
                </a:solidFill>
                <a:latin typeface="Courier New" charset="0"/>
              </a:rPr>
              <a:t>;</a:t>
            </a:r>
          </a:p>
          <a:p>
            <a:r>
              <a:rPr lang="en-US" dirty="0" smtClean="0">
                <a:solidFill>
                  <a:srgbClr val="000000"/>
                </a:solidFill>
                <a:latin typeface="Courier New" charset="0"/>
              </a:rPr>
              <a:t>   </a:t>
            </a:r>
            <a:r>
              <a:rPr lang="en-US" dirty="0" err="1" smtClean="0">
                <a:solidFill>
                  <a:srgbClr val="000000"/>
                </a:solidFill>
                <a:latin typeface="Courier New" charset="0"/>
              </a:rPr>
              <a:t>subdivideCanvas(gw</a:t>
            </a:r>
            <a:r>
              <a:rPr lang="en-US" dirty="0" smtClean="0">
                <a:solidFill>
                  <a:srgbClr val="000000"/>
                </a:solidFill>
                <a:latin typeface="Courier New" charset="0"/>
              </a:rPr>
              <a:t>, 0, 0, </a:t>
            </a:r>
            <a:r>
              <a:rPr lang="en-US" dirty="0" err="1" smtClean="0">
                <a:solidFill>
                  <a:srgbClr val="000000"/>
                </a:solidFill>
                <a:latin typeface="Courier New" charset="0"/>
              </a:rPr>
              <a:t>gw.getWidth</a:t>
            </a:r>
            <a:r>
              <a:rPr lang="en-US" dirty="0" smtClean="0">
                <a:solidFill>
                  <a:srgbClr val="000000"/>
                </a:solidFill>
                <a:latin typeface="Courier New" charset="0"/>
              </a:rPr>
              <a:t>(), </a:t>
            </a:r>
            <a:r>
              <a:rPr lang="en-US" dirty="0" err="1" smtClean="0">
                <a:solidFill>
                  <a:srgbClr val="000000"/>
                </a:solidFill>
                <a:latin typeface="Courier New" charset="0"/>
              </a:rPr>
              <a:t>gw.getHeight</a:t>
            </a:r>
            <a:r>
              <a:rPr lang="en-US" dirty="0" smtClean="0">
                <a:solidFill>
                  <a:srgbClr val="000000"/>
                </a:solidFill>
                <a:latin typeface="Courier New" charset="0"/>
              </a:rPr>
              <a:t>());</a:t>
            </a:r>
          </a:p>
          <a:p>
            <a:r>
              <a:rPr lang="en-US" dirty="0" smtClean="0">
                <a:solidFill>
                  <a:srgbClr val="000000"/>
                </a:solidFill>
                <a:latin typeface="Courier New" charset="0"/>
              </a:rPr>
              <a:t>   return 0;</a:t>
            </a:r>
          </a:p>
          <a:p>
            <a:r>
              <a:rPr lang="en-US" dirty="0" smtClean="0">
                <a:solidFill>
                  <a:srgbClr val="000000"/>
                </a:solidFill>
                <a:latin typeface="Courier New" charset="0"/>
              </a:rPr>
              <a:t>}</a:t>
            </a:r>
          </a:p>
        </p:txBody>
      </p:sp>
      <p:sp>
        <p:nvSpPr>
          <p:cNvPr id="702468" name="Rectangle 4"/>
          <p:cNvSpPr>
            <a:spLocks noChangeArrowheads="1"/>
          </p:cNvSpPr>
          <p:nvPr/>
        </p:nvSpPr>
        <p:spPr bwMode="auto">
          <a:xfrm>
            <a:off x="0" y="0"/>
            <a:ext cx="9131300" cy="1087438"/>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02469" name="Rectangle 5"/>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02470" name="Rectangle 6"/>
          <p:cNvSpPr>
            <a:spLocks noGrp="1" noChangeArrowheads="1"/>
          </p:cNvSpPr>
          <p:nvPr>
            <p:ph type="title"/>
          </p:nvPr>
        </p:nvSpPr>
        <p:spPr>
          <a:xfrm>
            <a:off x="0" y="3630"/>
            <a:ext cx="9144000" cy="1143000"/>
          </a:xfrm>
          <a:noFill/>
          <a:ln/>
        </p:spPr>
        <p:txBody>
          <a:bodyPr/>
          <a:lstStyle/>
          <a:p>
            <a:r>
              <a:rPr lang="en-US" sz="4000" dirty="0" smtClean="0">
                <a:solidFill>
                  <a:srgbClr val="FF0000"/>
                </a:solidFill>
              </a:rPr>
              <a:t>Code for the Mondrian Program</a:t>
            </a:r>
            <a:endParaRPr lang="en-US" sz="4000" dirty="0">
              <a:solidFill>
                <a:srgbClr val="FF0000"/>
              </a:solidFill>
            </a:endParaRPr>
          </a:p>
        </p:txBody>
      </p:sp>
      <p:sp>
        <p:nvSpPr>
          <p:cNvPr id="702471" name="Rectangle 7"/>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8" name="Text Box 12"/>
          <p:cNvSpPr txBox="1">
            <a:spLocks noChangeArrowheads="1"/>
          </p:cNvSpPr>
          <p:nvPr/>
        </p:nvSpPr>
        <p:spPr bwMode="auto">
          <a:xfrm>
            <a:off x="304800" y="6550025"/>
            <a:ext cx="914400" cy="244475"/>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000" b="0" i="1" dirty="0" smtClean="0"/>
              <a:t>Page 1 </a:t>
            </a:r>
            <a:r>
              <a:rPr lang="en-US" sz="1000" b="0" i="1" dirty="0"/>
              <a:t>of</a:t>
            </a:r>
            <a:r>
              <a:rPr lang="en-US" sz="1000" b="0" i="1" dirty="0" smtClean="0"/>
              <a:t> 2</a:t>
            </a:r>
            <a:endParaRPr lang="en-US" sz="1000" b="0" i="1" dirty="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06562"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706563" name="Text Box 3"/>
          <p:cNvSpPr txBox="1">
            <a:spLocks noChangeArrowheads="1"/>
          </p:cNvSpPr>
          <p:nvPr/>
        </p:nvSpPr>
        <p:spPr bwMode="auto">
          <a:xfrm>
            <a:off x="397253" y="1193800"/>
            <a:ext cx="8440737" cy="4832092"/>
          </a:xfrm>
          <a:prstGeom prst="rect">
            <a:avLst/>
          </a:prstGeom>
          <a:noFill/>
          <a:ln w="9525">
            <a:noFill/>
            <a:miter lim="800000"/>
            <a:headEnd/>
            <a:tailEnd/>
          </a:ln>
          <a:effectLst/>
        </p:spPr>
        <p:txBody>
          <a:bodyPr>
            <a:prstTxWarp prst="textNoShape">
              <a:avLst/>
            </a:prstTxWarp>
            <a:spAutoFit/>
          </a:bodyPr>
          <a:lstStyle/>
          <a:p>
            <a:r>
              <a:rPr lang="en-US" dirty="0" smtClean="0">
                <a:solidFill>
                  <a:srgbClr val="000000"/>
                </a:solidFill>
                <a:latin typeface="Courier New" charset="0"/>
              </a:rPr>
              <a:t>#include &lt;</a:t>
            </a:r>
            <a:r>
              <a:rPr lang="en-US" dirty="0" err="1" smtClean="0">
                <a:solidFill>
                  <a:srgbClr val="000000"/>
                </a:solidFill>
                <a:latin typeface="Courier New" charset="0"/>
              </a:rPr>
              <a:t>iostream</a:t>
            </a:r>
            <a:r>
              <a:rPr lang="en-US" dirty="0" smtClean="0">
                <a:solidFill>
                  <a:srgbClr val="000000"/>
                </a:solidFill>
                <a:latin typeface="Courier New" charset="0"/>
              </a:rPr>
              <a:t>&gt;</a:t>
            </a:r>
          </a:p>
          <a:p>
            <a:r>
              <a:rPr lang="en-US" dirty="0" smtClean="0">
                <a:solidFill>
                  <a:srgbClr val="000000"/>
                </a:solidFill>
                <a:latin typeface="Courier New" charset="0"/>
              </a:rPr>
              <a:t>#include "</a:t>
            </a:r>
            <a:r>
              <a:rPr lang="en-US" dirty="0" err="1" smtClean="0">
                <a:solidFill>
                  <a:srgbClr val="000000"/>
                </a:solidFill>
                <a:latin typeface="Courier New" charset="0"/>
              </a:rPr>
              <a:t>gwindow.h</a:t>
            </a:r>
            <a:r>
              <a:rPr lang="en-US" dirty="0" smtClean="0">
                <a:solidFill>
                  <a:srgbClr val="000000"/>
                </a:solidFill>
                <a:latin typeface="Courier New" charset="0"/>
              </a:rPr>
              <a:t>"</a:t>
            </a:r>
          </a:p>
          <a:p>
            <a:r>
              <a:rPr lang="en-US" dirty="0" smtClean="0">
                <a:solidFill>
                  <a:srgbClr val="000000"/>
                </a:solidFill>
                <a:latin typeface="Courier New" charset="0"/>
              </a:rPr>
              <a:t>#include "</a:t>
            </a:r>
            <a:r>
              <a:rPr lang="en-US" dirty="0" err="1" smtClean="0">
                <a:solidFill>
                  <a:srgbClr val="000000"/>
                </a:solidFill>
                <a:latin typeface="Courier New" charset="0"/>
              </a:rPr>
              <a:t>random.h</a:t>
            </a:r>
            <a:r>
              <a:rPr lang="en-US" dirty="0" smtClean="0">
                <a:solidFill>
                  <a:srgbClr val="000000"/>
                </a:solidFill>
                <a:latin typeface="Courier New" charset="0"/>
              </a:rPr>
              <a:t>"</a:t>
            </a:r>
          </a:p>
          <a:p>
            <a:r>
              <a:rPr lang="en-US" dirty="0" smtClean="0">
                <a:solidFill>
                  <a:srgbClr val="000000"/>
                </a:solidFill>
                <a:latin typeface="Courier New" charset="0"/>
              </a:rPr>
              <a:t>using namespace std;</a:t>
            </a:r>
          </a:p>
          <a:p>
            <a:endParaRPr lang="en-US" dirty="0" smtClean="0">
              <a:solidFill>
                <a:srgbClr val="0000FF"/>
              </a:solidFill>
              <a:latin typeface="Courier New" charset="0"/>
            </a:endParaRPr>
          </a:p>
          <a:p>
            <a:r>
              <a:rPr lang="en-US" dirty="0" smtClean="0">
                <a:solidFill>
                  <a:srgbClr val="0000FF"/>
                </a:solidFill>
                <a:latin typeface="Courier New" charset="0"/>
              </a:rPr>
              <a:t>/* Constants */</a:t>
            </a:r>
          </a:p>
          <a:p>
            <a:endParaRPr lang="en-US" dirty="0" smtClean="0">
              <a:solidFill>
                <a:srgbClr val="0000FF"/>
              </a:solidFill>
              <a:latin typeface="Courier New" charset="0"/>
            </a:endParaRPr>
          </a:p>
          <a:p>
            <a:r>
              <a:rPr lang="en-US" dirty="0" smtClean="0">
                <a:solidFill>
                  <a:srgbClr val="000000"/>
                </a:solidFill>
                <a:latin typeface="Courier New" charset="0"/>
              </a:rPr>
              <a:t>const double MIN_AREA = 10000;   </a:t>
            </a:r>
            <a:r>
              <a:rPr lang="en-US" dirty="0" smtClean="0">
                <a:solidFill>
                  <a:srgbClr val="0000FF"/>
                </a:solidFill>
                <a:latin typeface="Courier New" charset="0"/>
              </a:rPr>
              <a:t>/* Smallest square that will be split */</a:t>
            </a:r>
          </a:p>
          <a:p>
            <a:r>
              <a:rPr lang="en-US" dirty="0" smtClean="0">
                <a:solidFill>
                  <a:srgbClr val="000000"/>
                </a:solidFill>
                <a:latin typeface="Courier New" charset="0"/>
              </a:rPr>
              <a:t>const double MIN_EDGE = 20;      </a:t>
            </a:r>
            <a:r>
              <a:rPr lang="en-US" dirty="0" smtClean="0">
                <a:solidFill>
                  <a:srgbClr val="0000FF"/>
                </a:solidFill>
                <a:latin typeface="Courier New" charset="0"/>
              </a:rPr>
              <a:t>/* Smallest edge length allowed       */</a:t>
            </a:r>
          </a:p>
          <a:p>
            <a:endParaRPr lang="en-US" dirty="0" smtClean="0">
              <a:solidFill>
                <a:srgbClr val="0000FF"/>
              </a:solidFill>
              <a:latin typeface="Courier New" charset="0"/>
            </a:endParaRPr>
          </a:p>
          <a:p>
            <a:r>
              <a:rPr lang="en-US" dirty="0" smtClean="0">
                <a:solidFill>
                  <a:srgbClr val="0000FF"/>
                </a:solidFill>
                <a:latin typeface="Courier New" charset="0"/>
              </a:rPr>
              <a:t>/* Function prototypes */</a:t>
            </a:r>
          </a:p>
          <a:p>
            <a:endParaRPr lang="en-US" dirty="0" smtClean="0">
              <a:solidFill>
                <a:srgbClr val="0000FF"/>
              </a:solidFill>
              <a:latin typeface="Courier New" charset="0"/>
            </a:endParaRPr>
          </a:p>
          <a:p>
            <a:r>
              <a:rPr lang="en-US" dirty="0" smtClean="0">
                <a:solidFill>
                  <a:srgbClr val="000000"/>
                </a:solidFill>
                <a:latin typeface="Courier New" charset="0"/>
              </a:rPr>
              <a:t>void </a:t>
            </a:r>
            <a:r>
              <a:rPr lang="en-US" dirty="0" err="1" smtClean="0">
                <a:solidFill>
                  <a:srgbClr val="000000"/>
                </a:solidFill>
                <a:latin typeface="Courier New" charset="0"/>
              </a:rPr>
              <a:t>subdivideCanvas(GWindow</a:t>
            </a:r>
            <a:r>
              <a:rPr lang="en-US" dirty="0" smtClean="0">
                <a:solidFill>
                  <a:srgbClr val="000000"/>
                </a:solidFill>
                <a:latin typeface="Courier New" charset="0"/>
              </a:rPr>
              <a:t> &amp; </a:t>
            </a:r>
            <a:r>
              <a:rPr lang="en-US" dirty="0" err="1" smtClean="0">
                <a:solidFill>
                  <a:srgbClr val="000000"/>
                </a:solidFill>
                <a:latin typeface="Courier New" charset="0"/>
              </a:rPr>
              <a:t>gw</a:t>
            </a:r>
            <a:r>
              <a:rPr lang="en-US" dirty="0" smtClean="0">
                <a:solidFill>
                  <a:srgbClr val="000000"/>
                </a:solidFill>
                <a:latin typeface="Courier New" charset="0"/>
              </a:rPr>
              <a:t>, double </a:t>
            </a:r>
            <a:r>
              <a:rPr lang="en-US" dirty="0" err="1" smtClean="0">
                <a:solidFill>
                  <a:srgbClr val="000000"/>
                </a:solidFill>
                <a:latin typeface="Courier New" charset="0"/>
              </a:rPr>
              <a:t>x</a:t>
            </a:r>
            <a:r>
              <a:rPr lang="en-US" dirty="0" smtClean="0">
                <a:solidFill>
                  <a:srgbClr val="000000"/>
                </a:solidFill>
                <a:latin typeface="Courier New" charset="0"/>
              </a:rPr>
              <a:t>, double </a:t>
            </a:r>
            <a:r>
              <a:rPr lang="en-US" dirty="0" err="1" smtClean="0">
                <a:solidFill>
                  <a:srgbClr val="000000"/>
                </a:solidFill>
                <a:latin typeface="Courier New" charset="0"/>
              </a:rPr>
              <a:t>y</a:t>
            </a:r>
            <a:r>
              <a:rPr lang="en-US" dirty="0" smtClean="0">
                <a:solidFill>
                  <a:srgbClr val="000000"/>
                </a:solidFill>
                <a:latin typeface="Courier New" charset="0"/>
              </a:rPr>
              <a:t>,</a:t>
            </a:r>
          </a:p>
          <a:p>
            <a:r>
              <a:rPr lang="en-US" dirty="0" smtClean="0">
                <a:solidFill>
                  <a:srgbClr val="000000"/>
                </a:solidFill>
                <a:latin typeface="Courier New" charset="0"/>
              </a:rPr>
              <a:t>                                   double width, double height);</a:t>
            </a:r>
          </a:p>
          <a:p>
            <a:endParaRPr lang="en-US" dirty="0" smtClean="0">
              <a:solidFill>
                <a:srgbClr val="0000FF"/>
              </a:solidFill>
              <a:latin typeface="Courier New" charset="0"/>
            </a:endParaRPr>
          </a:p>
          <a:p>
            <a:r>
              <a:rPr lang="en-US" dirty="0" smtClean="0">
                <a:solidFill>
                  <a:srgbClr val="0000FF"/>
                </a:solidFill>
                <a:latin typeface="Courier New" charset="0"/>
              </a:rPr>
              <a:t>/* Main program */</a:t>
            </a:r>
          </a:p>
          <a:p>
            <a:endParaRPr lang="en-US" dirty="0" smtClean="0">
              <a:solidFill>
                <a:srgbClr val="0000FF"/>
              </a:solidFill>
              <a:latin typeface="Courier New" charset="0"/>
            </a:endParaRPr>
          </a:p>
          <a:p>
            <a:r>
              <a:rPr lang="en-US" dirty="0" err="1" smtClean="0">
                <a:solidFill>
                  <a:srgbClr val="000000"/>
                </a:solidFill>
                <a:latin typeface="Courier New" charset="0"/>
              </a:rPr>
              <a:t>int</a:t>
            </a:r>
            <a:r>
              <a:rPr lang="en-US" dirty="0" smtClean="0">
                <a:solidFill>
                  <a:srgbClr val="000000"/>
                </a:solidFill>
                <a:latin typeface="Courier New" charset="0"/>
              </a:rPr>
              <a:t> main() {</a:t>
            </a:r>
          </a:p>
          <a:p>
            <a:r>
              <a:rPr lang="en-US" dirty="0" smtClean="0">
                <a:solidFill>
                  <a:srgbClr val="000000"/>
                </a:solidFill>
                <a:latin typeface="Courier New" charset="0"/>
              </a:rPr>
              <a:t>   </a:t>
            </a:r>
            <a:r>
              <a:rPr lang="en-US" dirty="0" err="1" smtClean="0">
                <a:solidFill>
                  <a:srgbClr val="000000"/>
                </a:solidFill>
                <a:latin typeface="Courier New" charset="0"/>
              </a:rPr>
              <a:t>GWindow</a:t>
            </a:r>
            <a:r>
              <a:rPr lang="en-US" dirty="0" smtClean="0">
                <a:solidFill>
                  <a:srgbClr val="000000"/>
                </a:solidFill>
                <a:latin typeface="Courier New" charset="0"/>
              </a:rPr>
              <a:t> </a:t>
            </a:r>
            <a:r>
              <a:rPr lang="en-US" dirty="0" err="1" smtClean="0">
                <a:solidFill>
                  <a:srgbClr val="000000"/>
                </a:solidFill>
                <a:latin typeface="Courier New" charset="0"/>
              </a:rPr>
              <a:t>gw</a:t>
            </a:r>
            <a:r>
              <a:rPr lang="en-US" dirty="0" smtClean="0">
                <a:solidFill>
                  <a:srgbClr val="000000"/>
                </a:solidFill>
                <a:latin typeface="Courier New" charset="0"/>
              </a:rPr>
              <a:t>;</a:t>
            </a:r>
          </a:p>
          <a:p>
            <a:r>
              <a:rPr lang="en-US" dirty="0" smtClean="0">
                <a:solidFill>
                  <a:srgbClr val="000000"/>
                </a:solidFill>
                <a:latin typeface="Courier New" charset="0"/>
              </a:rPr>
              <a:t>   </a:t>
            </a:r>
            <a:r>
              <a:rPr lang="en-US" dirty="0" err="1" smtClean="0">
                <a:solidFill>
                  <a:srgbClr val="000000"/>
                </a:solidFill>
                <a:latin typeface="Courier New" charset="0"/>
              </a:rPr>
              <a:t>subdivideCanvas(gw</a:t>
            </a:r>
            <a:r>
              <a:rPr lang="en-US" dirty="0" smtClean="0">
                <a:solidFill>
                  <a:srgbClr val="000000"/>
                </a:solidFill>
                <a:latin typeface="Courier New" charset="0"/>
              </a:rPr>
              <a:t>, 0, 0, </a:t>
            </a:r>
            <a:r>
              <a:rPr lang="en-US" dirty="0" err="1" smtClean="0">
                <a:solidFill>
                  <a:srgbClr val="000000"/>
                </a:solidFill>
                <a:latin typeface="Courier New" charset="0"/>
              </a:rPr>
              <a:t>gw.getWidth</a:t>
            </a:r>
            <a:r>
              <a:rPr lang="en-US" dirty="0" smtClean="0">
                <a:solidFill>
                  <a:srgbClr val="000000"/>
                </a:solidFill>
                <a:latin typeface="Courier New" charset="0"/>
              </a:rPr>
              <a:t>(), </a:t>
            </a:r>
            <a:r>
              <a:rPr lang="en-US" dirty="0" err="1" smtClean="0">
                <a:solidFill>
                  <a:srgbClr val="000000"/>
                </a:solidFill>
                <a:latin typeface="Courier New" charset="0"/>
              </a:rPr>
              <a:t>gw.getHeight</a:t>
            </a:r>
            <a:r>
              <a:rPr lang="en-US" dirty="0" smtClean="0">
                <a:solidFill>
                  <a:srgbClr val="000000"/>
                </a:solidFill>
                <a:latin typeface="Courier New" charset="0"/>
              </a:rPr>
              <a:t>());</a:t>
            </a:r>
          </a:p>
          <a:p>
            <a:r>
              <a:rPr lang="en-US" dirty="0" smtClean="0">
                <a:solidFill>
                  <a:srgbClr val="000000"/>
                </a:solidFill>
                <a:latin typeface="Courier New" charset="0"/>
              </a:rPr>
              <a:t>   return 0;</a:t>
            </a:r>
          </a:p>
          <a:p>
            <a:r>
              <a:rPr lang="en-US" dirty="0" smtClean="0">
                <a:solidFill>
                  <a:srgbClr val="000000"/>
                </a:solidFill>
                <a:latin typeface="Courier New" charset="0"/>
              </a:rPr>
              <a:t>}</a:t>
            </a:r>
          </a:p>
        </p:txBody>
      </p:sp>
      <p:grpSp>
        <p:nvGrpSpPr>
          <p:cNvPr id="2" name="Group 4"/>
          <p:cNvGrpSpPr>
            <a:grpSpLocks/>
          </p:cNvGrpSpPr>
          <p:nvPr/>
        </p:nvGrpSpPr>
        <p:grpSpPr bwMode="auto">
          <a:xfrm>
            <a:off x="355600" y="1143000"/>
            <a:ext cx="8494713" cy="5257800"/>
            <a:chOff x="240" y="720"/>
            <a:chExt cx="5280" cy="3312"/>
          </a:xfrm>
        </p:grpSpPr>
        <p:sp>
          <p:nvSpPr>
            <p:cNvPr id="706565" name="Rectangle 5"/>
            <p:cNvSpPr>
              <a:spLocks noChangeArrowheads="1"/>
            </p:cNvSpPr>
            <p:nvPr/>
          </p:nvSpPr>
          <p:spPr bwMode="auto">
            <a:xfrm>
              <a:off x="240" y="720"/>
              <a:ext cx="5280" cy="3312"/>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706566" name="Text Box 6"/>
            <p:cNvSpPr txBox="1">
              <a:spLocks noChangeArrowheads="1"/>
            </p:cNvSpPr>
            <p:nvPr/>
          </p:nvSpPr>
          <p:spPr bwMode="auto">
            <a:xfrm>
              <a:off x="251" y="752"/>
              <a:ext cx="5261" cy="2230"/>
            </a:xfrm>
            <a:prstGeom prst="rect">
              <a:avLst/>
            </a:prstGeom>
            <a:noFill/>
            <a:ln w="9525">
              <a:noFill/>
              <a:miter lim="800000"/>
              <a:headEnd/>
              <a:tailEnd/>
            </a:ln>
            <a:effectLst/>
          </p:spPr>
          <p:txBody>
            <a:bodyPr>
              <a:prstTxWarp prst="textNoShape">
                <a:avLst/>
              </a:prstTxWarp>
              <a:spAutoFit/>
            </a:bodyPr>
            <a:lstStyle/>
            <a:p>
              <a:r>
                <a:rPr lang="en-US" dirty="0" smtClean="0">
                  <a:solidFill>
                    <a:srgbClr val="000000"/>
                  </a:solidFill>
                  <a:latin typeface="Courier New" charset="0"/>
                </a:rPr>
                <a:t>void </a:t>
              </a:r>
              <a:r>
                <a:rPr lang="en-US" dirty="0" err="1" smtClean="0">
                  <a:solidFill>
                    <a:srgbClr val="000000"/>
                  </a:solidFill>
                  <a:latin typeface="Courier New" charset="0"/>
                </a:rPr>
                <a:t>subdivideCanvas(GWindow</a:t>
              </a:r>
              <a:r>
                <a:rPr lang="en-US" dirty="0" smtClean="0">
                  <a:solidFill>
                    <a:srgbClr val="000000"/>
                  </a:solidFill>
                  <a:latin typeface="Courier New" charset="0"/>
                </a:rPr>
                <a:t> &amp; </a:t>
              </a:r>
              <a:r>
                <a:rPr lang="en-US" dirty="0" err="1" smtClean="0">
                  <a:solidFill>
                    <a:srgbClr val="000000"/>
                  </a:solidFill>
                  <a:latin typeface="Courier New" charset="0"/>
                </a:rPr>
                <a:t>gw</a:t>
              </a:r>
              <a:r>
                <a:rPr lang="en-US" dirty="0" smtClean="0">
                  <a:solidFill>
                    <a:srgbClr val="000000"/>
                  </a:solidFill>
                  <a:latin typeface="Courier New" charset="0"/>
                </a:rPr>
                <a:t>, double </a:t>
              </a:r>
              <a:r>
                <a:rPr lang="en-US" dirty="0" err="1" smtClean="0">
                  <a:solidFill>
                    <a:srgbClr val="000000"/>
                  </a:solidFill>
                  <a:latin typeface="Courier New" charset="0"/>
                </a:rPr>
                <a:t>x</a:t>
              </a:r>
              <a:r>
                <a:rPr lang="en-US" dirty="0" smtClean="0">
                  <a:solidFill>
                    <a:srgbClr val="000000"/>
                  </a:solidFill>
                  <a:latin typeface="Courier New" charset="0"/>
                </a:rPr>
                <a:t>, double </a:t>
              </a:r>
              <a:r>
                <a:rPr lang="en-US" dirty="0" err="1" smtClean="0">
                  <a:solidFill>
                    <a:srgbClr val="000000"/>
                  </a:solidFill>
                  <a:latin typeface="Courier New" charset="0"/>
                </a:rPr>
                <a:t>y</a:t>
              </a:r>
              <a:r>
                <a:rPr lang="en-US" dirty="0" smtClean="0">
                  <a:solidFill>
                    <a:srgbClr val="000000"/>
                  </a:solidFill>
                  <a:latin typeface="Courier New" charset="0"/>
                </a:rPr>
                <a:t>,</a:t>
              </a:r>
            </a:p>
            <a:p>
              <a:r>
                <a:rPr lang="en-US" dirty="0" smtClean="0">
                  <a:solidFill>
                    <a:srgbClr val="000000"/>
                  </a:solidFill>
                  <a:latin typeface="Courier New" charset="0"/>
                </a:rPr>
                <a:t>                                   double width, double height) {</a:t>
              </a:r>
            </a:p>
            <a:p>
              <a:r>
                <a:rPr lang="en-US" dirty="0" smtClean="0">
                  <a:solidFill>
                    <a:srgbClr val="000000"/>
                  </a:solidFill>
                  <a:latin typeface="Courier New" charset="0"/>
                </a:rPr>
                <a:t>   if (width * height &gt;= MIN_AREA) {</a:t>
              </a:r>
            </a:p>
            <a:p>
              <a:r>
                <a:rPr lang="en-US" dirty="0" smtClean="0">
                  <a:solidFill>
                    <a:srgbClr val="000000"/>
                  </a:solidFill>
                  <a:latin typeface="Courier New" charset="0"/>
                </a:rPr>
                <a:t>      if (width &gt; height) {</a:t>
              </a:r>
            </a:p>
            <a:p>
              <a:r>
                <a:rPr lang="en-US" dirty="0" smtClean="0">
                  <a:solidFill>
                    <a:srgbClr val="000000"/>
                  </a:solidFill>
                  <a:latin typeface="Courier New" charset="0"/>
                </a:rPr>
                <a:t>         double mid = </a:t>
              </a:r>
              <a:r>
                <a:rPr lang="en-US" dirty="0" err="1" smtClean="0">
                  <a:solidFill>
                    <a:srgbClr val="000000"/>
                  </a:solidFill>
                  <a:latin typeface="Courier New" charset="0"/>
                </a:rPr>
                <a:t>randomReal(MIN_EDGE</a:t>
              </a:r>
              <a:r>
                <a:rPr lang="en-US" dirty="0" smtClean="0">
                  <a:solidFill>
                    <a:srgbClr val="000000"/>
                  </a:solidFill>
                  <a:latin typeface="Courier New" charset="0"/>
                </a:rPr>
                <a:t>, width - MIN_EDGE);</a:t>
              </a:r>
            </a:p>
            <a:p>
              <a:r>
                <a:rPr lang="en-US" dirty="0" smtClean="0">
                  <a:solidFill>
                    <a:srgbClr val="000000"/>
                  </a:solidFill>
                  <a:latin typeface="Courier New" charset="0"/>
                </a:rPr>
                <a:t>         </a:t>
              </a:r>
              <a:r>
                <a:rPr lang="en-US" dirty="0" err="1" smtClean="0">
                  <a:solidFill>
                    <a:srgbClr val="000000"/>
                  </a:solidFill>
                  <a:latin typeface="Courier New" charset="0"/>
                </a:rPr>
                <a:t>subdivideCanvas(gw</a:t>
              </a:r>
              <a:r>
                <a:rPr lang="en-US" dirty="0" smtClean="0">
                  <a:solidFill>
                    <a:srgbClr val="000000"/>
                  </a:solidFill>
                  <a:latin typeface="Courier New" charset="0"/>
                </a:rPr>
                <a:t>, </a:t>
              </a:r>
              <a:r>
                <a:rPr lang="en-US" dirty="0" err="1" smtClean="0">
                  <a:solidFill>
                    <a:srgbClr val="000000"/>
                  </a:solidFill>
                  <a:latin typeface="Courier New" charset="0"/>
                </a:rPr>
                <a:t>x</a:t>
              </a:r>
              <a:r>
                <a:rPr lang="en-US" dirty="0" smtClean="0">
                  <a:solidFill>
                    <a:srgbClr val="000000"/>
                  </a:solidFill>
                  <a:latin typeface="Courier New" charset="0"/>
                </a:rPr>
                <a:t>, </a:t>
              </a:r>
              <a:r>
                <a:rPr lang="en-US" dirty="0" err="1" smtClean="0">
                  <a:solidFill>
                    <a:srgbClr val="000000"/>
                  </a:solidFill>
                  <a:latin typeface="Courier New" charset="0"/>
                </a:rPr>
                <a:t>y</a:t>
              </a:r>
              <a:r>
                <a:rPr lang="en-US" dirty="0" smtClean="0">
                  <a:solidFill>
                    <a:srgbClr val="000000"/>
                  </a:solidFill>
                  <a:latin typeface="Courier New" charset="0"/>
                </a:rPr>
                <a:t>, mid, height);</a:t>
              </a:r>
            </a:p>
            <a:p>
              <a:r>
                <a:rPr lang="en-US" dirty="0" smtClean="0">
                  <a:solidFill>
                    <a:srgbClr val="000000"/>
                  </a:solidFill>
                  <a:latin typeface="Courier New" charset="0"/>
                </a:rPr>
                <a:t>         </a:t>
              </a:r>
              <a:r>
                <a:rPr lang="en-US" dirty="0" err="1" smtClean="0">
                  <a:solidFill>
                    <a:srgbClr val="000000"/>
                  </a:solidFill>
                  <a:latin typeface="Courier New" charset="0"/>
                </a:rPr>
                <a:t>subdivideCanvas(gw</a:t>
              </a:r>
              <a:r>
                <a:rPr lang="en-US" dirty="0" smtClean="0">
                  <a:solidFill>
                    <a:srgbClr val="000000"/>
                  </a:solidFill>
                  <a:latin typeface="Courier New" charset="0"/>
                </a:rPr>
                <a:t>, </a:t>
              </a:r>
              <a:r>
                <a:rPr lang="en-US" dirty="0" err="1" smtClean="0">
                  <a:solidFill>
                    <a:srgbClr val="000000"/>
                  </a:solidFill>
                  <a:latin typeface="Courier New" charset="0"/>
                </a:rPr>
                <a:t>x</a:t>
              </a:r>
              <a:r>
                <a:rPr lang="en-US" dirty="0" smtClean="0">
                  <a:solidFill>
                    <a:srgbClr val="000000"/>
                  </a:solidFill>
                  <a:latin typeface="Courier New" charset="0"/>
                </a:rPr>
                <a:t> + mid, </a:t>
              </a:r>
              <a:r>
                <a:rPr lang="en-US" dirty="0" err="1" smtClean="0">
                  <a:solidFill>
                    <a:srgbClr val="000000"/>
                  </a:solidFill>
                  <a:latin typeface="Courier New" charset="0"/>
                </a:rPr>
                <a:t>y</a:t>
              </a:r>
              <a:r>
                <a:rPr lang="en-US" dirty="0" smtClean="0">
                  <a:solidFill>
                    <a:srgbClr val="000000"/>
                  </a:solidFill>
                  <a:latin typeface="Courier New" charset="0"/>
                </a:rPr>
                <a:t>, width - mid, height);</a:t>
              </a:r>
            </a:p>
            <a:p>
              <a:r>
                <a:rPr lang="en-US" dirty="0" smtClean="0">
                  <a:solidFill>
                    <a:srgbClr val="000000"/>
                  </a:solidFill>
                  <a:latin typeface="Courier New" charset="0"/>
                </a:rPr>
                <a:t>         </a:t>
              </a:r>
              <a:r>
                <a:rPr lang="en-US" dirty="0" err="1" smtClean="0">
                  <a:solidFill>
                    <a:srgbClr val="000000"/>
                  </a:solidFill>
                  <a:latin typeface="Courier New" charset="0"/>
                </a:rPr>
                <a:t>gw.drawLine(x</a:t>
              </a:r>
              <a:r>
                <a:rPr lang="en-US" dirty="0" smtClean="0">
                  <a:solidFill>
                    <a:srgbClr val="000000"/>
                  </a:solidFill>
                  <a:latin typeface="Courier New" charset="0"/>
                </a:rPr>
                <a:t> + mid, </a:t>
              </a:r>
              <a:r>
                <a:rPr lang="en-US" dirty="0" err="1" smtClean="0">
                  <a:solidFill>
                    <a:srgbClr val="000000"/>
                  </a:solidFill>
                  <a:latin typeface="Courier New" charset="0"/>
                </a:rPr>
                <a:t>y</a:t>
              </a:r>
              <a:r>
                <a:rPr lang="en-US" dirty="0" smtClean="0">
                  <a:solidFill>
                    <a:srgbClr val="000000"/>
                  </a:solidFill>
                  <a:latin typeface="Courier New" charset="0"/>
                </a:rPr>
                <a:t>, </a:t>
              </a:r>
              <a:r>
                <a:rPr lang="en-US" dirty="0" err="1" smtClean="0">
                  <a:solidFill>
                    <a:srgbClr val="000000"/>
                  </a:solidFill>
                  <a:latin typeface="Courier New" charset="0"/>
                </a:rPr>
                <a:t>x</a:t>
              </a:r>
              <a:r>
                <a:rPr lang="en-US" dirty="0" smtClean="0">
                  <a:solidFill>
                    <a:srgbClr val="000000"/>
                  </a:solidFill>
                  <a:latin typeface="Courier New" charset="0"/>
                </a:rPr>
                <a:t> + mid, </a:t>
              </a:r>
              <a:r>
                <a:rPr lang="en-US" dirty="0" err="1" smtClean="0">
                  <a:solidFill>
                    <a:srgbClr val="000000"/>
                  </a:solidFill>
                  <a:latin typeface="Courier New" charset="0"/>
                </a:rPr>
                <a:t>y</a:t>
              </a:r>
              <a:r>
                <a:rPr lang="en-US" dirty="0" smtClean="0">
                  <a:solidFill>
                    <a:srgbClr val="000000"/>
                  </a:solidFill>
                  <a:latin typeface="Courier New" charset="0"/>
                </a:rPr>
                <a:t> + height);</a:t>
              </a:r>
            </a:p>
            <a:p>
              <a:r>
                <a:rPr lang="en-US" dirty="0" smtClean="0">
                  <a:solidFill>
                    <a:srgbClr val="000000"/>
                  </a:solidFill>
                  <a:latin typeface="Courier New" charset="0"/>
                </a:rPr>
                <a:t>      } else {</a:t>
              </a:r>
            </a:p>
            <a:p>
              <a:r>
                <a:rPr lang="en-US" dirty="0" smtClean="0">
                  <a:solidFill>
                    <a:srgbClr val="000000"/>
                  </a:solidFill>
                  <a:latin typeface="Courier New" charset="0"/>
                </a:rPr>
                <a:t>         double mid = </a:t>
              </a:r>
              <a:r>
                <a:rPr lang="en-US" dirty="0" err="1" smtClean="0">
                  <a:solidFill>
                    <a:srgbClr val="000000"/>
                  </a:solidFill>
                  <a:latin typeface="Courier New" charset="0"/>
                </a:rPr>
                <a:t>randomReal(MIN_EDGE</a:t>
              </a:r>
              <a:r>
                <a:rPr lang="en-US" dirty="0" smtClean="0">
                  <a:solidFill>
                    <a:srgbClr val="000000"/>
                  </a:solidFill>
                  <a:latin typeface="Courier New" charset="0"/>
                </a:rPr>
                <a:t>, height - MIN_EDGE);</a:t>
              </a:r>
            </a:p>
            <a:p>
              <a:r>
                <a:rPr lang="en-US" dirty="0" smtClean="0">
                  <a:solidFill>
                    <a:srgbClr val="000000"/>
                  </a:solidFill>
                  <a:latin typeface="Courier New" charset="0"/>
                </a:rPr>
                <a:t>         </a:t>
              </a:r>
              <a:r>
                <a:rPr lang="en-US" dirty="0" err="1" smtClean="0">
                  <a:solidFill>
                    <a:srgbClr val="000000"/>
                  </a:solidFill>
                  <a:latin typeface="Courier New" charset="0"/>
                </a:rPr>
                <a:t>subdivideCanvas(gw</a:t>
              </a:r>
              <a:r>
                <a:rPr lang="en-US" dirty="0" smtClean="0">
                  <a:solidFill>
                    <a:srgbClr val="000000"/>
                  </a:solidFill>
                  <a:latin typeface="Courier New" charset="0"/>
                </a:rPr>
                <a:t>, </a:t>
              </a:r>
              <a:r>
                <a:rPr lang="en-US" dirty="0" err="1" smtClean="0">
                  <a:solidFill>
                    <a:srgbClr val="000000"/>
                  </a:solidFill>
                  <a:latin typeface="Courier New" charset="0"/>
                </a:rPr>
                <a:t>x</a:t>
              </a:r>
              <a:r>
                <a:rPr lang="en-US" dirty="0" smtClean="0">
                  <a:solidFill>
                    <a:srgbClr val="000000"/>
                  </a:solidFill>
                  <a:latin typeface="Courier New" charset="0"/>
                </a:rPr>
                <a:t>, </a:t>
              </a:r>
              <a:r>
                <a:rPr lang="en-US" dirty="0" err="1" smtClean="0">
                  <a:solidFill>
                    <a:srgbClr val="000000"/>
                  </a:solidFill>
                  <a:latin typeface="Courier New" charset="0"/>
                </a:rPr>
                <a:t>y</a:t>
              </a:r>
              <a:r>
                <a:rPr lang="en-US" dirty="0" smtClean="0">
                  <a:solidFill>
                    <a:srgbClr val="000000"/>
                  </a:solidFill>
                  <a:latin typeface="Courier New" charset="0"/>
                </a:rPr>
                <a:t>, width, mid);</a:t>
              </a:r>
            </a:p>
            <a:p>
              <a:r>
                <a:rPr lang="en-US" dirty="0" smtClean="0">
                  <a:solidFill>
                    <a:srgbClr val="000000"/>
                  </a:solidFill>
                  <a:latin typeface="Courier New" charset="0"/>
                </a:rPr>
                <a:t>         </a:t>
              </a:r>
              <a:r>
                <a:rPr lang="en-US" dirty="0" err="1" smtClean="0">
                  <a:solidFill>
                    <a:srgbClr val="000000"/>
                  </a:solidFill>
                  <a:latin typeface="Courier New" charset="0"/>
                </a:rPr>
                <a:t>subdivideCanvas(gw</a:t>
              </a:r>
              <a:r>
                <a:rPr lang="en-US" dirty="0" smtClean="0">
                  <a:solidFill>
                    <a:srgbClr val="000000"/>
                  </a:solidFill>
                  <a:latin typeface="Courier New" charset="0"/>
                </a:rPr>
                <a:t>, </a:t>
              </a:r>
              <a:r>
                <a:rPr lang="en-US" dirty="0" err="1" smtClean="0">
                  <a:solidFill>
                    <a:srgbClr val="000000"/>
                  </a:solidFill>
                  <a:latin typeface="Courier New" charset="0"/>
                </a:rPr>
                <a:t>x</a:t>
              </a:r>
              <a:r>
                <a:rPr lang="en-US" dirty="0" smtClean="0">
                  <a:solidFill>
                    <a:srgbClr val="000000"/>
                  </a:solidFill>
                  <a:latin typeface="Courier New" charset="0"/>
                </a:rPr>
                <a:t>, </a:t>
              </a:r>
              <a:r>
                <a:rPr lang="en-US" dirty="0" err="1" smtClean="0">
                  <a:solidFill>
                    <a:srgbClr val="000000"/>
                  </a:solidFill>
                  <a:latin typeface="Courier New" charset="0"/>
                </a:rPr>
                <a:t>y</a:t>
              </a:r>
              <a:r>
                <a:rPr lang="en-US" dirty="0" smtClean="0">
                  <a:solidFill>
                    <a:srgbClr val="000000"/>
                  </a:solidFill>
                  <a:latin typeface="Courier New" charset="0"/>
                </a:rPr>
                <a:t> + mid, width, height - mid);</a:t>
              </a:r>
            </a:p>
            <a:p>
              <a:r>
                <a:rPr lang="en-US" dirty="0" smtClean="0">
                  <a:solidFill>
                    <a:srgbClr val="000000"/>
                  </a:solidFill>
                  <a:latin typeface="Courier New" charset="0"/>
                </a:rPr>
                <a:t>         </a:t>
              </a:r>
              <a:r>
                <a:rPr lang="en-US" dirty="0" err="1" smtClean="0">
                  <a:solidFill>
                    <a:srgbClr val="000000"/>
                  </a:solidFill>
                  <a:latin typeface="Courier New" charset="0"/>
                </a:rPr>
                <a:t>gw.drawLine(x</a:t>
              </a:r>
              <a:r>
                <a:rPr lang="en-US" dirty="0" smtClean="0">
                  <a:solidFill>
                    <a:srgbClr val="000000"/>
                  </a:solidFill>
                  <a:latin typeface="Courier New" charset="0"/>
                </a:rPr>
                <a:t>, </a:t>
              </a:r>
              <a:r>
                <a:rPr lang="en-US" dirty="0" err="1" smtClean="0">
                  <a:solidFill>
                    <a:srgbClr val="000000"/>
                  </a:solidFill>
                  <a:latin typeface="Courier New" charset="0"/>
                </a:rPr>
                <a:t>y</a:t>
              </a:r>
              <a:r>
                <a:rPr lang="en-US" dirty="0" smtClean="0">
                  <a:solidFill>
                    <a:srgbClr val="000000"/>
                  </a:solidFill>
                  <a:latin typeface="Courier New" charset="0"/>
                </a:rPr>
                <a:t> + mid, </a:t>
              </a:r>
              <a:r>
                <a:rPr lang="en-US" dirty="0" err="1" smtClean="0">
                  <a:solidFill>
                    <a:srgbClr val="000000"/>
                  </a:solidFill>
                  <a:latin typeface="Courier New" charset="0"/>
                </a:rPr>
                <a:t>x</a:t>
              </a:r>
              <a:r>
                <a:rPr lang="en-US" dirty="0" smtClean="0">
                  <a:solidFill>
                    <a:srgbClr val="000000"/>
                  </a:solidFill>
                  <a:latin typeface="Courier New" charset="0"/>
                </a:rPr>
                <a:t> + width, </a:t>
              </a:r>
              <a:r>
                <a:rPr lang="en-US" dirty="0" err="1" smtClean="0">
                  <a:solidFill>
                    <a:srgbClr val="000000"/>
                  </a:solidFill>
                  <a:latin typeface="Courier New" charset="0"/>
                </a:rPr>
                <a:t>y</a:t>
              </a:r>
              <a:r>
                <a:rPr lang="en-US" dirty="0" smtClean="0">
                  <a:solidFill>
                    <a:srgbClr val="000000"/>
                  </a:solidFill>
                  <a:latin typeface="Courier New" charset="0"/>
                </a:rPr>
                <a:t> + mid);</a:t>
              </a:r>
            </a:p>
            <a:p>
              <a:r>
                <a:rPr lang="en-US" dirty="0" smtClean="0">
                  <a:solidFill>
                    <a:srgbClr val="000000"/>
                  </a:solidFill>
                  <a:latin typeface="Courier New" charset="0"/>
                </a:rPr>
                <a:t>      }</a:t>
              </a:r>
            </a:p>
            <a:p>
              <a:r>
                <a:rPr lang="en-US" dirty="0" smtClean="0">
                  <a:solidFill>
                    <a:srgbClr val="000000"/>
                  </a:solidFill>
                  <a:latin typeface="Courier New" charset="0"/>
                </a:rPr>
                <a:t>   }</a:t>
              </a:r>
            </a:p>
            <a:p>
              <a:r>
                <a:rPr lang="en-US" dirty="0" smtClean="0">
                  <a:solidFill>
                    <a:srgbClr val="000000"/>
                  </a:solidFill>
                  <a:latin typeface="Courier New" charset="0"/>
                </a:rPr>
                <a:t>}</a:t>
              </a:r>
            </a:p>
          </p:txBody>
        </p:sp>
      </p:grpSp>
      <p:sp>
        <p:nvSpPr>
          <p:cNvPr id="706567"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06568"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06569" name="Rectangle 9"/>
          <p:cNvSpPr>
            <a:spLocks noGrp="1" noChangeArrowheads="1"/>
          </p:cNvSpPr>
          <p:nvPr>
            <p:ph type="title"/>
          </p:nvPr>
        </p:nvSpPr>
        <p:spPr>
          <a:xfrm>
            <a:off x="0" y="3630"/>
            <a:ext cx="9144000" cy="1143000"/>
          </a:xfrm>
          <a:noFill/>
          <a:ln/>
        </p:spPr>
        <p:txBody>
          <a:bodyPr/>
          <a:lstStyle/>
          <a:p>
            <a:r>
              <a:rPr lang="en-US" sz="4000" dirty="0" smtClean="0">
                <a:solidFill>
                  <a:srgbClr val="FF0000"/>
                </a:solidFill>
              </a:rPr>
              <a:t>Code for the Mondrian Program</a:t>
            </a:r>
            <a:endParaRPr lang="en-US" sz="4000" dirty="0">
              <a:solidFill>
                <a:srgbClr val="FF0000"/>
              </a:solidFill>
            </a:endParaRPr>
          </a:p>
        </p:txBody>
      </p:sp>
      <p:sp>
        <p:nvSpPr>
          <p:cNvPr id="706570"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706572" name="Text Box 12"/>
          <p:cNvSpPr txBox="1">
            <a:spLocks noChangeArrowheads="1"/>
          </p:cNvSpPr>
          <p:nvPr/>
        </p:nvSpPr>
        <p:spPr bwMode="auto">
          <a:xfrm>
            <a:off x="304800" y="6550025"/>
            <a:ext cx="914400" cy="244475"/>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000" b="0" i="1" dirty="0" smtClean="0"/>
              <a:t>Page 2 </a:t>
            </a:r>
            <a:r>
              <a:rPr lang="en-US" sz="1000" b="0" i="1" dirty="0"/>
              <a:t>of</a:t>
            </a:r>
            <a:r>
              <a:rPr lang="en-US" sz="1000" b="0" i="1" dirty="0" smtClean="0"/>
              <a:t> 2</a:t>
            </a:r>
            <a:endParaRPr lang="en-US" sz="1000" b="0" i="1"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706563"/>
                                        </p:tgtEl>
                                        <p:attrNameLst>
                                          <p:attrName>ppt_x</p:attrName>
                                        </p:attrNameLst>
                                      </p:cBhvr>
                                      <p:tavLst>
                                        <p:tav tm="0">
                                          <p:val>
                                            <p:strVal val="ppt_x"/>
                                          </p:val>
                                        </p:tav>
                                        <p:tav tm="100000">
                                          <p:val>
                                            <p:strVal val="ppt_x"/>
                                          </p:val>
                                        </p:tav>
                                      </p:tavLst>
                                    </p:anim>
                                    <p:anim calcmode="lin" valueType="num">
                                      <p:cBhvr additive="base">
                                        <p:cTn id="7" dur="1000"/>
                                        <p:tgtEl>
                                          <p:spTgt spid="706563"/>
                                        </p:tgtEl>
                                        <p:attrNameLst>
                                          <p:attrName>ppt_y</p:attrName>
                                        </p:attrNameLst>
                                      </p:cBhvr>
                                      <p:tavLst>
                                        <p:tav tm="0">
                                          <p:val>
                                            <p:strVal val="ppt_y"/>
                                          </p:val>
                                        </p:tav>
                                        <p:tav tm="100000">
                                          <p:val>
                                            <p:strVal val="0-ppt_h/2"/>
                                          </p:val>
                                        </p:tav>
                                      </p:tavLst>
                                    </p:anim>
                                    <p:set>
                                      <p:cBhvr>
                                        <p:cTn id="8" dur="1" fill="hold">
                                          <p:stCondLst>
                                            <p:cond delay="999"/>
                                          </p:stCondLst>
                                        </p:cTn>
                                        <p:tgtEl>
                                          <p:spTgt spid="706563"/>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ppt_x"/>
                                          </p:val>
                                        </p:tav>
                                        <p:tav tm="100000">
                                          <p:val>
                                            <p:strVal val="#ppt_x"/>
                                          </p:val>
                                        </p:tav>
                                      </p:tavLst>
                                    </p:anim>
                                    <p:anim calcmode="lin" valueType="num">
                                      <p:cBhvr additive="base">
                                        <p:cTn id="12"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63" grpId="0"/>
    </p:bld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34882"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Exercise:</a:t>
            </a:r>
            <a:r>
              <a:rPr lang="en-US" sz="4000" dirty="0" smtClean="0">
                <a:solidFill>
                  <a:srgbClr val="FF0000"/>
                </a:solidFill>
              </a:rPr>
              <a:t> A Better Mondrian Program</a:t>
            </a:r>
            <a:endParaRPr lang="en-US" sz="4000" dirty="0">
              <a:solidFill>
                <a:schemeClr val="tx1"/>
              </a:solidFill>
            </a:endParaRPr>
          </a:p>
        </p:txBody>
      </p:sp>
      <p:sp>
        <p:nvSpPr>
          <p:cNvPr id="634887" name="Rectangle 7"/>
          <p:cNvSpPr>
            <a:spLocks noChangeArrowheads="1"/>
          </p:cNvSpPr>
          <p:nvPr/>
        </p:nvSpPr>
        <p:spPr bwMode="auto">
          <a:xfrm>
            <a:off x="482600" y="1155700"/>
            <a:ext cx="8128000" cy="10541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30000"/>
              </a:spcAft>
              <a:buFontTx/>
              <a:buChar char="•"/>
            </a:pPr>
            <a:r>
              <a:rPr lang="en-US" sz="2400" b="0" dirty="0" smtClean="0"/>
              <a:t>Can you do a better job of emulating Mondrian’s style?</a:t>
            </a:r>
          </a:p>
          <a:p>
            <a:pPr marL="342900" indent="-342900" algn="just">
              <a:lnSpc>
                <a:spcPct val="85000"/>
              </a:lnSpc>
              <a:spcAft>
                <a:spcPct val="30000"/>
              </a:spcAft>
              <a:buFontTx/>
              <a:buChar char="•"/>
            </a:pPr>
            <a:r>
              <a:rPr lang="en-US" sz="2400" b="0" dirty="0" smtClean="0"/>
              <a:t>Suppose that you have the following additional functions:</a:t>
            </a:r>
          </a:p>
        </p:txBody>
      </p:sp>
      <p:grpSp>
        <p:nvGrpSpPr>
          <p:cNvPr id="35" name="Group 34"/>
          <p:cNvGrpSpPr/>
          <p:nvPr/>
        </p:nvGrpSpPr>
        <p:grpSpPr>
          <a:xfrm>
            <a:off x="495300" y="2286000"/>
            <a:ext cx="8191500" cy="2630488"/>
            <a:chOff x="495300" y="2286000"/>
            <a:chExt cx="8191500" cy="2630488"/>
          </a:xfrm>
        </p:grpSpPr>
        <p:grpSp>
          <p:nvGrpSpPr>
            <p:cNvPr id="15" name="Group 3"/>
            <p:cNvGrpSpPr>
              <a:grpSpLocks/>
            </p:cNvGrpSpPr>
            <p:nvPr/>
          </p:nvGrpSpPr>
          <p:grpSpPr bwMode="auto">
            <a:xfrm>
              <a:off x="495300" y="2286000"/>
              <a:ext cx="8153400" cy="661988"/>
              <a:chOff x="288" y="1103"/>
              <a:chExt cx="5136" cy="417"/>
            </a:xfrm>
          </p:grpSpPr>
          <p:sp>
            <p:nvSpPr>
              <p:cNvPr id="16" name="Rectangle 4"/>
              <p:cNvSpPr>
                <a:spLocks noChangeArrowheads="1"/>
              </p:cNvSpPr>
              <p:nvPr/>
            </p:nvSpPr>
            <p:spPr bwMode="auto">
              <a:xfrm>
                <a:off x="288" y="1103"/>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17" name="Text Box 5"/>
              <p:cNvSpPr txBox="1">
                <a:spLocks noChangeArrowheads="1"/>
              </p:cNvSpPr>
              <p:nvPr/>
            </p:nvSpPr>
            <p:spPr bwMode="auto">
              <a:xfrm>
                <a:off x="384" y="1103"/>
                <a:ext cx="4944" cy="25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dirty="0" err="1" smtClean="0">
                    <a:latin typeface="Courier New" charset="0"/>
                  </a:rPr>
                  <a:t>gw.drawRect(</a:t>
                </a:r>
                <a:r>
                  <a:rPr lang="en-US" sz="1800" b="0" i="1" dirty="0" err="1" smtClean="0"/>
                  <a:t>x</a:t>
                </a:r>
                <a:r>
                  <a:rPr lang="en-US" sz="2000" dirty="0" smtClean="0">
                    <a:latin typeface="Courier New" charset="0"/>
                  </a:rPr>
                  <a:t>,</a:t>
                </a:r>
                <a:r>
                  <a:rPr lang="en-US" sz="1800" b="0" i="1" dirty="0" smtClean="0"/>
                  <a:t> </a:t>
                </a:r>
                <a:r>
                  <a:rPr lang="en-US" sz="1800" b="0" i="1" dirty="0" err="1" smtClean="0"/>
                  <a:t>y</a:t>
                </a:r>
                <a:r>
                  <a:rPr lang="en-US" sz="2000" dirty="0" smtClean="0">
                    <a:latin typeface="Courier New" charset="0"/>
                  </a:rPr>
                  <a:t>,</a:t>
                </a:r>
                <a:r>
                  <a:rPr lang="en-US" sz="1800" b="0" i="1" dirty="0" smtClean="0"/>
                  <a:t> width</a:t>
                </a:r>
                <a:r>
                  <a:rPr lang="en-US" sz="2000" dirty="0" smtClean="0">
                    <a:latin typeface="Courier New" charset="0"/>
                  </a:rPr>
                  <a:t>,</a:t>
                </a:r>
                <a:r>
                  <a:rPr lang="en-US" sz="1800" b="0" i="1" dirty="0" smtClean="0"/>
                  <a:t> height</a:t>
                </a:r>
                <a:r>
                  <a:rPr lang="en-US" sz="2000" dirty="0" smtClean="0">
                    <a:latin typeface="Courier New" charset="0"/>
                  </a:rPr>
                  <a:t>)</a:t>
                </a:r>
                <a:endParaRPr lang="en-US" sz="2000" dirty="0">
                  <a:latin typeface="Courier New" charset="0"/>
                </a:endParaRPr>
              </a:p>
            </p:txBody>
          </p:sp>
          <p:sp>
            <p:nvSpPr>
              <p:cNvPr id="18" name="Text Box 6"/>
              <p:cNvSpPr txBox="1">
                <a:spLocks noChangeArrowheads="1"/>
              </p:cNvSpPr>
              <p:nvPr/>
            </p:nvSpPr>
            <p:spPr bwMode="auto">
              <a:xfrm>
                <a:off x="576" y="1280"/>
                <a:ext cx="480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smtClean="0"/>
                  <a:t>Draws the outline of a rectangle with the specified bounds.</a:t>
                </a:r>
                <a:endParaRPr lang="en-US" sz="1800" b="0" dirty="0"/>
              </a:p>
            </p:txBody>
          </p:sp>
        </p:grpSp>
        <p:grpSp>
          <p:nvGrpSpPr>
            <p:cNvPr id="19" name="Group 7"/>
            <p:cNvGrpSpPr>
              <a:grpSpLocks/>
            </p:cNvGrpSpPr>
            <p:nvPr/>
          </p:nvGrpSpPr>
          <p:grpSpPr bwMode="auto">
            <a:xfrm>
              <a:off x="495300" y="2933700"/>
              <a:ext cx="8153400" cy="674688"/>
              <a:chOff x="288" y="1511"/>
              <a:chExt cx="5136" cy="425"/>
            </a:xfrm>
          </p:grpSpPr>
          <p:sp>
            <p:nvSpPr>
              <p:cNvPr id="20" name="Rectangle 8"/>
              <p:cNvSpPr>
                <a:spLocks noChangeArrowheads="1"/>
              </p:cNvSpPr>
              <p:nvPr/>
            </p:nvSpPr>
            <p:spPr bwMode="auto">
              <a:xfrm>
                <a:off x="288" y="1519"/>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21" name="Text Box 9"/>
              <p:cNvSpPr txBox="1">
                <a:spLocks noChangeArrowheads="1"/>
              </p:cNvSpPr>
              <p:nvPr/>
            </p:nvSpPr>
            <p:spPr bwMode="auto">
              <a:xfrm>
                <a:off x="384" y="1511"/>
                <a:ext cx="4944" cy="25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dirty="0" err="1" smtClean="0">
                    <a:latin typeface="Courier New" charset="0"/>
                  </a:rPr>
                  <a:t>gw.fillRect(</a:t>
                </a:r>
                <a:r>
                  <a:rPr lang="en-US" sz="1800" b="0" i="1" dirty="0" err="1" smtClean="0"/>
                  <a:t>x</a:t>
                </a:r>
                <a:r>
                  <a:rPr lang="en-US" sz="2000" dirty="0" smtClean="0">
                    <a:latin typeface="Courier New" charset="0"/>
                  </a:rPr>
                  <a:t>,</a:t>
                </a:r>
                <a:r>
                  <a:rPr lang="en-US" sz="1800" b="0" i="1" dirty="0" smtClean="0"/>
                  <a:t> </a:t>
                </a:r>
                <a:r>
                  <a:rPr lang="en-US" sz="1800" b="0" i="1" dirty="0" err="1" smtClean="0"/>
                  <a:t>y</a:t>
                </a:r>
                <a:r>
                  <a:rPr lang="en-US" sz="2000" dirty="0" smtClean="0">
                    <a:latin typeface="Courier New" charset="0"/>
                  </a:rPr>
                  <a:t>,</a:t>
                </a:r>
                <a:r>
                  <a:rPr lang="en-US" sz="1800" b="0" i="1" dirty="0" smtClean="0"/>
                  <a:t> width</a:t>
                </a:r>
                <a:r>
                  <a:rPr lang="en-US" sz="2000" dirty="0" smtClean="0">
                    <a:latin typeface="Courier New" charset="0"/>
                  </a:rPr>
                  <a:t>,</a:t>
                </a:r>
                <a:r>
                  <a:rPr lang="en-US" sz="1800" b="0" i="1" dirty="0" smtClean="0"/>
                  <a:t> height</a:t>
                </a:r>
                <a:r>
                  <a:rPr lang="en-US" sz="2000" dirty="0" smtClean="0">
                    <a:latin typeface="Courier New" charset="0"/>
                  </a:rPr>
                  <a:t>)</a:t>
                </a:r>
                <a:endParaRPr lang="en-US" sz="2000" dirty="0">
                  <a:latin typeface="Courier New" charset="0"/>
                </a:endParaRPr>
              </a:p>
            </p:txBody>
          </p:sp>
          <p:sp>
            <p:nvSpPr>
              <p:cNvPr id="22" name="Text Box 10"/>
              <p:cNvSpPr txBox="1">
                <a:spLocks noChangeArrowheads="1"/>
              </p:cNvSpPr>
              <p:nvPr/>
            </p:nvSpPr>
            <p:spPr bwMode="auto">
              <a:xfrm>
                <a:off x="576" y="1696"/>
                <a:ext cx="4800" cy="23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smtClean="0"/>
                  <a:t>Fills the outline of the specified rectangle using the </a:t>
                </a:r>
                <a:r>
                  <a:rPr lang="en-US" sz="1800" b="0" smtClean="0"/>
                  <a:t>current color</a:t>
                </a:r>
                <a:r>
                  <a:rPr lang="en-US" sz="1800" b="0" dirty="0" smtClean="0"/>
                  <a:t>.</a:t>
                </a:r>
                <a:endParaRPr lang="en-US" sz="1800" b="0" dirty="0"/>
              </a:p>
            </p:txBody>
          </p:sp>
        </p:grpSp>
        <p:grpSp>
          <p:nvGrpSpPr>
            <p:cNvPr id="23" name="Group 11"/>
            <p:cNvGrpSpPr>
              <a:grpSpLocks/>
            </p:cNvGrpSpPr>
            <p:nvPr/>
          </p:nvGrpSpPr>
          <p:grpSpPr bwMode="auto">
            <a:xfrm>
              <a:off x="495300" y="3594100"/>
              <a:ext cx="8153400" cy="661988"/>
              <a:chOff x="288" y="1103"/>
              <a:chExt cx="5136" cy="417"/>
            </a:xfrm>
          </p:grpSpPr>
          <p:sp>
            <p:nvSpPr>
              <p:cNvPr id="24" name="Rectangle 12"/>
              <p:cNvSpPr>
                <a:spLocks noChangeArrowheads="1"/>
              </p:cNvSpPr>
              <p:nvPr/>
            </p:nvSpPr>
            <p:spPr bwMode="auto">
              <a:xfrm>
                <a:off x="288" y="1103"/>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25" name="Text Box 13"/>
              <p:cNvSpPr txBox="1">
                <a:spLocks noChangeArrowheads="1"/>
              </p:cNvSpPr>
              <p:nvPr/>
            </p:nvSpPr>
            <p:spPr bwMode="auto">
              <a:xfrm>
                <a:off x="384" y="1103"/>
                <a:ext cx="49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dirty="0" err="1" smtClean="0">
                    <a:latin typeface="Courier New" charset="0"/>
                  </a:rPr>
                  <a:t>gw.setColor(</a:t>
                </a:r>
                <a:r>
                  <a:rPr lang="en-US" sz="1800" b="0" i="1" dirty="0" err="1" smtClean="0"/>
                  <a:t>color</a:t>
                </a:r>
                <a:r>
                  <a:rPr lang="en-US" sz="2000" dirty="0" smtClean="0">
                    <a:latin typeface="Courier New" charset="0"/>
                  </a:rPr>
                  <a:t>)</a:t>
                </a:r>
                <a:endParaRPr lang="en-US" sz="2000" dirty="0">
                  <a:latin typeface="Courier New" charset="0"/>
                </a:endParaRPr>
              </a:p>
            </p:txBody>
          </p:sp>
          <p:sp>
            <p:nvSpPr>
              <p:cNvPr id="26" name="Text Box 14"/>
              <p:cNvSpPr txBox="1">
                <a:spLocks noChangeArrowheads="1"/>
              </p:cNvSpPr>
              <p:nvPr/>
            </p:nvSpPr>
            <p:spPr bwMode="auto">
              <a:xfrm>
                <a:off x="576" y="1280"/>
                <a:ext cx="4800" cy="23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smtClean="0"/>
                  <a:t>Sets the pen color to the specified color string (such as </a:t>
                </a:r>
                <a:r>
                  <a:rPr lang="en-US" sz="1600" dirty="0" smtClean="0">
                    <a:latin typeface="Courier New"/>
                    <a:cs typeface="Courier New"/>
                  </a:rPr>
                  <a:t>"BLACK"</a:t>
                </a:r>
                <a:r>
                  <a:rPr lang="en-US" sz="1800" b="0" dirty="0" smtClean="0"/>
                  <a:t> or </a:t>
                </a:r>
                <a:r>
                  <a:rPr lang="en-US" sz="1600" dirty="0" smtClean="0">
                    <a:latin typeface="Courier New"/>
                    <a:cs typeface="Courier New"/>
                  </a:rPr>
                  <a:t>"RED"</a:t>
                </a:r>
                <a:r>
                  <a:rPr lang="en-US" sz="1800" b="0" dirty="0" smtClean="0"/>
                  <a:t>) </a:t>
                </a:r>
                <a:endParaRPr lang="en-US" sz="1800" b="0" dirty="0"/>
              </a:p>
            </p:txBody>
          </p:sp>
        </p:grpSp>
        <p:grpSp>
          <p:nvGrpSpPr>
            <p:cNvPr id="27" name="Group 15"/>
            <p:cNvGrpSpPr>
              <a:grpSpLocks/>
            </p:cNvGrpSpPr>
            <p:nvPr/>
          </p:nvGrpSpPr>
          <p:grpSpPr bwMode="auto">
            <a:xfrm>
              <a:off x="495300" y="4241800"/>
              <a:ext cx="8191500" cy="674688"/>
              <a:chOff x="312" y="2104"/>
              <a:chExt cx="5160" cy="425"/>
            </a:xfrm>
          </p:grpSpPr>
          <p:sp>
            <p:nvSpPr>
              <p:cNvPr id="28" name="Rectangle 16"/>
              <p:cNvSpPr>
                <a:spLocks noChangeArrowheads="1"/>
              </p:cNvSpPr>
              <p:nvPr/>
            </p:nvSpPr>
            <p:spPr bwMode="auto">
              <a:xfrm>
                <a:off x="312" y="2112"/>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29" name="Text Box 17"/>
              <p:cNvSpPr txBox="1">
                <a:spLocks noChangeArrowheads="1"/>
              </p:cNvSpPr>
              <p:nvPr/>
            </p:nvSpPr>
            <p:spPr bwMode="auto">
              <a:xfrm>
                <a:off x="408" y="2104"/>
                <a:ext cx="4944" cy="25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dirty="0" err="1" smtClean="0">
                    <a:latin typeface="Courier New" charset="0"/>
                  </a:rPr>
                  <a:t>gw.setColor(</a:t>
                </a:r>
                <a:r>
                  <a:rPr lang="en-US" sz="2000" dirty="0" err="1" smtClean="0">
                    <a:latin typeface="Courier New"/>
                    <a:cs typeface="Courier New"/>
                  </a:rPr>
                  <a:t>"#</a:t>
                </a:r>
                <a:r>
                  <a:rPr lang="en-US" sz="2000" b="0" i="1" dirty="0" err="1" smtClean="0">
                    <a:latin typeface="Times New Roman"/>
                    <a:cs typeface="Times New Roman"/>
                  </a:rPr>
                  <a:t>rrggbb</a:t>
                </a:r>
                <a:r>
                  <a:rPr lang="en-US" sz="2000" dirty="0" smtClean="0">
                    <a:latin typeface="Courier New"/>
                    <a:cs typeface="Courier New"/>
                  </a:rPr>
                  <a:t>"</a:t>
                </a:r>
                <a:r>
                  <a:rPr lang="en-US" sz="2000" dirty="0" smtClean="0">
                    <a:latin typeface="Courier New" charset="0"/>
                  </a:rPr>
                  <a:t>)</a:t>
                </a:r>
                <a:endParaRPr lang="en-US" sz="2000" dirty="0">
                  <a:latin typeface="Courier New" charset="0"/>
                </a:endParaRPr>
              </a:p>
            </p:txBody>
          </p:sp>
          <p:sp>
            <p:nvSpPr>
              <p:cNvPr id="30" name="Text Box 18"/>
              <p:cNvSpPr txBox="1">
                <a:spLocks noChangeArrowheads="1"/>
              </p:cNvSpPr>
              <p:nvPr/>
            </p:nvSpPr>
            <p:spPr bwMode="auto">
              <a:xfrm>
                <a:off x="600" y="2289"/>
                <a:ext cx="4872" cy="23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smtClean="0"/>
                  <a:t>Sets the red/green/blue components to the specified hexadecimal values.</a:t>
                </a:r>
                <a:endParaRPr lang="en-US" sz="1800" b="0" dirty="0"/>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34887">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887" grpId="0" uiExpand="1" build="p"/>
    </p:bld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8" name="Text Box 2"/>
          <p:cNvSpPr txBox="1">
            <a:spLocks noChangeArrowheads="1"/>
          </p:cNvSpPr>
          <p:nvPr/>
        </p:nvSpPr>
        <p:spPr bwMode="auto">
          <a:xfrm>
            <a:off x="0" y="0"/>
            <a:ext cx="9144000" cy="1143000"/>
          </a:xfrm>
          <a:prstGeom prst="rect">
            <a:avLst/>
          </a:prstGeom>
          <a:noFill/>
          <a:ln w="9525">
            <a:noFill/>
            <a:miter lim="800000"/>
            <a:headEnd/>
            <a:tailEnd/>
          </a:ln>
          <a:effectLst/>
        </p:spPr>
        <p:txBody>
          <a:bodyPr anchor="ctr">
            <a:prstTxWarp prst="textNoShape">
              <a:avLst/>
            </a:prstTxWarp>
          </a:bodyPr>
          <a:lstStyle/>
          <a:p>
            <a:pPr algn="ctr" eaLnBrk="1" hangingPunct="1"/>
            <a:r>
              <a:rPr lang="en-US" sz="4000" b="0" dirty="0" smtClean="0">
                <a:solidFill>
                  <a:srgbClr val="FF0000"/>
                </a:solidFill>
                <a:latin typeface="Times New Roman" charset="0"/>
              </a:rPr>
              <a:t>Revised Mondrian </a:t>
            </a:r>
            <a:r>
              <a:rPr lang="en-US" sz="4000" b="0" dirty="0">
                <a:solidFill>
                  <a:srgbClr val="FF0000"/>
                </a:solidFill>
                <a:latin typeface="Times New Roman" charset="0"/>
              </a:rPr>
              <a:t>Decomposition</a:t>
            </a:r>
          </a:p>
        </p:txBody>
      </p:sp>
      <p:sp>
        <p:nvSpPr>
          <p:cNvPr id="106" name="Rectangle 3"/>
          <p:cNvSpPr>
            <a:spLocks noChangeArrowheads="1"/>
          </p:cNvSpPr>
          <p:nvPr/>
        </p:nvSpPr>
        <p:spPr bwMode="auto">
          <a:xfrm>
            <a:off x="1397000" y="1778000"/>
            <a:ext cx="6350000" cy="3810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107" name="Rectangle 4"/>
          <p:cNvSpPr>
            <a:spLocks noChangeArrowheads="1"/>
          </p:cNvSpPr>
          <p:nvPr/>
        </p:nvSpPr>
        <p:spPr bwMode="auto">
          <a:xfrm>
            <a:off x="1397000" y="1778000"/>
            <a:ext cx="4202113" cy="3810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108" name="Rectangle 5"/>
          <p:cNvSpPr>
            <a:spLocks noChangeArrowheads="1"/>
          </p:cNvSpPr>
          <p:nvPr/>
        </p:nvSpPr>
        <p:spPr bwMode="auto">
          <a:xfrm>
            <a:off x="5599113" y="1778000"/>
            <a:ext cx="2147887" cy="3810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109" name="Rectangle 6"/>
          <p:cNvSpPr>
            <a:spLocks noChangeArrowheads="1"/>
          </p:cNvSpPr>
          <p:nvPr/>
        </p:nvSpPr>
        <p:spPr bwMode="auto">
          <a:xfrm>
            <a:off x="1397000" y="1778000"/>
            <a:ext cx="1401763" cy="88423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110" name="Rectangle 7"/>
          <p:cNvSpPr>
            <a:spLocks noChangeArrowheads="1"/>
          </p:cNvSpPr>
          <p:nvPr/>
        </p:nvSpPr>
        <p:spPr bwMode="auto">
          <a:xfrm>
            <a:off x="2798763" y="1778000"/>
            <a:ext cx="688975" cy="884238"/>
          </a:xfrm>
          <a:prstGeom prst="rect">
            <a:avLst/>
          </a:prstGeom>
          <a:solidFill>
            <a:srgbClr val="3C7169"/>
          </a:solidFill>
          <a:ln w="9525">
            <a:solidFill>
              <a:schemeClr val="tx1"/>
            </a:solidFill>
            <a:miter lim="800000"/>
            <a:headEnd/>
            <a:tailEnd/>
          </a:ln>
          <a:effectLst/>
        </p:spPr>
        <p:txBody>
          <a:bodyPr anchor="ctr">
            <a:prstTxWarp prst="textNoShape">
              <a:avLst/>
            </a:prstTxWarp>
          </a:bodyPr>
          <a:lstStyle/>
          <a:p>
            <a:endParaRPr lang="en-US"/>
          </a:p>
        </p:txBody>
      </p:sp>
      <p:sp>
        <p:nvSpPr>
          <p:cNvPr id="111" name="Rectangle 8"/>
          <p:cNvSpPr>
            <a:spLocks noChangeArrowheads="1"/>
          </p:cNvSpPr>
          <p:nvPr/>
        </p:nvSpPr>
        <p:spPr bwMode="auto">
          <a:xfrm>
            <a:off x="1397000" y="2662238"/>
            <a:ext cx="2090738" cy="1971675"/>
          </a:xfrm>
          <a:prstGeom prst="rect">
            <a:avLst/>
          </a:prstGeom>
          <a:solidFill>
            <a:srgbClr val="7C3B8C"/>
          </a:solidFill>
          <a:ln w="9525">
            <a:solidFill>
              <a:schemeClr val="tx1"/>
            </a:solidFill>
            <a:miter lim="800000"/>
            <a:headEnd/>
            <a:tailEnd/>
          </a:ln>
          <a:effectLst/>
        </p:spPr>
        <p:txBody>
          <a:bodyPr anchor="ctr">
            <a:prstTxWarp prst="textNoShape">
              <a:avLst/>
            </a:prstTxWarp>
          </a:bodyPr>
          <a:lstStyle/>
          <a:p>
            <a:endParaRPr lang="en-US"/>
          </a:p>
        </p:txBody>
      </p:sp>
      <p:sp>
        <p:nvSpPr>
          <p:cNvPr id="112" name="Rectangle 9"/>
          <p:cNvSpPr>
            <a:spLocks noChangeArrowheads="1"/>
          </p:cNvSpPr>
          <p:nvPr/>
        </p:nvSpPr>
        <p:spPr bwMode="auto">
          <a:xfrm>
            <a:off x="1397000" y="4633913"/>
            <a:ext cx="2090738" cy="954087"/>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113" name="Rectangle 10"/>
          <p:cNvSpPr>
            <a:spLocks noChangeArrowheads="1"/>
          </p:cNvSpPr>
          <p:nvPr/>
        </p:nvSpPr>
        <p:spPr bwMode="auto">
          <a:xfrm>
            <a:off x="3487738" y="1778000"/>
            <a:ext cx="682625" cy="1827213"/>
          </a:xfrm>
          <a:prstGeom prst="rect">
            <a:avLst/>
          </a:prstGeom>
          <a:solidFill>
            <a:srgbClr val="AD4643"/>
          </a:solidFill>
          <a:ln w="9525">
            <a:solidFill>
              <a:schemeClr val="tx1"/>
            </a:solidFill>
            <a:miter lim="800000"/>
            <a:headEnd/>
            <a:tailEnd/>
          </a:ln>
          <a:effectLst/>
        </p:spPr>
        <p:txBody>
          <a:bodyPr anchor="ctr">
            <a:prstTxWarp prst="textNoShape">
              <a:avLst/>
            </a:prstTxWarp>
          </a:bodyPr>
          <a:lstStyle/>
          <a:p>
            <a:endParaRPr lang="en-US"/>
          </a:p>
        </p:txBody>
      </p:sp>
      <p:sp>
        <p:nvSpPr>
          <p:cNvPr id="114" name="Rectangle 11"/>
          <p:cNvSpPr>
            <a:spLocks noChangeArrowheads="1"/>
          </p:cNvSpPr>
          <p:nvPr/>
        </p:nvSpPr>
        <p:spPr bwMode="auto">
          <a:xfrm>
            <a:off x="4170363" y="1778000"/>
            <a:ext cx="1428750" cy="78898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115" name="Rectangle 12"/>
          <p:cNvSpPr>
            <a:spLocks noChangeArrowheads="1"/>
          </p:cNvSpPr>
          <p:nvPr/>
        </p:nvSpPr>
        <p:spPr bwMode="auto">
          <a:xfrm>
            <a:off x="4170363" y="2566988"/>
            <a:ext cx="344487" cy="677862"/>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116" name="Rectangle 13"/>
          <p:cNvSpPr>
            <a:spLocks noChangeArrowheads="1"/>
          </p:cNvSpPr>
          <p:nvPr/>
        </p:nvSpPr>
        <p:spPr bwMode="auto">
          <a:xfrm>
            <a:off x="4514850" y="2566988"/>
            <a:ext cx="1084263" cy="677862"/>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117" name="Rectangle 14"/>
          <p:cNvSpPr>
            <a:spLocks noChangeArrowheads="1"/>
          </p:cNvSpPr>
          <p:nvPr/>
        </p:nvSpPr>
        <p:spPr bwMode="auto">
          <a:xfrm>
            <a:off x="4170363" y="3244850"/>
            <a:ext cx="1428750" cy="360363"/>
          </a:xfrm>
          <a:prstGeom prst="rect">
            <a:avLst/>
          </a:prstGeom>
          <a:solidFill>
            <a:srgbClr val="68A2BA"/>
          </a:solidFill>
          <a:ln w="9525">
            <a:solidFill>
              <a:schemeClr val="tx1"/>
            </a:solidFill>
            <a:miter lim="800000"/>
            <a:headEnd/>
            <a:tailEnd/>
          </a:ln>
          <a:effectLst/>
        </p:spPr>
        <p:txBody>
          <a:bodyPr anchor="ctr">
            <a:prstTxWarp prst="textNoShape">
              <a:avLst/>
            </a:prstTxWarp>
          </a:bodyPr>
          <a:lstStyle/>
          <a:p>
            <a:endParaRPr lang="en-US"/>
          </a:p>
        </p:txBody>
      </p:sp>
      <p:sp>
        <p:nvSpPr>
          <p:cNvPr id="118" name="Rectangle 15"/>
          <p:cNvSpPr>
            <a:spLocks noChangeArrowheads="1"/>
          </p:cNvSpPr>
          <p:nvPr/>
        </p:nvSpPr>
        <p:spPr bwMode="auto">
          <a:xfrm>
            <a:off x="3487738" y="3605213"/>
            <a:ext cx="566737" cy="131445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119" name="Rectangle 16"/>
          <p:cNvSpPr>
            <a:spLocks noChangeArrowheads="1"/>
          </p:cNvSpPr>
          <p:nvPr/>
        </p:nvSpPr>
        <p:spPr bwMode="auto">
          <a:xfrm>
            <a:off x="4054475" y="3605213"/>
            <a:ext cx="1544638" cy="131445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120" name="Rectangle 17"/>
          <p:cNvSpPr>
            <a:spLocks noChangeArrowheads="1"/>
          </p:cNvSpPr>
          <p:nvPr/>
        </p:nvSpPr>
        <p:spPr bwMode="auto">
          <a:xfrm>
            <a:off x="3487738" y="4919663"/>
            <a:ext cx="1254125" cy="668337"/>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121" name="Rectangle 18"/>
          <p:cNvSpPr>
            <a:spLocks noChangeArrowheads="1"/>
          </p:cNvSpPr>
          <p:nvPr/>
        </p:nvSpPr>
        <p:spPr bwMode="auto">
          <a:xfrm>
            <a:off x="4741863" y="4919663"/>
            <a:ext cx="857250" cy="668337"/>
          </a:xfrm>
          <a:prstGeom prst="rect">
            <a:avLst/>
          </a:prstGeom>
          <a:solidFill>
            <a:srgbClr val="7EBE39"/>
          </a:solidFill>
          <a:ln w="9525">
            <a:solidFill>
              <a:schemeClr val="tx1"/>
            </a:solidFill>
            <a:miter lim="800000"/>
            <a:headEnd/>
            <a:tailEnd/>
          </a:ln>
          <a:effectLst/>
        </p:spPr>
        <p:txBody>
          <a:bodyPr anchor="ctr">
            <a:prstTxWarp prst="textNoShape">
              <a:avLst/>
            </a:prstTxWarp>
          </a:bodyPr>
          <a:lstStyle/>
          <a:p>
            <a:endParaRPr lang="en-US"/>
          </a:p>
        </p:txBody>
      </p:sp>
      <p:sp>
        <p:nvSpPr>
          <p:cNvPr id="122" name="Rectangle 19"/>
          <p:cNvSpPr>
            <a:spLocks noChangeArrowheads="1"/>
          </p:cNvSpPr>
          <p:nvPr/>
        </p:nvSpPr>
        <p:spPr bwMode="auto">
          <a:xfrm>
            <a:off x="5599113" y="1778000"/>
            <a:ext cx="817562" cy="1622425"/>
          </a:xfrm>
          <a:prstGeom prst="rect">
            <a:avLst/>
          </a:prstGeom>
          <a:solidFill>
            <a:srgbClr val="9F8433"/>
          </a:solidFill>
          <a:ln w="9525">
            <a:solidFill>
              <a:schemeClr val="tx1"/>
            </a:solidFill>
            <a:miter lim="800000"/>
            <a:headEnd/>
            <a:tailEnd/>
          </a:ln>
          <a:effectLst/>
        </p:spPr>
        <p:txBody>
          <a:bodyPr anchor="ctr">
            <a:prstTxWarp prst="textNoShape">
              <a:avLst/>
            </a:prstTxWarp>
          </a:bodyPr>
          <a:lstStyle/>
          <a:p>
            <a:endParaRPr lang="en-US"/>
          </a:p>
        </p:txBody>
      </p:sp>
      <p:sp>
        <p:nvSpPr>
          <p:cNvPr id="123" name="Rectangle 20"/>
          <p:cNvSpPr>
            <a:spLocks noChangeArrowheads="1"/>
          </p:cNvSpPr>
          <p:nvPr/>
        </p:nvSpPr>
        <p:spPr bwMode="auto">
          <a:xfrm>
            <a:off x="6416675" y="1778000"/>
            <a:ext cx="1330325" cy="1622425"/>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124" name="Rectangle 21"/>
          <p:cNvSpPr>
            <a:spLocks noChangeArrowheads="1"/>
          </p:cNvSpPr>
          <p:nvPr/>
        </p:nvSpPr>
        <p:spPr bwMode="auto">
          <a:xfrm>
            <a:off x="5599113" y="3400425"/>
            <a:ext cx="2147887" cy="601663"/>
          </a:xfrm>
          <a:prstGeom prst="rect">
            <a:avLst/>
          </a:prstGeom>
          <a:solidFill>
            <a:srgbClr val="5EA45C"/>
          </a:solidFill>
          <a:ln w="9525">
            <a:solidFill>
              <a:schemeClr val="tx1"/>
            </a:solidFill>
            <a:miter lim="800000"/>
            <a:headEnd/>
            <a:tailEnd/>
          </a:ln>
          <a:effectLst/>
        </p:spPr>
        <p:txBody>
          <a:bodyPr anchor="ctr">
            <a:prstTxWarp prst="textNoShape">
              <a:avLst/>
            </a:prstTxWarp>
          </a:bodyPr>
          <a:lstStyle/>
          <a:p>
            <a:endParaRPr lang="en-US"/>
          </a:p>
        </p:txBody>
      </p:sp>
      <p:sp>
        <p:nvSpPr>
          <p:cNvPr id="125" name="Rectangle 22"/>
          <p:cNvSpPr>
            <a:spLocks noChangeArrowheads="1"/>
          </p:cNvSpPr>
          <p:nvPr/>
        </p:nvSpPr>
        <p:spPr bwMode="auto">
          <a:xfrm>
            <a:off x="5599113" y="4002088"/>
            <a:ext cx="1544637" cy="277812"/>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126" name="Rectangle 23"/>
          <p:cNvSpPr>
            <a:spLocks noChangeArrowheads="1"/>
          </p:cNvSpPr>
          <p:nvPr/>
        </p:nvSpPr>
        <p:spPr bwMode="auto">
          <a:xfrm>
            <a:off x="5599113" y="4279900"/>
            <a:ext cx="863600" cy="1308100"/>
          </a:xfrm>
          <a:prstGeom prst="rect">
            <a:avLst/>
          </a:prstGeom>
          <a:solidFill>
            <a:srgbClr val="84BDBA"/>
          </a:solidFill>
          <a:ln w="9525">
            <a:solidFill>
              <a:schemeClr val="tx1"/>
            </a:solidFill>
            <a:miter lim="800000"/>
            <a:headEnd/>
            <a:tailEnd/>
          </a:ln>
          <a:effectLst/>
        </p:spPr>
        <p:txBody>
          <a:bodyPr anchor="ctr">
            <a:prstTxWarp prst="textNoShape">
              <a:avLst/>
            </a:prstTxWarp>
          </a:bodyPr>
          <a:lstStyle/>
          <a:p>
            <a:endParaRPr lang="en-US"/>
          </a:p>
        </p:txBody>
      </p:sp>
      <p:sp>
        <p:nvSpPr>
          <p:cNvPr id="127" name="Rectangle 24"/>
          <p:cNvSpPr>
            <a:spLocks noChangeArrowheads="1"/>
          </p:cNvSpPr>
          <p:nvPr/>
        </p:nvSpPr>
        <p:spPr bwMode="auto">
          <a:xfrm>
            <a:off x="6462713" y="4279900"/>
            <a:ext cx="681037" cy="13081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128" name="Rectangle 25"/>
          <p:cNvSpPr>
            <a:spLocks noChangeArrowheads="1"/>
          </p:cNvSpPr>
          <p:nvPr/>
        </p:nvSpPr>
        <p:spPr bwMode="auto">
          <a:xfrm>
            <a:off x="7143750" y="4002088"/>
            <a:ext cx="603250" cy="1585912"/>
          </a:xfrm>
          <a:prstGeom prst="rect">
            <a:avLst/>
          </a:prstGeom>
          <a:solidFill>
            <a:srgbClr val="B9BD5C"/>
          </a:solidFill>
          <a:ln w="9525">
            <a:solidFill>
              <a:schemeClr val="tx1"/>
            </a:solidFill>
            <a:miter lim="800000"/>
            <a:headEnd/>
            <a:tailEnd/>
          </a:ln>
          <a:effectLst/>
        </p:spPr>
        <p:txBody>
          <a:bodyPr anchor="ctr">
            <a:prstTxWarp prst="textNoShape">
              <a:avLst/>
            </a:prstTxWarp>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0"/>
                                  </p:stCondLst>
                                  <p:childTnLst>
                                    <p:set>
                                      <p:cBhvr>
                                        <p:cTn id="13" dur="1" fill="hold">
                                          <p:stCondLst>
                                            <p:cond delay="0"/>
                                          </p:stCondLst>
                                        </p:cTn>
                                        <p:tgtEl>
                                          <p:spTgt spid="110"/>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grpId="0" nodeType="afterEffect">
                                  <p:stCondLst>
                                    <p:cond delay="100"/>
                                  </p:stCondLst>
                                  <p:childTnLst>
                                    <p:set>
                                      <p:cBhvr>
                                        <p:cTn id="16" dur="1" fill="hold">
                                          <p:stCondLst>
                                            <p:cond delay="0"/>
                                          </p:stCondLst>
                                        </p:cTn>
                                        <p:tgtEl>
                                          <p:spTgt spid="111"/>
                                        </p:tgtEl>
                                        <p:attrNameLst>
                                          <p:attrName>style.visibility</p:attrName>
                                        </p:attrNameLst>
                                      </p:cBhvr>
                                      <p:to>
                                        <p:strVal val="visible"/>
                                      </p:to>
                                    </p:set>
                                  </p:childTnLst>
                                </p:cTn>
                              </p:par>
                            </p:childTnLst>
                          </p:cTn>
                        </p:par>
                        <p:par>
                          <p:cTn id="17" fill="hold">
                            <p:stCondLst>
                              <p:cond delay="100"/>
                            </p:stCondLst>
                            <p:childTnLst>
                              <p:par>
                                <p:cTn id="18" presetID="1" presetClass="entr" presetSubtype="0" fill="hold" grpId="0" nodeType="afterEffect">
                                  <p:stCondLst>
                                    <p:cond delay="100"/>
                                  </p:stCondLst>
                                  <p:childTnLst>
                                    <p:set>
                                      <p:cBhvr>
                                        <p:cTn id="19" dur="1" fill="hold">
                                          <p:stCondLst>
                                            <p:cond delay="0"/>
                                          </p:stCondLst>
                                        </p:cTn>
                                        <p:tgtEl>
                                          <p:spTgt spid="112"/>
                                        </p:tgtEl>
                                        <p:attrNameLst>
                                          <p:attrName>style.visibility</p:attrName>
                                        </p:attrNameLst>
                                      </p:cBhvr>
                                      <p:to>
                                        <p:strVal val="visible"/>
                                      </p:to>
                                    </p:set>
                                  </p:childTnLst>
                                </p:cTn>
                              </p:par>
                            </p:childTnLst>
                          </p:cTn>
                        </p:par>
                        <p:par>
                          <p:cTn id="20" fill="hold">
                            <p:stCondLst>
                              <p:cond delay="200"/>
                            </p:stCondLst>
                            <p:childTnLst>
                              <p:par>
                                <p:cTn id="21" presetID="1" presetClass="entr" presetSubtype="0" fill="hold" grpId="0" nodeType="afterEffect">
                                  <p:stCondLst>
                                    <p:cond delay="100"/>
                                  </p:stCondLst>
                                  <p:childTnLst>
                                    <p:set>
                                      <p:cBhvr>
                                        <p:cTn id="22" dur="1" fill="hold">
                                          <p:stCondLst>
                                            <p:cond delay="0"/>
                                          </p:stCondLst>
                                        </p:cTn>
                                        <p:tgtEl>
                                          <p:spTgt spid="113"/>
                                        </p:tgtEl>
                                        <p:attrNameLst>
                                          <p:attrName>style.visibility</p:attrName>
                                        </p:attrNameLst>
                                      </p:cBhvr>
                                      <p:to>
                                        <p:strVal val="visible"/>
                                      </p:to>
                                    </p:set>
                                  </p:childTnLst>
                                </p:cTn>
                              </p:par>
                            </p:childTnLst>
                          </p:cTn>
                        </p:par>
                        <p:par>
                          <p:cTn id="23" fill="hold">
                            <p:stCondLst>
                              <p:cond delay="300"/>
                            </p:stCondLst>
                            <p:childTnLst>
                              <p:par>
                                <p:cTn id="24" presetID="1" presetClass="entr" presetSubtype="0" fill="hold" grpId="0" nodeType="afterEffect">
                                  <p:stCondLst>
                                    <p:cond delay="100"/>
                                  </p:stCondLst>
                                  <p:childTnLst>
                                    <p:set>
                                      <p:cBhvr>
                                        <p:cTn id="25" dur="1" fill="hold">
                                          <p:stCondLst>
                                            <p:cond delay="0"/>
                                          </p:stCondLst>
                                        </p:cTn>
                                        <p:tgtEl>
                                          <p:spTgt spid="114"/>
                                        </p:tgtEl>
                                        <p:attrNameLst>
                                          <p:attrName>style.visibility</p:attrName>
                                        </p:attrNameLst>
                                      </p:cBhvr>
                                      <p:to>
                                        <p:strVal val="visible"/>
                                      </p:to>
                                    </p:set>
                                  </p:childTnLst>
                                </p:cTn>
                              </p:par>
                            </p:childTnLst>
                          </p:cTn>
                        </p:par>
                        <p:par>
                          <p:cTn id="26" fill="hold">
                            <p:stCondLst>
                              <p:cond delay="400"/>
                            </p:stCondLst>
                            <p:childTnLst>
                              <p:par>
                                <p:cTn id="27" presetID="1" presetClass="entr" presetSubtype="0" fill="hold" grpId="0" nodeType="afterEffect">
                                  <p:stCondLst>
                                    <p:cond delay="100"/>
                                  </p:stCondLst>
                                  <p:childTnLst>
                                    <p:set>
                                      <p:cBhvr>
                                        <p:cTn id="28" dur="1" fill="hold">
                                          <p:stCondLst>
                                            <p:cond delay="0"/>
                                          </p:stCondLst>
                                        </p:cTn>
                                        <p:tgtEl>
                                          <p:spTgt spid="115"/>
                                        </p:tgtEl>
                                        <p:attrNameLst>
                                          <p:attrName>style.visibility</p:attrName>
                                        </p:attrNameLst>
                                      </p:cBhvr>
                                      <p:to>
                                        <p:strVal val="visible"/>
                                      </p:to>
                                    </p:set>
                                  </p:childTnLst>
                                </p:cTn>
                              </p:par>
                            </p:childTnLst>
                          </p:cTn>
                        </p:par>
                        <p:par>
                          <p:cTn id="29" fill="hold">
                            <p:stCondLst>
                              <p:cond delay="500"/>
                            </p:stCondLst>
                            <p:childTnLst>
                              <p:par>
                                <p:cTn id="30" presetID="1" presetClass="entr" presetSubtype="0" fill="hold" grpId="0" nodeType="afterEffect">
                                  <p:stCondLst>
                                    <p:cond delay="100"/>
                                  </p:stCondLst>
                                  <p:childTnLst>
                                    <p:set>
                                      <p:cBhvr>
                                        <p:cTn id="31" dur="1" fill="hold">
                                          <p:stCondLst>
                                            <p:cond delay="0"/>
                                          </p:stCondLst>
                                        </p:cTn>
                                        <p:tgtEl>
                                          <p:spTgt spid="116"/>
                                        </p:tgtEl>
                                        <p:attrNameLst>
                                          <p:attrName>style.visibility</p:attrName>
                                        </p:attrNameLst>
                                      </p:cBhvr>
                                      <p:to>
                                        <p:strVal val="visible"/>
                                      </p:to>
                                    </p:set>
                                  </p:childTnLst>
                                </p:cTn>
                              </p:par>
                            </p:childTnLst>
                          </p:cTn>
                        </p:par>
                        <p:par>
                          <p:cTn id="32" fill="hold">
                            <p:stCondLst>
                              <p:cond delay="600"/>
                            </p:stCondLst>
                            <p:childTnLst>
                              <p:par>
                                <p:cTn id="33" presetID="1" presetClass="entr" presetSubtype="0" fill="hold" grpId="0" nodeType="afterEffect">
                                  <p:stCondLst>
                                    <p:cond delay="100"/>
                                  </p:stCondLst>
                                  <p:childTnLst>
                                    <p:set>
                                      <p:cBhvr>
                                        <p:cTn id="34" dur="1" fill="hold">
                                          <p:stCondLst>
                                            <p:cond delay="0"/>
                                          </p:stCondLst>
                                        </p:cTn>
                                        <p:tgtEl>
                                          <p:spTgt spid="117"/>
                                        </p:tgtEl>
                                        <p:attrNameLst>
                                          <p:attrName>style.visibility</p:attrName>
                                        </p:attrNameLst>
                                      </p:cBhvr>
                                      <p:to>
                                        <p:strVal val="visible"/>
                                      </p:to>
                                    </p:set>
                                  </p:childTnLst>
                                </p:cTn>
                              </p:par>
                            </p:childTnLst>
                          </p:cTn>
                        </p:par>
                        <p:par>
                          <p:cTn id="35" fill="hold">
                            <p:stCondLst>
                              <p:cond delay="700"/>
                            </p:stCondLst>
                            <p:childTnLst>
                              <p:par>
                                <p:cTn id="36" presetID="1" presetClass="entr" presetSubtype="0" fill="hold" grpId="0" nodeType="afterEffect">
                                  <p:stCondLst>
                                    <p:cond delay="100"/>
                                  </p:stCondLst>
                                  <p:childTnLst>
                                    <p:set>
                                      <p:cBhvr>
                                        <p:cTn id="37" dur="1" fill="hold">
                                          <p:stCondLst>
                                            <p:cond delay="0"/>
                                          </p:stCondLst>
                                        </p:cTn>
                                        <p:tgtEl>
                                          <p:spTgt spid="118"/>
                                        </p:tgtEl>
                                        <p:attrNameLst>
                                          <p:attrName>style.visibility</p:attrName>
                                        </p:attrNameLst>
                                      </p:cBhvr>
                                      <p:to>
                                        <p:strVal val="visible"/>
                                      </p:to>
                                    </p:set>
                                  </p:childTnLst>
                                </p:cTn>
                              </p:par>
                            </p:childTnLst>
                          </p:cTn>
                        </p:par>
                        <p:par>
                          <p:cTn id="38" fill="hold">
                            <p:stCondLst>
                              <p:cond delay="800"/>
                            </p:stCondLst>
                            <p:childTnLst>
                              <p:par>
                                <p:cTn id="39" presetID="1" presetClass="entr" presetSubtype="0" fill="hold" grpId="0" nodeType="afterEffect">
                                  <p:stCondLst>
                                    <p:cond delay="100"/>
                                  </p:stCondLst>
                                  <p:childTnLst>
                                    <p:set>
                                      <p:cBhvr>
                                        <p:cTn id="40" dur="1" fill="hold">
                                          <p:stCondLst>
                                            <p:cond delay="0"/>
                                          </p:stCondLst>
                                        </p:cTn>
                                        <p:tgtEl>
                                          <p:spTgt spid="119"/>
                                        </p:tgtEl>
                                        <p:attrNameLst>
                                          <p:attrName>style.visibility</p:attrName>
                                        </p:attrNameLst>
                                      </p:cBhvr>
                                      <p:to>
                                        <p:strVal val="visible"/>
                                      </p:to>
                                    </p:set>
                                  </p:childTnLst>
                                </p:cTn>
                              </p:par>
                            </p:childTnLst>
                          </p:cTn>
                        </p:par>
                        <p:par>
                          <p:cTn id="41" fill="hold">
                            <p:stCondLst>
                              <p:cond delay="900"/>
                            </p:stCondLst>
                            <p:childTnLst>
                              <p:par>
                                <p:cTn id="42" presetID="1" presetClass="entr" presetSubtype="0" fill="hold" grpId="0" nodeType="afterEffect">
                                  <p:stCondLst>
                                    <p:cond delay="100"/>
                                  </p:stCondLst>
                                  <p:childTnLst>
                                    <p:set>
                                      <p:cBhvr>
                                        <p:cTn id="43" dur="1" fill="hold">
                                          <p:stCondLst>
                                            <p:cond delay="0"/>
                                          </p:stCondLst>
                                        </p:cTn>
                                        <p:tgtEl>
                                          <p:spTgt spid="120"/>
                                        </p:tgtEl>
                                        <p:attrNameLst>
                                          <p:attrName>style.visibility</p:attrName>
                                        </p:attrNameLst>
                                      </p:cBhvr>
                                      <p:to>
                                        <p:strVal val="visible"/>
                                      </p:to>
                                    </p:set>
                                  </p:childTnLst>
                                </p:cTn>
                              </p:par>
                            </p:childTnLst>
                          </p:cTn>
                        </p:par>
                        <p:par>
                          <p:cTn id="44" fill="hold">
                            <p:stCondLst>
                              <p:cond delay="1000"/>
                            </p:stCondLst>
                            <p:childTnLst>
                              <p:par>
                                <p:cTn id="45" presetID="1" presetClass="entr" presetSubtype="0" fill="hold" grpId="0" nodeType="afterEffect">
                                  <p:stCondLst>
                                    <p:cond delay="100"/>
                                  </p:stCondLst>
                                  <p:childTnLst>
                                    <p:set>
                                      <p:cBhvr>
                                        <p:cTn id="46" dur="1" fill="hold">
                                          <p:stCondLst>
                                            <p:cond delay="0"/>
                                          </p:stCondLst>
                                        </p:cTn>
                                        <p:tgtEl>
                                          <p:spTgt spid="12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08"/>
                                        </p:tgtEl>
                                        <p:attrNameLst>
                                          <p:attrName>style.visibility</p:attrName>
                                        </p:attrNameLst>
                                      </p:cBhvr>
                                      <p:to>
                                        <p:strVal val="visible"/>
                                      </p:to>
                                    </p:set>
                                  </p:childTnLst>
                                </p:cTn>
                              </p:par>
                            </p:childTnLst>
                          </p:cTn>
                        </p:par>
                        <p:par>
                          <p:cTn id="51" fill="hold">
                            <p:stCondLst>
                              <p:cond delay="0"/>
                            </p:stCondLst>
                            <p:childTnLst>
                              <p:par>
                                <p:cTn id="52" presetID="1" presetClass="entr" presetSubtype="0" fill="hold" grpId="0" nodeType="afterEffect">
                                  <p:stCondLst>
                                    <p:cond delay="100"/>
                                  </p:stCondLst>
                                  <p:childTnLst>
                                    <p:set>
                                      <p:cBhvr>
                                        <p:cTn id="53" dur="1" fill="hold">
                                          <p:stCondLst>
                                            <p:cond delay="0"/>
                                          </p:stCondLst>
                                        </p:cTn>
                                        <p:tgtEl>
                                          <p:spTgt spid="122"/>
                                        </p:tgtEl>
                                        <p:attrNameLst>
                                          <p:attrName>style.visibility</p:attrName>
                                        </p:attrNameLst>
                                      </p:cBhvr>
                                      <p:to>
                                        <p:strVal val="visible"/>
                                      </p:to>
                                    </p:set>
                                  </p:childTnLst>
                                </p:cTn>
                              </p:par>
                            </p:childTnLst>
                          </p:cTn>
                        </p:par>
                        <p:par>
                          <p:cTn id="54" fill="hold">
                            <p:stCondLst>
                              <p:cond delay="100"/>
                            </p:stCondLst>
                            <p:childTnLst>
                              <p:par>
                                <p:cTn id="55" presetID="1" presetClass="entr" presetSubtype="0" fill="hold" grpId="0" nodeType="afterEffect">
                                  <p:stCondLst>
                                    <p:cond delay="100"/>
                                  </p:stCondLst>
                                  <p:childTnLst>
                                    <p:set>
                                      <p:cBhvr>
                                        <p:cTn id="56" dur="1" fill="hold">
                                          <p:stCondLst>
                                            <p:cond delay="0"/>
                                          </p:stCondLst>
                                        </p:cTn>
                                        <p:tgtEl>
                                          <p:spTgt spid="123"/>
                                        </p:tgtEl>
                                        <p:attrNameLst>
                                          <p:attrName>style.visibility</p:attrName>
                                        </p:attrNameLst>
                                      </p:cBhvr>
                                      <p:to>
                                        <p:strVal val="visible"/>
                                      </p:to>
                                    </p:set>
                                  </p:childTnLst>
                                </p:cTn>
                              </p:par>
                            </p:childTnLst>
                          </p:cTn>
                        </p:par>
                        <p:par>
                          <p:cTn id="57" fill="hold">
                            <p:stCondLst>
                              <p:cond delay="200"/>
                            </p:stCondLst>
                            <p:childTnLst>
                              <p:par>
                                <p:cTn id="58" presetID="1" presetClass="entr" presetSubtype="0" fill="hold" grpId="0" nodeType="afterEffect">
                                  <p:stCondLst>
                                    <p:cond delay="100"/>
                                  </p:stCondLst>
                                  <p:childTnLst>
                                    <p:set>
                                      <p:cBhvr>
                                        <p:cTn id="59" dur="1" fill="hold">
                                          <p:stCondLst>
                                            <p:cond delay="0"/>
                                          </p:stCondLst>
                                        </p:cTn>
                                        <p:tgtEl>
                                          <p:spTgt spid="124"/>
                                        </p:tgtEl>
                                        <p:attrNameLst>
                                          <p:attrName>style.visibility</p:attrName>
                                        </p:attrNameLst>
                                      </p:cBhvr>
                                      <p:to>
                                        <p:strVal val="visible"/>
                                      </p:to>
                                    </p:set>
                                  </p:childTnLst>
                                </p:cTn>
                              </p:par>
                            </p:childTnLst>
                          </p:cTn>
                        </p:par>
                        <p:par>
                          <p:cTn id="60" fill="hold">
                            <p:stCondLst>
                              <p:cond delay="300"/>
                            </p:stCondLst>
                            <p:childTnLst>
                              <p:par>
                                <p:cTn id="61" presetID="1" presetClass="entr" presetSubtype="0" fill="hold" grpId="0" nodeType="afterEffect">
                                  <p:stCondLst>
                                    <p:cond delay="100"/>
                                  </p:stCondLst>
                                  <p:childTnLst>
                                    <p:set>
                                      <p:cBhvr>
                                        <p:cTn id="62" dur="1" fill="hold">
                                          <p:stCondLst>
                                            <p:cond delay="0"/>
                                          </p:stCondLst>
                                        </p:cTn>
                                        <p:tgtEl>
                                          <p:spTgt spid="125"/>
                                        </p:tgtEl>
                                        <p:attrNameLst>
                                          <p:attrName>style.visibility</p:attrName>
                                        </p:attrNameLst>
                                      </p:cBhvr>
                                      <p:to>
                                        <p:strVal val="visible"/>
                                      </p:to>
                                    </p:set>
                                  </p:childTnLst>
                                </p:cTn>
                              </p:par>
                            </p:childTnLst>
                          </p:cTn>
                        </p:par>
                        <p:par>
                          <p:cTn id="63" fill="hold">
                            <p:stCondLst>
                              <p:cond delay="400"/>
                            </p:stCondLst>
                            <p:childTnLst>
                              <p:par>
                                <p:cTn id="64" presetID="1" presetClass="entr" presetSubtype="0" fill="hold" grpId="0" nodeType="afterEffect">
                                  <p:stCondLst>
                                    <p:cond delay="100"/>
                                  </p:stCondLst>
                                  <p:childTnLst>
                                    <p:set>
                                      <p:cBhvr>
                                        <p:cTn id="65" dur="1" fill="hold">
                                          <p:stCondLst>
                                            <p:cond delay="0"/>
                                          </p:stCondLst>
                                        </p:cTn>
                                        <p:tgtEl>
                                          <p:spTgt spid="126"/>
                                        </p:tgtEl>
                                        <p:attrNameLst>
                                          <p:attrName>style.visibility</p:attrName>
                                        </p:attrNameLst>
                                      </p:cBhvr>
                                      <p:to>
                                        <p:strVal val="visible"/>
                                      </p:to>
                                    </p:set>
                                  </p:childTnLst>
                                </p:cTn>
                              </p:par>
                            </p:childTnLst>
                          </p:cTn>
                        </p:par>
                        <p:par>
                          <p:cTn id="66" fill="hold">
                            <p:stCondLst>
                              <p:cond delay="500"/>
                            </p:stCondLst>
                            <p:childTnLst>
                              <p:par>
                                <p:cTn id="67" presetID="1" presetClass="entr" presetSubtype="0" fill="hold" grpId="0" nodeType="afterEffect">
                                  <p:stCondLst>
                                    <p:cond delay="100"/>
                                  </p:stCondLst>
                                  <p:childTnLst>
                                    <p:set>
                                      <p:cBhvr>
                                        <p:cTn id="68" dur="1" fill="hold">
                                          <p:stCondLst>
                                            <p:cond delay="0"/>
                                          </p:stCondLst>
                                        </p:cTn>
                                        <p:tgtEl>
                                          <p:spTgt spid="127"/>
                                        </p:tgtEl>
                                        <p:attrNameLst>
                                          <p:attrName>style.visibility</p:attrName>
                                        </p:attrNameLst>
                                      </p:cBhvr>
                                      <p:to>
                                        <p:strVal val="visible"/>
                                      </p:to>
                                    </p:set>
                                  </p:childTnLst>
                                </p:cTn>
                              </p:par>
                            </p:childTnLst>
                          </p:cTn>
                        </p:par>
                        <p:par>
                          <p:cTn id="69" fill="hold">
                            <p:stCondLst>
                              <p:cond delay="600"/>
                            </p:stCondLst>
                            <p:childTnLst>
                              <p:par>
                                <p:cTn id="70" presetID="1" presetClass="entr" presetSubtype="0" fill="hold" grpId="0" nodeType="afterEffect">
                                  <p:stCondLst>
                                    <p:cond delay="100"/>
                                  </p:stCondLst>
                                  <p:childTnLst>
                                    <p:set>
                                      <p:cBhvr>
                                        <p:cTn id="71" dur="1" fill="hold">
                                          <p:stCondLst>
                                            <p:cond delay="0"/>
                                          </p:stCondLst>
                                        </p:cTn>
                                        <p:tgtEl>
                                          <p:spTgt spid="1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61506"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Recursion and Fractals</a:t>
            </a:r>
            <a:endParaRPr lang="en-US" sz="4000" dirty="0">
              <a:solidFill>
                <a:srgbClr val="FF0000"/>
              </a:solidFill>
            </a:endParaRPr>
          </a:p>
        </p:txBody>
      </p:sp>
      <p:sp>
        <p:nvSpPr>
          <p:cNvPr id="661507" name="Rectangle 3"/>
          <p:cNvSpPr>
            <a:spLocks noChangeArrowheads="1"/>
          </p:cNvSpPr>
          <p:nvPr/>
        </p:nvSpPr>
        <p:spPr bwMode="auto">
          <a:xfrm>
            <a:off x="482600" y="1155700"/>
            <a:ext cx="8128000" cy="2273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Recursion comes up in</a:t>
            </a:r>
            <a:r>
              <a:rPr lang="en-US" sz="2400" b="0" dirty="0" smtClean="0"/>
              <a:t> other graphical </a:t>
            </a:r>
            <a:r>
              <a:rPr lang="en-US" sz="2400" b="0" dirty="0"/>
              <a:t>applications, most notably in the creation of </a:t>
            </a:r>
            <a:r>
              <a:rPr lang="en-US" sz="2400" i="1" dirty="0"/>
              <a:t>fractals</a:t>
            </a:r>
            <a:r>
              <a:rPr lang="en-US" sz="2400" b="0" i="1" dirty="0"/>
              <a:t>,</a:t>
            </a:r>
            <a:r>
              <a:rPr lang="en-US" sz="2400" b="0" dirty="0"/>
              <a:t> which are mathematical structures</a:t>
            </a:r>
            <a:r>
              <a:rPr lang="en-US" sz="2400" b="0" dirty="0" smtClean="0"/>
              <a:t> consisting </a:t>
            </a:r>
            <a:r>
              <a:rPr lang="en-US" sz="2400" b="0" dirty="0"/>
              <a:t>of similar figures</a:t>
            </a:r>
            <a:r>
              <a:rPr lang="en-US" sz="2400" b="0" dirty="0" smtClean="0"/>
              <a:t> at </a:t>
            </a:r>
            <a:r>
              <a:rPr lang="en-US" sz="2400" b="0" dirty="0"/>
              <a:t>various different scales.  Fractals were popularized in </a:t>
            </a:r>
            <a:r>
              <a:rPr lang="en-US" sz="2400" b="0" dirty="0" smtClean="0"/>
              <a:t>a 1982 book by the late </a:t>
            </a:r>
            <a:r>
              <a:rPr lang="en-US" sz="2400" b="0" dirty="0"/>
              <a:t>Benoit Mandelbrot entitled </a:t>
            </a:r>
            <a:r>
              <a:rPr lang="en-US" sz="2400" b="0" i="1" dirty="0"/>
              <a:t>The Fractal Geometry of Nature</a:t>
            </a:r>
            <a:r>
              <a:rPr lang="en-US" sz="2400" b="0" dirty="0"/>
              <a:t>.</a:t>
            </a:r>
          </a:p>
        </p:txBody>
      </p:sp>
      <p:grpSp>
        <p:nvGrpSpPr>
          <p:cNvPr id="661508" name="Group 4"/>
          <p:cNvGrpSpPr>
            <a:grpSpLocks/>
          </p:cNvGrpSpPr>
          <p:nvPr/>
        </p:nvGrpSpPr>
        <p:grpSpPr bwMode="auto">
          <a:xfrm>
            <a:off x="482600" y="2882900"/>
            <a:ext cx="8128000" cy="3663950"/>
            <a:chOff x="304" y="1816"/>
            <a:chExt cx="5120" cy="2308"/>
          </a:xfrm>
        </p:grpSpPr>
        <p:sp>
          <p:nvSpPr>
            <p:cNvPr id="661509" name="Rectangle 5"/>
            <p:cNvSpPr>
              <a:spLocks noChangeArrowheads="1"/>
            </p:cNvSpPr>
            <p:nvPr/>
          </p:nvSpPr>
          <p:spPr bwMode="auto">
            <a:xfrm>
              <a:off x="304" y="1816"/>
              <a:ext cx="5120" cy="1304"/>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One of the simplest fractal patterns to draw is the </a:t>
              </a:r>
              <a:r>
                <a:rPr lang="en-US" sz="2400" i="1" dirty="0"/>
                <a:t>Koch fractal</a:t>
              </a:r>
              <a:r>
                <a:rPr lang="en-US" sz="2400" b="0" i="1" dirty="0"/>
                <a:t>,</a:t>
              </a:r>
              <a:r>
                <a:rPr lang="en-US" sz="2400" b="0" dirty="0"/>
                <a:t> named after its inventor, the Swedish mathematician </a:t>
              </a:r>
              <a:r>
                <a:rPr lang="en-US" sz="2400" b="0" dirty="0" err="1"/>
                <a:t>Helge</a:t>
              </a:r>
              <a:r>
                <a:rPr lang="en-US" sz="2400" b="0" dirty="0"/>
                <a:t> von Koch (1870-1924).  The Koch fractal is sometimes called a </a:t>
              </a:r>
              <a:r>
                <a:rPr lang="en-US" sz="2400" i="1" dirty="0"/>
                <a:t>snowflake fractal</a:t>
              </a:r>
              <a:r>
                <a:rPr lang="en-US" sz="2400" b="0" i="1" dirty="0"/>
                <a:t> </a:t>
              </a:r>
              <a:r>
                <a:rPr lang="en-US" sz="2400" b="0" dirty="0"/>
                <a:t>because of the beautiful, six-sided symmetries it displays as the figure becomes more detailed. as illustrated in the following diagram:  </a:t>
              </a:r>
              <a:endParaRPr lang="en-US" sz="3200" b="0" dirty="0"/>
            </a:p>
          </p:txBody>
        </p:sp>
        <p:pic>
          <p:nvPicPr>
            <p:cNvPr id="661510" name="Picture 6"/>
            <p:cNvPicPr>
              <a:picLocks noChangeAspect="1" noChangeArrowheads="1"/>
            </p:cNvPicPr>
            <p:nvPr/>
          </p:nvPicPr>
          <p:blipFill>
            <a:blip r:embed="rId3"/>
            <a:srcRect/>
            <a:stretch>
              <a:fillRect/>
            </a:stretch>
          </p:blipFill>
          <p:spPr bwMode="auto">
            <a:xfrm>
              <a:off x="2358" y="3072"/>
              <a:ext cx="1060" cy="1052"/>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6615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0" name="Picture 19" descr="CoastlineTrans.png"/>
          <p:cNvPicPr>
            <a:picLocks noChangeAspect="1"/>
          </p:cNvPicPr>
          <p:nvPr/>
        </p:nvPicPr>
        <p:blipFill>
          <a:blip r:embed="rId3"/>
          <a:stretch>
            <a:fillRect/>
          </a:stretch>
        </p:blipFill>
        <p:spPr>
          <a:xfrm>
            <a:off x="6087534" y="1158724"/>
            <a:ext cx="2553239" cy="4608285"/>
          </a:xfrm>
          <a:prstGeom prst="rect">
            <a:avLst/>
          </a:prstGeom>
        </p:spPr>
      </p:pic>
      <p:sp>
        <p:nvSpPr>
          <p:cNvPr id="663554"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How Long is the Coast of England?</a:t>
            </a:r>
          </a:p>
        </p:txBody>
      </p:sp>
      <p:pic>
        <p:nvPicPr>
          <p:cNvPr id="663573" name="Picture 21" descr="xEngland1"/>
          <p:cNvPicPr>
            <a:picLocks noChangeAspect="1" noChangeArrowheads="1"/>
          </p:cNvPicPr>
          <p:nvPr/>
        </p:nvPicPr>
        <p:blipFill>
          <a:blip r:embed="rId4"/>
          <a:srcRect/>
          <a:stretch>
            <a:fillRect/>
          </a:stretch>
        </p:blipFill>
        <p:spPr bwMode="auto">
          <a:xfrm>
            <a:off x="5834063" y="1981200"/>
            <a:ext cx="3081337" cy="3227388"/>
          </a:xfrm>
          <a:prstGeom prst="rect">
            <a:avLst/>
          </a:prstGeom>
          <a:noFill/>
        </p:spPr>
      </p:pic>
      <p:sp>
        <p:nvSpPr>
          <p:cNvPr id="663566" name="Rectangle 14"/>
          <p:cNvSpPr>
            <a:spLocks noChangeArrowheads="1"/>
          </p:cNvSpPr>
          <p:nvPr/>
        </p:nvSpPr>
        <p:spPr bwMode="auto">
          <a:xfrm>
            <a:off x="482600" y="1295400"/>
            <a:ext cx="5003800" cy="51689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The first widely circulated paper about fractals was a 1967 article in </a:t>
            </a:r>
            <a:r>
              <a:rPr lang="en-US" sz="2400" b="0" i="1" dirty="0"/>
              <a:t>Science</a:t>
            </a:r>
            <a:r>
              <a:rPr lang="en-US" sz="2400" b="0" dirty="0"/>
              <a:t> by Mandelbrot that asked the seemingly innocuous question, “How long is the coast of England?”</a:t>
            </a:r>
          </a:p>
          <a:p>
            <a:pPr marL="342900" indent="-342900" algn="just">
              <a:lnSpc>
                <a:spcPct val="85000"/>
              </a:lnSpc>
              <a:spcAft>
                <a:spcPct val="50000"/>
              </a:spcAft>
              <a:buFontTx/>
              <a:buChar char="•"/>
            </a:pPr>
            <a:r>
              <a:rPr lang="en-US" sz="2400" b="0" dirty="0"/>
              <a:t>The point that Mandelbrot made in the article is that the answer depends on the measurement scale, as these images from Wikipedia show.</a:t>
            </a:r>
          </a:p>
          <a:p>
            <a:pPr marL="342900" indent="-342900" algn="just">
              <a:lnSpc>
                <a:spcPct val="85000"/>
              </a:lnSpc>
              <a:spcAft>
                <a:spcPct val="50000"/>
              </a:spcAft>
              <a:buFontTx/>
              <a:buChar char="•"/>
            </a:pPr>
            <a:r>
              <a:rPr lang="en-US" sz="2400" b="0" dirty="0"/>
              <a:t>This thought-experiment serves to illustrate the fact that coastlines are </a:t>
            </a:r>
            <a:r>
              <a:rPr lang="en-US" sz="2400" i="1" dirty="0"/>
              <a:t>fractal</a:t>
            </a:r>
            <a:r>
              <a:rPr lang="en-US" sz="2400" b="0" dirty="0"/>
              <a:t> in that they exhibit the same structure at every level of detail.</a:t>
            </a:r>
          </a:p>
        </p:txBody>
      </p:sp>
      <p:grpSp>
        <p:nvGrpSpPr>
          <p:cNvPr id="663579" name="Group 27"/>
          <p:cNvGrpSpPr>
            <a:grpSpLocks/>
          </p:cNvGrpSpPr>
          <p:nvPr/>
        </p:nvGrpSpPr>
        <p:grpSpPr bwMode="auto">
          <a:xfrm>
            <a:off x="5899150" y="1020763"/>
            <a:ext cx="2787650" cy="5570537"/>
            <a:chOff x="3716" y="643"/>
            <a:chExt cx="1756" cy="3509"/>
          </a:xfrm>
        </p:grpSpPr>
        <p:pic>
          <p:nvPicPr>
            <p:cNvPr id="663569" name="Picture 17" descr="xEngland200km"/>
            <p:cNvPicPr>
              <a:picLocks noChangeAspect="1" noChangeArrowheads="1"/>
            </p:cNvPicPr>
            <p:nvPr/>
          </p:nvPicPr>
          <p:blipFill>
            <a:blip r:embed="rId5"/>
            <a:srcRect/>
            <a:stretch>
              <a:fillRect/>
            </a:stretch>
          </p:blipFill>
          <p:spPr bwMode="auto">
            <a:xfrm>
              <a:off x="3716" y="643"/>
              <a:ext cx="1756" cy="3389"/>
            </a:xfrm>
            <a:prstGeom prst="rect">
              <a:avLst/>
            </a:prstGeom>
            <a:noFill/>
          </p:spPr>
        </p:pic>
        <p:sp>
          <p:nvSpPr>
            <p:cNvPr id="663574" name="Text Box 22"/>
            <p:cNvSpPr txBox="1">
              <a:spLocks noChangeArrowheads="1"/>
            </p:cNvSpPr>
            <p:nvPr/>
          </p:nvSpPr>
          <p:spPr bwMode="auto">
            <a:xfrm>
              <a:off x="4080" y="3960"/>
              <a:ext cx="912" cy="192"/>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a:latin typeface="Helvetica Neue" charset="0"/>
                </a:rPr>
                <a:t>200km ruler</a:t>
              </a:r>
            </a:p>
          </p:txBody>
        </p:sp>
      </p:grpSp>
      <p:grpSp>
        <p:nvGrpSpPr>
          <p:cNvPr id="663578" name="Group 26"/>
          <p:cNvGrpSpPr>
            <a:grpSpLocks/>
          </p:cNvGrpSpPr>
          <p:nvPr/>
        </p:nvGrpSpPr>
        <p:grpSpPr bwMode="auto">
          <a:xfrm>
            <a:off x="5899150" y="1020763"/>
            <a:ext cx="2787650" cy="5570537"/>
            <a:chOff x="3716" y="643"/>
            <a:chExt cx="1756" cy="3509"/>
          </a:xfrm>
        </p:grpSpPr>
        <p:pic>
          <p:nvPicPr>
            <p:cNvPr id="663570" name="Picture 18" descr="xEngland100km"/>
            <p:cNvPicPr>
              <a:picLocks noChangeAspect="1" noChangeArrowheads="1"/>
            </p:cNvPicPr>
            <p:nvPr/>
          </p:nvPicPr>
          <p:blipFill>
            <a:blip r:embed="rId6"/>
            <a:srcRect/>
            <a:stretch>
              <a:fillRect/>
            </a:stretch>
          </p:blipFill>
          <p:spPr bwMode="auto">
            <a:xfrm>
              <a:off x="3716" y="643"/>
              <a:ext cx="1756" cy="3389"/>
            </a:xfrm>
            <a:prstGeom prst="rect">
              <a:avLst/>
            </a:prstGeom>
            <a:noFill/>
          </p:spPr>
        </p:pic>
        <p:sp>
          <p:nvSpPr>
            <p:cNvPr id="663575" name="Text Box 23"/>
            <p:cNvSpPr txBox="1">
              <a:spLocks noChangeArrowheads="1"/>
            </p:cNvSpPr>
            <p:nvPr/>
          </p:nvSpPr>
          <p:spPr bwMode="auto">
            <a:xfrm>
              <a:off x="4080" y="3960"/>
              <a:ext cx="912" cy="192"/>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a:latin typeface="Helvetica Neue" charset="0"/>
                </a:rPr>
                <a:t>100km ruler</a:t>
              </a:r>
            </a:p>
          </p:txBody>
        </p:sp>
      </p:grpSp>
      <p:grpSp>
        <p:nvGrpSpPr>
          <p:cNvPr id="663577" name="Group 25"/>
          <p:cNvGrpSpPr>
            <a:grpSpLocks/>
          </p:cNvGrpSpPr>
          <p:nvPr/>
        </p:nvGrpSpPr>
        <p:grpSpPr bwMode="auto">
          <a:xfrm>
            <a:off x="5899150" y="1020763"/>
            <a:ext cx="2787650" cy="5570537"/>
            <a:chOff x="3716" y="643"/>
            <a:chExt cx="1756" cy="3509"/>
          </a:xfrm>
        </p:grpSpPr>
        <p:pic>
          <p:nvPicPr>
            <p:cNvPr id="663571" name="Picture 19" descr="xEngland50km"/>
            <p:cNvPicPr>
              <a:picLocks noChangeAspect="1" noChangeArrowheads="1"/>
            </p:cNvPicPr>
            <p:nvPr/>
          </p:nvPicPr>
          <p:blipFill>
            <a:blip r:embed="rId7"/>
            <a:srcRect/>
            <a:stretch>
              <a:fillRect/>
            </a:stretch>
          </p:blipFill>
          <p:spPr bwMode="auto">
            <a:xfrm>
              <a:off x="3716" y="643"/>
              <a:ext cx="1756" cy="3389"/>
            </a:xfrm>
            <a:prstGeom prst="rect">
              <a:avLst/>
            </a:prstGeom>
            <a:noFill/>
          </p:spPr>
        </p:pic>
        <p:sp>
          <p:nvSpPr>
            <p:cNvPr id="663576" name="Text Box 24"/>
            <p:cNvSpPr txBox="1">
              <a:spLocks noChangeArrowheads="1"/>
            </p:cNvSpPr>
            <p:nvPr/>
          </p:nvSpPr>
          <p:spPr bwMode="auto">
            <a:xfrm>
              <a:off x="4080" y="3960"/>
              <a:ext cx="912" cy="192"/>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a:latin typeface="Helvetica Neue" charset="0"/>
                </a:rPr>
                <a:t>50km ruler</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63566">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663579"/>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663578"/>
                                        </p:tgtEl>
                                        <p:attrNameLst>
                                          <p:attrName>style.visibility</p:attrName>
                                        </p:attrNameLst>
                                      </p:cBhvr>
                                      <p:to>
                                        <p:strVal val="visible"/>
                                      </p:to>
                                    </p:set>
                                  </p:childTnLst>
                                </p:cTn>
                              </p:par>
                            </p:childTnLst>
                          </p:cTn>
                        </p:par>
                        <p:par>
                          <p:cTn id="14" fill="hold">
                            <p:stCondLst>
                              <p:cond delay="0"/>
                            </p:stCondLst>
                            <p:childTnLst>
                              <p:par>
                                <p:cTn id="15" presetID="1" presetClass="exit" presetSubtype="0" fill="hold" nodeType="afterEffect">
                                  <p:stCondLst>
                                    <p:cond delay="0"/>
                                  </p:stCondLst>
                                  <p:childTnLst>
                                    <p:set>
                                      <p:cBhvr>
                                        <p:cTn id="16" dur="1" fill="hold">
                                          <p:stCondLst>
                                            <p:cond delay="0"/>
                                          </p:stCondLst>
                                        </p:cTn>
                                        <p:tgtEl>
                                          <p:spTgt spid="663579"/>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63577"/>
                                        </p:tgtEl>
                                        <p:attrNameLst>
                                          <p:attrName>style.visibility</p:attrName>
                                        </p:attrNameLst>
                                      </p:cBhvr>
                                      <p:to>
                                        <p:strVal val="visible"/>
                                      </p:to>
                                    </p:set>
                                  </p:childTnLst>
                                </p:cTn>
                              </p:par>
                              <p:par>
                                <p:cTn id="21" presetID="1" presetClass="exit" presetSubtype="0" fill="hold" nodeType="withEffect">
                                  <p:stCondLst>
                                    <p:cond delay="0"/>
                                  </p:stCondLst>
                                  <p:childTnLst>
                                    <p:set>
                                      <p:cBhvr>
                                        <p:cTn id="22" dur="1" fill="hold">
                                          <p:stCondLst>
                                            <p:cond delay="0"/>
                                          </p:stCondLst>
                                        </p:cTn>
                                        <p:tgtEl>
                                          <p:spTgt spid="66357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63566">
                                            <p:txEl>
                                              <p:pRg st="2" end="2"/>
                                            </p:txEl>
                                          </p:spTgt>
                                        </p:tgtEl>
                                        <p:attrNameLst>
                                          <p:attrName>style.visibility</p:attrName>
                                        </p:attrNameLst>
                                      </p:cBhvr>
                                      <p:to>
                                        <p:strVal val="visible"/>
                                      </p:to>
                                    </p:set>
                                  </p:childTnLst>
                                </p:cTn>
                              </p:par>
                            </p:childTnLst>
                          </p:cTn>
                        </p:par>
                        <p:par>
                          <p:cTn id="27" fill="hold">
                            <p:stCondLst>
                              <p:cond delay="0"/>
                            </p:stCondLst>
                            <p:childTnLst>
                              <p:par>
                                <p:cTn id="28" presetID="1" presetClass="exit" presetSubtype="0" fill="hold" nodeType="afterEffect">
                                  <p:stCondLst>
                                    <p:cond delay="0"/>
                                  </p:stCondLst>
                                  <p:childTnLst>
                                    <p:set>
                                      <p:cBhvr>
                                        <p:cTn id="29" dur="1" fill="hold">
                                          <p:stCondLst>
                                            <p:cond delay="0"/>
                                          </p:stCondLst>
                                        </p:cTn>
                                        <p:tgtEl>
                                          <p:spTgt spid="663577"/>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23" presetClass="entr" presetSubtype="16" fill="hold" nodeType="clickEffect">
                                  <p:stCondLst>
                                    <p:cond delay="0"/>
                                  </p:stCondLst>
                                  <p:childTnLst>
                                    <p:set>
                                      <p:cBhvr>
                                        <p:cTn id="33" dur="1" fill="hold">
                                          <p:stCondLst>
                                            <p:cond delay="0"/>
                                          </p:stCondLst>
                                        </p:cTn>
                                        <p:tgtEl>
                                          <p:spTgt spid="663573"/>
                                        </p:tgtEl>
                                        <p:attrNameLst>
                                          <p:attrName>style.visibility</p:attrName>
                                        </p:attrNameLst>
                                      </p:cBhvr>
                                      <p:to>
                                        <p:strVal val="visible"/>
                                      </p:to>
                                    </p:set>
                                    <p:anim calcmode="lin" valueType="num">
                                      <p:cBhvr>
                                        <p:cTn id="34" dur="1000" fill="hold"/>
                                        <p:tgtEl>
                                          <p:spTgt spid="663573"/>
                                        </p:tgtEl>
                                        <p:attrNameLst>
                                          <p:attrName>ppt_w</p:attrName>
                                        </p:attrNameLst>
                                      </p:cBhvr>
                                      <p:tavLst>
                                        <p:tav tm="0">
                                          <p:val>
                                            <p:fltVal val="0"/>
                                          </p:val>
                                        </p:tav>
                                        <p:tav tm="100000">
                                          <p:val>
                                            <p:strVal val="#ppt_w"/>
                                          </p:val>
                                        </p:tav>
                                      </p:tavLst>
                                    </p:anim>
                                    <p:anim calcmode="lin" valueType="num">
                                      <p:cBhvr>
                                        <p:cTn id="35" dur="1000" fill="hold"/>
                                        <p:tgtEl>
                                          <p:spTgt spid="663573"/>
                                        </p:tgtEl>
                                        <p:attrNameLst>
                                          <p:attrName>ppt_h</p:attrName>
                                        </p:attrNameLst>
                                      </p:cBhvr>
                                      <p:tavLst>
                                        <p:tav tm="0">
                                          <p:val>
                                            <p:fltVal val="0"/>
                                          </p:val>
                                        </p:tav>
                                        <p:tav tm="100000">
                                          <p:val>
                                            <p:strVal val="#ppt_h"/>
                                          </p:val>
                                        </p:tav>
                                      </p:tavLst>
                                    </p:anim>
                                  </p:childTnLst>
                                </p:cTn>
                              </p:par>
                              <p:par>
                                <p:cTn id="36" presetID="10" presetClass="exit" presetSubtype="0" fill="hold" nodeType="withEffect">
                                  <p:stCondLst>
                                    <p:cond delay="0"/>
                                  </p:stCondLst>
                                  <p:childTnLst>
                                    <p:animEffect transition="out" filter="fade">
                                      <p:cBhvr>
                                        <p:cTn id="37" dur="1000"/>
                                        <p:tgtEl>
                                          <p:spTgt spid="20"/>
                                        </p:tgtEl>
                                      </p:cBhvr>
                                    </p:animEffect>
                                    <p:set>
                                      <p:cBhvr>
                                        <p:cTn id="38" dur="1" fill="hold">
                                          <p:stCondLst>
                                            <p:cond delay="9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3566" grpId="0" build="p"/>
    </p:bld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43074"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Recursion</a:t>
            </a:r>
            <a:endParaRPr lang="en-US" sz="4000" dirty="0">
              <a:solidFill>
                <a:schemeClr val="tx1"/>
              </a:solidFill>
            </a:endParaRPr>
          </a:p>
        </p:txBody>
      </p:sp>
      <p:sp>
        <p:nvSpPr>
          <p:cNvPr id="643075" name="Rectangle 3"/>
          <p:cNvSpPr>
            <a:spLocks noChangeArrowheads="1"/>
          </p:cNvSpPr>
          <p:nvPr/>
        </p:nvSpPr>
        <p:spPr bwMode="auto">
          <a:xfrm>
            <a:off x="482600" y="1155700"/>
            <a:ext cx="8128000" cy="20447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One of the most important “Great Ideas” in CS</a:t>
            </a:r>
            <a:r>
              <a:rPr lang="en-US" sz="1200" b="0" dirty="0"/>
              <a:t> </a:t>
            </a:r>
            <a:r>
              <a:rPr lang="en-US" sz="2400" b="0" dirty="0"/>
              <a:t>106B is the concept of </a:t>
            </a:r>
            <a:r>
              <a:rPr lang="en-US" sz="2400" i="1" dirty="0"/>
              <a:t>recursion</a:t>
            </a:r>
            <a:r>
              <a:rPr lang="en-US" sz="2400" b="0" i="1" dirty="0"/>
              <a:t>,</a:t>
            </a:r>
            <a:r>
              <a:rPr lang="en-US" sz="2400" b="0" dirty="0"/>
              <a:t> which is the process of solving a problem by dividing it into smaller </a:t>
            </a:r>
            <a:r>
              <a:rPr lang="en-US" sz="2400" b="0" dirty="0" err="1"/>
              <a:t>subproblems</a:t>
            </a:r>
            <a:r>
              <a:rPr lang="en-US" sz="2400" b="0" dirty="0"/>
              <a:t> </a:t>
            </a:r>
            <a:r>
              <a:rPr lang="en-US" sz="2400" i="1" dirty="0"/>
              <a:t>of the same form</a:t>
            </a:r>
            <a:r>
              <a:rPr lang="en-US" sz="2400" b="0" dirty="0"/>
              <a:t>.  The italicized phrase is the essential characteristic of recursion; without it, all you have is a description of stepwise refinement of the sort we teach in CS</a:t>
            </a:r>
            <a:r>
              <a:rPr lang="en-US" sz="1200" b="0" dirty="0"/>
              <a:t> </a:t>
            </a:r>
            <a:r>
              <a:rPr lang="en-US" sz="2400" b="0" dirty="0"/>
              <a:t>106A.</a:t>
            </a:r>
          </a:p>
        </p:txBody>
      </p:sp>
      <p:sp>
        <p:nvSpPr>
          <p:cNvPr id="643077" name="Rectangle 5"/>
          <p:cNvSpPr>
            <a:spLocks noChangeArrowheads="1"/>
          </p:cNvSpPr>
          <p:nvPr/>
        </p:nvSpPr>
        <p:spPr bwMode="auto">
          <a:xfrm>
            <a:off x="482600" y="3200400"/>
            <a:ext cx="8128000" cy="24384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The fact that recursive decomposition generates subproblems that have the same form as the original problem means that recursive programs will use the same function or method to solve subproblems at different levels of the solution.  In terms of the structure of the code, the defining characteristic of recursion is having functions that call themselves, directly or indirectly, as the decomposition process proceeds.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4307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3077" grpId="0" build="p" autoUpdateAnimBg="0"/>
    </p:bld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34882"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Exercise: Fractal Coastline</a:t>
            </a:r>
            <a:endParaRPr lang="en-US" sz="4000" dirty="0">
              <a:solidFill>
                <a:schemeClr val="tx1"/>
              </a:solidFill>
            </a:endParaRPr>
          </a:p>
        </p:txBody>
      </p:sp>
      <p:pic>
        <p:nvPicPr>
          <p:cNvPr id="634892" name="Picture 12" descr="Graphics-3"/>
          <p:cNvPicPr>
            <a:picLocks noChangeAspect="1" noChangeArrowheads="1"/>
          </p:cNvPicPr>
          <p:nvPr/>
        </p:nvPicPr>
        <p:blipFill>
          <a:blip r:embed="rId3"/>
          <a:srcRect/>
          <a:stretch>
            <a:fillRect/>
          </a:stretch>
        </p:blipFill>
        <p:spPr bwMode="auto">
          <a:xfrm>
            <a:off x="2308225" y="3986213"/>
            <a:ext cx="4524375" cy="2274887"/>
          </a:xfrm>
          <a:prstGeom prst="rect">
            <a:avLst/>
          </a:prstGeom>
          <a:noFill/>
        </p:spPr>
      </p:pic>
      <p:sp>
        <p:nvSpPr>
          <p:cNvPr id="634899" name="Text Box 19"/>
          <p:cNvSpPr txBox="1">
            <a:spLocks noChangeArrowheads="1"/>
          </p:cNvSpPr>
          <p:nvPr/>
        </p:nvSpPr>
        <p:spPr bwMode="auto">
          <a:xfrm>
            <a:off x="2341563" y="3967163"/>
            <a:ext cx="4446587" cy="244475"/>
          </a:xfrm>
          <a:prstGeom prst="rect">
            <a:avLst/>
          </a:prstGeom>
          <a:noFill/>
          <a:ln w="9525">
            <a:noFill/>
            <a:miter lim="800000"/>
            <a:headEnd/>
            <a:tailEnd/>
          </a:ln>
          <a:effectLst/>
        </p:spPr>
        <p:txBody>
          <a:bodyPr>
            <a:prstTxWarp prst="textNoShape">
              <a:avLst/>
            </a:prstTxWarp>
            <a:spAutoFit/>
          </a:bodyPr>
          <a:lstStyle/>
          <a:p>
            <a:pPr algn="ctr"/>
            <a:r>
              <a:rPr lang="en-US" sz="1000" dirty="0">
                <a:solidFill>
                  <a:srgbClr val="333333"/>
                </a:solidFill>
                <a:latin typeface="Helvetica Neue"/>
              </a:rPr>
              <a:t>Coastline</a:t>
            </a:r>
          </a:p>
        </p:txBody>
      </p:sp>
      <p:pic>
        <p:nvPicPr>
          <p:cNvPr id="634900" name="Picture 20" descr="CoastlineEndpoints"/>
          <p:cNvPicPr>
            <a:picLocks noChangeAspect="1" noChangeArrowheads="1"/>
          </p:cNvPicPr>
          <p:nvPr/>
        </p:nvPicPr>
        <p:blipFill>
          <a:blip r:embed="rId4"/>
          <a:srcRect/>
          <a:stretch>
            <a:fillRect/>
          </a:stretch>
        </p:blipFill>
        <p:spPr bwMode="auto">
          <a:xfrm>
            <a:off x="2844800" y="4348163"/>
            <a:ext cx="3455988" cy="1735137"/>
          </a:xfrm>
          <a:prstGeom prst="rect">
            <a:avLst/>
          </a:prstGeom>
          <a:noFill/>
        </p:spPr>
      </p:pic>
      <p:sp>
        <p:nvSpPr>
          <p:cNvPr id="634887" name="Rectangle 7"/>
          <p:cNvSpPr>
            <a:spLocks noChangeArrowheads="1"/>
          </p:cNvSpPr>
          <p:nvPr/>
        </p:nvSpPr>
        <p:spPr bwMode="auto">
          <a:xfrm>
            <a:off x="482600" y="1155700"/>
            <a:ext cx="8128000" cy="27305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30000"/>
              </a:spcAft>
              <a:buFontTx/>
              <a:buChar char="•"/>
            </a:pPr>
            <a:r>
              <a:rPr lang="en-US" sz="2400" b="0" dirty="0"/>
              <a:t>Exercise </a:t>
            </a:r>
            <a:r>
              <a:rPr lang="en-US" sz="2400" b="0" dirty="0" smtClean="0"/>
              <a:t>15 </a:t>
            </a:r>
            <a:r>
              <a:rPr lang="en-US" sz="2400" b="0" dirty="0"/>
              <a:t>on </a:t>
            </a:r>
            <a:r>
              <a:rPr lang="en-US" sz="2400" b="0"/>
              <a:t>page</a:t>
            </a:r>
            <a:r>
              <a:rPr lang="en-US" sz="2400" b="0" smtClean="0"/>
              <a:t> 383 </a:t>
            </a:r>
            <a:r>
              <a:rPr lang="en-US" sz="2400" b="0" dirty="0" smtClean="0"/>
              <a:t>asks </a:t>
            </a:r>
            <a:r>
              <a:rPr lang="en-US" sz="2400" b="0" dirty="0"/>
              <a:t>you to draw a fractal coastline between two points, </a:t>
            </a:r>
            <a:r>
              <a:rPr lang="en-US" sz="2000" b="0" dirty="0">
                <a:latin typeface="Helvetica Neue" charset="0"/>
              </a:rPr>
              <a:t>A</a:t>
            </a:r>
            <a:r>
              <a:rPr lang="en-US" sz="2400" b="0" dirty="0"/>
              <a:t> and </a:t>
            </a:r>
            <a:r>
              <a:rPr lang="en-US" sz="2000" b="0" dirty="0">
                <a:latin typeface="Helvetica Neue" charset="0"/>
              </a:rPr>
              <a:t>B</a:t>
            </a:r>
            <a:r>
              <a:rPr lang="en-US" sz="2400" b="0" dirty="0"/>
              <a:t>, on the graphics window.</a:t>
            </a:r>
          </a:p>
          <a:p>
            <a:pPr marL="742950" lvl="1" indent="-285750" algn="just">
              <a:lnSpc>
                <a:spcPct val="85000"/>
              </a:lnSpc>
              <a:spcAft>
                <a:spcPct val="30000"/>
              </a:spcAft>
              <a:buFontTx/>
              <a:buChar char="–"/>
            </a:pPr>
            <a:r>
              <a:rPr lang="en-US" sz="2200" b="0" dirty="0">
                <a:ea typeface="ＭＳ Ｐゴシック" charset="-128"/>
              </a:rPr>
              <a:t>The order-0 coastline is just a straight line.</a:t>
            </a:r>
          </a:p>
          <a:p>
            <a:pPr marL="742950" lvl="1" indent="-285750" algn="just">
              <a:lnSpc>
                <a:spcPct val="85000"/>
              </a:lnSpc>
              <a:spcAft>
                <a:spcPct val="30000"/>
              </a:spcAft>
              <a:buFontTx/>
              <a:buChar char="–"/>
            </a:pPr>
            <a:r>
              <a:rPr lang="en-US" sz="2200" b="0" dirty="0">
                <a:ea typeface="ＭＳ Ｐゴシック" charset="-128"/>
              </a:rPr>
              <a:t>The order-1 coastline replaces that line with one containing a triangular wedge pointing randomly up or down.</a:t>
            </a:r>
          </a:p>
          <a:p>
            <a:pPr marL="742950" lvl="1" indent="-285750" algn="just">
              <a:lnSpc>
                <a:spcPct val="85000"/>
              </a:lnSpc>
              <a:spcAft>
                <a:spcPct val="30000"/>
              </a:spcAft>
              <a:buFontTx/>
              <a:buChar char="–"/>
            </a:pPr>
            <a:r>
              <a:rPr lang="en-US" sz="2200" b="0" dirty="0">
                <a:ea typeface="ＭＳ Ｐゴシック" charset="-128"/>
              </a:rPr>
              <a:t>The order-2 coastline does the same for each line in the order-1.</a:t>
            </a:r>
          </a:p>
          <a:p>
            <a:pPr marL="742950" lvl="1" indent="-285750" algn="just">
              <a:lnSpc>
                <a:spcPct val="85000"/>
              </a:lnSpc>
              <a:spcAft>
                <a:spcPct val="30000"/>
              </a:spcAft>
              <a:buFontTx/>
              <a:buChar char="–"/>
            </a:pPr>
            <a:r>
              <a:rPr lang="en-US" sz="2200" b="0" dirty="0">
                <a:ea typeface="ＭＳ Ｐゴシック" charset="-128"/>
              </a:rPr>
              <a:t>Repeating this process eventually yields an order-5 coastline.</a:t>
            </a:r>
            <a:endParaRPr lang="en-US" sz="2000" b="0" dirty="0">
              <a:ea typeface="ＭＳ Ｐゴシック" charset="-128"/>
            </a:endParaRPr>
          </a:p>
          <a:p>
            <a:pPr marL="342900" indent="-342900" algn="just">
              <a:lnSpc>
                <a:spcPct val="85000"/>
              </a:lnSpc>
              <a:spcAft>
                <a:spcPct val="50000"/>
              </a:spcAft>
              <a:buFontTx/>
              <a:buChar char="•"/>
            </a:pPr>
            <a:endParaRPr lang="en-US" sz="2400" b="0" dirty="0"/>
          </a:p>
        </p:txBody>
      </p:sp>
      <p:pic>
        <p:nvPicPr>
          <p:cNvPr id="634893" name="Picture 13" descr="Coast0"/>
          <p:cNvPicPr>
            <a:picLocks noChangeAspect="1" noChangeArrowheads="1"/>
          </p:cNvPicPr>
          <p:nvPr/>
        </p:nvPicPr>
        <p:blipFill>
          <a:blip r:embed="rId5"/>
          <a:srcRect/>
          <a:stretch>
            <a:fillRect/>
          </a:stretch>
        </p:blipFill>
        <p:spPr bwMode="auto">
          <a:xfrm>
            <a:off x="2844800" y="4348163"/>
            <a:ext cx="3455988" cy="1735137"/>
          </a:xfrm>
          <a:prstGeom prst="rect">
            <a:avLst/>
          </a:prstGeom>
          <a:noFill/>
        </p:spPr>
      </p:pic>
      <p:pic>
        <p:nvPicPr>
          <p:cNvPr id="634896" name="Picture 16" descr="Coast1"/>
          <p:cNvPicPr>
            <a:picLocks noChangeAspect="1" noChangeArrowheads="1"/>
          </p:cNvPicPr>
          <p:nvPr/>
        </p:nvPicPr>
        <p:blipFill>
          <a:blip r:embed="rId6"/>
          <a:srcRect/>
          <a:stretch>
            <a:fillRect/>
          </a:stretch>
        </p:blipFill>
        <p:spPr bwMode="auto">
          <a:xfrm>
            <a:off x="2844800" y="4348163"/>
            <a:ext cx="3455988" cy="1735137"/>
          </a:xfrm>
          <a:prstGeom prst="rect">
            <a:avLst/>
          </a:prstGeom>
          <a:noFill/>
        </p:spPr>
      </p:pic>
      <p:pic>
        <p:nvPicPr>
          <p:cNvPr id="634897" name="Picture 17" descr="Coast2"/>
          <p:cNvPicPr>
            <a:picLocks noChangeAspect="1" noChangeArrowheads="1"/>
          </p:cNvPicPr>
          <p:nvPr/>
        </p:nvPicPr>
        <p:blipFill>
          <a:blip r:embed="rId7"/>
          <a:srcRect/>
          <a:stretch>
            <a:fillRect/>
          </a:stretch>
        </p:blipFill>
        <p:spPr bwMode="auto">
          <a:xfrm>
            <a:off x="2844800" y="4348163"/>
            <a:ext cx="3455988" cy="1735137"/>
          </a:xfrm>
          <a:prstGeom prst="rect">
            <a:avLst/>
          </a:prstGeom>
          <a:noFill/>
        </p:spPr>
      </p:pic>
      <p:pic>
        <p:nvPicPr>
          <p:cNvPr id="634898" name="Picture 18" descr="Coast5"/>
          <p:cNvPicPr>
            <a:picLocks noChangeAspect="1" noChangeArrowheads="1"/>
          </p:cNvPicPr>
          <p:nvPr/>
        </p:nvPicPr>
        <p:blipFill>
          <a:blip r:embed="rId8"/>
          <a:srcRect/>
          <a:stretch>
            <a:fillRect/>
          </a:stretch>
        </p:blipFill>
        <p:spPr bwMode="auto">
          <a:xfrm>
            <a:off x="2844800" y="4348163"/>
            <a:ext cx="3455988" cy="173513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34887">
                                            <p:txEl>
                                              <p:pRg st="1" end="1"/>
                                            </p:txEl>
                                          </p:spTgt>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0"/>
                                          </p:stCondLst>
                                        </p:cTn>
                                        <p:tgtEl>
                                          <p:spTgt spid="634893"/>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499"/>
                                          </p:stCondLst>
                                        </p:cTn>
                                        <p:tgtEl>
                                          <p:spTgt spid="634887">
                                            <p:txEl>
                                              <p:pRg st="2" end="2"/>
                                            </p:txEl>
                                          </p:spTgt>
                                        </p:tgtEl>
                                        <p:attrNameLst>
                                          <p:attrName>style.visibility</p:attrName>
                                        </p:attrNameLst>
                                      </p:cBhvr>
                                      <p:to>
                                        <p:strVal val="visible"/>
                                      </p:to>
                                    </p:set>
                                  </p:childTnLst>
                                </p:cTn>
                              </p:par>
                            </p:childTnLst>
                          </p:cTn>
                        </p:par>
                        <p:par>
                          <p:cTn id="14" fill="hold">
                            <p:stCondLst>
                              <p:cond delay="500"/>
                            </p:stCondLst>
                            <p:childTnLst>
                              <p:par>
                                <p:cTn id="15" presetID="1" presetClass="entr" presetSubtype="0" fill="hold" nodeType="afterEffect">
                                  <p:stCondLst>
                                    <p:cond delay="0"/>
                                  </p:stCondLst>
                                  <p:childTnLst>
                                    <p:set>
                                      <p:cBhvr>
                                        <p:cTn id="16" dur="1" fill="hold">
                                          <p:stCondLst>
                                            <p:cond delay="0"/>
                                          </p:stCondLst>
                                        </p:cTn>
                                        <p:tgtEl>
                                          <p:spTgt spid="63489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634887">
                                            <p:txEl>
                                              <p:pRg st="3" end="3"/>
                                            </p:txEl>
                                          </p:spTgt>
                                        </p:tgtEl>
                                        <p:attrNameLst>
                                          <p:attrName>style.visibility</p:attrName>
                                        </p:attrNameLst>
                                      </p:cBhvr>
                                      <p:to>
                                        <p:strVal val="visible"/>
                                      </p:to>
                                    </p:set>
                                  </p:childTnLst>
                                </p:cTn>
                              </p:par>
                            </p:childTnLst>
                          </p:cTn>
                        </p:par>
                        <p:par>
                          <p:cTn id="21" fill="hold">
                            <p:stCondLst>
                              <p:cond delay="500"/>
                            </p:stCondLst>
                            <p:childTnLst>
                              <p:par>
                                <p:cTn id="22" presetID="1" presetClass="entr" presetSubtype="0" fill="hold" nodeType="afterEffect">
                                  <p:stCondLst>
                                    <p:cond delay="0"/>
                                  </p:stCondLst>
                                  <p:childTnLst>
                                    <p:set>
                                      <p:cBhvr>
                                        <p:cTn id="23" dur="1" fill="hold">
                                          <p:stCondLst>
                                            <p:cond delay="0"/>
                                          </p:stCondLst>
                                        </p:cTn>
                                        <p:tgtEl>
                                          <p:spTgt spid="634897"/>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499"/>
                                          </p:stCondLst>
                                        </p:cTn>
                                        <p:tgtEl>
                                          <p:spTgt spid="634887">
                                            <p:txEl>
                                              <p:pRg st="4" end="4"/>
                                            </p:txEl>
                                          </p:spTgt>
                                        </p:tgtEl>
                                        <p:attrNameLst>
                                          <p:attrName>style.visibility</p:attrName>
                                        </p:attrNameLst>
                                      </p:cBhvr>
                                      <p:to>
                                        <p:strVal val="visible"/>
                                      </p:to>
                                    </p:set>
                                  </p:childTnLst>
                                </p:cTn>
                              </p:par>
                            </p:childTnLst>
                          </p:cTn>
                        </p:par>
                        <p:par>
                          <p:cTn id="28" fill="hold">
                            <p:stCondLst>
                              <p:cond delay="500"/>
                            </p:stCondLst>
                            <p:childTnLst>
                              <p:par>
                                <p:cTn id="29" presetID="1" presetClass="entr" presetSubtype="0" fill="hold" nodeType="afterEffect">
                                  <p:stCondLst>
                                    <p:cond delay="0"/>
                                  </p:stCondLst>
                                  <p:childTnLst>
                                    <p:set>
                                      <p:cBhvr>
                                        <p:cTn id="30" dur="1" fill="hold">
                                          <p:stCondLst>
                                            <p:cond delay="0"/>
                                          </p:stCondLst>
                                        </p:cTn>
                                        <p:tgtEl>
                                          <p:spTgt spid="6348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887" grpId="0" build="p" autoUpdateAnimBg="0"/>
    </p:bld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7635" name="Rectangle 3"/>
          <p:cNvSpPr>
            <a:spLocks noGrp="1" noChangeArrowheads="1"/>
          </p:cNvSpPr>
          <p:nvPr>
            <p:ph type="title"/>
          </p:nvPr>
        </p:nvSpPr>
        <p:spPr>
          <a:xfrm>
            <a:off x="0" y="2667000"/>
            <a:ext cx="9144000" cy="1143000"/>
          </a:xfrm>
          <a:noFill/>
          <a:ln/>
        </p:spPr>
        <p:txBody>
          <a:bodyPr/>
          <a:lstStyle/>
          <a:p>
            <a:r>
              <a:rPr lang="en-US" sz="3600">
                <a:solidFill>
                  <a:srgbClr val="FF0000"/>
                </a:solidFill>
              </a:rPr>
              <a:t>The End</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45122"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A Simple Illustration of Recursion</a:t>
            </a:r>
            <a:endParaRPr lang="en-US" sz="4000" dirty="0">
              <a:solidFill>
                <a:schemeClr val="tx1"/>
              </a:solidFill>
            </a:endParaRPr>
          </a:p>
        </p:txBody>
      </p:sp>
      <p:sp>
        <p:nvSpPr>
          <p:cNvPr id="645123" name="Rectangle 3"/>
          <p:cNvSpPr>
            <a:spLocks noChangeArrowheads="1"/>
          </p:cNvSpPr>
          <p:nvPr/>
        </p:nvSpPr>
        <p:spPr bwMode="auto">
          <a:xfrm>
            <a:off x="482600" y="1155700"/>
            <a:ext cx="8128000" cy="749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Suppose that you are the national fundraising director for a charitable organization and need to raise $1,000,000.</a:t>
            </a:r>
          </a:p>
        </p:txBody>
      </p:sp>
      <p:sp>
        <p:nvSpPr>
          <p:cNvPr id="645124" name="Rectangle 4"/>
          <p:cNvSpPr>
            <a:spLocks noChangeArrowheads="1"/>
          </p:cNvSpPr>
          <p:nvPr/>
        </p:nvSpPr>
        <p:spPr bwMode="auto">
          <a:xfrm>
            <a:off x="482600" y="1968500"/>
            <a:ext cx="8128000" cy="1765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One possible approach is to find a wealthy donor and ask for a single $1,000,000 contribution.  The problem with that strategy is that individuals with the necessary combination of means and generosity are difficult to find.  Donors are much more likely to make contributions in the $100 range.</a:t>
            </a:r>
          </a:p>
        </p:txBody>
      </p:sp>
      <p:sp>
        <p:nvSpPr>
          <p:cNvPr id="645125" name="Rectangle 5"/>
          <p:cNvSpPr>
            <a:spLocks noChangeArrowheads="1"/>
          </p:cNvSpPr>
          <p:nvPr/>
        </p:nvSpPr>
        <p:spPr bwMode="auto">
          <a:xfrm>
            <a:off x="482600" y="3708400"/>
            <a:ext cx="8128000" cy="7874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Another strategy would be to ask 10,000 friends for $100 each.  Unfortunately, most of us don’t have 10,000 friends.</a:t>
            </a:r>
          </a:p>
        </p:txBody>
      </p:sp>
      <p:sp>
        <p:nvSpPr>
          <p:cNvPr id="645126" name="Rectangle 6"/>
          <p:cNvSpPr>
            <a:spLocks noChangeArrowheads="1"/>
          </p:cNvSpPr>
          <p:nvPr/>
        </p:nvSpPr>
        <p:spPr bwMode="auto">
          <a:xfrm>
            <a:off x="482600" y="4521200"/>
            <a:ext cx="8128000" cy="20320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There are, however, more promising strategies.  You could, for example, find ten regional coordinators and charge each one with raising $100,000.  Those regional coordinators could in turn delegate the task to local coordinators, each with a goal of $10,000, continuing the process reached a manageable contribution level.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4512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4512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64512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24" grpId="0" build="p" autoUpdateAnimBg="0"/>
      <p:bldP spid="645125" grpId="0" build="p" autoUpdateAnimBg="0"/>
      <p:bldP spid="645126" grpId="0" build="p" autoUpdateAnimBg="0"/>
    </p:bld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47170"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A Simple Illustration of Recursion</a:t>
            </a:r>
            <a:endParaRPr lang="en-US" sz="4000" dirty="0">
              <a:solidFill>
                <a:schemeClr val="tx1"/>
              </a:solidFill>
            </a:endParaRPr>
          </a:p>
        </p:txBody>
      </p:sp>
      <p:sp>
        <p:nvSpPr>
          <p:cNvPr id="647171" name="Text Box 3"/>
          <p:cNvSpPr txBox="1">
            <a:spLocks noChangeArrowheads="1"/>
          </p:cNvSpPr>
          <p:nvPr/>
        </p:nvSpPr>
        <p:spPr bwMode="auto">
          <a:xfrm>
            <a:off x="533400" y="1143000"/>
            <a:ext cx="8077200" cy="714375"/>
          </a:xfrm>
          <a:prstGeom prst="rect">
            <a:avLst/>
          </a:prstGeom>
          <a:noFill/>
          <a:ln w="9525">
            <a:noFill/>
            <a:miter lim="800000"/>
            <a:headEnd/>
            <a:tailEnd/>
          </a:ln>
          <a:effectLst/>
        </p:spPr>
        <p:txBody>
          <a:bodyPr>
            <a:prstTxWarp prst="textNoShape">
              <a:avLst/>
            </a:prstTxWarp>
            <a:spAutoFit/>
          </a:bodyPr>
          <a:lstStyle/>
          <a:p>
            <a:pPr algn="just">
              <a:lnSpc>
                <a:spcPct val="85000"/>
              </a:lnSpc>
            </a:pPr>
            <a:r>
              <a:rPr lang="en-US" sz="2400" b="0"/>
              <a:t>The following diagram illustrates the recursive strategy for raising $1,000,000 described on the previous slide:</a:t>
            </a:r>
            <a:endParaRPr lang="en-US" sz="2400"/>
          </a:p>
        </p:txBody>
      </p:sp>
      <p:sp>
        <p:nvSpPr>
          <p:cNvPr id="647172" name="Rectangle 4"/>
          <p:cNvSpPr>
            <a:spLocks noChangeArrowheads="1"/>
          </p:cNvSpPr>
          <p:nvPr/>
        </p:nvSpPr>
        <p:spPr bwMode="auto">
          <a:xfrm>
            <a:off x="3987800" y="1993900"/>
            <a:ext cx="1181100" cy="5334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90000"/>
              </a:lnSpc>
            </a:pPr>
            <a:r>
              <a:rPr lang="en-US" sz="1600" b="0"/>
              <a:t>Goal:</a:t>
            </a:r>
          </a:p>
          <a:p>
            <a:pPr algn="ctr">
              <a:lnSpc>
                <a:spcPct val="90000"/>
              </a:lnSpc>
            </a:pPr>
            <a:r>
              <a:rPr lang="en-US" sz="1600" b="0"/>
              <a:t>$1,000,000</a:t>
            </a:r>
          </a:p>
        </p:txBody>
      </p:sp>
      <p:grpSp>
        <p:nvGrpSpPr>
          <p:cNvPr id="647173" name="Group 5"/>
          <p:cNvGrpSpPr>
            <a:grpSpLocks/>
          </p:cNvGrpSpPr>
          <p:nvPr/>
        </p:nvGrpSpPr>
        <p:grpSpPr bwMode="auto">
          <a:xfrm>
            <a:off x="584200" y="2527300"/>
            <a:ext cx="7988300" cy="1168400"/>
            <a:chOff x="368" y="1592"/>
            <a:chExt cx="5032" cy="736"/>
          </a:xfrm>
        </p:grpSpPr>
        <p:sp>
          <p:nvSpPr>
            <p:cNvPr id="647174" name="Rectangle 6"/>
            <p:cNvSpPr>
              <a:spLocks noChangeArrowheads="1"/>
            </p:cNvSpPr>
            <p:nvPr/>
          </p:nvSpPr>
          <p:spPr bwMode="auto">
            <a:xfrm>
              <a:off x="368" y="2040"/>
              <a:ext cx="47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85000"/>
                </a:lnSpc>
              </a:pPr>
              <a:r>
                <a:rPr lang="en-US" b="0"/>
                <a:t>Goal:</a:t>
              </a:r>
            </a:p>
            <a:p>
              <a:pPr algn="ctr">
                <a:lnSpc>
                  <a:spcPct val="85000"/>
                </a:lnSpc>
              </a:pPr>
              <a:r>
                <a:rPr lang="en-US" b="0"/>
                <a:t>$100,000</a:t>
              </a:r>
            </a:p>
          </p:txBody>
        </p:sp>
        <p:sp>
          <p:nvSpPr>
            <p:cNvPr id="647175" name="Rectangle 7"/>
            <p:cNvSpPr>
              <a:spLocks noChangeArrowheads="1"/>
            </p:cNvSpPr>
            <p:nvPr/>
          </p:nvSpPr>
          <p:spPr bwMode="auto">
            <a:xfrm>
              <a:off x="874" y="2040"/>
              <a:ext cx="47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85000"/>
                </a:lnSpc>
              </a:pPr>
              <a:r>
                <a:rPr lang="en-US" b="0"/>
                <a:t>Goal:</a:t>
              </a:r>
            </a:p>
            <a:p>
              <a:pPr algn="ctr">
                <a:lnSpc>
                  <a:spcPct val="85000"/>
                </a:lnSpc>
              </a:pPr>
              <a:r>
                <a:rPr lang="en-US" b="0"/>
                <a:t>$100,000</a:t>
              </a:r>
            </a:p>
          </p:txBody>
        </p:sp>
        <p:sp>
          <p:nvSpPr>
            <p:cNvPr id="647176" name="Rectangle 8"/>
            <p:cNvSpPr>
              <a:spLocks noChangeArrowheads="1"/>
            </p:cNvSpPr>
            <p:nvPr/>
          </p:nvSpPr>
          <p:spPr bwMode="auto">
            <a:xfrm>
              <a:off x="1380" y="2040"/>
              <a:ext cx="47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85000"/>
                </a:lnSpc>
              </a:pPr>
              <a:r>
                <a:rPr lang="en-US" b="0"/>
                <a:t>Goal:</a:t>
              </a:r>
            </a:p>
            <a:p>
              <a:pPr algn="ctr">
                <a:lnSpc>
                  <a:spcPct val="85000"/>
                </a:lnSpc>
              </a:pPr>
              <a:r>
                <a:rPr lang="en-US" b="0"/>
                <a:t>$100,000</a:t>
              </a:r>
            </a:p>
          </p:txBody>
        </p:sp>
        <p:sp>
          <p:nvSpPr>
            <p:cNvPr id="647177" name="Rectangle 9"/>
            <p:cNvSpPr>
              <a:spLocks noChangeArrowheads="1"/>
            </p:cNvSpPr>
            <p:nvPr/>
          </p:nvSpPr>
          <p:spPr bwMode="auto">
            <a:xfrm>
              <a:off x="1886" y="2040"/>
              <a:ext cx="47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85000"/>
                </a:lnSpc>
              </a:pPr>
              <a:r>
                <a:rPr lang="en-US" b="0"/>
                <a:t>Goal:</a:t>
              </a:r>
            </a:p>
            <a:p>
              <a:pPr algn="ctr">
                <a:lnSpc>
                  <a:spcPct val="85000"/>
                </a:lnSpc>
              </a:pPr>
              <a:r>
                <a:rPr lang="en-US" b="0"/>
                <a:t>$100,000</a:t>
              </a:r>
            </a:p>
          </p:txBody>
        </p:sp>
        <p:sp>
          <p:nvSpPr>
            <p:cNvPr id="647178" name="Rectangle 10"/>
            <p:cNvSpPr>
              <a:spLocks noChangeArrowheads="1"/>
            </p:cNvSpPr>
            <p:nvPr/>
          </p:nvSpPr>
          <p:spPr bwMode="auto">
            <a:xfrm>
              <a:off x="2392" y="2040"/>
              <a:ext cx="47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85000"/>
                </a:lnSpc>
              </a:pPr>
              <a:r>
                <a:rPr lang="en-US" b="0"/>
                <a:t>Goal:</a:t>
              </a:r>
            </a:p>
            <a:p>
              <a:pPr algn="ctr">
                <a:lnSpc>
                  <a:spcPct val="85000"/>
                </a:lnSpc>
              </a:pPr>
              <a:r>
                <a:rPr lang="en-US" b="0"/>
                <a:t>$100,000</a:t>
              </a:r>
            </a:p>
          </p:txBody>
        </p:sp>
        <p:sp>
          <p:nvSpPr>
            <p:cNvPr id="647179" name="Rectangle 11"/>
            <p:cNvSpPr>
              <a:spLocks noChangeArrowheads="1"/>
            </p:cNvSpPr>
            <p:nvPr/>
          </p:nvSpPr>
          <p:spPr bwMode="auto">
            <a:xfrm>
              <a:off x="2898" y="2040"/>
              <a:ext cx="47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85000"/>
                </a:lnSpc>
              </a:pPr>
              <a:r>
                <a:rPr lang="en-US" b="0"/>
                <a:t>Goal:</a:t>
              </a:r>
            </a:p>
            <a:p>
              <a:pPr algn="ctr">
                <a:lnSpc>
                  <a:spcPct val="85000"/>
                </a:lnSpc>
              </a:pPr>
              <a:r>
                <a:rPr lang="en-US" b="0"/>
                <a:t>$100,000</a:t>
              </a:r>
            </a:p>
          </p:txBody>
        </p:sp>
        <p:sp>
          <p:nvSpPr>
            <p:cNvPr id="647180" name="Rectangle 12"/>
            <p:cNvSpPr>
              <a:spLocks noChangeArrowheads="1"/>
            </p:cNvSpPr>
            <p:nvPr/>
          </p:nvSpPr>
          <p:spPr bwMode="auto">
            <a:xfrm>
              <a:off x="3404" y="2040"/>
              <a:ext cx="47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85000"/>
                </a:lnSpc>
              </a:pPr>
              <a:r>
                <a:rPr lang="en-US" b="0"/>
                <a:t>Goal:</a:t>
              </a:r>
            </a:p>
            <a:p>
              <a:pPr algn="ctr">
                <a:lnSpc>
                  <a:spcPct val="85000"/>
                </a:lnSpc>
              </a:pPr>
              <a:r>
                <a:rPr lang="en-US" b="0"/>
                <a:t>$100,000</a:t>
              </a:r>
            </a:p>
          </p:txBody>
        </p:sp>
        <p:sp>
          <p:nvSpPr>
            <p:cNvPr id="647181" name="Rectangle 13"/>
            <p:cNvSpPr>
              <a:spLocks noChangeArrowheads="1"/>
            </p:cNvSpPr>
            <p:nvPr/>
          </p:nvSpPr>
          <p:spPr bwMode="auto">
            <a:xfrm>
              <a:off x="3910" y="2040"/>
              <a:ext cx="47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85000"/>
                </a:lnSpc>
              </a:pPr>
              <a:r>
                <a:rPr lang="en-US" b="0"/>
                <a:t>Goal:</a:t>
              </a:r>
            </a:p>
            <a:p>
              <a:pPr algn="ctr">
                <a:lnSpc>
                  <a:spcPct val="85000"/>
                </a:lnSpc>
              </a:pPr>
              <a:r>
                <a:rPr lang="en-US" b="0"/>
                <a:t>$100,000</a:t>
              </a:r>
            </a:p>
          </p:txBody>
        </p:sp>
        <p:sp>
          <p:nvSpPr>
            <p:cNvPr id="647182" name="Rectangle 14"/>
            <p:cNvSpPr>
              <a:spLocks noChangeArrowheads="1"/>
            </p:cNvSpPr>
            <p:nvPr/>
          </p:nvSpPr>
          <p:spPr bwMode="auto">
            <a:xfrm>
              <a:off x="4416" y="2040"/>
              <a:ext cx="47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85000"/>
                </a:lnSpc>
              </a:pPr>
              <a:r>
                <a:rPr lang="en-US" b="0"/>
                <a:t>Goal:</a:t>
              </a:r>
            </a:p>
            <a:p>
              <a:pPr algn="ctr">
                <a:lnSpc>
                  <a:spcPct val="85000"/>
                </a:lnSpc>
              </a:pPr>
              <a:r>
                <a:rPr lang="en-US" b="0"/>
                <a:t>$100,000</a:t>
              </a:r>
            </a:p>
          </p:txBody>
        </p:sp>
        <p:sp>
          <p:nvSpPr>
            <p:cNvPr id="647183" name="Rectangle 15"/>
            <p:cNvSpPr>
              <a:spLocks noChangeArrowheads="1"/>
            </p:cNvSpPr>
            <p:nvPr/>
          </p:nvSpPr>
          <p:spPr bwMode="auto">
            <a:xfrm>
              <a:off x="4922" y="2040"/>
              <a:ext cx="47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85000"/>
                </a:lnSpc>
              </a:pPr>
              <a:r>
                <a:rPr lang="en-US" b="0"/>
                <a:t>Goal:</a:t>
              </a:r>
            </a:p>
            <a:p>
              <a:pPr algn="ctr">
                <a:lnSpc>
                  <a:spcPct val="85000"/>
                </a:lnSpc>
              </a:pPr>
              <a:r>
                <a:rPr lang="en-US" b="0"/>
                <a:t>$100,000</a:t>
              </a:r>
            </a:p>
          </p:txBody>
        </p:sp>
        <p:cxnSp>
          <p:nvCxnSpPr>
            <p:cNvPr id="647184" name="AutoShape 16"/>
            <p:cNvCxnSpPr>
              <a:cxnSpLocks noChangeShapeType="1"/>
              <a:stCxn id="647174" idx="0"/>
              <a:endCxn id="647172" idx="2"/>
            </p:cNvCxnSpPr>
            <p:nvPr/>
          </p:nvCxnSpPr>
          <p:spPr bwMode="auto">
            <a:xfrm flipV="1">
              <a:off x="607" y="1592"/>
              <a:ext cx="2277" cy="448"/>
            </a:xfrm>
            <a:prstGeom prst="straightConnector1">
              <a:avLst/>
            </a:prstGeom>
            <a:noFill/>
            <a:ln w="9525">
              <a:solidFill>
                <a:schemeClr val="tx1"/>
              </a:solidFill>
              <a:round/>
              <a:headEnd/>
              <a:tailEnd/>
            </a:ln>
            <a:effectLst/>
          </p:spPr>
        </p:cxnSp>
        <p:cxnSp>
          <p:nvCxnSpPr>
            <p:cNvPr id="647185" name="AutoShape 17"/>
            <p:cNvCxnSpPr>
              <a:cxnSpLocks noChangeShapeType="1"/>
              <a:stCxn id="647175" idx="0"/>
              <a:endCxn id="647172" idx="2"/>
            </p:cNvCxnSpPr>
            <p:nvPr/>
          </p:nvCxnSpPr>
          <p:spPr bwMode="auto">
            <a:xfrm flipV="1">
              <a:off x="1113" y="1592"/>
              <a:ext cx="1771" cy="448"/>
            </a:xfrm>
            <a:prstGeom prst="straightConnector1">
              <a:avLst/>
            </a:prstGeom>
            <a:noFill/>
            <a:ln w="9525">
              <a:solidFill>
                <a:schemeClr val="tx1"/>
              </a:solidFill>
              <a:round/>
              <a:headEnd/>
              <a:tailEnd/>
            </a:ln>
            <a:effectLst/>
          </p:spPr>
        </p:cxnSp>
        <p:cxnSp>
          <p:nvCxnSpPr>
            <p:cNvPr id="647186" name="AutoShape 18"/>
            <p:cNvCxnSpPr>
              <a:cxnSpLocks noChangeShapeType="1"/>
              <a:stCxn id="647176" idx="0"/>
              <a:endCxn id="647172" idx="2"/>
            </p:cNvCxnSpPr>
            <p:nvPr/>
          </p:nvCxnSpPr>
          <p:spPr bwMode="auto">
            <a:xfrm flipV="1">
              <a:off x="1619" y="1592"/>
              <a:ext cx="1265" cy="448"/>
            </a:xfrm>
            <a:prstGeom prst="straightConnector1">
              <a:avLst/>
            </a:prstGeom>
            <a:noFill/>
            <a:ln w="9525">
              <a:solidFill>
                <a:schemeClr val="tx1"/>
              </a:solidFill>
              <a:round/>
              <a:headEnd/>
              <a:tailEnd/>
            </a:ln>
            <a:effectLst/>
          </p:spPr>
        </p:cxnSp>
        <p:cxnSp>
          <p:nvCxnSpPr>
            <p:cNvPr id="647187" name="AutoShape 19"/>
            <p:cNvCxnSpPr>
              <a:cxnSpLocks noChangeShapeType="1"/>
              <a:stCxn id="647177" idx="0"/>
              <a:endCxn id="647172" idx="2"/>
            </p:cNvCxnSpPr>
            <p:nvPr/>
          </p:nvCxnSpPr>
          <p:spPr bwMode="auto">
            <a:xfrm flipV="1">
              <a:off x="2125" y="1592"/>
              <a:ext cx="759" cy="448"/>
            </a:xfrm>
            <a:prstGeom prst="straightConnector1">
              <a:avLst/>
            </a:prstGeom>
            <a:noFill/>
            <a:ln w="9525">
              <a:solidFill>
                <a:schemeClr val="tx1"/>
              </a:solidFill>
              <a:round/>
              <a:headEnd/>
              <a:tailEnd/>
            </a:ln>
            <a:effectLst/>
          </p:spPr>
        </p:cxnSp>
        <p:cxnSp>
          <p:nvCxnSpPr>
            <p:cNvPr id="647188" name="AutoShape 20"/>
            <p:cNvCxnSpPr>
              <a:cxnSpLocks noChangeShapeType="1"/>
              <a:stCxn id="647178" idx="0"/>
              <a:endCxn id="647172" idx="2"/>
            </p:cNvCxnSpPr>
            <p:nvPr/>
          </p:nvCxnSpPr>
          <p:spPr bwMode="auto">
            <a:xfrm flipV="1">
              <a:off x="2631" y="1592"/>
              <a:ext cx="253" cy="448"/>
            </a:xfrm>
            <a:prstGeom prst="straightConnector1">
              <a:avLst/>
            </a:prstGeom>
            <a:noFill/>
            <a:ln w="9525">
              <a:solidFill>
                <a:schemeClr val="tx1"/>
              </a:solidFill>
              <a:round/>
              <a:headEnd/>
              <a:tailEnd/>
            </a:ln>
            <a:effectLst/>
          </p:spPr>
        </p:cxnSp>
        <p:cxnSp>
          <p:nvCxnSpPr>
            <p:cNvPr id="647189" name="AutoShape 21"/>
            <p:cNvCxnSpPr>
              <a:cxnSpLocks noChangeShapeType="1"/>
              <a:stCxn id="647179" idx="0"/>
              <a:endCxn id="647172" idx="2"/>
            </p:cNvCxnSpPr>
            <p:nvPr/>
          </p:nvCxnSpPr>
          <p:spPr bwMode="auto">
            <a:xfrm flipH="1" flipV="1">
              <a:off x="2884" y="1592"/>
              <a:ext cx="253" cy="448"/>
            </a:xfrm>
            <a:prstGeom prst="straightConnector1">
              <a:avLst/>
            </a:prstGeom>
            <a:noFill/>
            <a:ln w="9525">
              <a:solidFill>
                <a:schemeClr val="tx1"/>
              </a:solidFill>
              <a:round/>
              <a:headEnd/>
              <a:tailEnd/>
            </a:ln>
            <a:effectLst/>
          </p:spPr>
        </p:cxnSp>
        <p:cxnSp>
          <p:nvCxnSpPr>
            <p:cNvPr id="647190" name="AutoShape 22"/>
            <p:cNvCxnSpPr>
              <a:cxnSpLocks noChangeShapeType="1"/>
              <a:stCxn id="647180" idx="0"/>
              <a:endCxn id="647172" idx="2"/>
            </p:cNvCxnSpPr>
            <p:nvPr/>
          </p:nvCxnSpPr>
          <p:spPr bwMode="auto">
            <a:xfrm flipH="1" flipV="1">
              <a:off x="2884" y="1592"/>
              <a:ext cx="759" cy="448"/>
            </a:xfrm>
            <a:prstGeom prst="straightConnector1">
              <a:avLst/>
            </a:prstGeom>
            <a:noFill/>
            <a:ln w="9525">
              <a:solidFill>
                <a:schemeClr val="tx1"/>
              </a:solidFill>
              <a:round/>
              <a:headEnd/>
              <a:tailEnd/>
            </a:ln>
            <a:effectLst/>
          </p:spPr>
        </p:cxnSp>
        <p:cxnSp>
          <p:nvCxnSpPr>
            <p:cNvPr id="647191" name="AutoShape 23"/>
            <p:cNvCxnSpPr>
              <a:cxnSpLocks noChangeShapeType="1"/>
              <a:stCxn id="647181" idx="0"/>
              <a:endCxn id="647172" idx="2"/>
            </p:cNvCxnSpPr>
            <p:nvPr/>
          </p:nvCxnSpPr>
          <p:spPr bwMode="auto">
            <a:xfrm flipH="1" flipV="1">
              <a:off x="2884" y="1592"/>
              <a:ext cx="1265" cy="448"/>
            </a:xfrm>
            <a:prstGeom prst="straightConnector1">
              <a:avLst/>
            </a:prstGeom>
            <a:noFill/>
            <a:ln w="9525">
              <a:solidFill>
                <a:schemeClr val="tx1"/>
              </a:solidFill>
              <a:round/>
              <a:headEnd/>
              <a:tailEnd/>
            </a:ln>
            <a:effectLst/>
          </p:spPr>
        </p:cxnSp>
        <p:cxnSp>
          <p:nvCxnSpPr>
            <p:cNvPr id="647192" name="AutoShape 24"/>
            <p:cNvCxnSpPr>
              <a:cxnSpLocks noChangeShapeType="1"/>
              <a:stCxn id="647182" idx="0"/>
              <a:endCxn id="647172" idx="2"/>
            </p:cNvCxnSpPr>
            <p:nvPr/>
          </p:nvCxnSpPr>
          <p:spPr bwMode="auto">
            <a:xfrm flipH="1" flipV="1">
              <a:off x="2884" y="1592"/>
              <a:ext cx="1771" cy="448"/>
            </a:xfrm>
            <a:prstGeom prst="straightConnector1">
              <a:avLst/>
            </a:prstGeom>
            <a:noFill/>
            <a:ln w="9525">
              <a:solidFill>
                <a:schemeClr val="tx1"/>
              </a:solidFill>
              <a:round/>
              <a:headEnd/>
              <a:tailEnd/>
            </a:ln>
            <a:effectLst/>
          </p:spPr>
        </p:cxnSp>
        <p:cxnSp>
          <p:nvCxnSpPr>
            <p:cNvPr id="647193" name="AutoShape 25"/>
            <p:cNvCxnSpPr>
              <a:cxnSpLocks noChangeShapeType="1"/>
              <a:stCxn id="647183" idx="0"/>
              <a:endCxn id="647172" idx="2"/>
            </p:cNvCxnSpPr>
            <p:nvPr/>
          </p:nvCxnSpPr>
          <p:spPr bwMode="auto">
            <a:xfrm flipH="1" flipV="1">
              <a:off x="2884" y="1592"/>
              <a:ext cx="2277" cy="448"/>
            </a:xfrm>
            <a:prstGeom prst="straightConnector1">
              <a:avLst/>
            </a:prstGeom>
            <a:noFill/>
            <a:ln w="9525">
              <a:solidFill>
                <a:schemeClr val="tx1"/>
              </a:solidFill>
              <a:round/>
              <a:headEnd/>
              <a:tailEnd/>
            </a:ln>
            <a:effectLst/>
          </p:spPr>
        </p:cxnSp>
      </p:grpSp>
      <p:grpSp>
        <p:nvGrpSpPr>
          <p:cNvPr id="647194" name="Group 26"/>
          <p:cNvGrpSpPr>
            <a:grpSpLocks/>
          </p:cNvGrpSpPr>
          <p:nvPr/>
        </p:nvGrpSpPr>
        <p:grpSpPr bwMode="auto">
          <a:xfrm>
            <a:off x="736600" y="3695700"/>
            <a:ext cx="7569200" cy="990600"/>
            <a:chOff x="464" y="2328"/>
            <a:chExt cx="4768" cy="624"/>
          </a:xfrm>
        </p:grpSpPr>
        <p:sp>
          <p:nvSpPr>
            <p:cNvPr id="647195" name="Rectangle 27"/>
            <p:cNvSpPr>
              <a:spLocks noChangeArrowheads="1"/>
            </p:cNvSpPr>
            <p:nvPr/>
          </p:nvSpPr>
          <p:spPr bwMode="auto">
            <a:xfrm>
              <a:off x="464" y="2664"/>
              <a:ext cx="44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85000"/>
                </a:lnSpc>
              </a:pPr>
              <a:r>
                <a:rPr lang="en-US" b="0"/>
                <a:t>Goal:</a:t>
              </a:r>
            </a:p>
            <a:p>
              <a:pPr algn="ctr">
                <a:lnSpc>
                  <a:spcPct val="85000"/>
                </a:lnSpc>
              </a:pPr>
              <a:r>
                <a:rPr lang="en-US" b="0"/>
                <a:t>$10,000</a:t>
              </a:r>
            </a:p>
          </p:txBody>
        </p:sp>
        <p:sp>
          <p:nvSpPr>
            <p:cNvPr id="647196" name="Rectangle 28"/>
            <p:cNvSpPr>
              <a:spLocks noChangeArrowheads="1"/>
            </p:cNvSpPr>
            <p:nvPr/>
          </p:nvSpPr>
          <p:spPr bwMode="auto">
            <a:xfrm>
              <a:off x="944" y="2664"/>
              <a:ext cx="44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85000"/>
                </a:lnSpc>
              </a:pPr>
              <a:r>
                <a:rPr lang="en-US" b="0"/>
                <a:t>Goal:</a:t>
              </a:r>
            </a:p>
            <a:p>
              <a:pPr algn="ctr">
                <a:lnSpc>
                  <a:spcPct val="85000"/>
                </a:lnSpc>
              </a:pPr>
              <a:r>
                <a:rPr lang="en-US" b="0"/>
                <a:t>$10,000</a:t>
              </a:r>
            </a:p>
          </p:txBody>
        </p:sp>
        <p:sp>
          <p:nvSpPr>
            <p:cNvPr id="647197" name="Rectangle 29"/>
            <p:cNvSpPr>
              <a:spLocks noChangeArrowheads="1"/>
            </p:cNvSpPr>
            <p:nvPr/>
          </p:nvSpPr>
          <p:spPr bwMode="auto">
            <a:xfrm>
              <a:off x="1424" y="2664"/>
              <a:ext cx="44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85000"/>
                </a:lnSpc>
              </a:pPr>
              <a:r>
                <a:rPr lang="en-US" b="0"/>
                <a:t>Goal:</a:t>
              </a:r>
            </a:p>
            <a:p>
              <a:pPr algn="ctr">
                <a:lnSpc>
                  <a:spcPct val="85000"/>
                </a:lnSpc>
              </a:pPr>
              <a:r>
                <a:rPr lang="en-US" b="0"/>
                <a:t>$10,000</a:t>
              </a:r>
            </a:p>
          </p:txBody>
        </p:sp>
        <p:sp>
          <p:nvSpPr>
            <p:cNvPr id="647198" name="Rectangle 30"/>
            <p:cNvSpPr>
              <a:spLocks noChangeArrowheads="1"/>
            </p:cNvSpPr>
            <p:nvPr/>
          </p:nvSpPr>
          <p:spPr bwMode="auto">
            <a:xfrm>
              <a:off x="1904" y="2664"/>
              <a:ext cx="44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85000"/>
                </a:lnSpc>
              </a:pPr>
              <a:r>
                <a:rPr lang="en-US" b="0"/>
                <a:t>Goal:</a:t>
              </a:r>
            </a:p>
            <a:p>
              <a:pPr algn="ctr">
                <a:lnSpc>
                  <a:spcPct val="85000"/>
                </a:lnSpc>
              </a:pPr>
              <a:r>
                <a:rPr lang="en-US" b="0"/>
                <a:t>$10,000</a:t>
              </a:r>
            </a:p>
          </p:txBody>
        </p:sp>
        <p:sp>
          <p:nvSpPr>
            <p:cNvPr id="647199" name="Rectangle 31"/>
            <p:cNvSpPr>
              <a:spLocks noChangeArrowheads="1"/>
            </p:cNvSpPr>
            <p:nvPr/>
          </p:nvSpPr>
          <p:spPr bwMode="auto">
            <a:xfrm>
              <a:off x="2384" y="2664"/>
              <a:ext cx="44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85000"/>
                </a:lnSpc>
              </a:pPr>
              <a:r>
                <a:rPr lang="en-US" b="0"/>
                <a:t>Goal:</a:t>
              </a:r>
            </a:p>
            <a:p>
              <a:pPr algn="ctr">
                <a:lnSpc>
                  <a:spcPct val="85000"/>
                </a:lnSpc>
              </a:pPr>
              <a:r>
                <a:rPr lang="en-US" b="0"/>
                <a:t>$10,000</a:t>
              </a:r>
            </a:p>
          </p:txBody>
        </p:sp>
        <p:sp>
          <p:nvSpPr>
            <p:cNvPr id="647200" name="Rectangle 32"/>
            <p:cNvSpPr>
              <a:spLocks noChangeArrowheads="1"/>
            </p:cNvSpPr>
            <p:nvPr/>
          </p:nvSpPr>
          <p:spPr bwMode="auto">
            <a:xfrm>
              <a:off x="2864" y="2664"/>
              <a:ext cx="44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85000"/>
                </a:lnSpc>
              </a:pPr>
              <a:r>
                <a:rPr lang="en-US" b="0"/>
                <a:t>Goal:</a:t>
              </a:r>
            </a:p>
            <a:p>
              <a:pPr algn="ctr">
                <a:lnSpc>
                  <a:spcPct val="85000"/>
                </a:lnSpc>
              </a:pPr>
              <a:r>
                <a:rPr lang="en-US" b="0"/>
                <a:t>$10,000</a:t>
              </a:r>
            </a:p>
          </p:txBody>
        </p:sp>
        <p:sp>
          <p:nvSpPr>
            <p:cNvPr id="647201" name="Rectangle 33"/>
            <p:cNvSpPr>
              <a:spLocks noChangeArrowheads="1"/>
            </p:cNvSpPr>
            <p:nvPr/>
          </p:nvSpPr>
          <p:spPr bwMode="auto">
            <a:xfrm>
              <a:off x="3344" y="2664"/>
              <a:ext cx="44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85000"/>
                </a:lnSpc>
              </a:pPr>
              <a:r>
                <a:rPr lang="en-US" b="0"/>
                <a:t>Goal:</a:t>
              </a:r>
            </a:p>
            <a:p>
              <a:pPr algn="ctr">
                <a:lnSpc>
                  <a:spcPct val="85000"/>
                </a:lnSpc>
              </a:pPr>
              <a:r>
                <a:rPr lang="en-US" b="0"/>
                <a:t>$10,000</a:t>
              </a:r>
            </a:p>
          </p:txBody>
        </p:sp>
        <p:sp>
          <p:nvSpPr>
            <p:cNvPr id="647202" name="Rectangle 34"/>
            <p:cNvSpPr>
              <a:spLocks noChangeArrowheads="1"/>
            </p:cNvSpPr>
            <p:nvPr/>
          </p:nvSpPr>
          <p:spPr bwMode="auto">
            <a:xfrm>
              <a:off x="3824" y="2664"/>
              <a:ext cx="44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85000"/>
                </a:lnSpc>
              </a:pPr>
              <a:r>
                <a:rPr lang="en-US" b="0"/>
                <a:t>Goal:</a:t>
              </a:r>
            </a:p>
            <a:p>
              <a:pPr algn="ctr">
                <a:lnSpc>
                  <a:spcPct val="85000"/>
                </a:lnSpc>
              </a:pPr>
              <a:r>
                <a:rPr lang="en-US" b="0"/>
                <a:t>$10,000</a:t>
              </a:r>
            </a:p>
          </p:txBody>
        </p:sp>
        <p:sp>
          <p:nvSpPr>
            <p:cNvPr id="647203" name="Rectangle 35"/>
            <p:cNvSpPr>
              <a:spLocks noChangeArrowheads="1"/>
            </p:cNvSpPr>
            <p:nvPr/>
          </p:nvSpPr>
          <p:spPr bwMode="auto">
            <a:xfrm>
              <a:off x="4304" y="2664"/>
              <a:ext cx="44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85000"/>
                </a:lnSpc>
              </a:pPr>
              <a:r>
                <a:rPr lang="en-US" b="0"/>
                <a:t>Goal:</a:t>
              </a:r>
            </a:p>
            <a:p>
              <a:pPr algn="ctr">
                <a:lnSpc>
                  <a:spcPct val="85000"/>
                </a:lnSpc>
              </a:pPr>
              <a:r>
                <a:rPr lang="en-US" b="0"/>
                <a:t>$10,000</a:t>
              </a:r>
            </a:p>
          </p:txBody>
        </p:sp>
        <p:sp>
          <p:nvSpPr>
            <p:cNvPr id="647204" name="Rectangle 36"/>
            <p:cNvSpPr>
              <a:spLocks noChangeArrowheads="1"/>
            </p:cNvSpPr>
            <p:nvPr/>
          </p:nvSpPr>
          <p:spPr bwMode="auto">
            <a:xfrm>
              <a:off x="4784" y="2664"/>
              <a:ext cx="44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85000"/>
                </a:lnSpc>
              </a:pPr>
              <a:r>
                <a:rPr lang="en-US" b="0"/>
                <a:t>Goal:</a:t>
              </a:r>
            </a:p>
            <a:p>
              <a:pPr algn="ctr">
                <a:lnSpc>
                  <a:spcPct val="85000"/>
                </a:lnSpc>
              </a:pPr>
              <a:r>
                <a:rPr lang="en-US" b="0"/>
                <a:t>$10,000</a:t>
              </a:r>
            </a:p>
          </p:txBody>
        </p:sp>
        <p:cxnSp>
          <p:nvCxnSpPr>
            <p:cNvPr id="647205" name="AutoShape 37"/>
            <p:cNvCxnSpPr>
              <a:cxnSpLocks noChangeShapeType="1"/>
              <a:stCxn id="647195" idx="0"/>
              <a:endCxn id="647177" idx="2"/>
            </p:cNvCxnSpPr>
            <p:nvPr/>
          </p:nvCxnSpPr>
          <p:spPr bwMode="auto">
            <a:xfrm flipV="1">
              <a:off x="688" y="2328"/>
              <a:ext cx="1437" cy="336"/>
            </a:xfrm>
            <a:prstGeom prst="straightConnector1">
              <a:avLst/>
            </a:prstGeom>
            <a:noFill/>
            <a:ln w="9525">
              <a:solidFill>
                <a:schemeClr val="tx1"/>
              </a:solidFill>
              <a:round/>
              <a:headEnd/>
              <a:tailEnd/>
            </a:ln>
            <a:effectLst/>
          </p:spPr>
        </p:cxnSp>
        <p:cxnSp>
          <p:nvCxnSpPr>
            <p:cNvPr id="647206" name="AutoShape 38"/>
            <p:cNvCxnSpPr>
              <a:cxnSpLocks noChangeShapeType="1"/>
              <a:stCxn id="647196" idx="0"/>
              <a:endCxn id="647177" idx="2"/>
            </p:cNvCxnSpPr>
            <p:nvPr/>
          </p:nvCxnSpPr>
          <p:spPr bwMode="auto">
            <a:xfrm flipV="1">
              <a:off x="1168" y="2328"/>
              <a:ext cx="957" cy="336"/>
            </a:xfrm>
            <a:prstGeom prst="straightConnector1">
              <a:avLst/>
            </a:prstGeom>
            <a:noFill/>
            <a:ln w="9525">
              <a:solidFill>
                <a:schemeClr val="tx1"/>
              </a:solidFill>
              <a:round/>
              <a:headEnd/>
              <a:tailEnd/>
            </a:ln>
            <a:effectLst/>
          </p:spPr>
        </p:cxnSp>
        <p:cxnSp>
          <p:nvCxnSpPr>
            <p:cNvPr id="647207" name="AutoShape 39"/>
            <p:cNvCxnSpPr>
              <a:cxnSpLocks noChangeShapeType="1"/>
              <a:stCxn id="647197" idx="0"/>
              <a:endCxn id="647177" idx="2"/>
            </p:cNvCxnSpPr>
            <p:nvPr/>
          </p:nvCxnSpPr>
          <p:spPr bwMode="auto">
            <a:xfrm flipV="1">
              <a:off x="1648" y="2328"/>
              <a:ext cx="477" cy="336"/>
            </a:xfrm>
            <a:prstGeom prst="straightConnector1">
              <a:avLst/>
            </a:prstGeom>
            <a:noFill/>
            <a:ln w="9525">
              <a:solidFill>
                <a:schemeClr val="tx1"/>
              </a:solidFill>
              <a:round/>
              <a:headEnd/>
              <a:tailEnd/>
            </a:ln>
            <a:effectLst/>
          </p:spPr>
        </p:cxnSp>
        <p:cxnSp>
          <p:nvCxnSpPr>
            <p:cNvPr id="647208" name="AutoShape 40"/>
            <p:cNvCxnSpPr>
              <a:cxnSpLocks noChangeShapeType="1"/>
              <a:stCxn id="647198" idx="0"/>
              <a:endCxn id="647177" idx="2"/>
            </p:cNvCxnSpPr>
            <p:nvPr/>
          </p:nvCxnSpPr>
          <p:spPr bwMode="auto">
            <a:xfrm flipH="1" flipV="1">
              <a:off x="2125" y="2328"/>
              <a:ext cx="3" cy="336"/>
            </a:xfrm>
            <a:prstGeom prst="straightConnector1">
              <a:avLst/>
            </a:prstGeom>
            <a:noFill/>
            <a:ln w="9525">
              <a:solidFill>
                <a:schemeClr val="tx1"/>
              </a:solidFill>
              <a:round/>
              <a:headEnd/>
              <a:tailEnd/>
            </a:ln>
            <a:effectLst/>
          </p:spPr>
        </p:cxnSp>
        <p:cxnSp>
          <p:nvCxnSpPr>
            <p:cNvPr id="647209" name="AutoShape 41"/>
            <p:cNvCxnSpPr>
              <a:cxnSpLocks noChangeShapeType="1"/>
              <a:stCxn id="647199" idx="0"/>
              <a:endCxn id="647177" idx="2"/>
            </p:cNvCxnSpPr>
            <p:nvPr/>
          </p:nvCxnSpPr>
          <p:spPr bwMode="auto">
            <a:xfrm flipH="1" flipV="1">
              <a:off x="2125" y="2328"/>
              <a:ext cx="483" cy="336"/>
            </a:xfrm>
            <a:prstGeom prst="straightConnector1">
              <a:avLst/>
            </a:prstGeom>
            <a:noFill/>
            <a:ln w="9525">
              <a:solidFill>
                <a:schemeClr val="tx1"/>
              </a:solidFill>
              <a:round/>
              <a:headEnd/>
              <a:tailEnd/>
            </a:ln>
            <a:effectLst/>
          </p:spPr>
        </p:cxnSp>
        <p:cxnSp>
          <p:nvCxnSpPr>
            <p:cNvPr id="647210" name="AutoShape 42"/>
            <p:cNvCxnSpPr>
              <a:cxnSpLocks noChangeShapeType="1"/>
              <a:stCxn id="647200" idx="0"/>
              <a:endCxn id="647177" idx="2"/>
            </p:cNvCxnSpPr>
            <p:nvPr/>
          </p:nvCxnSpPr>
          <p:spPr bwMode="auto">
            <a:xfrm flipH="1" flipV="1">
              <a:off x="2125" y="2328"/>
              <a:ext cx="963" cy="336"/>
            </a:xfrm>
            <a:prstGeom prst="straightConnector1">
              <a:avLst/>
            </a:prstGeom>
            <a:noFill/>
            <a:ln w="9525">
              <a:solidFill>
                <a:schemeClr val="tx1"/>
              </a:solidFill>
              <a:round/>
              <a:headEnd/>
              <a:tailEnd/>
            </a:ln>
            <a:effectLst/>
          </p:spPr>
        </p:cxnSp>
        <p:cxnSp>
          <p:nvCxnSpPr>
            <p:cNvPr id="647211" name="AutoShape 43"/>
            <p:cNvCxnSpPr>
              <a:cxnSpLocks noChangeShapeType="1"/>
              <a:stCxn id="647201" idx="0"/>
              <a:endCxn id="647177" idx="2"/>
            </p:cNvCxnSpPr>
            <p:nvPr/>
          </p:nvCxnSpPr>
          <p:spPr bwMode="auto">
            <a:xfrm flipH="1" flipV="1">
              <a:off x="2125" y="2328"/>
              <a:ext cx="1443" cy="336"/>
            </a:xfrm>
            <a:prstGeom prst="straightConnector1">
              <a:avLst/>
            </a:prstGeom>
            <a:noFill/>
            <a:ln w="9525">
              <a:solidFill>
                <a:schemeClr val="tx1"/>
              </a:solidFill>
              <a:round/>
              <a:headEnd/>
              <a:tailEnd/>
            </a:ln>
            <a:effectLst/>
          </p:spPr>
        </p:cxnSp>
        <p:cxnSp>
          <p:nvCxnSpPr>
            <p:cNvPr id="647212" name="AutoShape 44"/>
            <p:cNvCxnSpPr>
              <a:cxnSpLocks noChangeShapeType="1"/>
              <a:stCxn id="647202" idx="0"/>
              <a:endCxn id="647177" idx="2"/>
            </p:cNvCxnSpPr>
            <p:nvPr/>
          </p:nvCxnSpPr>
          <p:spPr bwMode="auto">
            <a:xfrm flipH="1" flipV="1">
              <a:off x="2125" y="2328"/>
              <a:ext cx="1923" cy="336"/>
            </a:xfrm>
            <a:prstGeom prst="straightConnector1">
              <a:avLst/>
            </a:prstGeom>
            <a:noFill/>
            <a:ln w="9525">
              <a:solidFill>
                <a:schemeClr val="tx1"/>
              </a:solidFill>
              <a:round/>
              <a:headEnd/>
              <a:tailEnd/>
            </a:ln>
            <a:effectLst/>
          </p:spPr>
        </p:cxnSp>
        <p:cxnSp>
          <p:nvCxnSpPr>
            <p:cNvPr id="647213" name="AutoShape 45"/>
            <p:cNvCxnSpPr>
              <a:cxnSpLocks noChangeShapeType="1"/>
              <a:stCxn id="647203" idx="0"/>
              <a:endCxn id="647177" idx="2"/>
            </p:cNvCxnSpPr>
            <p:nvPr/>
          </p:nvCxnSpPr>
          <p:spPr bwMode="auto">
            <a:xfrm flipH="1" flipV="1">
              <a:off x="2125" y="2328"/>
              <a:ext cx="2403" cy="336"/>
            </a:xfrm>
            <a:prstGeom prst="straightConnector1">
              <a:avLst/>
            </a:prstGeom>
            <a:noFill/>
            <a:ln w="9525">
              <a:solidFill>
                <a:schemeClr val="tx1"/>
              </a:solidFill>
              <a:round/>
              <a:headEnd/>
              <a:tailEnd/>
            </a:ln>
            <a:effectLst/>
          </p:spPr>
        </p:cxnSp>
        <p:cxnSp>
          <p:nvCxnSpPr>
            <p:cNvPr id="647214" name="AutoShape 46"/>
            <p:cNvCxnSpPr>
              <a:cxnSpLocks noChangeShapeType="1"/>
              <a:stCxn id="647204" idx="0"/>
              <a:endCxn id="647177" idx="2"/>
            </p:cNvCxnSpPr>
            <p:nvPr/>
          </p:nvCxnSpPr>
          <p:spPr bwMode="auto">
            <a:xfrm flipH="1" flipV="1">
              <a:off x="2125" y="2328"/>
              <a:ext cx="2883" cy="336"/>
            </a:xfrm>
            <a:prstGeom prst="straightConnector1">
              <a:avLst/>
            </a:prstGeom>
            <a:noFill/>
            <a:ln w="9525">
              <a:solidFill>
                <a:schemeClr val="tx1"/>
              </a:solidFill>
              <a:round/>
              <a:headEnd/>
              <a:tailEnd/>
            </a:ln>
            <a:effectLst/>
          </p:spPr>
        </p:cxnSp>
      </p:grpSp>
      <p:grpSp>
        <p:nvGrpSpPr>
          <p:cNvPr id="647215" name="Group 47"/>
          <p:cNvGrpSpPr>
            <a:grpSpLocks/>
          </p:cNvGrpSpPr>
          <p:nvPr/>
        </p:nvGrpSpPr>
        <p:grpSpPr bwMode="auto">
          <a:xfrm>
            <a:off x="736600" y="4686300"/>
            <a:ext cx="7569200" cy="914400"/>
            <a:chOff x="464" y="2952"/>
            <a:chExt cx="4768" cy="576"/>
          </a:xfrm>
        </p:grpSpPr>
        <p:sp>
          <p:nvSpPr>
            <p:cNvPr id="647216" name="Rectangle 48"/>
            <p:cNvSpPr>
              <a:spLocks noChangeArrowheads="1"/>
            </p:cNvSpPr>
            <p:nvPr/>
          </p:nvSpPr>
          <p:spPr bwMode="auto">
            <a:xfrm>
              <a:off x="464" y="3240"/>
              <a:ext cx="44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85000"/>
                </a:lnSpc>
              </a:pPr>
              <a:r>
                <a:rPr lang="en-US" b="0"/>
                <a:t>Goal:</a:t>
              </a:r>
            </a:p>
            <a:p>
              <a:pPr algn="ctr">
                <a:lnSpc>
                  <a:spcPct val="85000"/>
                </a:lnSpc>
              </a:pPr>
              <a:r>
                <a:rPr lang="en-US" b="0"/>
                <a:t>$1000</a:t>
              </a:r>
            </a:p>
          </p:txBody>
        </p:sp>
        <p:sp>
          <p:nvSpPr>
            <p:cNvPr id="647217" name="Rectangle 49"/>
            <p:cNvSpPr>
              <a:spLocks noChangeArrowheads="1"/>
            </p:cNvSpPr>
            <p:nvPr/>
          </p:nvSpPr>
          <p:spPr bwMode="auto">
            <a:xfrm>
              <a:off x="944" y="3240"/>
              <a:ext cx="44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85000"/>
                </a:lnSpc>
              </a:pPr>
              <a:r>
                <a:rPr lang="en-US" b="0"/>
                <a:t>Goal:</a:t>
              </a:r>
            </a:p>
            <a:p>
              <a:pPr algn="ctr">
                <a:lnSpc>
                  <a:spcPct val="85000"/>
                </a:lnSpc>
              </a:pPr>
              <a:r>
                <a:rPr lang="en-US" b="0"/>
                <a:t>$1000</a:t>
              </a:r>
            </a:p>
          </p:txBody>
        </p:sp>
        <p:sp>
          <p:nvSpPr>
            <p:cNvPr id="647218" name="Rectangle 50"/>
            <p:cNvSpPr>
              <a:spLocks noChangeArrowheads="1"/>
            </p:cNvSpPr>
            <p:nvPr/>
          </p:nvSpPr>
          <p:spPr bwMode="auto">
            <a:xfrm>
              <a:off x="1424" y="3240"/>
              <a:ext cx="44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85000"/>
                </a:lnSpc>
              </a:pPr>
              <a:r>
                <a:rPr lang="en-US" b="0"/>
                <a:t>Goal:</a:t>
              </a:r>
            </a:p>
            <a:p>
              <a:pPr algn="ctr">
                <a:lnSpc>
                  <a:spcPct val="85000"/>
                </a:lnSpc>
              </a:pPr>
              <a:r>
                <a:rPr lang="en-US" b="0"/>
                <a:t>$1000</a:t>
              </a:r>
            </a:p>
          </p:txBody>
        </p:sp>
        <p:sp>
          <p:nvSpPr>
            <p:cNvPr id="647219" name="Rectangle 51"/>
            <p:cNvSpPr>
              <a:spLocks noChangeArrowheads="1"/>
            </p:cNvSpPr>
            <p:nvPr/>
          </p:nvSpPr>
          <p:spPr bwMode="auto">
            <a:xfrm>
              <a:off x="2384" y="3240"/>
              <a:ext cx="44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85000"/>
                </a:lnSpc>
              </a:pPr>
              <a:r>
                <a:rPr lang="en-US" b="0"/>
                <a:t>Goal:</a:t>
              </a:r>
            </a:p>
            <a:p>
              <a:pPr algn="ctr">
                <a:lnSpc>
                  <a:spcPct val="85000"/>
                </a:lnSpc>
              </a:pPr>
              <a:r>
                <a:rPr lang="en-US" b="0"/>
                <a:t>$1000</a:t>
              </a:r>
            </a:p>
          </p:txBody>
        </p:sp>
        <p:sp>
          <p:nvSpPr>
            <p:cNvPr id="647220" name="Rectangle 52"/>
            <p:cNvSpPr>
              <a:spLocks noChangeArrowheads="1"/>
            </p:cNvSpPr>
            <p:nvPr/>
          </p:nvSpPr>
          <p:spPr bwMode="auto">
            <a:xfrm>
              <a:off x="2864" y="3240"/>
              <a:ext cx="44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85000"/>
                </a:lnSpc>
              </a:pPr>
              <a:r>
                <a:rPr lang="en-US" b="0"/>
                <a:t>Goal:</a:t>
              </a:r>
            </a:p>
            <a:p>
              <a:pPr algn="ctr">
                <a:lnSpc>
                  <a:spcPct val="85000"/>
                </a:lnSpc>
              </a:pPr>
              <a:r>
                <a:rPr lang="en-US" b="0"/>
                <a:t>$1000</a:t>
              </a:r>
            </a:p>
          </p:txBody>
        </p:sp>
        <p:sp>
          <p:nvSpPr>
            <p:cNvPr id="647221" name="Rectangle 53"/>
            <p:cNvSpPr>
              <a:spLocks noChangeArrowheads="1"/>
            </p:cNvSpPr>
            <p:nvPr/>
          </p:nvSpPr>
          <p:spPr bwMode="auto">
            <a:xfrm>
              <a:off x="3344" y="3240"/>
              <a:ext cx="44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85000"/>
                </a:lnSpc>
              </a:pPr>
              <a:r>
                <a:rPr lang="en-US" b="0"/>
                <a:t>Goal:</a:t>
              </a:r>
            </a:p>
            <a:p>
              <a:pPr algn="ctr">
                <a:lnSpc>
                  <a:spcPct val="85000"/>
                </a:lnSpc>
              </a:pPr>
              <a:r>
                <a:rPr lang="en-US" b="0"/>
                <a:t>$1000</a:t>
              </a:r>
            </a:p>
          </p:txBody>
        </p:sp>
        <p:sp>
          <p:nvSpPr>
            <p:cNvPr id="647222" name="Rectangle 54"/>
            <p:cNvSpPr>
              <a:spLocks noChangeArrowheads="1"/>
            </p:cNvSpPr>
            <p:nvPr/>
          </p:nvSpPr>
          <p:spPr bwMode="auto">
            <a:xfrm>
              <a:off x="3824" y="3240"/>
              <a:ext cx="44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85000"/>
                </a:lnSpc>
              </a:pPr>
              <a:r>
                <a:rPr lang="en-US" b="0"/>
                <a:t>Goal:</a:t>
              </a:r>
            </a:p>
            <a:p>
              <a:pPr algn="ctr">
                <a:lnSpc>
                  <a:spcPct val="85000"/>
                </a:lnSpc>
              </a:pPr>
              <a:r>
                <a:rPr lang="en-US" b="0"/>
                <a:t>$1000</a:t>
              </a:r>
            </a:p>
          </p:txBody>
        </p:sp>
        <p:sp>
          <p:nvSpPr>
            <p:cNvPr id="647223" name="Rectangle 55"/>
            <p:cNvSpPr>
              <a:spLocks noChangeArrowheads="1"/>
            </p:cNvSpPr>
            <p:nvPr/>
          </p:nvSpPr>
          <p:spPr bwMode="auto">
            <a:xfrm>
              <a:off x="4304" y="3240"/>
              <a:ext cx="44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85000"/>
                </a:lnSpc>
              </a:pPr>
              <a:r>
                <a:rPr lang="en-US" b="0"/>
                <a:t>Goal:</a:t>
              </a:r>
            </a:p>
            <a:p>
              <a:pPr algn="ctr">
                <a:lnSpc>
                  <a:spcPct val="85000"/>
                </a:lnSpc>
              </a:pPr>
              <a:r>
                <a:rPr lang="en-US" b="0"/>
                <a:t>$1000</a:t>
              </a:r>
            </a:p>
          </p:txBody>
        </p:sp>
        <p:sp>
          <p:nvSpPr>
            <p:cNvPr id="647224" name="Rectangle 56"/>
            <p:cNvSpPr>
              <a:spLocks noChangeArrowheads="1"/>
            </p:cNvSpPr>
            <p:nvPr/>
          </p:nvSpPr>
          <p:spPr bwMode="auto">
            <a:xfrm>
              <a:off x="4784" y="3240"/>
              <a:ext cx="44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85000"/>
                </a:lnSpc>
              </a:pPr>
              <a:r>
                <a:rPr lang="en-US" b="0"/>
                <a:t>Goal:</a:t>
              </a:r>
            </a:p>
            <a:p>
              <a:pPr algn="ctr">
                <a:lnSpc>
                  <a:spcPct val="85000"/>
                </a:lnSpc>
              </a:pPr>
              <a:r>
                <a:rPr lang="en-US" b="0"/>
                <a:t>$1000</a:t>
              </a:r>
            </a:p>
          </p:txBody>
        </p:sp>
        <p:cxnSp>
          <p:nvCxnSpPr>
            <p:cNvPr id="647225" name="AutoShape 57"/>
            <p:cNvCxnSpPr>
              <a:cxnSpLocks noChangeShapeType="1"/>
              <a:stCxn id="647216" idx="0"/>
              <a:endCxn id="647198" idx="2"/>
            </p:cNvCxnSpPr>
            <p:nvPr/>
          </p:nvCxnSpPr>
          <p:spPr bwMode="auto">
            <a:xfrm flipV="1">
              <a:off x="688" y="2952"/>
              <a:ext cx="1440" cy="288"/>
            </a:xfrm>
            <a:prstGeom prst="straightConnector1">
              <a:avLst/>
            </a:prstGeom>
            <a:noFill/>
            <a:ln w="9525">
              <a:solidFill>
                <a:schemeClr val="tx1"/>
              </a:solidFill>
              <a:round/>
              <a:headEnd/>
              <a:tailEnd/>
            </a:ln>
            <a:effectLst/>
          </p:spPr>
        </p:cxnSp>
        <p:cxnSp>
          <p:nvCxnSpPr>
            <p:cNvPr id="647226" name="AutoShape 58"/>
            <p:cNvCxnSpPr>
              <a:cxnSpLocks noChangeShapeType="1"/>
              <a:stCxn id="647217" idx="0"/>
              <a:endCxn id="647198" idx="2"/>
            </p:cNvCxnSpPr>
            <p:nvPr/>
          </p:nvCxnSpPr>
          <p:spPr bwMode="auto">
            <a:xfrm flipV="1">
              <a:off x="1168" y="2952"/>
              <a:ext cx="960" cy="288"/>
            </a:xfrm>
            <a:prstGeom prst="straightConnector1">
              <a:avLst/>
            </a:prstGeom>
            <a:noFill/>
            <a:ln w="9525">
              <a:solidFill>
                <a:schemeClr val="tx1"/>
              </a:solidFill>
              <a:round/>
              <a:headEnd/>
              <a:tailEnd/>
            </a:ln>
            <a:effectLst/>
          </p:spPr>
        </p:cxnSp>
        <p:cxnSp>
          <p:nvCxnSpPr>
            <p:cNvPr id="647227" name="AutoShape 59"/>
            <p:cNvCxnSpPr>
              <a:cxnSpLocks noChangeShapeType="1"/>
              <a:stCxn id="647218" idx="0"/>
              <a:endCxn id="647198" idx="2"/>
            </p:cNvCxnSpPr>
            <p:nvPr/>
          </p:nvCxnSpPr>
          <p:spPr bwMode="auto">
            <a:xfrm flipV="1">
              <a:off x="1648" y="2952"/>
              <a:ext cx="480" cy="288"/>
            </a:xfrm>
            <a:prstGeom prst="straightConnector1">
              <a:avLst/>
            </a:prstGeom>
            <a:noFill/>
            <a:ln w="9525">
              <a:solidFill>
                <a:schemeClr val="tx1"/>
              </a:solidFill>
              <a:round/>
              <a:headEnd/>
              <a:tailEnd/>
            </a:ln>
            <a:effectLst/>
          </p:spPr>
        </p:cxnSp>
        <p:cxnSp>
          <p:nvCxnSpPr>
            <p:cNvPr id="647228" name="AutoShape 60"/>
            <p:cNvCxnSpPr>
              <a:cxnSpLocks noChangeShapeType="1"/>
              <a:stCxn id="647235" idx="0"/>
              <a:endCxn id="647198" idx="2"/>
            </p:cNvCxnSpPr>
            <p:nvPr/>
          </p:nvCxnSpPr>
          <p:spPr bwMode="auto">
            <a:xfrm flipV="1">
              <a:off x="2128" y="2952"/>
              <a:ext cx="0" cy="288"/>
            </a:xfrm>
            <a:prstGeom prst="straightConnector1">
              <a:avLst/>
            </a:prstGeom>
            <a:noFill/>
            <a:ln w="9525">
              <a:solidFill>
                <a:schemeClr val="tx1"/>
              </a:solidFill>
              <a:round/>
              <a:headEnd/>
              <a:tailEnd/>
            </a:ln>
            <a:effectLst/>
          </p:spPr>
        </p:cxnSp>
        <p:cxnSp>
          <p:nvCxnSpPr>
            <p:cNvPr id="647229" name="AutoShape 61"/>
            <p:cNvCxnSpPr>
              <a:cxnSpLocks noChangeShapeType="1"/>
              <a:stCxn id="647219" idx="0"/>
              <a:endCxn id="647198" idx="2"/>
            </p:cNvCxnSpPr>
            <p:nvPr/>
          </p:nvCxnSpPr>
          <p:spPr bwMode="auto">
            <a:xfrm flipH="1" flipV="1">
              <a:off x="2128" y="2952"/>
              <a:ext cx="480" cy="288"/>
            </a:xfrm>
            <a:prstGeom prst="straightConnector1">
              <a:avLst/>
            </a:prstGeom>
            <a:noFill/>
            <a:ln w="9525">
              <a:solidFill>
                <a:schemeClr val="tx1"/>
              </a:solidFill>
              <a:round/>
              <a:headEnd/>
              <a:tailEnd/>
            </a:ln>
            <a:effectLst/>
          </p:spPr>
        </p:cxnSp>
        <p:cxnSp>
          <p:nvCxnSpPr>
            <p:cNvPr id="647230" name="AutoShape 62"/>
            <p:cNvCxnSpPr>
              <a:cxnSpLocks noChangeShapeType="1"/>
              <a:stCxn id="647220" idx="0"/>
              <a:endCxn id="647198" idx="2"/>
            </p:cNvCxnSpPr>
            <p:nvPr/>
          </p:nvCxnSpPr>
          <p:spPr bwMode="auto">
            <a:xfrm flipH="1" flipV="1">
              <a:off x="2128" y="2952"/>
              <a:ext cx="960" cy="288"/>
            </a:xfrm>
            <a:prstGeom prst="straightConnector1">
              <a:avLst/>
            </a:prstGeom>
            <a:noFill/>
            <a:ln w="9525">
              <a:solidFill>
                <a:schemeClr val="tx1"/>
              </a:solidFill>
              <a:round/>
              <a:headEnd/>
              <a:tailEnd/>
            </a:ln>
            <a:effectLst/>
          </p:spPr>
        </p:cxnSp>
        <p:cxnSp>
          <p:nvCxnSpPr>
            <p:cNvPr id="647231" name="AutoShape 63"/>
            <p:cNvCxnSpPr>
              <a:cxnSpLocks noChangeShapeType="1"/>
              <a:stCxn id="647221" idx="0"/>
              <a:endCxn id="647198" idx="2"/>
            </p:cNvCxnSpPr>
            <p:nvPr/>
          </p:nvCxnSpPr>
          <p:spPr bwMode="auto">
            <a:xfrm flipH="1" flipV="1">
              <a:off x="2128" y="2952"/>
              <a:ext cx="1440" cy="288"/>
            </a:xfrm>
            <a:prstGeom prst="straightConnector1">
              <a:avLst/>
            </a:prstGeom>
            <a:noFill/>
            <a:ln w="9525">
              <a:solidFill>
                <a:schemeClr val="tx1"/>
              </a:solidFill>
              <a:round/>
              <a:headEnd/>
              <a:tailEnd/>
            </a:ln>
            <a:effectLst/>
          </p:spPr>
        </p:cxnSp>
        <p:cxnSp>
          <p:nvCxnSpPr>
            <p:cNvPr id="647232" name="AutoShape 64"/>
            <p:cNvCxnSpPr>
              <a:cxnSpLocks noChangeShapeType="1"/>
              <a:stCxn id="647222" idx="0"/>
              <a:endCxn id="647198" idx="2"/>
            </p:cNvCxnSpPr>
            <p:nvPr/>
          </p:nvCxnSpPr>
          <p:spPr bwMode="auto">
            <a:xfrm flipH="1" flipV="1">
              <a:off x="2128" y="2952"/>
              <a:ext cx="1920" cy="288"/>
            </a:xfrm>
            <a:prstGeom prst="straightConnector1">
              <a:avLst/>
            </a:prstGeom>
            <a:noFill/>
            <a:ln w="9525">
              <a:solidFill>
                <a:schemeClr val="tx1"/>
              </a:solidFill>
              <a:round/>
              <a:headEnd/>
              <a:tailEnd/>
            </a:ln>
            <a:effectLst/>
          </p:spPr>
        </p:cxnSp>
        <p:cxnSp>
          <p:nvCxnSpPr>
            <p:cNvPr id="647233" name="AutoShape 65"/>
            <p:cNvCxnSpPr>
              <a:cxnSpLocks noChangeShapeType="1"/>
              <a:stCxn id="647223" idx="0"/>
              <a:endCxn id="647198" idx="2"/>
            </p:cNvCxnSpPr>
            <p:nvPr/>
          </p:nvCxnSpPr>
          <p:spPr bwMode="auto">
            <a:xfrm flipH="1" flipV="1">
              <a:off x="2128" y="2952"/>
              <a:ext cx="2400" cy="288"/>
            </a:xfrm>
            <a:prstGeom prst="straightConnector1">
              <a:avLst/>
            </a:prstGeom>
            <a:noFill/>
            <a:ln w="9525">
              <a:solidFill>
                <a:schemeClr val="tx1"/>
              </a:solidFill>
              <a:round/>
              <a:headEnd/>
              <a:tailEnd/>
            </a:ln>
            <a:effectLst/>
          </p:spPr>
        </p:cxnSp>
        <p:cxnSp>
          <p:nvCxnSpPr>
            <p:cNvPr id="647234" name="AutoShape 66"/>
            <p:cNvCxnSpPr>
              <a:cxnSpLocks noChangeShapeType="1"/>
              <a:stCxn id="647224" idx="0"/>
              <a:endCxn id="647198" idx="2"/>
            </p:cNvCxnSpPr>
            <p:nvPr/>
          </p:nvCxnSpPr>
          <p:spPr bwMode="auto">
            <a:xfrm flipH="1" flipV="1">
              <a:off x="2128" y="2952"/>
              <a:ext cx="2880" cy="288"/>
            </a:xfrm>
            <a:prstGeom prst="straightConnector1">
              <a:avLst/>
            </a:prstGeom>
            <a:noFill/>
            <a:ln w="9525">
              <a:solidFill>
                <a:schemeClr val="tx1"/>
              </a:solidFill>
              <a:round/>
              <a:headEnd/>
              <a:tailEnd/>
            </a:ln>
            <a:effectLst/>
          </p:spPr>
        </p:cxnSp>
        <p:sp>
          <p:nvSpPr>
            <p:cNvPr id="647235" name="Rectangle 67"/>
            <p:cNvSpPr>
              <a:spLocks noChangeArrowheads="1"/>
            </p:cNvSpPr>
            <p:nvPr/>
          </p:nvSpPr>
          <p:spPr bwMode="auto">
            <a:xfrm>
              <a:off x="1904" y="3240"/>
              <a:ext cx="44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85000"/>
                </a:lnSpc>
              </a:pPr>
              <a:r>
                <a:rPr lang="en-US" b="0"/>
                <a:t>Goal:</a:t>
              </a:r>
            </a:p>
            <a:p>
              <a:pPr algn="ctr">
                <a:lnSpc>
                  <a:spcPct val="85000"/>
                </a:lnSpc>
              </a:pPr>
              <a:r>
                <a:rPr lang="en-US" b="0"/>
                <a:t>$1000</a:t>
              </a:r>
            </a:p>
          </p:txBody>
        </p:sp>
      </p:grpSp>
      <p:grpSp>
        <p:nvGrpSpPr>
          <p:cNvPr id="647236" name="Group 68"/>
          <p:cNvGrpSpPr>
            <a:grpSpLocks/>
          </p:cNvGrpSpPr>
          <p:nvPr/>
        </p:nvGrpSpPr>
        <p:grpSpPr bwMode="auto">
          <a:xfrm>
            <a:off x="736600" y="5600700"/>
            <a:ext cx="7569200" cy="850900"/>
            <a:chOff x="464" y="3528"/>
            <a:chExt cx="4768" cy="536"/>
          </a:xfrm>
        </p:grpSpPr>
        <p:sp>
          <p:nvSpPr>
            <p:cNvPr id="647237" name="Rectangle 69"/>
            <p:cNvSpPr>
              <a:spLocks noChangeArrowheads="1"/>
            </p:cNvSpPr>
            <p:nvPr/>
          </p:nvSpPr>
          <p:spPr bwMode="auto">
            <a:xfrm>
              <a:off x="464" y="3776"/>
              <a:ext cx="44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85000"/>
                </a:lnSpc>
              </a:pPr>
              <a:r>
                <a:rPr lang="en-US" b="0"/>
                <a:t>Goal:</a:t>
              </a:r>
            </a:p>
            <a:p>
              <a:pPr algn="ctr">
                <a:lnSpc>
                  <a:spcPct val="85000"/>
                </a:lnSpc>
              </a:pPr>
              <a:r>
                <a:rPr lang="en-US" b="0"/>
                <a:t>$100</a:t>
              </a:r>
            </a:p>
          </p:txBody>
        </p:sp>
        <p:sp>
          <p:nvSpPr>
            <p:cNvPr id="647238" name="Rectangle 70"/>
            <p:cNvSpPr>
              <a:spLocks noChangeArrowheads="1"/>
            </p:cNvSpPr>
            <p:nvPr/>
          </p:nvSpPr>
          <p:spPr bwMode="auto">
            <a:xfrm>
              <a:off x="944" y="3776"/>
              <a:ext cx="44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85000"/>
                </a:lnSpc>
              </a:pPr>
              <a:r>
                <a:rPr lang="en-US" b="0"/>
                <a:t>Goal:</a:t>
              </a:r>
            </a:p>
            <a:p>
              <a:pPr algn="ctr">
                <a:lnSpc>
                  <a:spcPct val="85000"/>
                </a:lnSpc>
              </a:pPr>
              <a:r>
                <a:rPr lang="en-US" b="0"/>
                <a:t>$100</a:t>
              </a:r>
            </a:p>
          </p:txBody>
        </p:sp>
        <p:sp>
          <p:nvSpPr>
            <p:cNvPr id="647239" name="Rectangle 71"/>
            <p:cNvSpPr>
              <a:spLocks noChangeArrowheads="1"/>
            </p:cNvSpPr>
            <p:nvPr/>
          </p:nvSpPr>
          <p:spPr bwMode="auto">
            <a:xfrm>
              <a:off x="1424" y="3776"/>
              <a:ext cx="44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85000"/>
                </a:lnSpc>
              </a:pPr>
              <a:r>
                <a:rPr lang="en-US" b="0"/>
                <a:t>Goal:</a:t>
              </a:r>
            </a:p>
            <a:p>
              <a:pPr algn="ctr">
                <a:lnSpc>
                  <a:spcPct val="85000"/>
                </a:lnSpc>
              </a:pPr>
              <a:r>
                <a:rPr lang="en-US" b="0"/>
                <a:t>$100</a:t>
              </a:r>
            </a:p>
          </p:txBody>
        </p:sp>
        <p:sp>
          <p:nvSpPr>
            <p:cNvPr id="647240" name="Rectangle 72"/>
            <p:cNvSpPr>
              <a:spLocks noChangeArrowheads="1"/>
            </p:cNvSpPr>
            <p:nvPr/>
          </p:nvSpPr>
          <p:spPr bwMode="auto">
            <a:xfrm>
              <a:off x="1904" y="3776"/>
              <a:ext cx="44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85000"/>
                </a:lnSpc>
              </a:pPr>
              <a:r>
                <a:rPr lang="en-US" b="0"/>
                <a:t>Goal:</a:t>
              </a:r>
            </a:p>
            <a:p>
              <a:pPr algn="ctr">
                <a:lnSpc>
                  <a:spcPct val="85000"/>
                </a:lnSpc>
              </a:pPr>
              <a:r>
                <a:rPr lang="en-US" b="0"/>
                <a:t>$100</a:t>
              </a:r>
            </a:p>
          </p:txBody>
        </p:sp>
        <p:sp>
          <p:nvSpPr>
            <p:cNvPr id="647241" name="Rectangle 73"/>
            <p:cNvSpPr>
              <a:spLocks noChangeArrowheads="1"/>
            </p:cNvSpPr>
            <p:nvPr/>
          </p:nvSpPr>
          <p:spPr bwMode="auto">
            <a:xfrm>
              <a:off x="2384" y="3776"/>
              <a:ext cx="44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85000"/>
                </a:lnSpc>
              </a:pPr>
              <a:r>
                <a:rPr lang="en-US" b="0"/>
                <a:t>Goal:</a:t>
              </a:r>
            </a:p>
            <a:p>
              <a:pPr algn="ctr">
                <a:lnSpc>
                  <a:spcPct val="85000"/>
                </a:lnSpc>
              </a:pPr>
              <a:r>
                <a:rPr lang="en-US" b="0"/>
                <a:t>$100</a:t>
              </a:r>
            </a:p>
          </p:txBody>
        </p:sp>
        <p:sp>
          <p:nvSpPr>
            <p:cNvPr id="647242" name="Rectangle 74"/>
            <p:cNvSpPr>
              <a:spLocks noChangeArrowheads="1"/>
            </p:cNvSpPr>
            <p:nvPr/>
          </p:nvSpPr>
          <p:spPr bwMode="auto">
            <a:xfrm>
              <a:off x="2864" y="3776"/>
              <a:ext cx="44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85000"/>
                </a:lnSpc>
              </a:pPr>
              <a:r>
                <a:rPr lang="en-US" b="0"/>
                <a:t>Goal:</a:t>
              </a:r>
            </a:p>
            <a:p>
              <a:pPr algn="ctr">
                <a:lnSpc>
                  <a:spcPct val="85000"/>
                </a:lnSpc>
              </a:pPr>
              <a:r>
                <a:rPr lang="en-US" b="0"/>
                <a:t>$100</a:t>
              </a:r>
            </a:p>
          </p:txBody>
        </p:sp>
        <p:sp>
          <p:nvSpPr>
            <p:cNvPr id="647243" name="Rectangle 75"/>
            <p:cNvSpPr>
              <a:spLocks noChangeArrowheads="1"/>
            </p:cNvSpPr>
            <p:nvPr/>
          </p:nvSpPr>
          <p:spPr bwMode="auto">
            <a:xfrm>
              <a:off x="3344" y="3776"/>
              <a:ext cx="44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85000"/>
                </a:lnSpc>
              </a:pPr>
              <a:r>
                <a:rPr lang="en-US" b="0"/>
                <a:t>Goal:</a:t>
              </a:r>
            </a:p>
            <a:p>
              <a:pPr algn="ctr">
                <a:lnSpc>
                  <a:spcPct val="85000"/>
                </a:lnSpc>
              </a:pPr>
              <a:r>
                <a:rPr lang="en-US" b="0"/>
                <a:t>$100</a:t>
              </a:r>
            </a:p>
          </p:txBody>
        </p:sp>
        <p:sp>
          <p:nvSpPr>
            <p:cNvPr id="647244" name="Rectangle 76"/>
            <p:cNvSpPr>
              <a:spLocks noChangeArrowheads="1"/>
            </p:cNvSpPr>
            <p:nvPr/>
          </p:nvSpPr>
          <p:spPr bwMode="auto">
            <a:xfrm>
              <a:off x="3824" y="3776"/>
              <a:ext cx="44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85000"/>
                </a:lnSpc>
              </a:pPr>
              <a:r>
                <a:rPr lang="en-US" b="0"/>
                <a:t>Goal:</a:t>
              </a:r>
            </a:p>
            <a:p>
              <a:pPr algn="ctr">
                <a:lnSpc>
                  <a:spcPct val="85000"/>
                </a:lnSpc>
              </a:pPr>
              <a:r>
                <a:rPr lang="en-US" b="0"/>
                <a:t>$100</a:t>
              </a:r>
            </a:p>
          </p:txBody>
        </p:sp>
        <p:sp>
          <p:nvSpPr>
            <p:cNvPr id="647245" name="Rectangle 77"/>
            <p:cNvSpPr>
              <a:spLocks noChangeArrowheads="1"/>
            </p:cNvSpPr>
            <p:nvPr/>
          </p:nvSpPr>
          <p:spPr bwMode="auto">
            <a:xfrm>
              <a:off x="4304" y="3776"/>
              <a:ext cx="44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85000"/>
                </a:lnSpc>
              </a:pPr>
              <a:r>
                <a:rPr lang="en-US" b="0"/>
                <a:t>Goal:</a:t>
              </a:r>
            </a:p>
            <a:p>
              <a:pPr algn="ctr">
                <a:lnSpc>
                  <a:spcPct val="85000"/>
                </a:lnSpc>
              </a:pPr>
              <a:r>
                <a:rPr lang="en-US" b="0"/>
                <a:t>$100</a:t>
              </a:r>
            </a:p>
          </p:txBody>
        </p:sp>
        <p:sp>
          <p:nvSpPr>
            <p:cNvPr id="647246" name="Rectangle 78"/>
            <p:cNvSpPr>
              <a:spLocks noChangeArrowheads="1"/>
            </p:cNvSpPr>
            <p:nvPr/>
          </p:nvSpPr>
          <p:spPr bwMode="auto">
            <a:xfrm>
              <a:off x="4784" y="3776"/>
              <a:ext cx="44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85000"/>
                </a:lnSpc>
              </a:pPr>
              <a:r>
                <a:rPr lang="en-US" b="0"/>
                <a:t>Goal:</a:t>
              </a:r>
            </a:p>
            <a:p>
              <a:pPr algn="ctr">
                <a:lnSpc>
                  <a:spcPct val="85000"/>
                </a:lnSpc>
              </a:pPr>
              <a:r>
                <a:rPr lang="en-US" b="0"/>
                <a:t>$100</a:t>
              </a:r>
            </a:p>
          </p:txBody>
        </p:sp>
        <p:cxnSp>
          <p:nvCxnSpPr>
            <p:cNvPr id="647247" name="AutoShape 79"/>
            <p:cNvCxnSpPr>
              <a:cxnSpLocks noChangeShapeType="1"/>
              <a:stCxn id="647237" idx="0"/>
              <a:endCxn id="647235" idx="2"/>
            </p:cNvCxnSpPr>
            <p:nvPr/>
          </p:nvCxnSpPr>
          <p:spPr bwMode="auto">
            <a:xfrm flipV="1">
              <a:off x="688" y="3528"/>
              <a:ext cx="1440" cy="248"/>
            </a:xfrm>
            <a:prstGeom prst="straightConnector1">
              <a:avLst/>
            </a:prstGeom>
            <a:noFill/>
            <a:ln w="9525">
              <a:solidFill>
                <a:schemeClr val="tx1"/>
              </a:solidFill>
              <a:round/>
              <a:headEnd/>
              <a:tailEnd/>
            </a:ln>
            <a:effectLst/>
          </p:spPr>
        </p:cxnSp>
        <p:cxnSp>
          <p:nvCxnSpPr>
            <p:cNvPr id="647248" name="AutoShape 80"/>
            <p:cNvCxnSpPr>
              <a:cxnSpLocks noChangeShapeType="1"/>
              <a:stCxn id="647238" idx="0"/>
              <a:endCxn id="647235" idx="2"/>
            </p:cNvCxnSpPr>
            <p:nvPr/>
          </p:nvCxnSpPr>
          <p:spPr bwMode="auto">
            <a:xfrm flipV="1">
              <a:off x="1168" y="3528"/>
              <a:ext cx="960" cy="248"/>
            </a:xfrm>
            <a:prstGeom prst="straightConnector1">
              <a:avLst/>
            </a:prstGeom>
            <a:noFill/>
            <a:ln w="9525">
              <a:solidFill>
                <a:schemeClr val="tx1"/>
              </a:solidFill>
              <a:round/>
              <a:headEnd/>
              <a:tailEnd/>
            </a:ln>
            <a:effectLst/>
          </p:spPr>
        </p:cxnSp>
        <p:cxnSp>
          <p:nvCxnSpPr>
            <p:cNvPr id="647249" name="AutoShape 81"/>
            <p:cNvCxnSpPr>
              <a:cxnSpLocks noChangeShapeType="1"/>
              <a:stCxn id="647239" idx="0"/>
              <a:endCxn id="647235" idx="2"/>
            </p:cNvCxnSpPr>
            <p:nvPr/>
          </p:nvCxnSpPr>
          <p:spPr bwMode="auto">
            <a:xfrm flipV="1">
              <a:off x="1648" y="3528"/>
              <a:ext cx="480" cy="248"/>
            </a:xfrm>
            <a:prstGeom prst="straightConnector1">
              <a:avLst/>
            </a:prstGeom>
            <a:noFill/>
            <a:ln w="9525">
              <a:solidFill>
                <a:schemeClr val="tx1"/>
              </a:solidFill>
              <a:round/>
              <a:headEnd/>
              <a:tailEnd/>
            </a:ln>
            <a:effectLst/>
          </p:spPr>
        </p:cxnSp>
        <p:cxnSp>
          <p:nvCxnSpPr>
            <p:cNvPr id="647250" name="AutoShape 82"/>
            <p:cNvCxnSpPr>
              <a:cxnSpLocks noChangeShapeType="1"/>
              <a:stCxn id="647240" idx="0"/>
              <a:endCxn id="647235" idx="2"/>
            </p:cNvCxnSpPr>
            <p:nvPr/>
          </p:nvCxnSpPr>
          <p:spPr bwMode="auto">
            <a:xfrm flipV="1">
              <a:off x="2128" y="3528"/>
              <a:ext cx="0" cy="248"/>
            </a:xfrm>
            <a:prstGeom prst="straightConnector1">
              <a:avLst/>
            </a:prstGeom>
            <a:noFill/>
            <a:ln w="9525">
              <a:solidFill>
                <a:schemeClr val="tx1"/>
              </a:solidFill>
              <a:round/>
              <a:headEnd/>
              <a:tailEnd/>
            </a:ln>
            <a:effectLst/>
          </p:spPr>
        </p:cxnSp>
        <p:cxnSp>
          <p:nvCxnSpPr>
            <p:cNvPr id="647251" name="AutoShape 83"/>
            <p:cNvCxnSpPr>
              <a:cxnSpLocks noChangeShapeType="1"/>
              <a:stCxn id="647241" idx="0"/>
              <a:endCxn id="647235" idx="2"/>
            </p:cNvCxnSpPr>
            <p:nvPr/>
          </p:nvCxnSpPr>
          <p:spPr bwMode="auto">
            <a:xfrm flipH="1" flipV="1">
              <a:off x="2128" y="3528"/>
              <a:ext cx="480" cy="248"/>
            </a:xfrm>
            <a:prstGeom prst="straightConnector1">
              <a:avLst/>
            </a:prstGeom>
            <a:noFill/>
            <a:ln w="9525">
              <a:solidFill>
                <a:schemeClr val="tx1"/>
              </a:solidFill>
              <a:round/>
              <a:headEnd/>
              <a:tailEnd/>
            </a:ln>
            <a:effectLst/>
          </p:spPr>
        </p:cxnSp>
        <p:cxnSp>
          <p:nvCxnSpPr>
            <p:cNvPr id="647252" name="AutoShape 84"/>
            <p:cNvCxnSpPr>
              <a:cxnSpLocks noChangeShapeType="1"/>
              <a:stCxn id="647242" idx="0"/>
              <a:endCxn id="647235" idx="2"/>
            </p:cNvCxnSpPr>
            <p:nvPr/>
          </p:nvCxnSpPr>
          <p:spPr bwMode="auto">
            <a:xfrm flipH="1" flipV="1">
              <a:off x="2128" y="3528"/>
              <a:ext cx="960" cy="248"/>
            </a:xfrm>
            <a:prstGeom prst="straightConnector1">
              <a:avLst/>
            </a:prstGeom>
            <a:noFill/>
            <a:ln w="9525">
              <a:solidFill>
                <a:schemeClr val="tx1"/>
              </a:solidFill>
              <a:round/>
              <a:headEnd/>
              <a:tailEnd/>
            </a:ln>
            <a:effectLst/>
          </p:spPr>
        </p:cxnSp>
        <p:cxnSp>
          <p:nvCxnSpPr>
            <p:cNvPr id="647253" name="AutoShape 85"/>
            <p:cNvCxnSpPr>
              <a:cxnSpLocks noChangeShapeType="1"/>
              <a:stCxn id="647243" idx="0"/>
              <a:endCxn id="647235" idx="2"/>
            </p:cNvCxnSpPr>
            <p:nvPr/>
          </p:nvCxnSpPr>
          <p:spPr bwMode="auto">
            <a:xfrm flipH="1" flipV="1">
              <a:off x="2128" y="3528"/>
              <a:ext cx="1440" cy="248"/>
            </a:xfrm>
            <a:prstGeom prst="straightConnector1">
              <a:avLst/>
            </a:prstGeom>
            <a:noFill/>
            <a:ln w="9525">
              <a:solidFill>
                <a:schemeClr val="tx1"/>
              </a:solidFill>
              <a:round/>
              <a:headEnd/>
              <a:tailEnd/>
            </a:ln>
            <a:effectLst/>
          </p:spPr>
        </p:cxnSp>
        <p:cxnSp>
          <p:nvCxnSpPr>
            <p:cNvPr id="647254" name="AutoShape 86"/>
            <p:cNvCxnSpPr>
              <a:cxnSpLocks noChangeShapeType="1"/>
              <a:stCxn id="647244" idx="0"/>
              <a:endCxn id="647235" idx="2"/>
            </p:cNvCxnSpPr>
            <p:nvPr/>
          </p:nvCxnSpPr>
          <p:spPr bwMode="auto">
            <a:xfrm flipH="1" flipV="1">
              <a:off x="2128" y="3528"/>
              <a:ext cx="1920" cy="248"/>
            </a:xfrm>
            <a:prstGeom prst="straightConnector1">
              <a:avLst/>
            </a:prstGeom>
            <a:noFill/>
            <a:ln w="9525">
              <a:solidFill>
                <a:schemeClr val="tx1"/>
              </a:solidFill>
              <a:round/>
              <a:headEnd/>
              <a:tailEnd/>
            </a:ln>
            <a:effectLst/>
          </p:spPr>
        </p:cxnSp>
        <p:cxnSp>
          <p:nvCxnSpPr>
            <p:cNvPr id="647255" name="AutoShape 87"/>
            <p:cNvCxnSpPr>
              <a:cxnSpLocks noChangeShapeType="1"/>
              <a:stCxn id="647245" idx="0"/>
              <a:endCxn id="647235" idx="2"/>
            </p:cNvCxnSpPr>
            <p:nvPr/>
          </p:nvCxnSpPr>
          <p:spPr bwMode="auto">
            <a:xfrm flipH="1" flipV="1">
              <a:off x="2128" y="3528"/>
              <a:ext cx="2400" cy="248"/>
            </a:xfrm>
            <a:prstGeom prst="straightConnector1">
              <a:avLst/>
            </a:prstGeom>
            <a:noFill/>
            <a:ln w="9525">
              <a:solidFill>
                <a:schemeClr val="tx1"/>
              </a:solidFill>
              <a:round/>
              <a:headEnd/>
              <a:tailEnd/>
            </a:ln>
            <a:effectLst/>
          </p:spPr>
        </p:cxnSp>
        <p:cxnSp>
          <p:nvCxnSpPr>
            <p:cNvPr id="647256" name="AutoShape 88"/>
            <p:cNvCxnSpPr>
              <a:cxnSpLocks noChangeShapeType="1"/>
              <a:stCxn id="647246" idx="0"/>
              <a:endCxn id="647235" idx="2"/>
            </p:cNvCxnSpPr>
            <p:nvPr/>
          </p:nvCxnSpPr>
          <p:spPr bwMode="auto">
            <a:xfrm flipH="1" flipV="1">
              <a:off x="2128" y="3528"/>
              <a:ext cx="2880" cy="248"/>
            </a:xfrm>
            <a:prstGeom prst="straightConnector1">
              <a:avLst/>
            </a:prstGeom>
            <a:noFill/>
            <a:ln w="9525">
              <a:solidFill>
                <a:schemeClr val="tx1"/>
              </a:solidFill>
              <a:round/>
              <a:headEnd/>
              <a:tailEnd/>
            </a:ln>
            <a:effectLst/>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64717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64719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6472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6472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49218"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A </a:t>
            </a:r>
            <a:r>
              <a:rPr lang="en-US" sz="4000" dirty="0" err="1">
                <a:solidFill>
                  <a:srgbClr val="FF0000"/>
                </a:solidFill>
              </a:rPr>
              <a:t>Pseudocode</a:t>
            </a:r>
            <a:r>
              <a:rPr lang="en-US" sz="4000" dirty="0">
                <a:solidFill>
                  <a:srgbClr val="FF0000"/>
                </a:solidFill>
              </a:rPr>
              <a:t> Fundraising Strategy</a:t>
            </a:r>
            <a:endParaRPr lang="en-US" sz="4000" dirty="0">
              <a:solidFill>
                <a:schemeClr val="tx1"/>
              </a:solidFill>
            </a:endParaRPr>
          </a:p>
        </p:txBody>
      </p:sp>
      <p:sp>
        <p:nvSpPr>
          <p:cNvPr id="649219" name="Text Box 3"/>
          <p:cNvSpPr txBox="1">
            <a:spLocks noChangeArrowheads="1"/>
          </p:cNvSpPr>
          <p:nvPr/>
        </p:nvSpPr>
        <p:spPr bwMode="auto">
          <a:xfrm>
            <a:off x="533400" y="1143000"/>
            <a:ext cx="8077200" cy="714375"/>
          </a:xfrm>
          <a:prstGeom prst="rect">
            <a:avLst/>
          </a:prstGeom>
          <a:noFill/>
          <a:ln w="9525">
            <a:noFill/>
            <a:miter lim="800000"/>
            <a:headEnd/>
            <a:tailEnd/>
          </a:ln>
          <a:effectLst/>
        </p:spPr>
        <p:txBody>
          <a:bodyPr>
            <a:prstTxWarp prst="textNoShape">
              <a:avLst/>
            </a:prstTxWarp>
            <a:spAutoFit/>
          </a:bodyPr>
          <a:lstStyle/>
          <a:p>
            <a:pPr algn="just">
              <a:lnSpc>
                <a:spcPct val="85000"/>
              </a:lnSpc>
            </a:pPr>
            <a:r>
              <a:rPr lang="en-US" sz="2400" b="0" dirty="0"/>
              <a:t>If you were to implement the fundraising strategy in the form of a C++ function, it would look something like this:</a:t>
            </a:r>
            <a:endParaRPr lang="en-US" sz="2400" dirty="0"/>
          </a:p>
        </p:txBody>
      </p:sp>
      <p:sp>
        <p:nvSpPr>
          <p:cNvPr id="649220" name="Rectangle 4"/>
          <p:cNvSpPr>
            <a:spLocks noChangeArrowheads="1"/>
          </p:cNvSpPr>
          <p:nvPr/>
        </p:nvSpPr>
        <p:spPr bwMode="auto">
          <a:xfrm>
            <a:off x="1524000" y="1993900"/>
            <a:ext cx="6172200" cy="24257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r>
              <a:rPr lang="en-US" sz="1600" dirty="0" smtClean="0">
                <a:latin typeface="Courier New" charset="0"/>
              </a:rPr>
              <a:t>void </a:t>
            </a:r>
            <a:r>
              <a:rPr lang="en-US" sz="1600" dirty="0" err="1">
                <a:latin typeface="Courier New" charset="0"/>
              </a:rPr>
              <a:t>c</a:t>
            </a:r>
            <a:r>
              <a:rPr lang="en-US" sz="1600" dirty="0" err="1" smtClean="0">
                <a:latin typeface="Courier New" charset="0"/>
              </a:rPr>
              <a:t>ollectContributions</a:t>
            </a:r>
            <a:r>
              <a:rPr lang="en-US" sz="1600" dirty="0" err="1">
                <a:latin typeface="Courier New" charset="0"/>
              </a:rPr>
              <a:t>(int</a:t>
            </a:r>
            <a:r>
              <a:rPr lang="en-US" sz="1600" dirty="0">
                <a:latin typeface="Courier New" charset="0"/>
              </a:rPr>
              <a:t> </a:t>
            </a:r>
            <a:r>
              <a:rPr lang="en-US" sz="1600" dirty="0" err="1">
                <a:latin typeface="Courier New" charset="0"/>
              </a:rPr>
              <a:t>n</a:t>
            </a:r>
            <a:r>
              <a:rPr lang="en-US" sz="1600" dirty="0">
                <a:latin typeface="Courier New" charset="0"/>
              </a:rPr>
              <a:t>) {</a:t>
            </a:r>
          </a:p>
          <a:p>
            <a:r>
              <a:rPr lang="en-US" sz="1600" dirty="0">
                <a:latin typeface="Courier New" charset="0"/>
              </a:rPr>
              <a:t>   if (</a:t>
            </a:r>
            <a:r>
              <a:rPr lang="en-US" sz="1600" dirty="0" err="1">
                <a:latin typeface="Courier New" charset="0"/>
              </a:rPr>
              <a:t>n</a:t>
            </a:r>
            <a:r>
              <a:rPr lang="en-US" sz="1600" dirty="0">
                <a:latin typeface="Courier New" charset="0"/>
              </a:rPr>
              <a:t> &lt;= 100) {</a:t>
            </a:r>
          </a:p>
          <a:p>
            <a:r>
              <a:rPr lang="en-US" sz="1600" dirty="0">
                <a:latin typeface="Courier New" charset="0"/>
              </a:rPr>
              <a:t>      </a:t>
            </a:r>
            <a:r>
              <a:rPr lang="en-US" sz="1600" b="0" i="1" dirty="0"/>
              <a:t>Collect the money from a single donor.</a:t>
            </a:r>
            <a:endParaRPr lang="en-US" sz="1600" dirty="0">
              <a:latin typeface="Courier New" charset="0"/>
            </a:endParaRPr>
          </a:p>
          <a:p>
            <a:r>
              <a:rPr lang="en-US" sz="1600" dirty="0">
                <a:latin typeface="Courier New" charset="0"/>
              </a:rPr>
              <a:t>   } else {</a:t>
            </a:r>
          </a:p>
          <a:p>
            <a:r>
              <a:rPr lang="en-US" sz="1600" dirty="0">
                <a:latin typeface="Courier New" charset="0"/>
              </a:rPr>
              <a:t>      </a:t>
            </a:r>
            <a:r>
              <a:rPr lang="en-US" sz="1600" b="0" i="1" dirty="0"/>
              <a:t>Find 10 volunteers.</a:t>
            </a:r>
            <a:endParaRPr lang="en-US" sz="1600" dirty="0">
              <a:latin typeface="Courier New" charset="0"/>
            </a:endParaRPr>
          </a:p>
          <a:p>
            <a:r>
              <a:rPr lang="en-US" sz="1600" dirty="0">
                <a:latin typeface="Courier New" charset="0"/>
              </a:rPr>
              <a:t>      </a:t>
            </a:r>
            <a:r>
              <a:rPr lang="en-US" sz="1600" b="0" i="1" dirty="0"/>
              <a:t>Get each volunteer to collect n/10 dollars.</a:t>
            </a:r>
            <a:endParaRPr lang="en-US" sz="1600" dirty="0">
              <a:latin typeface="Courier New" charset="0"/>
            </a:endParaRPr>
          </a:p>
          <a:p>
            <a:r>
              <a:rPr lang="en-US" sz="1600" dirty="0">
                <a:latin typeface="Courier New" charset="0"/>
              </a:rPr>
              <a:t>      </a:t>
            </a:r>
            <a:r>
              <a:rPr lang="en-US" sz="1600" b="0" i="1" dirty="0"/>
              <a:t>Combine the money raised by the volunteers.</a:t>
            </a:r>
            <a:endParaRPr lang="en-US" sz="1600" dirty="0">
              <a:latin typeface="Courier New" charset="0"/>
            </a:endParaRPr>
          </a:p>
          <a:p>
            <a:r>
              <a:rPr lang="en-US" sz="1600" dirty="0">
                <a:latin typeface="Courier New" charset="0"/>
              </a:rPr>
              <a:t>   }</a:t>
            </a:r>
          </a:p>
          <a:p>
            <a:r>
              <a:rPr lang="en-US" sz="1600" dirty="0">
                <a:latin typeface="Courier New" charset="0"/>
              </a:rPr>
              <a:t>}</a:t>
            </a:r>
          </a:p>
        </p:txBody>
      </p:sp>
      <p:grpSp>
        <p:nvGrpSpPr>
          <p:cNvPr id="649221" name="Group 5"/>
          <p:cNvGrpSpPr>
            <a:grpSpLocks/>
          </p:cNvGrpSpPr>
          <p:nvPr/>
        </p:nvGrpSpPr>
        <p:grpSpPr bwMode="auto">
          <a:xfrm>
            <a:off x="533400" y="4572000"/>
            <a:ext cx="8077200" cy="1763713"/>
            <a:chOff x="336" y="2880"/>
            <a:chExt cx="5088" cy="1111"/>
          </a:xfrm>
        </p:grpSpPr>
        <p:sp>
          <p:nvSpPr>
            <p:cNvPr id="649222" name="Text Box 6"/>
            <p:cNvSpPr txBox="1">
              <a:spLocks noChangeArrowheads="1"/>
            </p:cNvSpPr>
            <p:nvPr/>
          </p:nvSpPr>
          <p:spPr bwMode="auto">
            <a:xfrm>
              <a:off x="336" y="2880"/>
              <a:ext cx="5088" cy="254"/>
            </a:xfrm>
            <a:prstGeom prst="rect">
              <a:avLst/>
            </a:prstGeom>
            <a:noFill/>
            <a:ln w="9525">
              <a:noFill/>
              <a:miter lim="800000"/>
              <a:headEnd/>
              <a:tailEnd/>
            </a:ln>
            <a:effectLst/>
          </p:spPr>
          <p:txBody>
            <a:bodyPr>
              <a:prstTxWarp prst="textNoShape">
                <a:avLst/>
              </a:prstTxWarp>
              <a:spAutoFit/>
            </a:bodyPr>
            <a:lstStyle/>
            <a:p>
              <a:pPr algn="just">
                <a:lnSpc>
                  <a:spcPct val="85000"/>
                </a:lnSpc>
              </a:pPr>
              <a:r>
                <a:rPr lang="en-US" sz="2400" b="0"/>
                <a:t>What makes this strategy recursive is that the line</a:t>
              </a:r>
              <a:endParaRPr lang="en-US" sz="2400"/>
            </a:p>
          </p:txBody>
        </p:sp>
        <p:sp>
          <p:nvSpPr>
            <p:cNvPr id="649223" name="Rectangle 7"/>
            <p:cNvSpPr>
              <a:spLocks noChangeArrowheads="1"/>
            </p:cNvSpPr>
            <p:nvPr/>
          </p:nvSpPr>
          <p:spPr bwMode="auto">
            <a:xfrm>
              <a:off x="1608" y="3177"/>
              <a:ext cx="2551" cy="231"/>
            </a:xfrm>
            <a:prstGeom prst="rect">
              <a:avLst/>
            </a:prstGeom>
            <a:noFill/>
            <a:ln w="9525">
              <a:noFill/>
              <a:miter lim="800000"/>
              <a:headEnd/>
              <a:tailEnd/>
            </a:ln>
            <a:effectLst/>
          </p:spPr>
          <p:txBody>
            <a:bodyPr wrap="none">
              <a:prstTxWarp prst="textNoShape">
                <a:avLst/>
              </a:prstTxWarp>
              <a:spAutoFit/>
            </a:bodyPr>
            <a:lstStyle/>
            <a:p>
              <a:r>
                <a:rPr lang="en-US" sz="1800" b="0" i="1"/>
                <a:t>Get each volunteer to collect n/10 dollars.</a:t>
              </a:r>
            </a:p>
          </p:txBody>
        </p:sp>
        <p:sp>
          <p:nvSpPr>
            <p:cNvPr id="649224" name="Text Box 8"/>
            <p:cNvSpPr txBox="1">
              <a:spLocks noChangeArrowheads="1"/>
            </p:cNvSpPr>
            <p:nvPr/>
          </p:nvSpPr>
          <p:spPr bwMode="auto">
            <a:xfrm>
              <a:off x="336" y="3456"/>
              <a:ext cx="5088" cy="254"/>
            </a:xfrm>
            <a:prstGeom prst="rect">
              <a:avLst/>
            </a:prstGeom>
            <a:noFill/>
            <a:ln w="9525">
              <a:noFill/>
              <a:miter lim="800000"/>
              <a:headEnd/>
              <a:tailEnd/>
            </a:ln>
            <a:effectLst/>
          </p:spPr>
          <p:txBody>
            <a:bodyPr>
              <a:prstTxWarp prst="textNoShape">
                <a:avLst/>
              </a:prstTxWarp>
              <a:spAutoFit/>
            </a:bodyPr>
            <a:lstStyle/>
            <a:p>
              <a:pPr algn="just">
                <a:lnSpc>
                  <a:spcPct val="85000"/>
                </a:lnSpc>
              </a:pPr>
              <a:r>
                <a:rPr lang="en-US" sz="2400" b="0"/>
                <a:t>will be implemented using the following recursive call:</a:t>
              </a:r>
              <a:endParaRPr lang="en-US" sz="2400"/>
            </a:p>
          </p:txBody>
        </p:sp>
        <p:sp>
          <p:nvSpPr>
            <p:cNvPr id="649225" name="Rectangle 9"/>
            <p:cNvSpPr>
              <a:spLocks noChangeArrowheads="1"/>
            </p:cNvSpPr>
            <p:nvPr/>
          </p:nvSpPr>
          <p:spPr bwMode="auto">
            <a:xfrm>
              <a:off x="1608" y="3760"/>
              <a:ext cx="2622" cy="231"/>
            </a:xfrm>
            <a:prstGeom prst="rect">
              <a:avLst/>
            </a:prstGeom>
            <a:noFill/>
            <a:ln w="9525">
              <a:noFill/>
              <a:miter lim="800000"/>
              <a:headEnd/>
              <a:tailEnd/>
            </a:ln>
            <a:effectLst/>
          </p:spPr>
          <p:txBody>
            <a:bodyPr wrap="none">
              <a:prstTxWarp prst="textNoShape">
                <a:avLst/>
              </a:prstTxWarp>
              <a:spAutoFit/>
            </a:bodyPr>
            <a:lstStyle/>
            <a:p>
              <a:r>
                <a:rPr lang="en-US" sz="1800" dirty="0" err="1">
                  <a:latin typeface="Courier New" charset="0"/>
                </a:rPr>
                <a:t>c</a:t>
              </a:r>
              <a:r>
                <a:rPr lang="en-US" sz="1800" dirty="0" err="1" smtClean="0">
                  <a:latin typeface="Courier New" charset="0"/>
                </a:rPr>
                <a:t>ollectContributions</a:t>
              </a:r>
              <a:r>
                <a:rPr lang="en-US" sz="1800" dirty="0" err="1">
                  <a:latin typeface="Courier New" charset="0"/>
                </a:rPr>
                <a:t>(n</a:t>
              </a:r>
              <a:r>
                <a:rPr lang="en-US" sz="1800" dirty="0">
                  <a:latin typeface="Courier New" charset="0"/>
                </a:rPr>
                <a:t> / 10);</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6492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94274"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Suggestions for Improvement</a:t>
            </a:r>
            <a:endParaRPr lang="en-US" sz="4000" dirty="0">
              <a:solidFill>
                <a:schemeClr val="tx1"/>
              </a:solidFill>
            </a:endParaRPr>
          </a:p>
        </p:txBody>
      </p:sp>
      <p:sp>
        <p:nvSpPr>
          <p:cNvPr id="81" name="Text Box 3"/>
          <p:cNvSpPr txBox="1">
            <a:spLocks noChangeArrowheads="1"/>
          </p:cNvSpPr>
          <p:nvPr/>
        </p:nvSpPr>
        <p:spPr bwMode="auto">
          <a:xfrm>
            <a:off x="533400" y="2133600"/>
            <a:ext cx="8077200" cy="523220"/>
          </a:xfrm>
          <a:prstGeom prst="rect">
            <a:avLst/>
          </a:prstGeom>
          <a:noFill/>
          <a:ln w="9525">
            <a:noFill/>
            <a:miter lim="800000"/>
            <a:headEnd/>
            <a:tailEnd/>
          </a:ln>
          <a:effectLst/>
        </p:spPr>
        <p:txBody>
          <a:bodyPr>
            <a:prstTxWarp prst="textNoShape">
              <a:avLst/>
            </a:prstTxWarp>
            <a:spAutoFit/>
          </a:bodyPr>
          <a:lstStyle/>
          <a:p>
            <a:pPr algn="ctr">
              <a:lnSpc>
                <a:spcPct val="85000"/>
              </a:lnSpc>
            </a:pPr>
            <a:r>
              <a:rPr lang="en-US" sz="3200" b="0" i="1" dirty="0" smtClean="0"/>
              <a:t>More candy.</a:t>
            </a:r>
            <a:endParaRPr lang="en-US" sz="3200" i="1" dirty="0"/>
          </a:p>
        </p:txBody>
      </p:sp>
      <p:grpSp>
        <p:nvGrpSpPr>
          <p:cNvPr id="92" name="Group 91"/>
          <p:cNvGrpSpPr/>
          <p:nvPr/>
        </p:nvGrpSpPr>
        <p:grpSpPr>
          <a:xfrm>
            <a:off x="533400" y="2833705"/>
            <a:ext cx="8077200" cy="415498"/>
            <a:chOff x="533400" y="3367105"/>
            <a:chExt cx="8077200" cy="415498"/>
          </a:xfrm>
        </p:grpSpPr>
        <p:sp>
          <p:nvSpPr>
            <p:cNvPr id="82" name="Text Box 3"/>
            <p:cNvSpPr txBox="1">
              <a:spLocks noChangeArrowheads="1"/>
            </p:cNvSpPr>
            <p:nvPr/>
          </p:nvSpPr>
          <p:spPr bwMode="auto">
            <a:xfrm>
              <a:off x="2057400" y="3367105"/>
              <a:ext cx="6553200" cy="415498"/>
            </a:xfrm>
            <a:prstGeom prst="rect">
              <a:avLst/>
            </a:prstGeom>
            <a:noFill/>
            <a:ln w="9525">
              <a:noFill/>
              <a:miter lim="800000"/>
              <a:headEnd/>
              <a:tailEnd/>
            </a:ln>
            <a:effectLst/>
          </p:spPr>
          <p:txBody>
            <a:bodyPr wrap="square">
              <a:prstTxWarp prst="textNoShape">
                <a:avLst/>
              </a:prstTxWarp>
              <a:spAutoFit/>
            </a:bodyPr>
            <a:lstStyle/>
            <a:p>
              <a:pPr algn="just">
                <a:lnSpc>
                  <a:spcPct val="85000"/>
                </a:lnSpc>
              </a:pPr>
              <a:r>
                <a:rPr lang="en-US" sz="2400" b="0" dirty="0" smtClean="0"/>
                <a:t>We need to get more candy to our students.</a:t>
              </a:r>
              <a:endParaRPr lang="en-US" sz="2400" dirty="0"/>
            </a:p>
          </p:txBody>
        </p:sp>
        <p:sp>
          <p:nvSpPr>
            <p:cNvPr id="83" name="Text Box 3"/>
            <p:cNvSpPr txBox="1">
              <a:spLocks noChangeArrowheads="1"/>
            </p:cNvSpPr>
            <p:nvPr/>
          </p:nvSpPr>
          <p:spPr bwMode="auto">
            <a:xfrm>
              <a:off x="533400" y="3367105"/>
              <a:ext cx="1676400" cy="415498"/>
            </a:xfrm>
            <a:prstGeom prst="rect">
              <a:avLst/>
            </a:prstGeom>
            <a:noFill/>
            <a:ln w="9525">
              <a:noFill/>
              <a:miter lim="800000"/>
              <a:headEnd/>
              <a:tailEnd/>
            </a:ln>
            <a:effectLst/>
          </p:spPr>
          <p:txBody>
            <a:bodyPr wrap="square">
              <a:prstTxWarp prst="textNoShape">
                <a:avLst/>
              </a:prstTxWarp>
              <a:spAutoFit/>
            </a:bodyPr>
            <a:lstStyle/>
            <a:p>
              <a:pPr algn="just">
                <a:lnSpc>
                  <a:spcPct val="85000"/>
                </a:lnSpc>
              </a:pPr>
              <a:r>
                <a:rPr lang="en-US" sz="2400" dirty="0" smtClean="0"/>
                <a:t>Problem:</a:t>
              </a:r>
              <a:endParaRPr lang="en-US" sz="2400" dirty="0"/>
            </a:p>
          </p:txBody>
        </p:sp>
      </p:grpSp>
      <p:grpSp>
        <p:nvGrpSpPr>
          <p:cNvPr id="91" name="Group 90"/>
          <p:cNvGrpSpPr/>
          <p:nvPr/>
        </p:nvGrpSpPr>
        <p:grpSpPr>
          <a:xfrm>
            <a:off x="533400" y="3647504"/>
            <a:ext cx="8077200" cy="415498"/>
            <a:chOff x="533400" y="3927902"/>
            <a:chExt cx="8077200" cy="415498"/>
          </a:xfrm>
        </p:grpSpPr>
        <p:sp>
          <p:nvSpPr>
            <p:cNvPr id="84" name="Text Box 3"/>
            <p:cNvSpPr txBox="1">
              <a:spLocks noChangeArrowheads="1"/>
            </p:cNvSpPr>
            <p:nvPr/>
          </p:nvSpPr>
          <p:spPr bwMode="auto">
            <a:xfrm>
              <a:off x="533400" y="3927902"/>
              <a:ext cx="1676400" cy="415498"/>
            </a:xfrm>
            <a:prstGeom prst="rect">
              <a:avLst/>
            </a:prstGeom>
            <a:noFill/>
            <a:ln w="9525">
              <a:noFill/>
              <a:miter lim="800000"/>
              <a:headEnd/>
              <a:tailEnd/>
            </a:ln>
            <a:effectLst/>
          </p:spPr>
          <p:txBody>
            <a:bodyPr wrap="square">
              <a:prstTxWarp prst="textNoShape">
                <a:avLst/>
              </a:prstTxWarp>
              <a:spAutoFit/>
            </a:bodyPr>
            <a:lstStyle/>
            <a:p>
              <a:pPr algn="just">
                <a:lnSpc>
                  <a:spcPct val="85000"/>
                </a:lnSpc>
              </a:pPr>
              <a:r>
                <a:rPr lang="en-US" sz="2400" dirty="0" smtClean="0"/>
                <a:t>Solution:</a:t>
              </a:r>
              <a:endParaRPr lang="en-US" sz="2400" dirty="0"/>
            </a:p>
          </p:txBody>
        </p:sp>
        <p:sp>
          <p:nvSpPr>
            <p:cNvPr id="85" name="Text Box 3"/>
            <p:cNvSpPr txBox="1">
              <a:spLocks noChangeArrowheads="1"/>
            </p:cNvSpPr>
            <p:nvPr/>
          </p:nvSpPr>
          <p:spPr bwMode="auto">
            <a:xfrm>
              <a:off x="2057400" y="3927902"/>
              <a:ext cx="6553200" cy="415498"/>
            </a:xfrm>
            <a:prstGeom prst="rect">
              <a:avLst/>
            </a:prstGeom>
            <a:noFill/>
            <a:ln w="9525">
              <a:noFill/>
              <a:miter lim="800000"/>
              <a:headEnd/>
              <a:tailEnd/>
            </a:ln>
            <a:effectLst/>
          </p:spPr>
          <p:txBody>
            <a:bodyPr wrap="square">
              <a:prstTxWarp prst="textNoShape">
                <a:avLst/>
              </a:prstTxWarp>
              <a:spAutoFit/>
            </a:bodyPr>
            <a:lstStyle/>
            <a:p>
              <a:pPr algn="just">
                <a:lnSpc>
                  <a:spcPct val="85000"/>
                </a:lnSpc>
              </a:pPr>
              <a:r>
                <a:rPr lang="en-US" sz="2400" b="0" dirty="0" smtClean="0"/>
                <a:t>Use the magic of recursion.</a:t>
              </a:r>
              <a:endParaRPr lang="en-US" sz="2400" dirty="0"/>
            </a:p>
          </p:txBody>
        </p:sp>
      </p:grpSp>
      <p:grpSp>
        <p:nvGrpSpPr>
          <p:cNvPr id="90" name="Group 89"/>
          <p:cNvGrpSpPr/>
          <p:nvPr/>
        </p:nvGrpSpPr>
        <p:grpSpPr>
          <a:xfrm>
            <a:off x="533400" y="4461302"/>
            <a:ext cx="8077200" cy="415498"/>
            <a:chOff x="533400" y="4994702"/>
            <a:chExt cx="8077200" cy="415498"/>
          </a:xfrm>
        </p:grpSpPr>
        <p:sp>
          <p:nvSpPr>
            <p:cNvPr id="88" name="Text Box 3"/>
            <p:cNvSpPr txBox="1">
              <a:spLocks noChangeArrowheads="1"/>
            </p:cNvSpPr>
            <p:nvPr/>
          </p:nvSpPr>
          <p:spPr bwMode="auto">
            <a:xfrm>
              <a:off x="533400" y="4994702"/>
              <a:ext cx="1676400" cy="415498"/>
            </a:xfrm>
            <a:prstGeom prst="rect">
              <a:avLst/>
            </a:prstGeom>
            <a:noFill/>
            <a:ln w="9525">
              <a:noFill/>
              <a:miter lim="800000"/>
              <a:headEnd/>
              <a:tailEnd/>
            </a:ln>
            <a:effectLst/>
          </p:spPr>
          <p:txBody>
            <a:bodyPr wrap="square">
              <a:prstTxWarp prst="textNoShape">
                <a:avLst/>
              </a:prstTxWarp>
              <a:spAutoFit/>
            </a:bodyPr>
            <a:lstStyle/>
            <a:p>
              <a:pPr algn="just">
                <a:lnSpc>
                  <a:spcPct val="85000"/>
                </a:lnSpc>
              </a:pPr>
              <a:r>
                <a:rPr lang="en-US" sz="2400" dirty="0" smtClean="0"/>
                <a:t>Strategy:</a:t>
              </a:r>
              <a:endParaRPr lang="en-US" sz="2400" dirty="0"/>
            </a:p>
          </p:txBody>
        </p:sp>
        <p:sp>
          <p:nvSpPr>
            <p:cNvPr id="89" name="Text Box 3"/>
            <p:cNvSpPr txBox="1">
              <a:spLocks noChangeArrowheads="1"/>
            </p:cNvSpPr>
            <p:nvPr/>
          </p:nvSpPr>
          <p:spPr bwMode="auto">
            <a:xfrm>
              <a:off x="2057400" y="4994702"/>
              <a:ext cx="6553200" cy="415498"/>
            </a:xfrm>
            <a:prstGeom prst="rect">
              <a:avLst/>
            </a:prstGeom>
            <a:noFill/>
            <a:ln w="9525">
              <a:noFill/>
              <a:miter lim="800000"/>
              <a:headEnd/>
              <a:tailEnd/>
            </a:ln>
            <a:effectLst/>
          </p:spPr>
          <p:txBody>
            <a:bodyPr wrap="square">
              <a:prstTxWarp prst="textNoShape">
                <a:avLst/>
              </a:prstTxWarp>
              <a:spAutoFit/>
            </a:bodyPr>
            <a:lstStyle/>
            <a:p>
              <a:pPr algn="just">
                <a:lnSpc>
                  <a:spcPct val="85000"/>
                </a:lnSpc>
              </a:pPr>
              <a:r>
                <a:rPr lang="en-US" sz="2400" b="0" dirty="0" smtClean="0"/>
                <a:t>Run the “money tree” example in reverse.</a:t>
              </a:r>
              <a:endParaRPr lang="en-US" sz="2400" dirty="0"/>
            </a:p>
          </p:txBody>
        </p:sp>
      </p:grpSp>
      <p:sp>
        <p:nvSpPr>
          <p:cNvPr id="15" name="TextBox 14"/>
          <p:cNvSpPr txBox="1"/>
          <p:nvPr/>
        </p:nvSpPr>
        <p:spPr>
          <a:xfrm>
            <a:off x="381000" y="1219200"/>
            <a:ext cx="8229600" cy="763286"/>
          </a:xfrm>
          <a:prstGeom prst="rect">
            <a:avLst/>
          </a:prstGeom>
          <a:noFill/>
        </p:spPr>
        <p:txBody>
          <a:bodyPr wrap="square" rtlCol="0">
            <a:spAutoFit/>
          </a:bodyPr>
          <a:lstStyle/>
          <a:p>
            <a:pPr algn="just">
              <a:lnSpc>
                <a:spcPct val="90000"/>
              </a:lnSpc>
            </a:pPr>
            <a:r>
              <a:rPr lang="en-US" sz="2400" b="0" dirty="0" smtClean="0"/>
              <a:t>In the suggestions that came in as part of the Assignment #1 messages, I got the following suggestion from several of you:</a:t>
            </a:r>
            <a:endParaRPr lang="en-US" sz="2400" b="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p:cTn id="7" dur="1000" fill="hold"/>
                                        <p:tgtEl>
                                          <p:spTgt spid="81"/>
                                        </p:tgtEl>
                                        <p:attrNameLst>
                                          <p:attrName>ppt_w</p:attrName>
                                        </p:attrNameLst>
                                      </p:cBhvr>
                                      <p:tavLst>
                                        <p:tav tm="0">
                                          <p:val>
                                            <p:fltVal val="0"/>
                                          </p:val>
                                        </p:tav>
                                        <p:tav tm="100000">
                                          <p:val>
                                            <p:strVal val="#ppt_w"/>
                                          </p:val>
                                        </p:tav>
                                      </p:tavLst>
                                    </p:anim>
                                    <p:anim calcmode="lin" valueType="num">
                                      <p:cBhvr>
                                        <p:cTn id="8" dur="1000" fill="hold"/>
                                        <p:tgtEl>
                                          <p:spTgt spid="81"/>
                                        </p:tgtEl>
                                        <p:attrNameLst>
                                          <p:attrName>ppt_h</p:attrName>
                                        </p:attrNameLst>
                                      </p:cBhvr>
                                      <p:tavLst>
                                        <p:tav tm="0">
                                          <p:val>
                                            <p:fltVal val="0"/>
                                          </p:val>
                                        </p:tav>
                                        <p:tav tm="100000">
                                          <p:val>
                                            <p:strVal val="#ppt_h"/>
                                          </p:val>
                                        </p:tav>
                                      </p:tavLst>
                                    </p:anim>
                                    <p:anim calcmode="lin" valueType="num">
                                      <p:cBhvr>
                                        <p:cTn id="9" dur="1000" fill="hold"/>
                                        <p:tgtEl>
                                          <p:spTgt spid="81"/>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8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94274"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The Towers of Hanoi</a:t>
            </a:r>
            <a:endParaRPr lang="en-US" sz="4000" dirty="0">
              <a:solidFill>
                <a:schemeClr val="tx1"/>
              </a:solidFill>
            </a:endParaRPr>
          </a:p>
        </p:txBody>
      </p:sp>
      <p:sp>
        <p:nvSpPr>
          <p:cNvPr id="15" name="Rectangle 14"/>
          <p:cNvSpPr/>
          <p:nvPr/>
        </p:nvSpPr>
        <p:spPr bwMode="auto">
          <a:xfrm>
            <a:off x="645885" y="1319591"/>
            <a:ext cx="7848600" cy="3373362"/>
          </a:xfrm>
          <a:prstGeom prst="rect">
            <a:avLst/>
          </a:prstGeom>
          <a:solidFill>
            <a:srgbClr val="FFFF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sp>
        <p:nvSpPr>
          <p:cNvPr id="16" name="TextBox 15"/>
          <p:cNvSpPr txBox="1"/>
          <p:nvPr/>
        </p:nvSpPr>
        <p:spPr>
          <a:xfrm>
            <a:off x="682170" y="1330480"/>
            <a:ext cx="7772400" cy="3337837"/>
          </a:xfrm>
          <a:prstGeom prst="rect">
            <a:avLst/>
          </a:prstGeom>
          <a:noFill/>
        </p:spPr>
        <p:txBody>
          <a:bodyPr wrap="square" rtlCol="0">
            <a:spAutoFit/>
          </a:bodyPr>
          <a:lstStyle/>
          <a:p>
            <a:pPr algn="just">
              <a:lnSpc>
                <a:spcPct val="90000"/>
              </a:lnSpc>
            </a:pPr>
            <a:r>
              <a:rPr lang="en-US" sz="1800" b="0" dirty="0" smtClean="0"/>
              <a:t>In the great temple at Benares beneath the dome which marks the center of the world, rests a brass plate in which are fixed three diamond needles, each a cubit high and as thick as the body of a bee.  On one of these needles, at the creation, God placed sixty-four disks of pure gold, the largest disk resting on the brass plate and the others getting smaller and smaller up to the top one.  This is the Tower of Brahma.  Day and night unceasingly, the priests transfer the disks from one diamond needle to another according to the fixed and immutable laws of Brahma, which require that the priest on duty must not move more than one disk at a time and that he must place this disk on a needle so that there is no smaller disk below it.  When all the sixty-four disks shall have been thus transferred from the needle on which at the creation God placed them to one of the other needles, tower, temple and Brahmins alike will crumble into dust, and with a thunderclap the world will vanish.</a:t>
            </a:r>
          </a:p>
        </p:txBody>
      </p:sp>
      <p:sp>
        <p:nvSpPr>
          <p:cNvPr id="17" name="TextBox 16"/>
          <p:cNvSpPr txBox="1"/>
          <p:nvPr/>
        </p:nvSpPr>
        <p:spPr>
          <a:xfrm>
            <a:off x="4572000" y="4637317"/>
            <a:ext cx="3962400" cy="369332"/>
          </a:xfrm>
          <a:prstGeom prst="rect">
            <a:avLst/>
          </a:prstGeom>
          <a:noFill/>
        </p:spPr>
        <p:txBody>
          <a:bodyPr wrap="square" rtlCol="0">
            <a:spAutoFit/>
          </a:bodyPr>
          <a:lstStyle/>
          <a:p>
            <a:pPr algn="r"/>
            <a:r>
              <a:rPr lang="en-US" sz="1800" b="0" dirty="0" smtClean="0"/>
              <a:t>—Henri de </a:t>
            </a:r>
            <a:r>
              <a:rPr lang="en-US" sz="1800" b="0" dirty="0" err="1" smtClean="0"/>
              <a:t>Parville</a:t>
            </a:r>
            <a:r>
              <a:rPr lang="en-US" sz="1800" b="0" dirty="0" smtClean="0"/>
              <a:t>, </a:t>
            </a:r>
            <a:r>
              <a:rPr lang="en-US" sz="1800" b="0" i="1" dirty="0" smtClean="0"/>
              <a:t>La Nature, </a:t>
            </a:r>
            <a:r>
              <a:rPr lang="en-US" sz="1800" b="0" dirty="0" smtClean="0"/>
              <a:t>1883</a:t>
            </a:r>
            <a:endParaRPr lang="en-US" sz="1800" b="0" dirty="0"/>
          </a:p>
        </p:txBody>
      </p:sp>
      <p:grpSp>
        <p:nvGrpSpPr>
          <p:cNvPr id="24" name="Group 23"/>
          <p:cNvGrpSpPr/>
          <p:nvPr/>
        </p:nvGrpSpPr>
        <p:grpSpPr>
          <a:xfrm>
            <a:off x="2460810" y="5495738"/>
            <a:ext cx="4246569" cy="1033272"/>
            <a:chOff x="2460810" y="5495738"/>
            <a:chExt cx="4246569" cy="1033272"/>
          </a:xfrm>
        </p:grpSpPr>
        <p:pic>
          <p:nvPicPr>
            <p:cNvPr id="23" name="Picture 22" descr="HanoiFrameTrans.png"/>
            <p:cNvPicPr>
              <a:picLocks noChangeAspect="1"/>
            </p:cNvPicPr>
            <p:nvPr/>
          </p:nvPicPr>
          <p:blipFill>
            <a:blip r:embed="rId3"/>
            <a:stretch>
              <a:fillRect/>
            </a:stretch>
          </p:blipFill>
          <p:spPr>
            <a:xfrm>
              <a:off x="2460810" y="5495738"/>
              <a:ext cx="4246569" cy="1033272"/>
            </a:xfrm>
            <a:prstGeom prst="rect">
              <a:avLst/>
            </a:prstGeom>
          </p:spPr>
        </p:pic>
        <p:pic>
          <p:nvPicPr>
            <p:cNvPr id="19" name="Picture 242" descr="BlueDisk"/>
            <p:cNvPicPr>
              <a:picLocks noChangeAspect="1" noChangeArrowheads="1"/>
            </p:cNvPicPr>
            <p:nvPr/>
          </p:nvPicPr>
          <p:blipFill>
            <a:blip r:embed="rId4"/>
            <a:srcRect/>
            <a:stretch>
              <a:fillRect/>
            </a:stretch>
          </p:blipFill>
          <p:spPr bwMode="auto">
            <a:xfrm>
              <a:off x="2855685" y="6169025"/>
              <a:ext cx="877888" cy="160338"/>
            </a:xfrm>
            <a:prstGeom prst="rect">
              <a:avLst/>
            </a:prstGeom>
            <a:noFill/>
          </p:spPr>
        </p:pic>
        <p:pic>
          <p:nvPicPr>
            <p:cNvPr id="20" name="Picture 243" descr="GreenDisk"/>
            <p:cNvPicPr>
              <a:picLocks noChangeAspect="1" noChangeArrowheads="1"/>
            </p:cNvPicPr>
            <p:nvPr/>
          </p:nvPicPr>
          <p:blipFill>
            <a:blip r:embed="rId5"/>
            <a:srcRect/>
            <a:stretch>
              <a:fillRect/>
            </a:stretch>
          </p:blipFill>
          <p:spPr bwMode="auto">
            <a:xfrm>
              <a:off x="2942998" y="5999163"/>
              <a:ext cx="698500" cy="160338"/>
            </a:xfrm>
            <a:prstGeom prst="rect">
              <a:avLst/>
            </a:prstGeom>
            <a:noFill/>
          </p:spPr>
        </p:pic>
        <p:pic>
          <p:nvPicPr>
            <p:cNvPr id="21" name="Picture 244" descr="PurpleDisk"/>
            <p:cNvPicPr>
              <a:picLocks noChangeAspect="1" noChangeArrowheads="1"/>
            </p:cNvPicPr>
            <p:nvPr/>
          </p:nvPicPr>
          <p:blipFill>
            <a:blip r:embed="rId6"/>
            <a:srcRect/>
            <a:stretch>
              <a:fillRect/>
            </a:stretch>
          </p:blipFill>
          <p:spPr bwMode="auto">
            <a:xfrm>
              <a:off x="3016023" y="5830888"/>
              <a:ext cx="555625" cy="160338"/>
            </a:xfrm>
            <a:prstGeom prst="rect">
              <a:avLst/>
            </a:prstGeom>
            <a:noFill/>
          </p:spPr>
        </p:pic>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79938"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	The </a:t>
            </a:r>
            <a:r>
              <a:rPr lang="en-US" sz="4000" dirty="0">
                <a:solidFill>
                  <a:srgbClr val="FF0000"/>
                </a:solidFill>
              </a:rPr>
              <a:t>Towers of Hanoi Solution </a:t>
            </a:r>
          </a:p>
        </p:txBody>
      </p:sp>
      <p:sp>
        <p:nvSpPr>
          <p:cNvPr id="680155" name="Rectangle 219"/>
          <p:cNvSpPr>
            <a:spLocks noChangeArrowheads="1"/>
          </p:cNvSpPr>
          <p:nvPr/>
        </p:nvSpPr>
        <p:spPr bwMode="auto">
          <a:xfrm>
            <a:off x="381000" y="990600"/>
            <a:ext cx="8534400" cy="4054475"/>
          </a:xfrm>
          <a:prstGeom prst="rect">
            <a:avLst/>
          </a:prstGeom>
          <a:solidFill>
            <a:srgbClr val="CCFFFF"/>
          </a:solidFill>
          <a:ln w="9525">
            <a:solidFill>
              <a:srgbClr val="CCFFFF"/>
            </a:solidFill>
            <a:miter lim="800000"/>
            <a:headEnd/>
            <a:tailEnd/>
          </a:ln>
          <a:effectLst/>
        </p:spPr>
        <p:txBody>
          <a:bodyPr wrap="none" anchor="ctr">
            <a:prstTxWarp prst="textNoShape">
              <a:avLst/>
            </a:prstTxWarp>
          </a:bodyPr>
          <a:lstStyle/>
          <a:p>
            <a:endParaRPr lang="en-US"/>
          </a:p>
        </p:txBody>
      </p:sp>
      <p:pic>
        <p:nvPicPr>
          <p:cNvPr id="679945" name="Picture 9" descr="Graphics-2"/>
          <p:cNvPicPr>
            <a:picLocks noChangeAspect="1" noChangeArrowheads="1"/>
          </p:cNvPicPr>
          <p:nvPr/>
        </p:nvPicPr>
        <p:blipFill>
          <a:blip r:embed="rId3"/>
          <a:srcRect/>
          <a:stretch>
            <a:fillRect/>
          </a:stretch>
        </p:blipFill>
        <p:spPr bwMode="auto">
          <a:xfrm>
            <a:off x="2308225" y="5091113"/>
            <a:ext cx="4524375" cy="1462087"/>
          </a:xfrm>
          <a:prstGeom prst="rect">
            <a:avLst/>
          </a:prstGeom>
          <a:noFill/>
        </p:spPr>
      </p:pic>
      <p:sp>
        <p:nvSpPr>
          <p:cNvPr id="679946" name="Text Box 10"/>
          <p:cNvSpPr txBox="1">
            <a:spLocks noChangeArrowheads="1"/>
          </p:cNvSpPr>
          <p:nvPr/>
        </p:nvSpPr>
        <p:spPr bwMode="auto">
          <a:xfrm>
            <a:off x="2341563" y="5073650"/>
            <a:ext cx="4446587" cy="244475"/>
          </a:xfrm>
          <a:prstGeom prst="rect">
            <a:avLst/>
          </a:prstGeom>
          <a:noFill/>
          <a:ln w="9525">
            <a:noFill/>
            <a:miter lim="800000"/>
            <a:headEnd/>
            <a:tailEnd/>
          </a:ln>
          <a:effectLst/>
        </p:spPr>
        <p:txBody>
          <a:bodyPr>
            <a:prstTxWarp prst="textNoShape">
              <a:avLst/>
            </a:prstTxWarp>
            <a:spAutoFit/>
          </a:bodyPr>
          <a:lstStyle/>
          <a:p>
            <a:pPr algn="ctr"/>
            <a:r>
              <a:rPr lang="en-US" sz="1000" dirty="0">
                <a:solidFill>
                  <a:srgbClr val="333333"/>
                </a:solidFill>
                <a:latin typeface="Helvetica Neue"/>
              </a:rPr>
              <a:t>Hanoi</a:t>
            </a:r>
          </a:p>
        </p:txBody>
      </p:sp>
      <p:pic>
        <p:nvPicPr>
          <p:cNvPr id="679947" name="Picture 11" descr="TowerFrame"/>
          <p:cNvPicPr>
            <a:picLocks noChangeAspect="1" noChangeArrowheads="1"/>
          </p:cNvPicPr>
          <p:nvPr/>
        </p:nvPicPr>
        <p:blipFill>
          <a:blip r:embed="rId4"/>
          <a:srcRect/>
          <a:stretch>
            <a:fillRect/>
          </a:stretch>
        </p:blipFill>
        <p:spPr bwMode="auto">
          <a:xfrm>
            <a:off x="2430463" y="5486400"/>
            <a:ext cx="4303712" cy="1030288"/>
          </a:xfrm>
          <a:prstGeom prst="rect">
            <a:avLst/>
          </a:prstGeom>
          <a:noFill/>
        </p:spPr>
      </p:pic>
      <p:pic>
        <p:nvPicPr>
          <p:cNvPr id="679948" name="Picture 12" descr="BlueDisk"/>
          <p:cNvPicPr>
            <a:picLocks noChangeAspect="1" noChangeArrowheads="1"/>
          </p:cNvPicPr>
          <p:nvPr/>
        </p:nvPicPr>
        <p:blipFill>
          <a:blip r:embed="rId5"/>
          <a:srcRect/>
          <a:stretch>
            <a:fillRect/>
          </a:stretch>
        </p:blipFill>
        <p:spPr bwMode="auto">
          <a:xfrm>
            <a:off x="2819400" y="6169025"/>
            <a:ext cx="877888" cy="160338"/>
          </a:xfrm>
          <a:prstGeom prst="rect">
            <a:avLst/>
          </a:prstGeom>
          <a:noFill/>
        </p:spPr>
      </p:pic>
      <p:pic>
        <p:nvPicPr>
          <p:cNvPr id="679949" name="Picture 13" descr="GreenDisk"/>
          <p:cNvPicPr>
            <a:picLocks noChangeAspect="1" noChangeArrowheads="1"/>
          </p:cNvPicPr>
          <p:nvPr/>
        </p:nvPicPr>
        <p:blipFill>
          <a:blip r:embed="rId6"/>
          <a:srcRect/>
          <a:stretch>
            <a:fillRect/>
          </a:stretch>
        </p:blipFill>
        <p:spPr bwMode="auto">
          <a:xfrm>
            <a:off x="2906713" y="5999163"/>
            <a:ext cx="698500" cy="160337"/>
          </a:xfrm>
          <a:prstGeom prst="rect">
            <a:avLst/>
          </a:prstGeom>
          <a:noFill/>
        </p:spPr>
      </p:pic>
      <p:pic>
        <p:nvPicPr>
          <p:cNvPr id="679950" name="Picture 14" descr="PurpleDisk"/>
          <p:cNvPicPr>
            <a:picLocks noChangeAspect="1" noChangeArrowheads="1"/>
          </p:cNvPicPr>
          <p:nvPr/>
        </p:nvPicPr>
        <p:blipFill>
          <a:blip r:embed="rId7"/>
          <a:srcRect/>
          <a:stretch>
            <a:fillRect/>
          </a:stretch>
        </p:blipFill>
        <p:spPr bwMode="auto">
          <a:xfrm>
            <a:off x="2979738" y="5830888"/>
            <a:ext cx="555625" cy="160337"/>
          </a:xfrm>
          <a:prstGeom prst="rect">
            <a:avLst/>
          </a:prstGeom>
          <a:noFill/>
        </p:spPr>
      </p:pic>
      <p:pic>
        <p:nvPicPr>
          <p:cNvPr id="680006" name="Picture 70" descr="PurpleDisk"/>
          <p:cNvPicPr>
            <a:picLocks noChangeAspect="1" noChangeArrowheads="1"/>
          </p:cNvPicPr>
          <p:nvPr/>
        </p:nvPicPr>
        <p:blipFill>
          <a:blip r:embed="rId7"/>
          <a:srcRect/>
          <a:stretch>
            <a:fillRect/>
          </a:stretch>
        </p:blipFill>
        <p:spPr bwMode="auto">
          <a:xfrm>
            <a:off x="4283075" y="6169025"/>
            <a:ext cx="555625" cy="160338"/>
          </a:xfrm>
          <a:prstGeom prst="rect">
            <a:avLst/>
          </a:prstGeom>
          <a:noFill/>
        </p:spPr>
      </p:pic>
      <p:pic>
        <p:nvPicPr>
          <p:cNvPr id="680010" name="Picture 74" descr="GreenDisk"/>
          <p:cNvPicPr>
            <a:picLocks noChangeAspect="1" noChangeArrowheads="1"/>
          </p:cNvPicPr>
          <p:nvPr/>
        </p:nvPicPr>
        <p:blipFill>
          <a:blip r:embed="rId6"/>
          <a:srcRect/>
          <a:stretch>
            <a:fillRect/>
          </a:stretch>
        </p:blipFill>
        <p:spPr bwMode="auto">
          <a:xfrm>
            <a:off x="5511800" y="6169025"/>
            <a:ext cx="698500" cy="160338"/>
          </a:xfrm>
          <a:prstGeom prst="rect">
            <a:avLst/>
          </a:prstGeom>
          <a:noFill/>
        </p:spPr>
      </p:pic>
      <p:pic>
        <p:nvPicPr>
          <p:cNvPr id="680084" name="Picture 148" descr="PurpleDisk"/>
          <p:cNvPicPr>
            <a:picLocks noChangeAspect="1" noChangeArrowheads="1"/>
          </p:cNvPicPr>
          <p:nvPr/>
        </p:nvPicPr>
        <p:blipFill>
          <a:blip r:embed="rId7"/>
          <a:srcRect/>
          <a:stretch>
            <a:fillRect/>
          </a:stretch>
        </p:blipFill>
        <p:spPr bwMode="auto">
          <a:xfrm>
            <a:off x="5591175" y="5999163"/>
            <a:ext cx="555625" cy="160337"/>
          </a:xfrm>
          <a:prstGeom prst="rect">
            <a:avLst/>
          </a:prstGeom>
          <a:noFill/>
        </p:spPr>
      </p:pic>
      <p:pic>
        <p:nvPicPr>
          <p:cNvPr id="680091" name="Picture 155" descr="BlueDisk"/>
          <p:cNvPicPr>
            <a:picLocks noChangeAspect="1" noChangeArrowheads="1"/>
          </p:cNvPicPr>
          <p:nvPr/>
        </p:nvPicPr>
        <p:blipFill>
          <a:blip r:embed="rId5"/>
          <a:srcRect/>
          <a:stretch>
            <a:fillRect/>
          </a:stretch>
        </p:blipFill>
        <p:spPr bwMode="auto">
          <a:xfrm>
            <a:off x="4125913" y="6169025"/>
            <a:ext cx="877887" cy="160338"/>
          </a:xfrm>
          <a:prstGeom prst="rect">
            <a:avLst/>
          </a:prstGeom>
          <a:noFill/>
        </p:spPr>
      </p:pic>
      <p:pic>
        <p:nvPicPr>
          <p:cNvPr id="680148" name="Picture 212" descr="PurpleDisk"/>
          <p:cNvPicPr>
            <a:picLocks noChangeAspect="1" noChangeArrowheads="1"/>
          </p:cNvPicPr>
          <p:nvPr/>
        </p:nvPicPr>
        <p:blipFill>
          <a:blip r:embed="rId7"/>
          <a:srcRect/>
          <a:stretch>
            <a:fillRect/>
          </a:stretch>
        </p:blipFill>
        <p:spPr bwMode="auto">
          <a:xfrm>
            <a:off x="2979738" y="6169025"/>
            <a:ext cx="555625" cy="160338"/>
          </a:xfrm>
          <a:prstGeom prst="rect">
            <a:avLst/>
          </a:prstGeom>
          <a:noFill/>
        </p:spPr>
      </p:pic>
      <p:pic>
        <p:nvPicPr>
          <p:cNvPr id="680149" name="Picture 213" descr="GreenDisk"/>
          <p:cNvPicPr>
            <a:picLocks noChangeAspect="1" noChangeArrowheads="1"/>
          </p:cNvPicPr>
          <p:nvPr/>
        </p:nvPicPr>
        <p:blipFill>
          <a:blip r:embed="rId6"/>
          <a:srcRect/>
          <a:stretch>
            <a:fillRect/>
          </a:stretch>
        </p:blipFill>
        <p:spPr bwMode="auto">
          <a:xfrm>
            <a:off x="4216400" y="5999163"/>
            <a:ext cx="698500" cy="160337"/>
          </a:xfrm>
          <a:prstGeom prst="rect">
            <a:avLst/>
          </a:prstGeom>
          <a:noFill/>
        </p:spPr>
      </p:pic>
      <p:pic>
        <p:nvPicPr>
          <p:cNvPr id="680150" name="Picture 214" descr="PurpleDisk"/>
          <p:cNvPicPr>
            <a:picLocks noChangeAspect="1" noChangeArrowheads="1"/>
          </p:cNvPicPr>
          <p:nvPr/>
        </p:nvPicPr>
        <p:blipFill>
          <a:blip r:embed="rId7"/>
          <a:srcRect/>
          <a:stretch>
            <a:fillRect/>
          </a:stretch>
        </p:blipFill>
        <p:spPr bwMode="auto">
          <a:xfrm>
            <a:off x="4283075" y="5830888"/>
            <a:ext cx="555625" cy="160337"/>
          </a:xfrm>
          <a:prstGeom prst="rect">
            <a:avLst/>
          </a:prstGeom>
          <a:noFill/>
        </p:spPr>
      </p:pic>
      <p:sp>
        <p:nvSpPr>
          <p:cNvPr id="679939" name="Text Box 3">
            <a:hlinkClick r:id="" action="ppaction://hlinkshowjump?jump=nextslide"/>
          </p:cNvPr>
          <p:cNvSpPr txBox="1">
            <a:spLocks noChangeArrowheads="1"/>
          </p:cNvSpPr>
          <p:nvPr/>
        </p:nvSpPr>
        <p:spPr bwMode="auto">
          <a:xfrm>
            <a:off x="7848600" y="6400800"/>
            <a:ext cx="1143000" cy="244475"/>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000" b="0" i="1"/>
              <a:t>skip simulation</a:t>
            </a:r>
          </a:p>
        </p:txBody>
      </p:sp>
      <p:sp>
        <p:nvSpPr>
          <p:cNvPr id="679940" name="Rectangle 4"/>
          <p:cNvSpPr>
            <a:spLocks noChangeArrowheads="1"/>
          </p:cNvSpPr>
          <p:nvPr/>
        </p:nvSpPr>
        <p:spPr bwMode="auto">
          <a:xfrm>
            <a:off x="457200" y="1087438"/>
            <a:ext cx="7581900" cy="1830387"/>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679941" name="Text Box 5"/>
          <p:cNvSpPr txBox="1">
            <a:spLocks noChangeArrowheads="1"/>
          </p:cNvSpPr>
          <p:nvPr/>
        </p:nvSpPr>
        <p:spPr bwMode="auto">
          <a:xfrm>
            <a:off x="533400" y="1094998"/>
            <a:ext cx="7467600" cy="1701800"/>
          </a:xfrm>
          <a:prstGeom prst="rect">
            <a:avLst/>
          </a:prstGeom>
          <a:noFill/>
          <a:ln w="9525">
            <a:noFill/>
            <a:miter lim="800000"/>
            <a:headEnd/>
            <a:tailEnd/>
          </a:ln>
          <a:effectLst/>
        </p:spPr>
        <p:txBody>
          <a:bodyPr>
            <a:prstTxWarp prst="textNoShape">
              <a:avLst/>
            </a:prstTxWarp>
            <a:spAutoFit/>
          </a:bodyPr>
          <a:lstStyle/>
          <a:p>
            <a:pPr>
              <a:lnSpc>
                <a:spcPct val="110000"/>
              </a:lnSpc>
            </a:pPr>
            <a:r>
              <a:rPr lang="en-US" sz="1600" dirty="0" err="1">
                <a:latin typeface="Courier New" charset="0"/>
              </a:rPr>
              <a:t>int</a:t>
            </a:r>
            <a:r>
              <a:rPr lang="en-US" sz="1600" dirty="0">
                <a:latin typeface="Courier New" charset="0"/>
              </a:rPr>
              <a:t> main() {</a:t>
            </a:r>
          </a:p>
          <a:p>
            <a:pPr>
              <a:lnSpc>
                <a:spcPct val="110000"/>
              </a:lnSpc>
            </a:pPr>
            <a:r>
              <a:rPr lang="en-US" sz="1600" dirty="0">
                <a:latin typeface="Courier New" charset="0"/>
              </a:rPr>
              <a:t>   </a:t>
            </a:r>
            <a:r>
              <a:rPr lang="en-US" sz="1600" dirty="0" err="1">
                <a:latin typeface="Courier New" charset="0"/>
              </a:rPr>
              <a:t>int</a:t>
            </a:r>
            <a:r>
              <a:rPr lang="en-US" sz="1600" dirty="0">
                <a:latin typeface="Courier New" charset="0"/>
              </a:rPr>
              <a:t> </a:t>
            </a:r>
            <a:r>
              <a:rPr lang="en-US" sz="1600" dirty="0" err="1">
                <a:latin typeface="Courier New" charset="0"/>
              </a:rPr>
              <a:t>nDisks</a:t>
            </a:r>
            <a:r>
              <a:rPr lang="en-US" sz="1600" dirty="0">
                <a:latin typeface="Courier New" charset="0"/>
              </a:rPr>
              <a:t> = 3;</a:t>
            </a:r>
          </a:p>
          <a:p>
            <a:pPr>
              <a:lnSpc>
                <a:spcPct val="110000"/>
              </a:lnSpc>
            </a:pPr>
            <a:r>
              <a:rPr lang="en-US" sz="1600" dirty="0">
                <a:latin typeface="Courier New" charset="0"/>
              </a:rPr>
              <a:t>  </a:t>
            </a:r>
            <a:r>
              <a:rPr lang="en-US" sz="1600" dirty="0" smtClean="0">
                <a:latin typeface="Courier New" charset="0"/>
              </a:rPr>
              <a:t> </a:t>
            </a:r>
            <a:r>
              <a:rPr lang="en-US" sz="1600" dirty="0" err="1" smtClean="0">
                <a:latin typeface="Courier New" charset="0"/>
              </a:rPr>
              <a:t>initHanoiGraphics(</a:t>
            </a:r>
            <a:r>
              <a:rPr lang="en-US" sz="1600" dirty="0" err="1">
                <a:latin typeface="Courier New" charset="0"/>
              </a:rPr>
              <a:t>nDisks</a:t>
            </a:r>
            <a:r>
              <a:rPr lang="en-US" sz="1600" dirty="0">
                <a:latin typeface="Courier New" charset="0"/>
              </a:rPr>
              <a:t>)</a:t>
            </a:r>
            <a:r>
              <a:rPr sz="1600" noProof="1">
                <a:latin typeface="Courier New" charset="0"/>
              </a:rPr>
              <a:t>;</a:t>
            </a:r>
          </a:p>
          <a:p>
            <a:pPr>
              <a:lnSpc>
                <a:spcPct val="110000"/>
              </a:lnSpc>
            </a:pPr>
            <a:r>
              <a:rPr sz="1600" noProof="1">
                <a:latin typeface="Courier New" charset="0"/>
              </a:rPr>
              <a:t>  </a:t>
            </a:r>
            <a:r>
              <a:rPr sz="1600" noProof="1" smtClean="0">
                <a:latin typeface="Courier New" charset="0"/>
              </a:rPr>
              <a:t> </a:t>
            </a:r>
            <a:r>
              <a:rPr lang="en-US" sz="1600" noProof="1" smtClean="0">
                <a:latin typeface="Courier New" charset="0"/>
              </a:rPr>
              <a:t>moveTower</a:t>
            </a:r>
            <a:r>
              <a:rPr sz="1600" noProof="1" smtClean="0">
                <a:latin typeface="Courier New" charset="0"/>
              </a:rPr>
              <a:t>(</a:t>
            </a:r>
            <a:r>
              <a:rPr sz="1600" noProof="1">
                <a:latin typeface="Courier New" charset="0"/>
              </a:rPr>
              <a:t>nDisks, 'A', 'B', 'C');</a:t>
            </a:r>
          </a:p>
          <a:p>
            <a:pPr>
              <a:lnSpc>
                <a:spcPct val="110000"/>
              </a:lnSpc>
            </a:pPr>
            <a:r>
              <a:rPr sz="1600" noProof="1">
                <a:latin typeface="Courier New" charset="0"/>
              </a:rPr>
              <a:t>   return 0;</a:t>
            </a:r>
          </a:p>
          <a:p>
            <a:pPr>
              <a:lnSpc>
                <a:spcPct val="110000"/>
              </a:lnSpc>
            </a:pPr>
            <a:r>
              <a:rPr sz="1600" noProof="1">
                <a:latin typeface="Courier New" charset="0"/>
              </a:rPr>
              <a:t>}</a:t>
            </a:r>
            <a:endParaRPr lang="en-US" dirty="0">
              <a:latin typeface="Courier New" charset="0"/>
            </a:endParaRPr>
          </a:p>
        </p:txBody>
      </p:sp>
      <p:sp>
        <p:nvSpPr>
          <p:cNvPr id="679942" name="Rectangle 6"/>
          <p:cNvSpPr>
            <a:spLocks noChangeArrowheads="1"/>
          </p:cNvSpPr>
          <p:nvPr/>
        </p:nvSpPr>
        <p:spPr bwMode="auto">
          <a:xfrm>
            <a:off x="942975" y="1444625"/>
            <a:ext cx="1920875" cy="246063"/>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79943" name="Rectangle 7"/>
          <p:cNvSpPr>
            <a:spLocks noChangeArrowheads="1"/>
          </p:cNvSpPr>
          <p:nvPr/>
        </p:nvSpPr>
        <p:spPr bwMode="auto">
          <a:xfrm>
            <a:off x="942975" y="1720850"/>
            <a:ext cx="3324225" cy="246063"/>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80086" name="Rectangle 150"/>
          <p:cNvSpPr>
            <a:spLocks noChangeArrowheads="1"/>
          </p:cNvSpPr>
          <p:nvPr/>
        </p:nvSpPr>
        <p:spPr bwMode="auto">
          <a:xfrm>
            <a:off x="6934200" y="2460625"/>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680087" name="Text Box 151"/>
          <p:cNvSpPr txBox="1">
            <a:spLocks noChangeArrowheads="1"/>
          </p:cNvSpPr>
          <p:nvPr/>
        </p:nvSpPr>
        <p:spPr bwMode="auto">
          <a:xfrm>
            <a:off x="6896100" y="2186215"/>
            <a:ext cx="977900" cy="304800"/>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nDisks</a:t>
            </a:r>
            <a:endParaRPr lang="en-US" sz="2000">
              <a:latin typeface="Courier New" charset="0"/>
            </a:endParaRPr>
          </a:p>
        </p:txBody>
      </p:sp>
      <p:sp>
        <p:nvSpPr>
          <p:cNvPr id="680088" name="Text Box 152"/>
          <p:cNvSpPr txBox="1">
            <a:spLocks noChangeArrowheads="1"/>
          </p:cNvSpPr>
          <p:nvPr/>
        </p:nvSpPr>
        <p:spPr bwMode="auto">
          <a:xfrm>
            <a:off x="6934200" y="2470150"/>
            <a:ext cx="990600" cy="366713"/>
          </a:xfrm>
          <a:prstGeom prst="rect">
            <a:avLst/>
          </a:prstGeom>
          <a:noFill/>
          <a:ln w="9525">
            <a:noFill/>
            <a:miter lim="800000"/>
            <a:headEnd/>
            <a:tailEnd/>
          </a:ln>
          <a:effectLst/>
        </p:spPr>
        <p:txBody>
          <a:bodyPr>
            <a:prstTxWarp prst="textNoShape">
              <a:avLst/>
            </a:prstTxWarp>
            <a:spAutoFit/>
          </a:bodyPr>
          <a:lstStyle/>
          <a:p>
            <a:pPr algn="ctr"/>
            <a:r>
              <a:rPr lang="en-US" sz="1800" b="0"/>
              <a:t>3</a:t>
            </a:r>
          </a:p>
        </p:txBody>
      </p:sp>
      <p:sp>
        <p:nvSpPr>
          <p:cNvPr id="679944" name="Rectangle 8"/>
          <p:cNvSpPr>
            <a:spLocks noChangeArrowheads="1"/>
          </p:cNvSpPr>
          <p:nvPr/>
        </p:nvSpPr>
        <p:spPr bwMode="auto">
          <a:xfrm>
            <a:off x="942975" y="1984375"/>
            <a:ext cx="4114800" cy="246063"/>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80153" name="Rectangle 217"/>
          <p:cNvSpPr>
            <a:spLocks noChangeArrowheads="1"/>
          </p:cNvSpPr>
          <p:nvPr/>
        </p:nvSpPr>
        <p:spPr bwMode="auto">
          <a:xfrm>
            <a:off x="942975" y="2263775"/>
            <a:ext cx="1177925" cy="246063"/>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grpSp>
        <p:nvGrpSpPr>
          <p:cNvPr id="2" name="Group 15"/>
          <p:cNvGrpSpPr>
            <a:grpSpLocks/>
          </p:cNvGrpSpPr>
          <p:nvPr/>
        </p:nvGrpSpPr>
        <p:grpSpPr bwMode="auto">
          <a:xfrm>
            <a:off x="609600" y="1435100"/>
            <a:ext cx="7588250" cy="2727325"/>
            <a:chOff x="384" y="912"/>
            <a:chExt cx="4780" cy="1718"/>
          </a:xfrm>
        </p:grpSpPr>
        <p:sp>
          <p:nvSpPr>
            <p:cNvPr id="679952" name="Rectangle 16"/>
            <p:cNvSpPr>
              <a:spLocks noChangeArrowheads="1"/>
            </p:cNvSpPr>
            <p:nvPr/>
          </p:nvSpPr>
          <p:spPr bwMode="auto">
            <a:xfrm>
              <a:off x="384" y="912"/>
              <a:ext cx="4780" cy="1718"/>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679953" name="Text Box 17"/>
            <p:cNvSpPr txBox="1">
              <a:spLocks noChangeArrowheads="1"/>
            </p:cNvSpPr>
            <p:nvPr/>
          </p:nvSpPr>
          <p:spPr bwMode="auto">
            <a:xfrm>
              <a:off x="432" y="917"/>
              <a:ext cx="4704" cy="1579"/>
            </a:xfrm>
            <a:prstGeom prst="rect">
              <a:avLst/>
            </a:prstGeom>
            <a:noFill/>
            <a:ln w="9525">
              <a:noFill/>
              <a:miter lim="800000"/>
              <a:headEnd/>
              <a:tailEnd/>
            </a:ln>
            <a:effectLst/>
          </p:spPr>
          <p:txBody>
            <a:bodyPr>
              <a:prstTxWarp prst="textNoShape">
                <a:avLst/>
              </a:prstTxWarp>
              <a:spAutoFit/>
            </a:bodyPr>
            <a:lstStyle/>
            <a:p>
              <a:pPr>
                <a:lnSpc>
                  <a:spcPct val="110000"/>
                </a:lnSpc>
              </a:pPr>
              <a:r>
                <a:rPr lang="en-US" sz="1600" dirty="0">
                  <a:latin typeface="Courier New" charset="0"/>
                </a:rPr>
                <a:t>void</a:t>
              </a:r>
              <a:r>
                <a:rPr lang="en-US" sz="1600" dirty="0" smtClean="0">
                  <a:latin typeface="Courier New" charset="0"/>
                </a:rPr>
                <a:t> </a:t>
              </a:r>
              <a:r>
                <a:rPr lang="en-US" sz="1600" dirty="0" err="1" smtClean="0">
                  <a:latin typeface="Courier New" charset="0"/>
                </a:rPr>
                <a:t>moveTower(</a:t>
              </a:r>
              <a:r>
                <a:rPr lang="en-US" sz="1600" dirty="0" err="1">
                  <a:latin typeface="Courier New" charset="0"/>
                </a:rPr>
                <a:t>int</a:t>
              </a:r>
              <a:r>
                <a:rPr lang="en-US" sz="1600" dirty="0">
                  <a:latin typeface="Courier New" charset="0"/>
                </a:rPr>
                <a:t> </a:t>
              </a:r>
              <a:r>
                <a:rPr lang="en-US" sz="1600" dirty="0" err="1">
                  <a:latin typeface="Courier New" charset="0"/>
                </a:rPr>
                <a:t>n</a:t>
              </a:r>
              <a:r>
                <a:rPr lang="en-US" sz="1600" dirty="0">
                  <a:latin typeface="Courier New" charset="0"/>
                </a:rPr>
                <a:t>, char start, char finish, char temp) {</a:t>
              </a:r>
            </a:p>
            <a:p>
              <a:pPr>
                <a:lnSpc>
                  <a:spcPct val="110000"/>
                </a:lnSpc>
              </a:pPr>
              <a:r>
                <a:rPr lang="en-US" sz="1600" dirty="0">
                  <a:latin typeface="Courier New" charset="0"/>
                </a:rPr>
                <a:t>   if (</a:t>
              </a:r>
              <a:r>
                <a:rPr lang="en-US" sz="1600" dirty="0" err="1">
                  <a:latin typeface="Courier New" charset="0"/>
                </a:rPr>
                <a:t>n</a:t>
              </a:r>
              <a:r>
                <a:rPr lang="en-US" sz="1600" dirty="0">
                  <a:latin typeface="Courier New" charset="0"/>
                </a:rPr>
                <a:t> == 1) {</a:t>
              </a:r>
            </a:p>
            <a:p>
              <a:pPr>
                <a:lnSpc>
                  <a:spcPct val="110000"/>
                </a:lnSpc>
              </a:pPr>
              <a:r>
                <a:rPr lang="en-US" sz="1600" dirty="0">
                  <a:latin typeface="Courier New" charset="0"/>
                </a:rPr>
                <a:t>     </a:t>
              </a:r>
              <a:r>
                <a:rPr lang="en-US" sz="1600" dirty="0" smtClean="0">
                  <a:latin typeface="Courier New" charset="0"/>
                </a:rPr>
                <a:t> </a:t>
              </a:r>
              <a:r>
                <a:rPr lang="en-US" sz="1600" dirty="0" err="1" smtClean="0">
                  <a:latin typeface="Courier New" charset="0"/>
                </a:rPr>
                <a:t>moveSingleDisk(</a:t>
              </a:r>
              <a:r>
                <a:rPr lang="en-US" sz="1600" dirty="0" err="1">
                  <a:latin typeface="Courier New" charset="0"/>
                </a:rPr>
                <a:t>start</a:t>
              </a:r>
              <a:r>
                <a:rPr lang="en-US" sz="1600" dirty="0">
                  <a:latin typeface="Courier New" charset="0"/>
                </a:rPr>
                <a:t>, finish);</a:t>
              </a:r>
            </a:p>
            <a:p>
              <a:pPr>
                <a:lnSpc>
                  <a:spcPct val="110000"/>
                </a:lnSpc>
              </a:pPr>
              <a:r>
                <a:rPr lang="en-US" sz="1600" dirty="0">
                  <a:latin typeface="Courier New" charset="0"/>
                </a:rPr>
                <a:t>   } else {</a:t>
              </a:r>
            </a:p>
            <a:p>
              <a:pPr>
                <a:lnSpc>
                  <a:spcPct val="110000"/>
                </a:lnSpc>
              </a:pPr>
              <a:r>
                <a:rPr lang="en-US" sz="1600" dirty="0">
                  <a:latin typeface="Courier New" charset="0"/>
                </a:rPr>
                <a:t>     </a:t>
              </a:r>
              <a:r>
                <a:rPr lang="en-US" sz="1600" dirty="0" smtClean="0">
                  <a:latin typeface="Courier New" charset="0"/>
                </a:rPr>
                <a:t> </a:t>
              </a:r>
              <a:r>
                <a:rPr lang="en-US" sz="1600" dirty="0" err="1" smtClean="0">
                  <a:latin typeface="Courier New" charset="0"/>
                </a:rPr>
                <a:t>moveTower(</a:t>
              </a:r>
              <a:r>
                <a:rPr lang="en-US" sz="1600" dirty="0" err="1">
                  <a:latin typeface="Courier New" charset="0"/>
                </a:rPr>
                <a:t>n</a:t>
              </a:r>
              <a:r>
                <a:rPr lang="en-US" sz="1600" dirty="0">
                  <a:latin typeface="Courier New" charset="0"/>
                </a:rPr>
                <a:t> - 1, start, temp, finish);</a:t>
              </a:r>
            </a:p>
            <a:p>
              <a:pPr>
                <a:lnSpc>
                  <a:spcPct val="110000"/>
                </a:lnSpc>
              </a:pPr>
              <a:r>
                <a:rPr lang="en-US" sz="1600" dirty="0">
                  <a:latin typeface="Courier New" charset="0"/>
                </a:rPr>
                <a:t>     </a:t>
              </a:r>
              <a:r>
                <a:rPr lang="en-US" sz="1600" dirty="0" smtClean="0">
                  <a:latin typeface="Courier New" charset="0"/>
                </a:rPr>
                <a:t> </a:t>
              </a:r>
              <a:r>
                <a:rPr lang="en-US" sz="1600" dirty="0" err="1" smtClean="0">
                  <a:latin typeface="Courier New" charset="0"/>
                </a:rPr>
                <a:t>moveSingleDisk(</a:t>
              </a:r>
              <a:r>
                <a:rPr lang="en-US" sz="1600" dirty="0" err="1">
                  <a:latin typeface="Courier New" charset="0"/>
                </a:rPr>
                <a:t>start</a:t>
              </a:r>
              <a:r>
                <a:rPr lang="en-US" sz="1600" dirty="0">
                  <a:latin typeface="Courier New" charset="0"/>
                </a:rPr>
                <a:t>, finish);</a:t>
              </a:r>
            </a:p>
            <a:p>
              <a:pPr>
                <a:lnSpc>
                  <a:spcPct val="110000"/>
                </a:lnSpc>
              </a:pPr>
              <a:r>
                <a:rPr lang="en-US" sz="1600" dirty="0">
                  <a:latin typeface="Courier New" charset="0"/>
                </a:rPr>
                <a:t>     </a:t>
              </a:r>
              <a:r>
                <a:rPr lang="en-US" sz="1600" dirty="0" smtClean="0">
                  <a:latin typeface="Courier New" charset="0"/>
                </a:rPr>
                <a:t> </a:t>
              </a:r>
              <a:r>
                <a:rPr lang="en-US" sz="1600" dirty="0" err="1" smtClean="0">
                  <a:latin typeface="Courier New" charset="0"/>
                </a:rPr>
                <a:t>moveTower(</a:t>
              </a:r>
              <a:r>
                <a:rPr lang="en-US" sz="1600" dirty="0" err="1">
                  <a:latin typeface="Courier New" charset="0"/>
                </a:rPr>
                <a:t>n</a:t>
              </a:r>
              <a:r>
                <a:rPr lang="en-US" sz="1600" dirty="0">
                  <a:latin typeface="Courier New" charset="0"/>
                </a:rPr>
                <a:t> - 1, temp, finish, start);</a:t>
              </a:r>
            </a:p>
            <a:p>
              <a:pPr>
                <a:lnSpc>
                  <a:spcPct val="110000"/>
                </a:lnSpc>
              </a:pPr>
              <a:r>
                <a:rPr lang="en-US" sz="1600" dirty="0">
                  <a:latin typeface="Courier New" charset="0"/>
                </a:rPr>
                <a:t>   }</a:t>
              </a:r>
            </a:p>
            <a:p>
              <a:pPr>
                <a:lnSpc>
                  <a:spcPct val="110000"/>
                </a:lnSpc>
              </a:pPr>
              <a:r>
                <a:rPr lang="en-US" sz="1600" dirty="0">
                  <a:latin typeface="Courier New" charset="0"/>
                </a:rPr>
                <a:t>}</a:t>
              </a:r>
            </a:p>
          </p:txBody>
        </p:sp>
        <p:sp>
          <p:nvSpPr>
            <p:cNvPr id="679954" name="Rectangle 18"/>
            <p:cNvSpPr>
              <a:spLocks noChangeArrowheads="1"/>
            </p:cNvSpPr>
            <p:nvPr/>
          </p:nvSpPr>
          <p:spPr bwMode="auto">
            <a:xfrm>
              <a:off x="2917" y="2320"/>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679955" name="Text Box 19"/>
            <p:cNvSpPr txBox="1">
              <a:spLocks noChangeArrowheads="1"/>
            </p:cNvSpPr>
            <p:nvPr/>
          </p:nvSpPr>
          <p:spPr bwMode="auto">
            <a:xfrm>
              <a:off x="2893" y="2155"/>
              <a:ext cx="616" cy="192"/>
            </a:xfrm>
            <a:prstGeom prst="rect">
              <a:avLst/>
            </a:prstGeom>
            <a:noFill/>
            <a:ln w="9525">
              <a:noFill/>
              <a:miter lim="800000"/>
              <a:headEnd/>
              <a:tailEnd/>
            </a:ln>
            <a:effectLst/>
          </p:spPr>
          <p:txBody>
            <a:bodyPr>
              <a:prstTxWarp prst="textNoShape">
                <a:avLst/>
              </a:prstTxWarp>
              <a:spAutoFit/>
            </a:bodyPr>
            <a:lstStyle/>
            <a:p>
              <a:r>
                <a:rPr lang="en-US" dirty="0">
                  <a:latin typeface="Courier New" charset="0"/>
                </a:rPr>
                <a:t>start</a:t>
              </a:r>
              <a:endParaRPr lang="en-US" sz="2000" dirty="0">
                <a:latin typeface="Courier New" charset="0"/>
              </a:endParaRPr>
            </a:p>
          </p:txBody>
        </p:sp>
        <p:sp>
          <p:nvSpPr>
            <p:cNvPr id="679956" name="Rectangle 20"/>
            <p:cNvSpPr>
              <a:spLocks noChangeArrowheads="1"/>
            </p:cNvSpPr>
            <p:nvPr/>
          </p:nvSpPr>
          <p:spPr bwMode="auto">
            <a:xfrm>
              <a:off x="3661" y="2320"/>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679957" name="Text Box 21"/>
            <p:cNvSpPr txBox="1">
              <a:spLocks noChangeArrowheads="1"/>
            </p:cNvSpPr>
            <p:nvPr/>
          </p:nvSpPr>
          <p:spPr bwMode="auto">
            <a:xfrm>
              <a:off x="3637" y="2155"/>
              <a:ext cx="640" cy="192"/>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finish</a:t>
              </a:r>
              <a:endParaRPr lang="en-US" sz="1600">
                <a:latin typeface="Courier New" charset="0"/>
              </a:endParaRPr>
            </a:p>
          </p:txBody>
        </p:sp>
        <p:sp>
          <p:nvSpPr>
            <p:cNvPr id="679958" name="Text Box 22"/>
            <p:cNvSpPr txBox="1">
              <a:spLocks noChangeArrowheads="1"/>
            </p:cNvSpPr>
            <p:nvPr/>
          </p:nvSpPr>
          <p:spPr bwMode="auto">
            <a:xfrm>
              <a:off x="2917" y="2326"/>
              <a:ext cx="624" cy="231"/>
            </a:xfrm>
            <a:prstGeom prst="rect">
              <a:avLst/>
            </a:prstGeom>
            <a:noFill/>
            <a:ln w="9525">
              <a:noFill/>
              <a:miter lim="800000"/>
              <a:headEnd/>
              <a:tailEnd/>
            </a:ln>
            <a:effectLst/>
          </p:spPr>
          <p:txBody>
            <a:bodyPr>
              <a:prstTxWarp prst="textNoShape">
                <a:avLst/>
              </a:prstTxWarp>
              <a:spAutoFit/>
            </a:bodyPr>
            <a:lstStyle/>
            <a:p>
              <a:pPr algn="ctr"/>
              <a:r>
                <a:rPr lang="en-US" sz="1800">
                  <a:latin typeface="Courier New" charset="0"/>
                </a:rPr>
                <a:t>'A'</a:t>
              </a:r>
              <a:endParaRPr lang="en-US" sz="1800" b="0"/>
            </a:p>
          </p:txBody>
        </p:sp>
        <p:sp>
          <p:nvSpPr>
            <p:cNvPr id="679959" name="Text Box 23"/>
            <p:cNvSpPr txBox="1">
              <a:spLocks noChangeArrowheads="1"/>
            </p:cNvSpPr>
            <p:nvPr/>
          </p:nvSpPr>
          <p:spPr bwMode="auto">
            <a:xfrm>
              <a:off x="3661" y="2326"/>
              <a:ext cx="624" cy="231"/>
            </a:xfrm>
            <a:prstGeom prst="rect">
              <a:avLst/>
            </a:prstGeom>
            <a:noFill/>
            <a:ln w="9525">
              <a:noFill/>
              <a:miter lim="800000"/>
              <a:headEnd/>
              <a:tailEnd/>
            </a:ln>
            <a:effectLst/>
          </p:spPr>
          <p:txBody>
            <a:bodyPr>
              <a:prstTxWarp prst="textNoShape">
                <a:avLst/>
              </a:prstTxWarp>
              <a:spAutoFit/>
            </a:bodyPr>
            <a:lstStyle/>
            <a:p>
              <a:pPr algn="ctr"/>
              <a:r>
                <a:rPr lang="en-US" sz="1800">
                  <a:latin typeface="Courier New" charset="0"/>
                </a:rPr>
                <a:t>'B'</a:t>
              </a:r>
            </a:p>
          </p:txBody>
        </p:sp>
        <p:sp>
          <p:nvSpPr>
            <p:cNvPr id="679960" name="Rectangle 24"/>
            <p:cNvSpPr>
              <a:spLocks noChangeArrowheads="1"/>
            </p:cNvSpPr>
            <p:nvPr/>
          </p:nvSpPr>
          <p:spPr bwMode="auto">
            <a:xfrm>
              <a:off x="2184" y="2320"/>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679961" name="Text Box 25"/>
            <p:cNvSpPr txBox="1">
              <a:spLocks noChangeArrowheads="1"/>
            </p:cNvSpPr>
            <p:nvPr/>
          </p:nvSpPr>
          <p:spPr bwMode="auto">
            <a:xfrm>
              <a:off x="2160" y="2155"/>
              <a:ext cx="616" cy="192"/>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n</a:t>
              </a:r>
              <a:endParaRPr lang="en-US" sz="2000">
                <a:latin typeface="Courier New" charset="0"/>
              </a:endParaRPr>
            </a:p>
          </p:txBody>
        </p:sp>
        <p:sp>
          <p:nvSpPr>
            <p:cNvPr id="679962" name="Text Box 26"/>
            <p:cNvSpPr txBox="1">
              <a:spLocks noChangeArrowheads="1"/>
            </p:cNvSpPr>
            <p:nvPr/>
          </p:nvSpPr>
          <p:spPr bwMode="auto">
            <a:xfrm>
              <a:off x="2184" y="2326"/>
              <a:ext cx="624" cy="231"/>
            </a:xfrm>
            <a:prstGeom prst="rect">
              <a:avLst/>
            </a:prstGeom>
            <a:noFill/>
            <a:ln w="9525">
              <a:noFill/>
              <a:miter lim="800000"/>
              <a:headEnd/>
              <a:tailEnd/>
            </a:ln>
            <a:effectLst/>
          </p:spPr>
          <p:txBody>
            <a:bodyPr>
              <a:prstTxWarp prst="textNoShape">
                <a:avLst/>
              </a:prstTxWarp>
              <a:spAutoFit/>
            </a:bodyPr>
            <a:lstStyle/>
            <a:p>
              <a:pPr algn="ctr"/>
              <a:r>
                <a:rPr lang="en-US" sz="1800" b="0"/>
                <a:t>3</a:t>
              </a:r>
            </a:p>
          </p:txBody>
        </p:sp>
        <p:sp>
          <p:nvSpPr>
            <p:cNvPr id="679963" name="Rectangle 27"/>
            <p:cNvSpPr>
              <a:spLocks noChangeArrowheads="1"/>
            </p:cNvSpPr>
            <p:nvPr/>
          </p:nvSpPr>
          <p:spPr bwMode="auto">
            <a:xfrm>
              <a:off x="4409" y="2317"/>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679964" name="Text Box 28"/>
            <p:cNvSpPr txBox="1">
              <a:spLocks noChangeArrowheads="1"/>
            </p:cNvSpPr>
            <p:nvPr/>
          </p:nvSpPr>
          <p:spPr bwMode="auto">
            <a:xfrm>
              <a:off x="4385" y="2155"/>
              <a:ext cx="640" cy="192"/>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temp</a:t>
              </a:r>
              <a:endParaRPr lang="en-US" sz="1600">
                <a:latin typeface="Courier New" charset="0"/>
              </a:endParaRPr>
            </a:p>
          </p:txBody>
        </p:sp>
        <p:sp>
          <p:nvSpPr>
            <p:cNvPr id="679965" name="Text Box 29"/>
            <p:cNvSpPr txBox="1">
              <a:spLocks noChangeArrowheads="1"/>
            </p:cNvSpPr>
            <p:nvPr/>
          </p:nvSpPr>
          <p:spPr bwMode="auto">
            <a:xfrm>
              <a:off x="4409" y="2317"/>
              <a:ext cx="624" cy="231"/>
            </a:xfrm>
            <a:prstGeom prst="rect">
              <a:avLst/>
            </a:prstGeom>
            <a:noFill/>
            <a:ln w="9525">
              <a:noFill/>
              <a:miter lim="800000"/>
              <a:headEnd/>
              <a:tailEnd/>
            </a:ln>
            <a:effectLst/>
          </p:spPr>
          <p:txBody>
            <a:bodyPr>
              <a:prstTxWarp prst="textNoShape">
                <a:avLst/>
              </a:prstTxWarp>
              <a:spAutoFit/>
            </a:bodyPr>
            <a:lstStyle/>
            <a:p>
              <a:pPr algn="ctr"/>
              <a:r>
                <a:rPr lang="en-US" sz="1800">
                  <a:latin typeface="Courier New" charset="0"/>
                </a:rPr>
                <a:t>'C'</a:t>
              </a:r>
            </a:p>
          </p:txBody>
        </p:sp>
      </p:grpSp>
      <p:sp>
        <p:nvSpPr>
          <p:cNvPr id="679966" name="Rectangle 30"/>
          <p:cNvSpPr>
            <a:spLocks noChangeArrowheads="1"/>
          </p:cNvSpPr>
          <p:nvPr/>
        </p:nvSpPr>
        <p:spPr bwMode="auto">
          <a:xfrm>
            <a:off x="1046163" y="1811338"/>
            <a:ext cx="1773237" cy="246062"/>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79967" name="Rectangle 31">
            <a:hlinkClick r:id="" action="ppaction://hlinkshowjump?jump=nextslide"/>
          </p:cNvPr>
          <p:cNvSpPr>
            <a:spLocks noChangeArrowheads="1"/>
          </p:cNvSpPr>
          <p:nvPr/>
        </p:nvSpPr>
        <p:spPr bwMode="auto">
          <a:xfrm>
            <a:off x="7848600" y="6324600"/>
            <a:ext cx="990600" cy="381000"/>
          </a:xfrm>
          <a:prstGeom prst="rect">
            <a:avLst/>
          </a:prstGeom>
          <a:noFill/>
          <a:ln w="9525">
            <a:solidFill>
              <a:srgbClr val="CCFFFF"/>
            </a:solidFill>
            <a:miter lim="800000"/>
            <a:headEnd/>
            <a:tailEnd/>
          </a:ln>
          <a:effectLst/>
        </p:spPr>
        <p:txBody>
          <a:bodyPr wrap="none" anchor="ctr">
            <a:prstTxWarp prst="textNoShape">
              <a:avLst/>
            </a:prstTxWarp>
          </a:bodyPr>
          <a:lstStyle/>
          <a:p>
            <a:endParaRPr lang="en-US"/>
          </a:p>
        </p:txBody>
      </p:sp>
      <p:sp>
        <p:nvSpPr>
          <p:cNvPr id="679968" name="Rectangle 32"/>
          <p:cNvSpPr>
            <a:spLocks noChangeArrowheads="1"/>
          </p:cNvSpPr>
          <p:nvPr/>
        </p:nvSpPr>
        <p:spPr bwMode="auto">
          <a:xfrm>
            <a:off x="1427163" y="2590800"/>
            <a:ext cx="4745037" cy="246063"/>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80089" name="Rectangle 153"/>
          <p:cNvSpPr>
            <a:spLocks noChangeArrowheads="1"/>
          </p:cNvSpPr>
          <p:nvPr/>
        </p:nvSpPr>
        <p:spPr bwMode="auto">
          <a:xfrm>
            <a:off x="1427163" y="2873375"/>
            <a:ext cx="3776662" cy="246063"/>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80090" name="Rectangle 154"/>
          <p:cNvSpPr>
            <a:spLocks noChangeArrowheads="1"/>
          </p:cNvSpPr>
          <p:nvPr/>
        </p:nvSpPr>
        <p:spPr bwMode="auto">
          <a:xfrm>
            <a:off x="1427163" y="3143250"/>
            <a:ext cx="4745037" cy="246063"/>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grpSp>
        <p:nvGrpSpPr>
          <p:cNvPr id="3" name="Group 36"/>
          <p:cNvGrpSpPr>
            <a:grpSpLocks/>
          </p:cNvGrpSpPr>
          <p:nvPr/>
        </p:nvGrpSpPr>
        <p:grpSpPr bwMode="auto">
          <a:xfrm>
            <a:off x="762000" y="1789113"/>
            <a:ext cx="7588250" cy="2727325"/>
            <a:chOff x="384" y="912"/>
            <a:chExt cx="4780" cy="1718"/>
          </a:xfrm>
        </p:grpSpPr>
        <p:sp>
          <p:nvSpPr>
            <p:cNvPr id="679973" name="Rectangle 37"/>
            <p:cNvSpPr>
              <a:spLocks noChangeArrowheads="1"/>
            </p:cNvSpPr>
            <p:nvPr/>
          </p:nvSpPr>
          <p:spPr bwMode="auto">
            <a:xfrm>
              <a:off x="384" y="912"/>
              <a:ext cx="4780" cy="1718"/>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679974" name="Text Box 38"/>
            <p:cNvSpPr txBox="1">
              <a:spLocks noChangeArrowheads="1"/>
            </p:cNvSpPr>
            <p:nvPr/>
          </p:nvSpPr>
          <p:spPr bwMode="auto">
            <a:xfrm>
              <a:off x="432" y="917"/>
              <a:ext cx="4704" cy="1579"/>
            </a:xfrm>
            <a:prstGeom prst="rect">
              <a:avLst/>
            </a:prstGeom>
            <a:noFill/>
            <a:ln w="9525">
              <a:noFill/>
              <a:miter lim="800000"/>
              <a:headEnd/>
              <a:tailEnd/>
            </a:ln>
            <a:effectLst/>
          </p:spPr>
          <p:txBody>
            <a:bodyPr>
              <a:prstTxWarp prst="textNoShape">
                <a:avLst/>
              </a:prstTxWarp>
              <a:spAutoFit/>
            </a:bodyPr>
            <a:lstStyle/>
            <a:p>
              <a:pPr>
                <a:lnSpc>
                  <a:spcPct val="110000"/>
                </a:lnSpc>
              </a:pPr>
              <a:r>
                <a:rPr lang="en-US" sz="1600" dirty="0">
                  <a:latin typeface="Courier New" charset="0"/>
                </a:rPr>
                <a:t>void</a:t>
              </a:r>
              <a:r>
                <a:rPr lang="en-US" sz="1600" dirty="0" smtClean="0">
                  <a:latin typeface="Courier New" charset="0"/>
                </a:rPr>
                <a:t> </a:t>
              </a:r>
              <a:r>
                <a:rPr lang="en-US" sz="1600" dirty="0" err="1" smtClean="0">
                  <a:latin typeface="Courier New" charset="0"/>
                </a:rPr>
                <a:t>moveTower(</a:t>
              </a:r>
              <a:r>
                <a:rPr lang="en-US" sz="1600" dirty="0" err="1">
                  <a:latin typeface="Courier New" charset="0"/>
                </a:rPr>
                <a:t>int</a:t>
              </a:r>
              <a:r>
                <a:rPr lang="en-US" sz="1600" dirty="0">
                  <a:latin typeface="Courier New" charset="0"/>
                </a:rPr>
                <a:t> </a:t>
              </a:r>
              <a:r>
                <a:rPr lang="en-US" sz="1600" dirty="0" err="1">
                  <a:latin typeface="Courier New" charset="0"/>
                </a:rPr>
                <a:t>n</a:t>
              </a:r>
              <a:r>
                <a:rPr lang="en-US" sz="1600" dirty="0">
                  <a:latin typeface="Courier New" charset="0"/>
                </a:rPr>
                <a:t>, char start, char finish, char temp) {</a:t>
              </a:r>
            </a:p>
            <a:p>
              <a:pPr>
                <a:lnSpc>
                  <a:spcPct val="110000"/>
                </a:lnSpc>
              </a:pPr>
              <a:r>
                <a:rPr lang="en-US" sz="1600" dirty="0">
                  <a:latin typeface="Courier New" charset="0"/>
                </a:rPr>
                <a:t>   if (</a:t>
              </a:r>
              <a:r>
                <a:rPr lang="en-US" sz="1600" dirty="0" err="1">
                  <a:latin typeface="Courier New" charset="0"/>
                </a:rPr>
                <a:t>n</a:t>
              </a:r>
              <a:r>
                <a:rPr lang="en-US" sz="1600" dirty="0">
                  <a:latin typeface="Courier New" charset="0"/>
                </a:rPr>
                <a:t> == 1) {</a:t>
              </a:r>
            </a:p>
            <a:p>
              <a:pPr>
                <a:lnSpc>
                  <a:spcPct val="110000"/>
                </a:lnSpc>
              </a:pPr>
              <a:r>
                <a:rPr lang="en-US" sz="1600" dirty="0">
                  <a:latin typeface="Courier New" charset="0"/>
                </a:rPr>
                <a:t>     </a:t>
              </a:r>
              <a:r>
                <a:rPr lang="en-US" sz="1600" dirty="0" smtClean="0">
                  <a:latin typeface="Courier New" charset="0"/>
                </a:rPr>
                <a:t> </a:t>
              </a:r>
              <a:r>
                <a:rPr lang="en-US" sz="1600" dirty="0" err="1" smtClean="0">
                  <a:latin typeface="Courier New" charset="0"/>
                </a:rPr>
                <a:t>moveSingleDisk(</a:t>
              </a:r>
              <a:r>
                <a:rPr lang="en-US" sz="1600" dirty="0" err="1">
                  <a:latin typeface="Courier New" charset="0"/>
                </a:rPr>
                <a:t>start</a:t>
              </a:r>
              <a:r>
                <a:rPr lang="en-US" sz="1600" dirty="0">
                  <a:latin typeface="Courier New" charset="0"/>
                </a:rPr>
                <a:t>, finish);</a:t>
              </a:r>
            </a:p>
            <a:p>
              <a:pPr>
                <a:lnSpc>
                  <a:spcPct val="110000"/>
                </a:lnSpc>
              </a:pPr>
              <a:r>
                <a:rPr lang="en-US" sz="1600" dirty="0">
                  <a:latin typeface="Courier New" charset="0"/>
                </a:rPr>
                <a:t>   } else {</a:t>
              </a:r>
            </a:p>
            <a:p>
              <a:pPr>
                <a:lnSpc>
                  <a:spcPct val="110000"/>
                </a:lnSpc>
              </a:pPr>
              <a:r>
                <a:rPr lang="en-US" sz="1600" dirty="0">
                  <a:latin typeface="Courier New" charset="0"/>
                </a:rPr>
                <a:t>     </a:t>
              </a:r>
              <a:r>
                <a:rPr lang="en-US" sz="1600" dirty="0" smtClean="0">
                  <a:latin typeface="Courier New" charset="0"/>
                </a:rPr>
                <a:t> </a:t>
              </a:r>
              <a:r>
                <a:rPr lang="en-US" sz="1600" dirty="0" err="1" smtClean="0">
                  <a:latin typeface="Courier New" charset="0"/>
                </a:rPr>
                <a:t>moveTower(</a:t>
              </a:r>
              <a:r>
                <a:rPr lang="en-US" sz="1600" dirty="0" err="1">
                  <a:latin typeface="Courier New" charset="0"/>
                </a:rPr>
                <a:t>n</a:t>
              </a:r>
              <a:r>
                <a:rPr lang="en-US" sz="1600" dirty="0">
                  <a:latin typeface="Courier New" charset="0"/>
                </a:rPr>
                <a:t> - 1, start, temp, finish);</a:t>
              </a:r>
            </a:p>
            <a:p>
              <a:pPr>
                <a:lnSpc>
                  <a:spcPct val="110000"/>
                </a:lnSpc>
              </a:pPr>
              <a:r>
                <a:rPr lang="en-US" sz="1600" dirty="0">
                  <a:latin typeface="Courier New" charset="0"/>
                </a:rPr>
                <a:t>     </a:t>
              </a:r>
              <a:r>
                <a:rPr lang="en-US" sz="1600" dirty="0" smtClean="0">
                  <a:latin typeface="Courier New" charset="0"/>
                </a:rPr>
                <a:t> </a:t>
              </a:r>
              <a:r>
                <a:rPr lang="en-US" sz="1600" dirty="0" err="1" smtClean="0">
                  <a:latin typeface="Courier New" charset="0"/>
                </a:rPr>
                <a:t>moveSingleDisk(</a:t>
              </a:r>
              <a:r>
                <a:rPr lang="en-US" sz="1600" dirty="0" err="1">
                  <a:latin typeface="Courier New" charset="0"/>
                </a:rPr>
                <a:t>start</a:t>
              </a:r>
              <a:r>
                <a:rPr lang="en-US" sz="1600" dirty="0">
                  <a:latin typeface="Courier New" charset="0"/>
                </a:rPr>
                <a:t>, finish);</a:t>
              </a:r>
            </a:p>
            <a:p>
              <a:pPr>
                <a:lnSpc>
                  <a:spcPct val="110000"/>
                </a:lnSpc>
              </a:pPr>
              <a:r>
                <a:rPr lang="en-US" sz="1600" dirty="0">
                  <a:latin typeface="Courier New" charset="0"/>
                </a:rPr>
                <a:t>     </a:t>
              </a:r>
              <a:r>
                <a:rPr lang="en-US" sz="1600" dirty="0" smtClean="0">
                  <a:latin typeface="Courier New" charset="0"/>
                </a:rPr>
                <a:t> </a:t>
              </a:r>
              <a:r>
                <a:rPr lang="en-US" sz="1600" dirty="0" err="1" smtClean="0">
                  <a:latin typeface="Courier New" charset="0"/>
                </a:rPr>
                <a:t>moveTower(</a:t>
              </a:r>
              <a:r>
                <a:rPr lang="en-US" sz="1600" dirty="0" err="1">
                  <a:latin typeface="Courier New" charset="0"/>
                </a:rPr>
                <a:t>n</a:t>
              </a:r>
              <a:r>
                <a:rPr lang="en-US" sz="1600" dirty="0">
                  <a:latin typeface="Courier New" charset="0"/>
                </a:rPr>
                <a:t> - 1, temp, finish, start);</a:t>
              </a:r>
            </a:p>
            <a:p>
              <a:pPr>
                <a:lnSpc>
                  <a:spcPct val="110000"/>
                </a:lnSpc>
              </a:pPr>
              <a:r>
                <a:rPr lang="en-US" sz="1600" dirty="0">
                  <a:latin typeface="Courier New" charset="0"/>
                </a:rPr>
                <a:t>   }</a:t>
              </a:r>
            </a:p>
            <a:p>
              <a:pPr>
                <a:lnSpc>
                  <a:spcPct val="110000"/>
                </a:lnSpc>
              </a:pPr>
              <a:r>
                <a:rPr lang="en-US" sz="1600" dirty="0">
                  <a:latin typeface="Courier New" charset="0"/>
                </a:rPr>
                <a:t>}</a:t>
              </a:r>
            </a:p>
          </p:txBody>
        </p:sp>
        <p:sp>
          <p:nvSpPr>
            <p:cNvPr id="679975" name="Rectangle 39"/>
            <p:cNvSpPr>
              <a:spLocks noChangeArrowheads="1"/>
            </p:cNvSpPr>
            <p:nvPr/>
          </p:nvSpPr>
          <p:spPr bwMode="auto">
            <a:xfrm>
              <a:off x="2917" y="2320"/>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679976" name="Text Box 40"/>
            <p:cNvSpPr txBox="1">
              <a:spLocks noChangeArrowheads="1"/>
            </p:cNvSpPr>
            <p:nvPr/>
          </p:nvSpPr>
          <p:spPr bwMode="auto">
            <a:xfrm>
              <a:off x="2893" y="2155"/>
              <a:ext cx="616" cy="192"/>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start</a:t>
              </a:r>
              <a:endParaRPr lang="en-US" sz="2000">
                <a:latin typeface="Courier New" charset="0"/>
              </a:endParaRPr>
            </a:p>
          </p:txBody>
        </p:sp>
        <p:sp>
          <p:nvSpPr>
            <p:cNvPr id="679977" name="Rectangle 41"/>
            <p:cNvSpPr>
              <a:spLocks noChangeArrowheads="1"/>
            </p:cNvSpPr>
            <p:nvPr/>
          </p:nvSpPr>
          <p:spPr bwMode="auto">
            <a:xfrm>
              <a:off x="3661" y="2320"/>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679978" name="Text Box 42"/>
            <p:cNvSpPr txBox="1">
              <a:spLocks noChangeArrowheads="1"/>
            </p:cNvSpPr>
            <p:nvPr/>
          </p:nvSpPr>
          <p:spPr bwMode="auto">
            <a:xfrm>
              <a:off x="3637" y="2155"/>
              <a:ext cx="640" cy="192"/>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finish</a:t>
              </a:r>
              <a:endParaRPr lang="en-US" sz="1600">
                <a:latin typeface="Courier New" charset="0"/>
              </a:endParaRPr>
            </a:p>
          </p:txBody>
        </p:sp>
        <p:sp>
          <p:nvSpPr>
            <p:cNvPr id="679979" name="Text Box 43"/>
            <p:cNvSpPr txBox="1">
              <a:spLocks noChangeArrowheads="1"/>
            </p:cNvSpPr>
            <p:nvPr/>
          </p:nvSpPr>
          <p:spPr bwMode="auto">
            <a:xfrm>
              <a:off x="2917" y="2326"/>
              <a:ext cx="624" cy="231"/>
            </a:xfrm>
            <a:prstGeom prst="rect">
              <a:avLst/>
            </a:prstGeom>
            <a:noFill/>
            <a:ln w="9525">
              <a:noFill/>
              <a:miter lim="800000"/>
              <a:headEnd/>
              <a:tailEnd/>
            </a:ln>
            <a:effectLst/>
          </p:spPr>
          <p:txBody>
            <a:bodyPr>
              <a:prstTxWarp prst="textNoShape">
                <a:avLst/>
              </a:prstTxWarp>
              <a:spAutoFit/>
            </a:bodyPr>
            <a:lstStyle/>
            <a:p>
              <a:pPr algn="ctr"/>
              <a:r>
                <a:rPr lang="en-US" sz="1800">
                  <a:latin typeface="Courier New" charset="0"/>
                </a:rPr>
                <a:t>'A'</a:t>
              </a:r>
              <a:endParaRPr lang="en-US" sz="1800" b="0"/>
            </a:p>
          </p:txBody>
        </p:sp>
        <p:sp>
          <p:nvSpPr>
            <p:cNvPr id="679980" name="Text Box 44"/>
            <p:cNvSpPr txBox="1">
              <a:spLocks noChangeArrowheads="1"/>
            </p:cNvSpPr>
            <p:nvPr/>
          </p:nvSpPr>
          <p:spPr bwMode="auto">
            <a:xfrm>
              <a:off x="3661" y="2326"/>
              <a:ext cx="624" cy="231"/>
            </a:xfrm>
            <a:prstGeom prst="rect">
              <a:avLst/>
            </a:prstGeom>
            <a:noFill/>
            <a:ln w="9525">
              <a:noFill/>
              <a:miter lim="800000"/>
              <a:headEnd/>
              <a:tailEnd/>
            </a:ln>
            <a:effectLst/>
          </p:spPr>
          <p:txBody>
            <a:bodyPr>
              <a:prstTxWarp prst="textNoShape">
                <a:avLst/>
              </a:prstTxWarp>
              <a:spAutoFit/>
            </a:bodyPr>
            <a:lstStyle/>
            <a:p>
              <a:pPr algn="ctr"/>
              <a:r>
                <a:rPr lang="en-US" sz="1800">
                  <a:latin typeface="Courier New" charset="0"/>
                </a:rPr>
                <a:t>'C'</a:t>
              </a:r>
            </a:p>
          </p:txBody>
        </p:sp>
        <p:sp>
          <p:nvSpPr>
            <p:cNvPr id="679981" name="Rectangle 45"/>
            <p:cNvSpPr>
              <a:spLocks noChangeArrowheads="1"/>
            </p:cNvSpPr>
            <p:nvPr/>
          </p:nvSpPr>
          <p:spPr bwMode="auto">
            <a:xfrm>
              <a:off x="2184" y="2320"/>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679982" name="Text Box 46"/>
            <p:cNvSpPr txBox="1">
              <a:spLocks noChangeArrowheads="1"/>
            </p:cNvSpPr>
            <p:nvPr/>
          </p:nvSpPr>
          <p:spPr bwMode="auto">
            <a:xfrm>
              <a:off x="2160" y="2155"/>
              <a:ext cx="616" cy="192"/>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n</a:t>
              </a:r>
              <a:endParaRPr lang="en-US" sz="2000">
                <a:latin typeface="Courier New" charset="0"/>
              </a:endParaRPr>
            </a:p>
          </p:txBody>
        </p:sp>
        <p:sp>
          <p:nvSpPr>
            <p:cNvPr id="679983" name="Text Box 47"/>
            <p:cNvSpPr txBox="1">
              <a:spLocks noChangeArrowheads="1"/>
            </p:cNvSpPr>
            <p:nvPr/>
          </p:nvSpPr>
          <p:spPr bwMode="auto">
            <a:xfrm>
              <a:off x="2184" y="2326"/>
              <a:ext cx="624" cy="231"/>
            </a:xfrm>
            <a:prstGeom prst="rect">
              <a:avLst/>
            </a:prstGeom>
            <a:noFill/>
            <a:ln w="9525">
              <a:noFill/>
              <a:miter lim="800000"/>
              <a:headEnd/>
              <a:tailEnd/>
            </a:ln>
            <a:effectLst/>
          </p:spPr>
          <p:txBody>
            <a:bodyPr>
              <a:prstTxWarp prst="textNoShape">
                <a:avLst/>
              </a:prstTxWarp>
              <a:spAutoFit/>
            </a:bodyPr>
            <a:lstStyle/>
            <a:p>
              <a:pPr algn="ctr"/>
              <a:r>
                <a:rPr lang="en-US" sz="1800" b="0"/>
                <a:t>2</a:t>
              </a:r>
            </a:p>
          </p:txBody>
        </p:sp>
        <p:sp>
          <p:nvSpPr>
            <p:cNvPr id="679984" name="Rectangle 48"/>
            <p:cNvSpPr>
              <a:spLocks noChangeArrowheads="1"/>
            </p:cNvSpPr>
            <p:nvPr/>
          </p:nvSpPr>
          <p:spPr bwMode="auto">
            <a:xfrm>
              <a:off x="4409" y="2317"/>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679985" name="Text Box 49"/>
            <p:cNvSpPr txBox="1">
              <a:spLocks noChangeArrowheads="1"/>
            </p:cNvSpPr>
            <p:nvPr/>
          </p:nvSpPr>
          <p:spPr bwMode="auto">
            <a:xfrm>
              <a:off x="4385" y="2155"/>
              <a:ext cx="640" cy="192"/>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temp</a:t>
              </a:r>
              <a:endParaRPr lang="en-US" sz="1600">
                <a:latin typeface="Courier New" charset="0"/>
              </a:endParaRPr>
            </a:p>
          </p:txBody>
        </p:sp>
        <p:sp>
          <p:nvSpPr>
            <p:cNvPr id="679986" name="Text Box 50"/>
            <p:cNvSpPr txBox="1">
              <a:spLocks noChangeArrowheads="1"/>
            </p:cNvSpPr>
            <p:nvPr/>
          </p:nvSpPr>
          <p:spPr bwMode="auto">
            <a:xfrm>
              <a:off x="4409" y="2317"/>
              <a:ext cx="624" cy="231"/>
            </a:xfrm>
            <a:prstGeom prst="rect">
              <a:avLst/>
            </a:prstGeom>
            <a:noFill/>
            <a:ln w="9525">
              <a:noFill/>
              <a:miter lim="800000"/>
              <a:headEnd/>
              <a:tailEnd/>
            </a:ln>
            <a:effectLst/>
          </p:spPr>
          <p:txBody>
            <a:bodyPr>
              <a:prstTxWarp prst="textNoShape">
                <a:avLst/>
              </a:prstTxWarp>
              <a:spAutoFit/>
            </a:bodyPr>
            <a:lstStyle/>
            <a:p>
              <a:pPr algn="ctr"/>
              <a:r>
                <a:rPr lang="en-US" sz="1800">
                  <a:latin typeface="Courier New" charset="0"/>
                </a:rPr>
                <a:t>'B'</a:t>
              </a:r>
            </a:p>
          </p:txBody>
        </p:sp>
      </p:grpSp>
      <p:sp>
        <p:nvSpPr>
          <p:cNvPr id="679987" name="Rectangle 51"/>
          <p:cNvSpPr>
            <a:spLocks noChangeArrowheads="1"/>
          </p:cNvSpPr>
          <p:nvPr/>
        </p:nvSpPr>
        <p:spPr bwMode="auto">
          <a:xfrm>
            <a:off x="1198563" y="2154238"/>
            <a:ext cx="1773237" cy="246062"/>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79988" name="Rectangle 52"/>
          <p:cNvSpPr>
            <a:spLocks noChangeArrowheads="1"/>
          </p:cNvSpPr>
          <p:nvPr/>
        </p:nvSpPr>
        <p:spPr bwMode="auto">
          <a:xfrm>
            <a:off x="1579563" y="2944813"/>
            <a:ext cx="4745037" cy="246062"/>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80008" name="Rectangle 72"/>
          <p:cNvSpPr>
            <a:spLocks noChangeArrowheads="1"/>
          </p:cNvSpPr>
          <p:nvPr/>
        </p:nvSpPr>
        <p:spPr bwMode="auto">
          <a:xfrm>
            <a:off x="1579563" y="3225800"/>
            <a:ext cx="3776662" cy="246063"/>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80009" name="Rectangle 73"/>
          <p:cNvSpPr>
            <a:spLocks noChangeArrowheads="1"/>
          </p:cNvSpPr>
          <p:nvPr/>
        </p:nvSpPr>
        <p:spPr bwMode="auto">
          <a:xfrm>
            <a:off x="1579563" y="3506788"/>
            <a:ext cx="4745037" cy="246062"/>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grpSp>
        <p:nvGrpSpPr>
          <p:cNvPr id="4" name="Group 53"/>
          <p:cNvGrpSpPr>
            <a:grpSpLocks/>
          </p:cNvGrpSpPr>
          <p:nvPr/>
        </p:nvGrpSpPr>
        <p:grpSpPr bwMode="auto">
          <a:xfrm>
            <a:off x="914400" y="2143125"/>
            <a:ext cx="7588250" cy="2727325"/>
            <a:chOff x="384" y="912"/>
            <a:chExt cx="4780" cy="1718"/>
          </a:xfrm>
        </p:grpSpPr>
        <p:sp>
          <p:nvSpPr>
            <p:cNvPr id="679990" name="Rectangle 54"/>
            <p:cNvSpPr>
              <a:spLocks noChangeArrowheads="1"/>
            </p:cNvSpPr>
            <p:nvPr/>
          </p:nvSpPr>
          <p:spPr bwMode="auto">
            <a:xfrm>
              <a:off x="384" y="912"/>
              <a:ext cx="4780" cy="1718"/>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679991" name="Text Box 55"/>
            <p:cNvSpPr txBox="1">
              <a:spLocks noChangeArrowheads="1"/>
            </p:cNvSpPr>
            <p:nvPr/>
          </p:nvSpPr>
          <p:spPr bwMode="auto">
            <a:xfrm>
              <a:off x="432" y="917"/>
              <a:ext cx="4704" cy="1579"/>
            </a:xfrm>
            <a:prstGeom prst="rect">
              <a:avLst/>
            </a:prstGeom>
            <a:noFill/>
            <a:ln w="9525">
              <a:noFill/>
              <a:miter lim="800000"/>
              <a:headEnd/>
              <a:tailEnd/>
            </a:ln>
            <a:effectLst/>
          </p:spPr>
          <p:txBody>
            <a:bodyPr>
              <a:prstTxWarp prst="textNoShape">
                <a:avLst/>
              </a:prstTxWarp>
              <a:spAutoFit/>
            </a:bodyPr>
            <a:lstStyle/>
            <a:p>
              <a:pPr>
                <a:lnSpc>
                  <a:spcPct val="110000"/>
                </a:lnSpc>
              </a:pPr>
              <a:r>
                <a:rPr lang="en-US" sz="1600" dirty="0">
                  <a:latin typeface="Courier New" charset="0"/>
                </a:rPr>
                <a:t>void</a:t>
              </a:r>
              <a:r>
                <a:rPr lang="en-US" sz="1600" dirty="0" smtClean="0">
                  <a:latin typeface="Courier New" charset="0"/>
                </a:rPr>
                <a:t> </a:t>
              </a:r>
              <a:r>
                <a:rPr lang="en-US" sz="1600" dirty="0" err="1" smtClean="0">
                  <a:latin typeface="Courier New" charset="0"/>
                </a:rPr>
                <a:t>moveTower(</a:t>
              </a:r>
              <a:r>
                <a:rPr lang="en-US" sz="1600" dirty="0" err="1">
                  <a:latin typeface="Courier New" charset="0"/>
                </a:rPr>
                <a:t>int</a:t>
              </a:r>
              <a:r>
                <a:rPr lang="en-US" sz="1600" dirty="0">
                  <a:latin typeface="Courier New" charset="0"/>
                </a:rPr>
                <a:t> </a:t>
              </a:r>
              <a:r>
                <a:rPr lang="en-US" sz="1600" dirty="0" err="1">
                  <a:latin typeface="Courier New" charset="0"/>
                </a:rPr>
                <a:t>n</a:t>
              </a:r>
              <a:r>
                <a:rPr lang="en-US" sz="1600" dirty="0">
                  <a:latin typeface="Courier New" charset="0"/>
                </a:rPr>
                <a:t>, char start, char finish, char temp) {</a:t>
              </a:r>
            </a:p>
            <a:p>
              <a:pPr>
                <a:lnSpc>
                  <a:spcPct val="110000"/>
                </a:lnSpc>
              </a:pPr>
              <a:r>
                <a:rPr lang="en-US" sz="1600" dirty="0">
                  <a:latin typeface="Courier New" charset="0"/>
                </a:rPr>
                <a:t>   if (</a:t>
              </a:r>
              <a:r>
                <a:rPr lang="en-US" sz="1600" dirty="0" err="1">
                  <a:latin typeface="Courier New" charset="0"/>
                </a:rPr>
                <a:t>n</a:t>
              </a:r>
              <a:r>
                <a:rPr lang="en-US" sz="1600" dirty="0">
                  <a:latin typeface="Courier New" charset="0"/>
                </a:rPr>
                <a:t> == 1) {</a:t>
              </a:r>
            </a:p>
            <a:p>
              <a:pPr>
                <a:lnSpc>
                  <a:spcPct val="110000"/>
                </a:lnSpc>
              </a:pPr>
              <a:r>
                <a:rPr lang="en-US" sz="1600" dirty="0">
                  <a:latin typeface="Courier New" charset="0"/>
                </a:rPr>
                <a:t>     </a:t>
              </a:r>
              <a:r>
                <a:rPr lang="en-US" sz="1600" dirty="0" smtClean="0">
                  <a:latin typeface="Courier New" charset="0"/>
                </a:rPr>
                <a:t> </a:t>
              </a:r>
              <a:r>
                <a:rPr lang="en-US" sz="1600" dirty="0" err="1" smtClean="0">
                  <a:latin typeface="Courier New" charset="0"/>
                </a:rPr>
                <a:t>moveSingleDisk(</a:t>
              </a:r>
              <a:r>
                <a:rPr lang="en-US" sz="1600" dirty="0" err="1">
                  <a:latin typeface="Courier New" charset="0"/>
                </a:rPr>
                <a:t>start</a:t>
              </a:r>
              <a:r>
                <a:rPr lang="en-US" sz="1600" dirty="0">
                  <a:latin typeface="Courier New" charset="0"/>
                </a:rPr>
                <a:t>, finish);</a:t>
              </a:r>
            </a:p>
            <a:p>
              <a:pPr>
                <a:lnSpc>
                  <a:spcPct val="110000"/>
                </a:lnSpc>
              </a:pPr>
              <a:r>
                <a:rPr lang="en-US" sz="1600" dirty="0">
                  <a:latin typeface="Courier New" charset="0"/>
                </a:rPr>
                <a:t>   } else {</a:t>
              </a:r>
            </a:p>
            <a:p>
              <a:pPr>
                <a:lnSpc>
                  <a:spcPct val="110000"/>
                </a:lnSpc>
              </a:pPr>
              <a:r>
                <a:rPr lang="en-US" sz="1600" dirty="0">
                  <a:latin typeface="Courier New" charset="0"/>
                </a:rPr>
                <a:t>     </a:t>
              </a:r>
              <a:r>
                <a:rPr lang="en-US" sz="1600" dirty="0" smtClean="0">
                  <a:latin typeface="Courier New" charset="0"/>
                </a:rPr>
                <a:t> </a:t>
              </a:r>
              <a:r>
                <a:rPr lang="en-US" sz="1600" dirty="0" err="1" smtClean="0">
                  <a:latin typeface="Courier New" charset="0"/>
                </a:rPr>
                <a:t>moveTower(</a:t>
              </a:r>
              <a:r>
                <a:rPr lang="en-US" sz="1600" dirty="0" err="1">
                  <a:latin typeface="Courier New" charset="0"/>
                </a:rPr>
                <a:t>n</a:t>
              </a:r>
              <a:r>
                <a:rPr lang="en-US" sz="1600" dirty="0">
                  <a:latin typeface="Courier New" charset="0"/>
                </a:rPr>
                <a:t> - 1, start, temp, finish);</a:t>
              </a:r>
            </a:p>
            <a:p>
              <a:pPr>
                <a:lnSpc>
                  <a:spcPct val="110000"/>
                </a:lnSpc>
              </a:pPr>
              <a:r>
                <a:rPr lang="en-US" sz="1600" dirty="0">
                  <a:latin typeface="Courier New" charset="0"/>
                </a:rPr>
                <a:t>     </a:t>
              </a:r>
              <a:r>
                <a:rPr lang="en-US" sz="1600" dirty="0" smtClean="0">
                  <a:latin typeface="Courier New" charset="0"/>
                </a:rPr>
                <a:t> </a:t>
              </a:r>
              <a:r>
                <a:rPr lang="en-US" sz="1600" dirty="0" err="1" smtClean="0">
                  <a:latin typeface="Courier New" charset="0"/>
                </a:rPr>
                <a:t>moveSingleDisk(</a:t>
              </a:r>
              <a:r>
                <a:rPr lang="en-US" sz="1600" dirty="0" err="1">
                  <a:latin typeface="Courier New" charset="0"/>
                </a:rPr>
                <a:t>start</a:t>
              </a:r>
              <a:r>
                <a:rPr lang="en-US" sz="1600" dirty="0">
                  <a:latin typeface="Courier New" charset="0"/>
                </a:rPr>
                <a:t>, finish);</a:t>
              </a:r>
            </a:p>
            <a:p>
              <a:pPr>
                <a:lnSpc>
                  <a:spcPct val="110000"/>
                </a:lnSpc>
              </a:pPr>
              <a:r>
                <a:rPr lang="en-US" sz="1600" dirty="0">
                  <a:latin typeface="Courier New" charset="0"/>
                </a:rPr>
                <a:t>     </a:t>
              </a:r>
              <a:r>
                <a:rPr lang="en-US" sz="1600" dirty="0" smtClean="0">
                  <a:latin typeface="Courier New" charset="0"/>
                </a:rPr>
                <a:t> </a:t>
              </a:r>
              <a:r>
                <a:rPr lang="en-US" sz="1600" dirty="0" err="1" smtClean="0">
                  <a:latin typeface="Courier New" charset="0"/>
                </a:rPr>
                <a:t>moveTower(</a:t>
              </a:r>
              <a:r>
                <a:rPr lang="en-US" sz="1600" dirty="0" err="1">
                  <a:latin typeface="Courier New" charset="0"/>
                </a:rPr>
                <a:t>n</a:t>
              </a:r>
              <a:r>
                <a:rPr lang="en-US" sz="1600" dirty="0">
                  <a:latin typeface="Courier New" charset="0"/>
                </a:rPr>
                <a:t> - 1, temp, finish, start);</a:t>
              </a:r>
            </a:p>
            <a:p>
              <a:pPr>
                <a:lnSpc>
                  <a:spcPct val="110000"/>
                </a:lnSpc>
              </a:pPr>
              <a:r>
                <a:rPr lang="en-US" sz="1600" dirty="0">
                  <a:latin typeface="Courier New" charset="0"/>
                </a:rPr>
                <a:t>   }</a:t>
              </a:r>
            </a:p>
            <a:p>
              <a:pPr>
                <a:lnSpc>
                  <a:spcPct val="110000"/>
                </a:lnSpc>
              </a:pPr>
              <a:r>
                <a:rPr lang="en-US" sz="1600" dirty="0">
                  <a:latin typeface="Courier New" charset="0"/>
                </a:rPr>
                <a:t>}</a:t>
              </a:r>
            </a:p>
          </p:txBody>
        </p:sp>
        <p:sp>
          <p:nvSpPr>
            <p:cNvPr id="679992" name="Rectangle 56"/>
            <p:cNvSpPr>
              <a:spLocks noChangeArrowheads="1"/>
            </p:cNvSpPr>
            <p:nvPr/>
          </p:nvSpPr>
          <p:spPr bwMode="auto">
            <a:xfrm>
              <a:off x="2917" y="2320"/>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679993" name="Text Box 57"/>
            <p:cNvSpPr txBox="1">
              <a:spLocks noChangeArrowheads="1"/>
            </p:cNvSpPr>
            <p:nvPr/>
          </p:nvSpPr>
          <p:spPr bwMode="auto">
            <a:xfrm>
              <a:off x="2893" y="2155"/>
              <a:ext cx="616" cy="192"/>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start</a:t>
              </a:r>
              <a:endParaRPr lang="en-US" sz="2000">
                <a:latin typeface="Courier New" charset="0"/>
              </a:endParaRPr>
            </a:p>
          </p:txBody>
        </p:sp>
        <p:sp>
          <p:nvSpPr>
            <p:cNvPr id="679994" name="Rectangle 58"/>
            <p:cNvSpPr>
              <a:spLocks noChangeArrowheads="1"/>
            </p:cNvSpPr>
            <p:nvPr/>
          </p:nvSpPr>
          <p:spPr bwMode="auto">
            <a:xfrm>
              <a:off x="3661" y="2320"/>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679995" name="Text Box 59"/>
            <p:cNvSpPr txBox="1">
              <a:spLocks noChangeArrowheads="1"/>
            </p:cNvSpPr>
            <p:nvPr/>
          </p:nvSpPr>
          <p:spPr bwMode="auto">
            <a:xfrm>
              <a:off x="3637" y="2155"/>
              <a:ext cx="640" cy="192"/>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finish</a:t>
              </a:r>
              <a:endParaRPr lang="en-US" sz="1600">
                <a:latin typeface="Courier New" charset="0"/>
              </a:endParaRPr>
            </a:p>
          </p:txBody>
        </p:sp>
        <p:sp>
          <p:nvSpPr>
            <p:cNvPr id="679996" name="Text Box 60"/>
            <p:cNvSpPr txBox="1">
              <a:spLocks noChangeArrowheads="1"/>
            </p:cNvSpPr>
            <p:nvPr/>
          </p:nvSpPr>
          <p:spPr bwMode="auto">
            <a:xfrm>
              <a:off x="2917" y="2326"/>
              <a:ext cx="624" cy="231"/>
            </a:xfrm>
            <a:prstGeom prst="rect">
              <a:avLst/>
            </a:prstGeom>
            <a:noFill/>
            <a:ln w="9525">
              <a:noFill/>
              <a:miter lim="800000"/>
              <a:headEnd/>
              <a:tailEnd/>
            </a:ln>
            <a:effectLst/>
          </p:spPr>
          <p:txBody>
            <a:bodyPr>
              <a:prstTxWarp prst="textNoShape">
                <a:avLst/>
              </a:prstTxWarp>
              <a:spAutoFit/>
            </a:bodyPr>
            <a:lstStyle/>
            <a:p>
              <a:pPr algn="ctr"/>
              <a:r>
                <a:rPr lang="en-US" sz="1800">
                  <a:latin typeface="Courier New" charset="0"/>
                </a:rPr>
                <a:t>'A'</a:t>
              </a:r>
              <a:endParaRPr lang="en-US" sz="1800" b="0"/>
            </a:p>
          </p:txBody>
        </p:sp>
        <p:sp>
          <p:nvSpPr>
            <p:cNvPr id="679997" name="Text Box 61"/>
            <p:cNvSpPr txBox="1">
              <a:spLocks noChangeArrowheads="1"/>
            </p:cNvSpPr>
            <p:nvPr/>
          </p:nvSpPr>
          <p:spPr bwMode="auto">
            <a:xfrm>
              <a:off x="3661" y="2326"/>
              <a:ext cx="624" cy="231"/>
            </a:xfrm>
            <a:prstGeom prst="rect">
              <a:avLst/>
            </a:prstGeom>
            <a:noFill/>
            <a:ln w="9525">
              <a:noFill/>
              <a:miter lim="800000"/>
              <a:headEnd/>
              <a:tailEnd/>
            </a:ln>
            <a:effectLst/>
          </p:spPr>
          <p:txBody>
            <a:bodyPr>
              <a:prstTxWarp prst="textNoShape">
                <a:avLst/>
              </a:prstTxWarp>
              <a:spAutoFit/>
            </a:bodyPr>
            <a:lstStyle/>
            <a:p>
              <a:pPr algn="ctr"/>
              <a:r>
                <a:rPr lang="en-US" sz="1800">
                  <a:latin typeface="Courier New" charset="0"/>
                </a:rPr>
                <a:t>'B'</a:t>
              </a:r>
            </a:p>
          </p:txBody>
        </p:sp>
        <p:sp>
          <p:nvSpPr>
            <p:cNvPr id="679998" name="Rectangle 62"/>
            <p:cNvSpPr>
              <a:spLocks noChangeArrowheads="1"/>
            </p:cNvSpPr>
            <p:nvPr/>
          </p:nvSpPr>
          <p:spPr bwMode="auto">
            <a:xfrm>
              <a:off x="2184" y="2320"/>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679999" name="Text Box 63"/>
            <p:cNvSpPr txBox="1">
              <a:spLocks noChangeArrowheads="1"/>
            </p:cNvSpPr>
            <p:nvPr/>
          </p:nvSpPr>
          <p:spPr bwMode="auto">
            <a:xfrm>
              <a:off x="2160" y="2155"/>
              <a:ext cx="616" cy="192"/>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n</a:t>
              </a:r>
              <a:endParaRPr lang="en-US" sz="2000">
                <a:latin typeface="Courier New" charset="0"/>
              </a:endParaRPr>
            </a:p>
          </p:txBody>
        </p:sp>
        <p:sp>
          <p:nvSpPr>
            <p:cNvPr id="680000" name="Text Box 64"/>
            <p:cNvSpPr txBox="1">
              <a:spLocks noChangeArrowheads="1"/>
            </p:cNvSpPr>
            <p:nvPr/>
          </p:nvSpPr>
          <p:spPr bwMode="auto">
            <a:xfrm>
              <a:off x="2184" y="2326"/>
              <a:ext cx="624" cy="231"/>
            </a:xfrm>
            <a:prstGeom prst="rect">
              <a:avLst/>
            </a:prstGeom>
            <a:noFill/>
            <a:ln w="9525">
              <a:noFill/>
              <a:miter lim="800000"/>
              <a:headEnd/>
              <a:tailEnd/>
            </a:ln>
            <a:effectLst/>
          </p:spPr>
          <p:txBody>
            <a:bodyPr>
              <a:prstTxWarp prst="textNoShape">
                <a:avLst/>
              </a:prstTxWarp>
              <a:spAutoFit/>
            </a:bodyPr>
            <a:lstStyle/>
            <a:p>
              <a:pPr algn="ctr"/>
              <a:r>
                <a:rPr lang="en-US" sz="1800" b="0"/>
                <a:t>1</a:t>
              </a:r>
            </a:p>
          </p:txBody>
        </p:sp>
        <p:sp>
          <p:nvSpPr>
            <p:cNvPr id="680001" name="Rectangle 65"/>
            <p:cNvSpPr>
              <a:spLocks noChangeArrowheads="1"/>
            </p:cNvSpPr>
            <p:nvPr/>
          </p:nvSpPr>
          <p:spPr bwMode="auto">
            <a:xfrm>
              <a:off x="4409" y="2317"/>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680002" name="Text Box 66"/>
            <p:cNvSpPr txBox="1">
              <a:spLocks noChangeArrowheads="1"/>
            </p:cNvSpPr>
            <p:nvPr/>
          </p:nvSpPr>
          <p:spPr bwMode="auto">
            <a:xfrm>
              <a:off x="4385" y="2155"/>
              <a:ext cx="640" cy="192"/>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temp</a:t>
              </a:r>
              <a:endParaRPr lang="en-US" sz="1600">
                <a:latin typeface="Courier New" charset="0"/>
              </a:endParaRPr>
            </a:p>
          </p:txBody>
        </p:sp>
        <p:sp>
          <p:nvSpPr>
            <p:cNvPr id="680003" name="Text Box 67"/>
            <p:cNvSpPr txBox="1">
              <a:spLocks noChangeArrowheads="1"/>
            </p:cNvSpPr>
            <p:nvPr/>
          </p:nvSpPr>
          <p:spPr bwMode="auto">
            <a:xfrm>
              <a:off x="4409" y="2317"/>
              <a:ext cx="624" cy="231"/>
            </a:xfrm>
            <a:prstGeom prst="rect">
              <a:avLst/>
            </a:prstGeom>
            <a:noFill/>
            <a:ln w="9525">
              <a:noFill/>
              <a:miter lim="800000"/>
              <a:headEnd/>
              <a:tailEnd/>
            </a:ln>
            <a:effectLst/>
          </p:spPr>
          <p:txBody>
            <a:bodyPr>
              <a:prstTxWarp prst="textNoShape">
                <a:avLst/>
              </a:prstTxWarp>
              <a:spAutoFit/>
            </a:bodyPr>
            <a:lstStyle/>
            <a:p>
              <a:pPr algn="ctr"/>
              <a:r>
                <a:rPr lang="en-US" sz="1800">
                  <a:latin typeface="Courier New" charset="0"/>
                </a:rPr>
                <a:t>'C'</a:t>
              </a:r>
            </a:p>
          </p:txBody>
        </p:sp>
      </p:grpSp>
      <p:sp>
        <p:nvSpPr>
          <p:cNvPr id="680004" name="Rectangle 68"/>
          <p:cNvSpPr>
            <a:spLocks noChangeArrowheads="1"/>
          </p:cNvSpPr>
          <p:nvPr/>
        </p:nvSpPr>
        <p:spPr bwMode="auto">
          <a:xfrm>
            <a:off x="1350963" y="2508250"/>
            <a:ext cx="1773237" cy="246063"/>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80005" name="Rectangle 69"/>
          <p:cNvSpPr>
            <a:spLocks noChangeArrowheads="1"/>
          </p:cNvSpPr>
          <p:nvPr/>
        </p:nvSpPr>
        <p:spPr bwMode="auto">
          <a:xfrm>
            <a:off x="1731963" y="2773363"/>
            <a:ext cx="3789362" cy="246062"/>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80007" name="Rectangle 71"/>
          <p:cNvSpPr>
            <a:spLocks noChangeArrowheads="1"/>
          </p:cNvSpPr>
          <p:nvPr/>
        </p:nvSpPr>
        <p:spPr bwMode="auto">
          <a:xfrm>
            <a:off x="1011238" y="4391025"/>
            <a:ext cx="219075" cy="246063"/>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80085" name="Rectangle 149"/>
          <p:cNvSpPr>
            <a:spLocks noChangeArrowheads="1"/>
          </p:cNvSpPr>
          <p:nvPr/>
        </p:nvSpPr>
        <p:spPr bwMode="auto">
          <a:xfrm>
            <a:off x="873125" y="4038600"/>
            <a:ext cx="219075" cy="246063"/>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grpSp>
        <p:nvGrpSpPr>
          <p:cNvPr id="5" name="Group 129"/>
          <p:cNvGrpSpPr>
            <a:grpSpLocks/>
          </p:cNvGrpSpPr>
          <p:nvPr/>
        </p:nvGrpSpPr>
        <p:grpSpPr bwMode="auto">
          <a:xfrm>
            <a:off x="914400" y="2143125"/>
            <a:ext cx="7588250" cy="2727325"/>
            <a:chOff x="384" y="912"/>
            <a:chExt cx="4780" cy="1718"/>
          </a:xfrm>
        </p:grpSpPr>
        <p:sp>
          <p:nvSpPr>
            <p:cNvPr id="680066" name="Rectangle 130"/>
            <p:cNvSpPr>
              <a:spLocks noChangeArrowheads="1"/>
            </p:cNvSpPr>
            <p:nvPr/>
          </p:nvSpPr>
          <p:spPr bwMode="auto">
            <a:xfrm>
              <a:off x="384" y="912"/>
              <a:ext cx="4780" cy="1718"/>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680067" name="Text Box 131"/>
            <p:cNvSpPr txBox="1">
              <a:spLocks noChangeArrowheads="1"/>
            </p:cNvSpPr>
            <p:nvPr/>
          </p:nvSpPr>
          <p:spPr bwMode="auto">
            <a:xfrm>
              <a:off x="432" y="917"/>
              <a:ext cx="4704" cy="1579"/>
            </a:xfrm>
            <a:prstGeom prst="rect">
              <a:avLst/>
            </a:prstGeom>
            <a:noFill/>
            <a:ln w="9525">
              <a:noFill/>
              <a:miter lim="800000"/>
              <a:headEnd/>
              <a:tailEnd/>
            </a:ln>
            <a:effectLst/>
          </p:spPr>
          <p:txBody>
            <a:bodyPr>
              <a:prstTxWarp prst="textNoShape">
                <a:avLst/>
              </a:prstTxWarp>
              <a:spAutoFit/>
            </a:bodyPr>
            <a:lstStyle/>
            <a:p>
              <a:pPr>
                <a:lnSpc>
                  <a:spcPct val="110000"/>
                </a:lnSpc>
              </a:pPr>
              <a:r>
                <a:rPr lang="en-US" sz="1600" dirty="0">
                  <a:latin typeface="Courier New" charset="0"/>
                </a:rPr>
                <a:t>void</a:t>
              </a:r>
              <a:r>
                <a:rPr lang="en-US" sz="1600" dirty="0" smtClean="0">
                  <a:latin typeface="Courier New" charset="0"/>
                </a:rPr>
                <a:t> </a:t>
              </a:r>
              <a:r>
                <a:rPr lang="en-US" sz="1600" dirty="0" err="1" smtClean="0">
                  <a:latin typeface="Courier New" charset="0"/>
                </a:rPr>
                <a:t>moveTower(</a:t>
              </a:r>
              <a:r>
                <a:rPr lang="en-US" sz="1600" dirty="0" err="1">
                  <a:latin typeface="Courier New" charset="0"/>
                </a:rPr>
                <a:t>int</a:t>
              </a:r>
              <a:r>
                <a:rPr lang="en-US" sz="1600" dirty="0">
                  <a:latin typeface="Courier New" charset="0"/>
                </a:rPr>
                <a:t> </a:t>
              </a:r>
              <a:r>
                <a:rPr lang="en-US" sz="1600" dirty="0" err="1">
                  <a:latin typeface="Courier New" charset="0"/>
                </a:rPr>
                <a:t>n</a:t>
              </a:r>
              <a:r>
                <a:rPr lang="en-US" sz="1600" dirty="0">
                  <a:latin typeface="Courier New" charset="0"/>
                </a:rPr>
                <a:t>, char start, char finish, char temp) {</a:t>
              </a:r>
            </a:p>
            <a:p>
              <a:pPr>
                <a:lnSpc>
                  <a:spcPct val="110000"/>
                </a:lnSpc>
              </a:pPr>
              <a:r>
                <a:rPr lang="en-US" sz="1600" dirty="0">
                  <a:latin typeface="Courier New" charset="0"/>
                </a:rPr>
                <a:t>   if (</a:t>
              </a:r>
              <a:r>
                <a:rPr lang="en-US" sz="1600" dirty="0" err="1">
                  <a:latin typeface="Courier New" charset="0"/>
                </a:rPr>
                <a:t>n</a:t>
              </a:r>
              <a:r>
                <a:rPr lang="en-US" sz="1600" dirty="0">
                  <a:latin typeface="Courier New" charset="0"/>
                </a:rPr>
                <a:t> == 1) {</a:t>
              </a:r>
            </a:p>
            <a:p>
              <a:pPr>
                <a:lnSpc>
                  <a:spcPct val="110000"/>
                </a:lnSpc>
              </a:pPr>
              <a:r>
                <a:rPr lang="en-US" sz="1600" dirty="0">
                  <a:latin typeface="Courier New" charset="0"/>
                </a:rPr>
                <a:t>     </a:t>
              </a:r>
              <a:r>
                <a:rPr lang="en-US" sz="1600" dirty="0" smtClean="0">
                  <a:latin typeface="Courier New" charset="0"/>
                </a:rPr>
                <a:t> </a:t>
              </a:r>
              <a:r>
                <a:rPr lang="en-US" sz="1600" dirty="0" err="1" smtClean="0">
                  <a:latin typeface="Courier New" charset="0"/>
                </a:rPr>
                <a:t>moveSingleDisk(</a:t>
              </a:r>
              <a:r>
                <a:rPr lang="en-US" sz="1600" dirty="0" err="1">
                  <a:latin typeface="Courier New" charset="0"/>
                </a:rPr>
                <a:t>start</a:t>
              </a:r>
              <a:r>
                <a:rPr lang="en-US" sz="1600" dirty="0">
                  <a:latin typeface="Courier New" charset="0"/>
                </a:rPr>
                <a:t>, finish);</a:t>
              </a:r>
            </a:p>
            <a:p>
              <a:pPr>
                <a:lnSpc>
                  <a:spcPct val="110000"/>
                </a:lnSpc>
              </a:pPr>
              <a:r>
                <a:rPr lang="en-US" sz="1600" dirty="0">
                  <a:latin typeface="Courier New" charset="0"/>
                </a:rPr>
                <a:t>   } else {</a:t>
              </a:r>
            </a:p>
            <a:p>
              <a:pPr>
                <a:lnSpc>
                  <a:spcPct val="110000"/>
                </a:lnSpc>
              </a:pPr>
              <a:r>
                <a:rPr lang="en-US" sz="1600" dirty="0">
                  <a:latin typeface="Courier New" charset="0"/>
                </a:rPr>
                <a:t>     </a:t>
              </a:r>
              <a:r>
                <a:rPr lang="en-US" sz="1600" dirty="0" smtClean="0">
                  <a:latin typeface="Courier New" charset="0"/>
                </a:rPr>
                <a:t> </a:t>
              </a:r>
              <a:r>
                <a:rPr lang="en-US" sz="1600" dirty="0" err="1" smtClean="0">
                  <a:latin typeface="Courier New" charset="0"/>
                </a:rPr>
                <a:t>moveTower(</a:t>
              </a:r>
              <a:r>
                <a:rPr lang="en-US" sz="1600" dirty="0" err="1">
                  <a:latin typeface="Courier New" charset="0"/>
                </a:rPr>
                <a:t>n</a:t>
              </a:r>
              <a:r>
                <a:rPr lang="en-US" sz="1600" dirty="0">
                  <a:latin typeface="Courier New" charset="0"/>
                </a:rPr>
                <a:t> - 1, start, temp, finish);</a:t>
              </a:r>
            </a:p>
            <a:p>
              <a:pPr>
                <a:lnSpc>
                  <a:spcPct val="110000"/>
                </a:lnSpc>
              </a:pPr>
              <a:r>
                <a:rPr lang="en-US" sz="1600" dirty="0">
                  <a:latin typeface="Courier New" charset="0"/>
                </a:rPr>
                <a:t>     </a:t>
              </a:r>
              <a:r>
                <a:rPr lang="en-US" sz="1600" dirty="0" smtClean="0">
                  <a:latin typeface="Courier New" charset="0"/>
                </a:rPr>
                <a:t> </a:t>
              </a:r>
              <a:r>
                <a:rPr lang="en-US" sz="1600" dirty="0" err="1" smtClean="0">
                  <a:latin typeface="Courier New" charset="0"/>
                </a:rPr>
                <a:t>moveSingleDisk(</a:t>
              </a:r>
              <a:r>
                <a:rPr lang="en-US" sz="1600" dirty="0" err="1">
                  <a:latin typeface="Courier New" charset="0"/>
                </a:rPr>
                <a:t>start</a:t>
              </a:r>
              <a:r>
                <a:rPr lang="en-US" sz="1600" dirty="0">
                  <a:latin typeface="Courier New" charset="0"/>
                </a:rPr>
                <a:t>, finish);</a:t>
              </a:r>
            </a:p>
            <a:p>
              <a:pPr>
                <a:lnSpc>
                  <a:spcPct val="110000"/>
                </a:lnSpc>
              </a:pPr>
              <a:r>
                <a:rPr lang="en-US" sz="1600" dirty="0">
                  <a:latin typeface="Courier New" charset="0"/>
                </a:rPr>
                <a:t>     </a:t>
              </a:r>
              <a:r>
                <a:rPr lang="en-US" sz="1600" dirty="0" smtClean="0">
                  <a:latin typeface="Courier New" charset="0"/>
                </a:rPr>
                <a:t> </a:t>
              </a:r>
              <a:r>
                <a:rPr lang="en-US" sz="1600" dirty="0" err="1" smtClean="0">
                  <a:latin typeface="Courier New" charset="0"/>
                </a:rPr>
                <a:t>moveTower(</a:t>
              </a:r>
              <a:r>
                <a:rPr lang="en-US" sz="1600" dirty="0" err="1">
                  <a:latin typeface="Courier New" charset="0"/>
                </a:rPr>
                <a:t>n</a:t>
              </a:r>
              <a:r>
                <a:rPr lang="en-US" sz="1600" dirty="0">
                  <a:latin typeface="Courier New" charset="0"/>
                </a:rPr>
                <a:t> - 1, temp, finish, start);</a:t>
              </a:r>
            </a:p>
            <a:p>
              <a:pPr>
                <a:lnSpc>
                  <a:spcPct val="110000"/>
                </a:lnSpc>
              </a:pPr>
              <a:r>
                <a:rPr lang="en-US" sz="1600" dirty="0">
                  <a:latin typeface="Courier New" charset="0"/>
                </a:rPr>
                <a:t>   }</a:t>
              </a:r>
            </a:p>
            <a:p>
              <a:pPr>
                <a:lnSpc>
                  <a:spcPct val="110000"/>
                </a:lnSpc>
              </a:pPr>
              <a:r>
                <a:rPr lang="en-US" sz="1600" dirty="0">
                  <a:latin typeface="Courier New" charset="0"/>
                </a:rPr>
                <a:t>}</a:t>
              </a:r>
            </a:p>
          </p:txBody>
        </p:sp>
        <p:sp>
          <p:nvSpPr>
            <p:cNvPr id="680068" name="Rectangle 132"/>
            <p:cNvSpPr>
              <a:spLocks noChangeArrowheads="1"/>
            </p:cNvSpPr>
            <p:nvPr/>
          </p:nvSpPr>
          <p:spPr bwMode="auto">
            <a:xfrm>
              <a:off x="2917" y="2320"/>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680069" name="Text Box 133"/>
            <p:cNvSpPr txBox="1">
              <a:spLocks noChangeArrowheads="1"/>
            </p:cNvSpPr>
            <p:nvPr/>
          </p:nvSpPr>
          <p:spPr bwMode="auto">
            <a:xfrm>
              <a:off x="2893" y="2155"/>
              <a:ext cx="616" cy="192"/>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start</a:t>
              </a:r>
              <a:endParaRPr lang="en-US" sz="2000">
                <a:latin typeface="Courier New" charset="0"/>
              </a:endParaRPr>
            </a:p>
          </p:txBody>
        </p:sp>
        <p:sp>
          <p:nvSpPr>
            <p:cNvPr id="680070" name="Rectangle 134"/>
            <p:cNvSpPr>
              <a:spLocks noChangeArrowheads="1"/>
            </p:cNvSpPr>
            <p:nvPr/>
          </p:nvSpPr>
          <p:spPr bwMode="auto">
            <a:xfrm>
              <a:off x="3661" y="2320"/>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680071" name="Text Box 135"/>
            <p:cNvSpPr txBox="1">
              <a:spLocks noChangeArrowheads="1"/>
            </p:cNvSpPr>
            <p:nvPr/>
          </p:nvSpPr>
          <p:spPr bwMode="auto">
            <a:xfrm>
              <a:off x="3637" y="2155"/>
              <a:ext cx="640" cy="192"/>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finish</a:t>
              </a:r>
              <a:endParaRPr lang="en-US" sz="1600">
                <a:latin typeface="Courier New" charset="0"/>
              </a:endParaRPr>
            </a:p>
          </p:txBody>
        </p:sp>
        <p:sp>
          <p:nvSpPr>
            <p:cNvPr id="680072" name="Text Box 136"/>
            <p:cNvSpPr txBox="1">
              <a:spLocks noChangeArrowheads="1"/>
            </p:cNvSpPr>
            <p:nvPr/>
          </p:nvSpPr>
          <p:spPr bwMode="auto">
            <a:xfrm>
              <a:off x="2917" y="2326"/>
              <a:ext cx="624" cy="231"/>
            </a:xfrm>
            <a:prstGeom prst="rect">
              <a:avLst/>
            </a:prstGeom>
            <a:noFill/>
            <a:ln w="9525">
              <a:noFill/>
              <a:miter lim="800000"/>
              <a:headEnd/>
              <a:tailEnd/>
            </a:ln>
            <a:effectLst/>
          </p:spPr>
          <p:txBody>
            <a:bodyPr>
              <a:prstTxWarp prst="textNoShape">
                <a:avLst/>
              </a:prstTxWarp>
              <a:spAutoFit/>
            </a:bodyPr>
            <a:lstStyle/>
            <a:p>
              <a:pPr algn="ctr"/>
              <a:r>
                <a:rPr lang="en-US" sz="1800">
                  <a:latin typeface="Courier New" charset="0"/>
                </a:rPr>
                <a:t>'B'</a:t>
              </a:r>
              <a:endParaRPr lang="en-US" sz="1800" b="0"/>
            </a:p>
          </p:txBody>
        </p:sp>
        <p:sp>
          <p:nvSpPr>
            <p:cNvPr id="680073" name="Text Box 137"/>
            <p:cNvSpPr txBox="1">
              <a:spLocks noChangeArrowheads="1"/>
            </p:cNvSpPr>
            <p:nvPr/>
          </p:nvSpPr>
          <p:spPr bwMode="auto">
            <a:xfrm>
              <a:off x="3661" y="2326"/>
              <a:ext cx="624" cy="231"/>
            </a:xfrm>
            <a:prstGeom prst="rect">
              <a:avLst/>
            </a:prstGeom>
            <a:noFill/>
            <a:ln w="9525">
              <a:noFill/>
              <a:miter lim="800000"/>
              <a:headEnd/>
              <a:tailEnd/>
            </a:ln>
            <a:effectLst/>
          </p:spPr>
          <p:txBody>
            <a:bodyPr>
              <a:prstTxWarp prst="textNoShape">
                <a:avLst/>
              </a:prstTxWarp>
              <a:spAutoFit/>
            </a:bodyPr>
            <a:lstStyle/>
            <a:p>
              <a:pPr algn="ctr"/>
              <a:r>
                <a:rPr lang="en-US" sz="1800">
                  <a:latin typeface="Courier New" charset="0"/>
                </a:rPr>
                <a:t>'C'</a:t>
              </a:r>
            </a:p>
          </p:txBody>
        </p:sp>
        <p:sp>
          <p:nvSpPr>
            <p:cNvPr id="680074" name="Rectangle 138"/>
            <p:cNvSpPr>
              <a:spLocks noChangeArrowheads="1"/>
            </p:cNvSpPr>
            <p:nvPr/>
          </p:nvSpPr>
          <p:spPr bwMode="auto">
            <a:xfrm>
              <a:off x="2184" y="2320"/>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680075" name="Text Box 139"/>
            <p:cNvSpPr txBox="1">
              <a:spLocks noChangeArrowheads="1"/>
            </p:cNvSpPr>
            <p:nvPr/>
          </p:nvSpPr>
          <p:spPr bwMode="auto">
            <a:xfrm>
              <a:off x="2160" y="2155"/>
              <a:ext cx="616" cy="192"/>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n</a:t>
              </a:r>
              <a:endParaRPr lang="en-US" sz="2000">
                <a:latin typeface="Courier New" charset="0"/>
              </a:endParaRPr>
            </a:p>
          </p:txBody>
        </p:sp>
        <p:sp>
          <p:nvSpPr>
            <p:cNvPr id="680076" name="Text Box 140"/>
            <p:cNvSpPr txBox="1">
              <a:spLocks noChangeArrowheads="1"/>
            </p:cNvSpPr>
            <p:nvPr/>
          </p:nvSpPr>
          <p:spPr bwMode="auto">
            <a:xfrm>
              <a:off x="2184" y="2326"/>
              <a:ext cx="624" cy="231"/>
            </a:xfrm>
            <a:prstGeom prst="rect">
              <a:avLst/>
            </a:prstGeom>
            <a:noFill/>
            <a:ln w="9525">
              <a:noFill/>
              <a:miter lim="800000"/>
              <a:headEnd/>
              <a:tailEnd/>
            </a:ln>
            <a:effectLst/>
          </p:spPr>
          <p:txBody>
            <a:bodyPr>
              <a:prstTxWarp prst="textNoShape">
                <a:avLst/>
              </a:prstTxWarp>
              <a:spAutoFit/>
            </a:bodyPr>
            <a:lstStyle/>
            <a:p>
              <a:pPr algn="ctr"/>
              <a:r>
                <a:rPr lang="en-US" sz="1800" b="0"/>
                <a:t>1</a:t>
              </a:r>
            </a:p>
          </p:txBody>
        </p:sp>
        <p:sp>
          <p:nvSpPr>
            <p:cNvPr id="680077" name="Rectangle 141"/>
            <p:cNvSpPr>
              <a:spLocks noChangeArrowheads="1"/>
            </p:cNvSpPr>
            <p:nvPr/>
          </p:nvSpPr>
          <p:spPr bwMode="auto">
            <a:xfrm>
              <a:off x="4409" y="2317"/>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680078" name="Text Box 142"/>
            <p:cNvSpPr txBox="1">
              <a:spLocks noChangeArrowheads="1"/>
            </p:cNvSpPr>
            <p:nvPr/>
          </p:nvSpPr>
          <p:spPr bwMode="auto">
            <a:xfrm>
              <a:off x="4385" y="2155"/>
              <a:ext cx="640" cy="192"/>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temp</a:t>
              </a:r>
              <a:endParaRPr lang="en-US" sz="1600">
                <a:latin typeface="Courier New" charset="0"/>
              </a:endParaRPr>
            </a:p>
          </p:txBody>
        </p:sp>
        <p:sp>
          <p:nvSpPr>
            <p:cNvPr id="680079" name="Text Box 143"/>
            <p:cNvSpPr txBox="1">
              <a:spLocks noChangeArrowheads="1"/>
            </p:cNvSpPr>
            <p:nvPr/>
          </p:nvSpPr>
          <p:spPr bwMode="auto">
            <a:xfrm>
              <a:off x="4409" y="2317"/>
              <a:ext cx="624" cy="231"/>
            </a:xfrm>
            <a:prstGeom prst="rect">
              <a:avLst/>
            </a:prstGeom>
            <a:noFill/>
            <a:ln w="9525">
              <a:noFill/>
              <a:miter lim="800000"/>
              <a:headEnd/>
              <a:tailEnd/>
            </a:ln>
            <a:effectLst/>
          </p:spPr>
          <p:txBody>
            <a:bodyPr>
              <a:prstTxWarp prst="textNoShape">
                <a:avLst/>
              </a:prstTxWarp>
              <a:spAutoFit/>
            </a:bodyPr>
            <a:lstStyle/>
            <a:p>
              <a:pPr algn="ctr"/>
              <a:r>
                <a:rPr lang="en-US" sz="1800">
                  <a:latin typeface="Courier New" charset="0"/>
                </a:rPr>
                <a:t>'A'</a:t>
              </a:r>
            </a:p>
          </p:txBody>
        </p:sp>
      </p:grpSp>
      <p:sp>
        <p:nvSpPr>
          <p:cNvPr id="680080" name="Rectangle 144"/>
          <p:cNvSpPr>
            <a:spLocks noChangeArrowheads="1"/>
          </p:cNvSpPr>
          <p:nvPr/>
        </p:nvSpPr>
        <p:spPr bwMode="auto">
          <a:xfrm>
            <a:off x="1350963" y="2501900"/>
            <a:ext cx="1773237" cy="246063"/>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80081" name="Rectangle 145"/>
          <p:cNvSpPr>
            <a:spLocks noChangeArrowheads="1"/>
          </p:cNvSpPr>
          <p:nvPr/>
        </p:nvSpPr>
        <p:spPr bwMode="auto">
          <a:xfrm>
            <a:off x="1731963" y="2767013"/>
            <a:ext cx="3789362" cy="246062"/>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80082" name="Rectangle 146"/>
          <p:cNvSpPr>
            <a:spLocks noChangeArrowheads="1"/>
          </p:cNvSpPr>
          <p:nvPr/>
        </p:nvSpPr>
        <p:spPr bwMode="auto">
          <a:xfrm>
            <a:off x="1011238" y="4384675"/>
            <a:ext cx="219075" cy="246063"/>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80152" name="Rectangle 216"/>
          <p:cNvSpPr>
            <a:spLocks noChangeArrowheads="1"/>
          </p:cNvSpPr>
          <p:nvPr/>
        </p:nvSpPr>
        <p:spPr bwMode="auto">
          <a:xfrm>
            <a:off x="722313" y="3679825"/>
            <a:ext cx="219075" cy="246063"/>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grpSp>
        <p:nvGrpSpPr>
          <p:cNvPr id="6" name="Group 156"/>
          <p:cNvGrpSpPr>
            <a:grpSpLocks/>
          </p:cNvGrpSpPr>
          <p:nvPr/>
        </p:nvGrpSpPr>
        <p:grpSpPr bwMode="auto">
          <a:xfrm>
            <a:off x="762000" y="1789113"/>
            <a:ext cx="7588250" cy="2727325"/>
            <a:chOff x="384" y="912"/>
            <a:chExt cx="4780" cy="1718"/>
          </a:xfrm>
        </p:grpSpPr>
        <p:sp>
          <p:nvSpPr>
            <p:cNvPr id="680093" name="Rectangle 157"/>
            <p:cNvSpPr>
              <a:spLocks noChangeArrowheads="1"/>
            </p:cNvSpPr>
            <p:nvPr/>
          </p:nvSpPr>
          <p:spPr bwMode="auto">
            <a:xfrm>
              <a:off x="384" y="912"/>
              <a:ext cx="4780" cy="1718"/>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680094" name="Text Box 158"/>
            <p:cNvSpPr txBox="1">
              <a:spLocks noChangeArrowheads="1"/>
            </p:cNvSpPr>
            <p:nvPr/>
          </p:nvSpPr>
          <p:spPr bwMode="auto">
            <a:xfrm>
              <a:off x="432" y="917"/>
              <a:ext cx="4704" cy="1579"/>
            </a:xfrm>
            <a:prstGeom prst="rect">
              <a:avLst/>
            </a:prstGeom>
            <a:noFill/>
            <a:ln w="9525">
              <a:noFill/>
              <a:miter lim="800000"/>
              <a:headEnd/>
              <a:tailEnd/>
            </a:ln>
            <a:effectLst/>
          </p:spPr>
          <p:txBody>
            <a:bodyPr>
              <a:prstTxWarp prst="textNoShape">
                <a:avLst/>
              </a:prstTxWarp>
              <a:spAutoFit/>
            </a:bodyPr>
            <a:lstStyle/>
            <a:p>
              <a:pPr>
                <a:lnSpc>
                  <a:spcPct val="110000"/>
                </a:lnSpc>
              </a:pPr>
              <a:r>
                <a:rPr lang="en-US" sz="1600" dirty="0">
                  <a:latin typeface="Courier New" charset="0"/>
                </a:rPr>
                <a:t>void</a:t>
              </a:r>
              <a:r>
                <a:rPr lang="en-US" sz="1600" dirty="0" smtClean="0">
                  <a:latin typeface="Courier New" charset="0"/>
                </a:rPr>
                <a:t> </a:t>
              </a:r>
              <a:r>
                <a:rPr lang="en-US" sz="1600" dirty="0" err="1" smtClean="0">
                  <a:latin typeface="Courier New" charset="0"/>
                </a:rPr>
                <a:t>moveTower(</a:t>
              </a:r>
              <a:r>
                <a:rPr lang="en-US" sz="1600" dirty="0" err="1">
                  <a:latin typeface="Courier New" charset="0"/>
                </a:rPr>
                <a:t>int</a:t>
              </a:r>
              <a:r>
                <a:rPr lang="en-US" sz="1600" dirty="0">
                  <a:latin typeface="Courier New" charset="0"/>
                </a:rPr>
                <a:t> </a:t>
              </a:r>
              <a:r>
                <a:rPr lang="en-US" sz="1600" dirty="0" err="1">
                  <a:latin typeface="Courier New" charset="0"/>
                </a:rPr>
                <a:t>n</a:t>
              </a:r>
              <a:r>
                <a:rPr lang="en-US" sz="1600" dirty="0">
                  <a:latin typeface="Courier New" charset="0"/>
                </a:rPr>
                <a:t>, char start, char finish, char temp) {</a:t>
              </a:r>
            </a:p>
            <a:p>
              <a:pPr>
                <a:lnSpc>
                  <a:spcPct val="110000"/>
                </a:lnSpc>
              </a:pPr>
              <a:r>
                <a:rPr lang="en-US" sz="1600" dirty="0">
                  <a:latin typeface="Courier New" charset="0"/>
                </a:rPr>
                <a:t>   if (</a:t>
              </a:r>
              <a:r>
                <a:rPr lang="en-US" sz="1600" dirty="0" err="1">
                  <a:latin typeface="Courier New" charset="0"/>
                </a:rPr>
                <a:t>n</a:t>
              </a:r>
              <a:r>
                <a:rPr lang="en-US" sz="1600" dirty="0">
                  <a:latin typeface="Courier New" charset="0"/>
                </a:rPr>
                <a:t> == 1) {</a:t>
              </a:r>
            </a:p>
            <a:p>
              <a:pPr>
                <a:lnSpc>
                  <a:spcPct val="110000"/>
                </a:lnSpc>
              </a:pPr>
              <a:r>
                <a:rPr lang="en-US" sz="1600" dirty="0">
                  <a:latin typeface="Courier New" charset="0"/>
                </a:rPr>
                <a:t>     </a:t>
              </a:r>
              <a:r>
                <a:rPr lang="en-US" sz="1600" dirty="0" smtClean="0">
                  <a:latin typeface="Courier New" charset="0"/>
                </a:rPr>
                <a:t> </a:t>
              </a:r>
              <a:r>
                <a:rPr lang="en-US" sz="1600" dirty="0" err="1" smtClean="0">
                  <a:latin typeface="Courier New" charset="0"/>
                </a:rPr>
                <a:t>moveSingleDisk(</a:t>
              </a:r>
              <a:r>
                <a:rPr lang="en-US" sz="1600" dirty="0" err="1">
                  <a:latin typeface="Courier New" charset="0"/>
                </a:rPr>
                <a:t>start</a:t>
              </a:r>
              <a:r>
                <a:rPr lang="en-US" sz="1600" dirty="0">
                  <a:latin typeface="Courier New" charset="0"/>
                </a:rPr>
                <a:t>, finish);</a:t>
              </a:r>
            </a:p>
            <a:p>
              <a:pPr>
                <a:lnSpc>
                  <a:spcPct val="110000"/>
                </a:lnSpc>
              </a:pPr>
              <a:r>
                <a:rPr lang="en-US" sz="1600" dirty="0">
                  <a:latin typeface="Courier New" charset="0"/>
                </a:rPr>
                <a:t>   } else {</a:t>
              </a:r>
            </a:p>
            <a:p>
              <a:pPr>
                <a:lnSpc>
                  <a:spcPct val="110000"/>
                </a:lnSpc>
              </a:pPr>
              <a:r>
                <a:rPr lang="en-US" sz="1600" dirty="0">
                  <a:latin typeface="Courier New" charset="0"/>
                </a:rPr>
                <a:t>     </a:t>
              </a:r>
              <a:r>
                <a:rPr lang="en-US" sz="1600" dirty="0" smtClean="0">
                  <a:latin typeface="Courier New" charset="0"/>
                </a:rPr>
                <a:t> </a:t>
              </a:r>
              <a:r>
                <a:rPr lang="en-US" sz="1600" dirty="0" err="1" smtClean="0">
                  <a:latin typeface="Courier New" charset="0"/>
                </a:rPr>
                <a:t>moveTower(</a:t>
              </a:r>
              <a:r>
                <a:rPr lang="en-US" sz="1600" dirty="0" err="1">
                  <a:latin typeface="Courier New" charset="0"/>
                </a:rPr>
                <a:t>n</a:t>
              </a:r>
              <a:r>
                <a:rPr lang="en-US" sz="1600" dirty="0">
                  <a:latin typeface="Courier New" charset="0"/>
                </a:rPr>
                <a:t> - 1, start, temp, finish);</a:t>
              </a:r>
            </a:p>
            <a:p>
              <a:pPr>
                <a:lnSpc>
                  <a:spcPct val="110000"/>
                </a:lnSpc>
              </a:pPr>
              <a:r>
                <a:rPr lang="en-US" sz="1600" dirty="0">
                  <a:latin typeface="Courier New" charset="0"/>
                </a:rPr>
                <a:t>     </a:t>
              </a:r>
              <a:r>
                <a:rPr lang="en-US" sz="1600" dirty="0" smtClean="0">
                  <a:latin typeface="Courier New" charset="0"/>
                </a:rPr>
                <a:t> </a:t>
              </a:r>
              <a:r>
                <a:rPr lang="en-US" sz="1600" dirty="0" err="1" smtClean="0">
                  <a:latin typeface="Courier New" charset="0"/>
                </a:rPr>
                <a:t>moveSingleDisk(</a:t>
              </a:r>
              <a:r>
                <a:rPr lang="en-US" sz="1600" dirty="0" err="1">
                  <a:latin typeface="Courier New" charset="0"/>
                </a:rPr>
                <a:t>start</a:t>
              </a:r>
              <a:r>
                <a:rPr lang="en-US" sz="1600" dirty="0">
                  <a:latin typeface="Courier New" charset="0"/>
                </a:rPr>
                <a:t>, finish);</a:t>
              </a:r>
            </a:p>
            <a:p>
              <a:pPr>
                <a:lnSpc>
                  <a:spcPct val="110000"/>
                </a:lnSpc>
              </a:pPr>
              <a:r>
                <a:rPr lang="en-US" sz="1600" dirty="0">
                  <a:latin typeface="Courier New" charset="0"/>
                </a:rPr>
                <a:t>     </a:t>
              </a:r>
              <a:r>
                <a:rPr lang="en-US" sz="1600" dirty="0" smtClean="0">
                  <a:latin typeface="Courier New" charset="0"/>
                </a:rPr>
                <a:t> </a:t>
              </a:r>
              <a:r>
                <a:rPr lang="en-US" sz="1600" dirty="0" err="1" smtClean="0">
                  <a:latin typeface="Courier New" charset="0"/>
                </a:rPr>
                <a:t>moveTower(</a:t>
              </a:r>
              <a:r>
                <a:rPr lang="en-US" sz="1600" dirty="0" err="1">
                  <a:latin typeface="Courier New" charset="0"/>
                </a:rPr>
                <a:t>n</a:t>
              </a:r>
              <a:r>
                <a:rPr lang="en-US" sz="1600" dirty="0">
                  <a:latin typeface="Courier New" charset="0"/>
                </a:rPr>
                <a:t> - 1, temp, finish, start);</a:t>
              </a:r>
            </a:p>
            <a:p>
              <a:pPr>
                <a:lnSpc>
                  <a:spcPct val="110000"/>
                </a:lnSpc>
              </a:pPr>
              <a:r>
                <a:rPr lang="en-US" sz="1600" dirty="0">
                  <a:latin typeface="Courier New" charset="0"/>
                </a:rPr>
                <a:t>   }</a:t>
              </a:r>
            </a:p>
            <a:p>
              <a:pPr>
                <a:lnSpc>
                  <a:spcPct val="110000"/>
                </a:lnSpc>
              </a:pPr>
              <a:r>
                <a:rPr lang="en-US" sz="1600" dirty="0">
                  <a:latin typeface="Courier New" charset="0"/>
                </a:rPr>
                <a:t>}</a:t>
              </a:r>
            </a:p>
          </p:txBody>
        </p:sp>
        <p:sp>
          <p:nvSpPr>
            <p:cNvPr id="680095" name="Rectangle 159"/>
            <p:cNvSpPr>
              <a:spLocks noChangeArrowheads="1"/>
            </p:cNvSpPr>
            <p:nvPr/>
          </p:nvSpPr>
          <p:spPr bwMode="auto">
            <a:xfrm>
              <a:off x="2917" y="2320"/>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680096" name="Text Box 160"/>
            <p:cNvSpPr txBox="1">
              <a:spLocks noChangeArrowheads="1"/>
            </p:cNvSpPr>
            <p:nvPr/>
          </p:nvSpPr>
          <p:spPr bwMode="auto">
            <a:xfrm>
              <a:off x="2893" y="2155"/>
              <a:ext cx="616" cy="192"/>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start</a:t>
              </a:r>
              <a:endParaRPr lang="en-US" sz="2000">
                <a:latin typeface="Courier New" charset="0"/>
              </a:endParaRPr>
            </a:p>
          </p:txBody>
        </p:sp>
        <p:sp>
          <p:nvSpPr>
            <p:cNvPr id="680097" name="Rectangle 161"/>
            <p:cNvSpPr>
              <a:spLocks noChangeArrowheads="1"/>
            </p:cNvSpPr>
            <p:nvPr/>
          </p:nvSpPr>
          <p:spPr bwMode="auto">
            <a:xfrm>
              <a:off x="3661" y="2320"/>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680098" name="Text Box 162"/>
            <p:cNvSpPr txBox="1">
              <a:spLocks noChangeArrowheads="1"/>
            </p:cNvSpPr>
            <p:nvPr/>
          </p:nvSpPr>
          <p:spPr bwMode="auto">
            <a:xfrm>
              <a:off x="3637" y="2155"/>
              <a:ext cx="640" cy="192"/>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finish</a:t>
              </a:r>
              <a:endParaRPr lang="en-US" sz="1600">
                <a:latin typeface="Courier New" charset="0"/>
              </a:endParaRPr>
            </a:p>
          </p:txBody>
        </p:sp>
        <p:sp>
          <p:nvSpPr>
            <p:cNvPr id="680099" name="Text Box 163"/>
            <p:cNvSpPr txBox="1">
              <a:spLocks noChangeArrowheads="1"/>
            </p:cNvSpPr>
            <p:nvPr/>
          </p:nvSpPr>
          <p:spPr bwMode="auto">
            <a:xfrm>
              <a:off x="2917" y="2326"/>
              <a:ext cx="624" cy="231"/>
            </a:xfrm>
            <a:prstGeom prst="rect">
              <a:avLst/>
            </a:prstGeom>
            <a:noFill/>
            <a:ln w="9525">
              <a:noFill/>
              <a:miter lim="800000"/>
              <a:headEnd/>
              <a:tailEnd/>
            </a:ln>
            <a:effectLst/>
          </p:spPr>
          <p:txBody>
            <a:bodyPr>
              <a:prstTxWarp prst="textNoShape">
                <a:avLst/>
              </a:prstTxWarp>
              <a:spAutoFit/>
            </a:bodyPr>
            <a:lstStyle/>
            <a:p>
              <a:pPr algn="ctr"/>
              <a:r>
                <a:rPr lang="en-US" sz="1800">
                  <a:latin typeface="Courier New" charset="0"/>
                </a:rPr>
                <a:t>'C'</a:t>
              </a:r>
              <a:endParaRPr lang="en-US" sz="1800" b="0"/>
            </a:p>
          </p:txBody>
        </p:sp>
        <p:sp>
          <p:nvSpPr>
            <p:cNvPr id="680100" name="Text Box 164"/>
            <p:cNvSpPr txBox="1">
              <a:spLocks noChangeArrowheads="1"/>
            </p:cNvSpPr>
            <p:nvPr/>
          </p:nvSpPr>
          <p:spPr bwMode="auto">
            <a:xfrm>
              <a:off x="3661" y="2326"/>
              <a:ext cx="624" cy="231"/>
            </a:xfrm>
            <a:prstGeom prst="rect">
              <a:avLst/>
            </a:prstGeom>
            <a:noFill/>
            <a:ln w="9525">
              <a:noFill/>
              <a:miter lim="800000"/>
              <a:headEnd/>
              <a:tailEnd/>
            </a:ln>
            <a:effectLst/>
          </p:spPr>
          <p:txBody>
            <a:bodyPr>
              <a:prstTxWarp prst="textNoShape">
                <a:avLst/>
              </a:prstTxWarp>
              <a:spAutoFit/>
            </a:bodyPr>
            <a:lstStyle/>
            <a:p>
              <a:pPr algn="ctr"/>
              <a:r>
                <a:rPr lang="en-US" sz="1800">
                  <a:latin typeface="Courier New" charset="0"/>
                </a:rPr>
                <a:t>'B'</a:t>
              </a:r>
            </a:p>
          </p:txBody>
        </p:sp>
        <p:sp>
          <p:nvSpPr>
            <p:cNvPr id="680101" name="Rectangle 165"/>
            <p:cNvSpPr>
              <a:spLocks noChangeArrowheads="1"/>
            </p:cNvSpPr>
            <p:nvPr/>
          </p:nvSpPr>
          <p:spPr bwMode="auto">
            <a:xfrm>
              <a:off x="2184" y="2320"/>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680102" name="Text Box 166"/>
            <p:cNvSpPr txBox="1">
              <a:spLocks noChangeArrowheads="1"/>
            </p:cNvSpPr>
            <p:nvPr/>
          </p:nvSpPr>
          <p:spPr bwMode="auto">
            <a:xfrm>
              <a:off x="2160" y="2155"/>
              <a:ext cx="616" cy="192"/>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n</a:t>
              </a:r>
              <a:endParaRPr lang="en-US" sz="2000">
                <a:latin typeface="Courier New" charset="0"/>
              </a:endParaRPr>
            </a:p>
          </p:txBody>
        </p:sp>
        <p:sp>
          <p:nvSpPr>
            <p:cNvPr id="680103" name="Text Box 167"/>
            <p:cNvSpPr txBox="1">
              <a:spLocks noChangeArrowheads="1"/>
            </p:cNvSpPr>
            <p:nvPr/>
          </p:nvSpPr>
          <p:spPr bwMode="auto">
            <a:xfrm>
              <a:off x="2184" y="2326"/>
              <a:ext cx="624" cy="231"/>
            </a:xfrm>
            <a:prstGeom prst="rect">
              <a:avLst/>
            </a:prstGeom>
            <a:noFill/>
            <a:ln w="9525">
              <a:noFill/>
              <a:miter lim="800000"/>
              <a:headEnd/>
              <a:tailEnd/>
            </a:ln>
            <a:effectLst/>
          </p:spPr>
          <p:txBody>
            <a:bodyPr>
              <a:prstTxWarp prst="textNoShape">
                <a:avLst/>
              </a:prstTxWarp>
              <a:spAutoFit/>
            </a:bodyPr>
            <a:lstStyle/>
            <a:p>
              <a:pPr algn="ctr"/>
              <a:r>
                <a:rPr lang="en-US" sz="1800" b="0"/>
                <a:t>2</a:t>
              </a:r>
            </a:p>
          </p:txBody>
        </p:sp>
        <p:sp>
          <p:nvSpPr>
            <p:cNvPr id="680104" name="Rectangle 168"/>
            <p:cNvSpPr>
              <a:spLocks noChangeArrowheads="1"/>
            </p:cNvSpPr>
            <p:nvPr/>
          </p:nvSpPr>
          <p:spPr bwMode="auto">
            <a:xfrm>
              <a:off x="4409" y="2317"/>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680105" name="Text Box 169"/>
            <p:cNvSpPr txBox="1">
              <a:spLocks noChangeArrowheads="1"/>
            </p:cNvSpPr>
            <p:nvPr/>
          </p:nvSpPr>
          <p:spPr bwMode="auto">
            <a:xfrm>
              <a:off x="4385" y="2155"/>
              <a:ext cx="640" cy="192"/>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temp</a:t>
              </a:r>
              <a:endParaRPr lang="en-US" sz="1600">
                <a:latin typeface="Courier New" charset="0"/>
              </a:endParaRPr>
            </a:p>
          </p:txBody>
        </p:sp>
        <p:sp>
          <p:nvSpPr>
            <p:cNvPr id="680106" name="Text Box 170"/>
            <p:cNvSpPr txBox="1">
              <a:spLocks noChangeArrowheads="1"/>
            </p:cNvSpPr>
            <p:nvPr/>
          </p:nvSpPr>
          <p:spPr bwMode="auto">
            <a:xfrm>
              <a:off x="4409" y="2317"/>
              <a:ext cx="624" cy="231"/>
            </a:xfrm>
            <a:prstGeom prst="rect">
              <a:avLst/>
            </a:prstGeom>
            <a:noFill/>
            <a:ln w="9525">
              <a:noFill/>
              <a:miter lim="800000"/>
              <a:headEnd/>
              <a:tailEnd/>
            </a:ln>
            <a:effectLst/>
          </p:spPr>
          <p:txBody>
            <a:bodyPr>
              <a:prstTxWarp prst="textNoShape">
                <a:avLst/>
              </a:prstTxWarp>
              <a:spAutoFit/>
            </a:bodyPr>
            <a:lstStyle/>
            <a:p>
              <a:pPr algn="ctr"/>
              <a:r>
                <a:rPr lang="en-US" sz="1800">
                  <a:latin typeface="Courier New" charset="0"/>
                </a:rPr>
                <a:t>'A'</a:t>
              </a:r>
            </a:p>
          </p:txBody>
        </p:sp>
      </p:grpSp>
      <p:sp>
        <p:nvSpPr>
          <p:cNvPr id="680107" name="Rectangle 171"/>
          <p:cNvSpPr>
            <a:spLocks noChangeArrowheads="1"/>
          </p:cNvSpPr>
          <p:nvPr/>
        </p:nvSpPr>
        <p:spPr bwMode="auto">
          <a:xfrm>
            <a:off x="1198563" y="2154238"/>
            <a:ext cx="1773237" cy="246062"/>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80108" name="Rectangle 172"/>
          <p:cNvSpPr>
            <a:spLocks noChangeArrowheads="1"/>
          </p:cNvSpPr>
          <p:nvPr/>
        </p:nvSpPr>
        <p:spPr bwMode="auto">
          <a:xfrm>
            <a:off x="1579563" y="2944813"/>
            <a:ext cx="4745037" cy="246062"/>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80109" name="Rectangle 173"/>
          <p:cNvSpPr>
            <a:spLocks noChangeArrowheads="1"/>
          </p:cNvSpPr>
          <p:nvPr/>
        </p:nvSpPr>
        <p:spPr bwMode="auto">
          <a:xfrm>
            <a:off x="1579563" y="3225800"/>
            <a:ext cx="3776662" cy="246063"/>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80110" name="Rectangle 174"/>
          <p:cNvSpPr>
            <a:spLocks noChangeArrowheads="1"/>
          </p:cNvSpPr>
          <p:nvPr/>
        </p:nvSpPr>
        <p:spPr bwMode="auto">
          <a:xfrm>
            <a:off x="1579563" y="3506788"/>
            <a:ext cx="4745037" cy="246062"/>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grpSp>
        <p:nvGrpSpPr>
          <p:cNvPr id="7" name="Group 175"/>
          <p:cNvGrpSpPr>
            <a:grpSpLocks/>
          </p:cNvGrpSpPr>
          <p:nvPr/>
        </p:nvGrpSpPr>
        <p:grpSpPr bwMode="auto">
          <a:xfrm>
            <a:off x="914400" y="2143125"/>
            <a:ext cx="7588250" cy="2727325"/>
            <a:chOff x="384" y="912"/>
            <a:chExt cx="4780" cy="1718"/>
          </a:xfrm>
        </p:grpSpPr>
        <p:sp>
          <p:nvSpPr>
            <p:cNvPr id="680112" name="Rectangle 176"/>
            <p:cNvSpPr>
              <a:spLocks noChangeArrowheads="1"/>
            </p:cNvSpPr>
            <p:nvPr/>
          </p:nvSpPr>
          <p:spPr bwMode="auto">
            <a:xfrm>
              <a:off x="384" y="912"/>
              <a:ext cx="4780" cy="1718"/>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680113" name="Text Box 177"/>
            <p:cNvSpPr txBox="1">
              <a:spLocks noChangeArrowheads="1"/>
            </p:cNvSpPr>
            <p:nvPr/>
          </p:nvSpPr>
          <p:spPr bwMode="auto">
            <a:xfrm>
              <a:off x="432" y="917"/>
              <a:ext cx="4704" cy="1579"/>
            </a:xfrm>
            <a:prstGeom prst="rect">
              <a:avLst/>
            </a:prstGeom>
            <a:noFill/>
            <a:ln w="9525">
              <a:noFill/>
              <a:miter lim="800000"/>
              <a:headEnd/>
              <a:tailEnd/>
            </a:ln>
            <a:effectLst/>
          </p:spPr>
          <p:txBody>
            <a:bodyPr>
              <a:prstTxWarp prst="textNoShape">
                <a:avLst/>
              </a:prstTxWarp>
              <a:spAutoFit/>
            </a:bodyPr>
            <a:lstStyle/>
            <a:p>
              <a:pPr>
                <a:lnSpc>
                  <a:spcPct val="110000"/>
                </a:lnSpc>
              </a:pPr>
              <a:r>
                <a:rPr lang="en-US" sz="1600" dirty="0">
                  <a:latin typeface="Courier New" charset="0"/>
                </a:rPr>
                <a:t>void</a:t>
              </a:r>
              <a:r>
                <a:rPr lang="en-US" sz="1600" dirty="0" smtClean="0">
                  <a:latin typeface="Courier New" charset="0"/>
                </a:rPr>
                <a:t> </a:t>
              </a:r>
              <a:r>
                <a:rPr lang="en-US" sz="1600" dirty="0" err="1" smtClean="0">
                  <a:latin typeface="Courier New" charset="0"/>
                </a:rPr>
                <a:t>moveTower(</a:t>
              </a:r>
              <a:r>
                <a:rPr lang="en-US" sz="1600" dirty="0" err="1">
                  <a:latin typeface="Courier New" charset="0"/>
                </a:rPr>
                <a:t>int</a:t>
              </a:r>
              <a:r>
                <a:rPr lang="en-US" sz="1600" dirty="0">
                  <a:latin typeface="Courier New" charset="0"/>
                </a:rPr>
                <a:t> </a:t>
              </a:r>
              <a:r>
                <a:rPr lang="en-US" sz="1600" dirty="0" err="1">
                  <a:latin typeface="Courier New" charset="0"/>
                </a:rPr>
                <a:t>n</a:t>
              </a:r>
              <a:r>
                <a:rPr lang="en-US" sz="1600" dirty="0">
                  <a:latin typeface="Courier New" charset="0"/>
                </a:rPr>
                <a:t>, char start, char finish, char temp) {</a:t>
              </a:r>
            </a:p>
            <a:p>
              <a:pPr>
                <a:lnSpc>
                  <a:spcPct val="110000"/>
                </a:lnSpc>
              </a:pPr>
              <a:r>
                <a:rPr lang="en-US" sz="1600" dirty="0">
                  <a:latin typeface="Courier New" charset="0"/>
                </a:rPr>
                <a:t>   if (</a:t>
              </a:r>
              <a:r>
                <a:rPr lang="en-US" sz="1600" dirty="0" err="1">
                  <a:latin typeface="Courier New" charset="0"/>
                </a:rPr>
                <a:t>n</a:t>
              </a:r>
              <a:r>
                <a:rPr lang="en-US" sz="1600" dirty="0">
                  <a:latin typeface="Courier New" charset="0"/>
                </a:rPr>
                <a:t> == 1) {</a:t>
              </a:r>
            </a:p>
            <a:p>
              <a:pPr>
                <a:lnSpc>
                  <a:spcPct val="110000"/>
                </a:lnSpc>
              </a:pPr>
              <a:r>
                <a:rPr lang="en-US" sz="1600" dirty="0">
                  <a:latin typeface="Courier New" charset="0"/>
                </a:rPr>
                <a:t>     </a:t>
              </a:r>
              <a:r>
                <a:rPr lang="en-US" sz="1600" dirty="0" smtClean="0">
                  <a:latin typeface="Courier New" charset="0"/>
                </a:rPr>
                <a:t> </a:t>
              </a:r>
              <a:r>
                <a:rPr lang="en-US" sz="1600" dirty="0" err="1" smtClean="0">
                  <a:latin typeface="Courier New" charset="0"/>
                </a:rPr>
                <a:t>moveSingleDisk(</a:t>
              </a:r>
              <a:r>
                <a:rPr lang="en-US" sz="1600" dirty="0" err="1">
                  <a:latin typeface="Courier New" charset="0"/>
                </a:rPr>
                <a:t>start</a:t>
              </a:r>
              <a:r>
                <a:rPr lang="en-US" sz="1600" dirty="0">
                  <a:latin typeface="Courier New" charset="0"/>
                </a:rPr>
                <a:t>, finish);</a:t>
              </a:r>
            </a:p>
            <a:p>
              <a:pPr>
                <a:lnSpc>
                  <a:spcPct val="110000"/>
                </a:lnSpc>
              </a:pPr>
              <a:r>
                <a:rPr lang="en-US" sz="1600" dirty="0">
                  <a:latin typeface="Courier New" charset="0"/>
                </a:rPr>
                <a:t>   } else {</a:t>
              </a:r>
            </a:p>
            <a:p>
              <a:pPr>
                <a:lnSpc>
                  <a:spcPct val="110000"/>
                </a:lnSpc>
              </a:pPr>
              <a:r>
                <a:rPr lang="en-US" sz="1600" dirty="0">
                  <a:latin typeface="Courier New" charset="0"/>
                </a:rPr>
                <a:t>     </a:t>
              </a:r>
              <a:r>
                <a:rPr lang="en-US" sz="1600" dirty="0" smtClean="0">
                  <a:latin typeface="Courier New" charset="0"/>
                </a:rPr>
                <a:t> </a:t>
              </a:r>
              <a:r>
                <a:rPr lang="en-US" sz="1600" dirty="0" err="1" smtClean="0">
                  <a:latin typeface="Courier New" charset="0"/>
                </a:rPr>
                <a:t>moveTower(</a:t>
              </a:r>
              <a:r>
                <a:rPr lang="en-US" sz="1600" dirty="0" err="1">
                  <a:latin typeface="Courier New" charset="0"/>
                </a:rPr>
                <a:t>n</a:t>
              </a:r>
              <a:r>
                <a:rPr lang="en-US" sz="1600" dirty="0">
                  <a:latin typeface="Courier New" charset="0"/>
                </a:rPr>
                <a:t> - 1, start, temp, finish);</a:t>
              </a:r>
            </a:p>
            <a:p>
              <a:pPr>
                <a:lnSpc>
                  <a:spcPct val="110000"/>
                </a:lnSpc>
              </a:pPr>
              <a:r>
                <a:rPr lang="en-US" sz="1600" dirty="0">
                  <a:latin typeface="Courier New" charset="0"/>
                </a:rPr>
                <a:t>     </a:t>
              </a:r>
              <a:r>
                <a:rPr lang="en-US" sz="1600" dirty="0" smtClean="0">
                  <a:latin typeface="Courier New" charset="0"/>
                </a:rPr>
                <a:t> </a:t>
              </a:r>
              <a:r>
                <a:rPr lang="en-US" sz="1600" dirty="0" err="1" smtClean="0">
                  <a:latin typeface="Courier New" charset="0"/>
                </a:rPr>
                <a:t>moveSingleDisk(</a:t>
              </a:r>
              <a:r>
                <a:rPr lang="en-US" sz="1600" dirty="0" err="1">
                  <a:latin typeface="Courier New" charset="0"/>
                </a:rPr>
                <a:t>start</a:t>
              </a:r>
              <a:r>
                <a:rPr lang="en-US" sz="1600" dirty="0">
                  <a:latin typeface="Courier New" charset="0"/>
                </a:rPr>
                <a:t>, finish);</a:t>
              </a:r>
            </a:p>
            <a:p>
              <a:pPr>
                <a:lnSpc>
                  <a:spcPct val="110000"/>
                </a:lnSpc>
              </a:pPr>
              <a:r>
                <a:rPr lang="en-US" sz="1600" dirty="0">
                  <a:latin typeface="Courier New" charset="0"/>
                </a:rPr>
                <a:t>     </a:t>
              </a:r>
              <a:r>
                <a:rPr lang="en-US" sz="1600" dirty="0" smtClean="0">
                  <a:latin typeface="Courier New" charset="0"/>
                </a:rPr>
                <a:t> </a:t>
              </a:r>
              <a:r>
                <a:rPr lang="en-US" sz="1600" dirty="0" err="1" smtClean="0">
                  <a:latin typeface="Courier New" charset="0"/>
                </a:rPr>
                <a:t>moveTower(</a:t>
              </a:r>
              <a:r>
                <a:rPr lang="en-US" sz="1600" dirty="0" err="1">
                  <a:latin typeface="Courier New" charset="0"/>
                </a:rPr>
                <a:t>n</a:t>
              </a:r>
              <a:r>
                <a:rPr lang="en-US" sz="1600" dirty="0">
                  <a:latin typeface="Courier New" charset="0"/>
                </a:rPr>
                <a:t> - 1, temp, finish, start);</a:t>
              </a:r>
            </a:p>
            <a:p>
              <a:pPr>
                <a:lnSpc>
                  <a:spcPct val="110000"/>
                </a:lnSpc>
              </a:pPr>
              <a:r>
                <a:rPr lang="en-US" sz="1600" dirty="0">
                  <a:latin typeface="Courier New" charset="0"/>
                </a:rPr>
                <a:t>   }</a:t>
              </a:r>
            </a:p>
            <a:p>
              <a:pPr>
                <a:lnSpc>
                  <a:spcPct val="110000"/>
                </a:lnSpc>
              </a:pPr>
              <a:r>
                <a:rPr lang="en-US" sz="1600" dirty="0">
                  <a:latin typeface="Courier New" charset="0"/>
                </a:rPr>
                <a:t>}</a:t>
              </a:r>
            </a:p>
          </p:txBody>
        </p:sp>
        <p:sp>
          <p:nvSpPr>
            <p:cNvPr id="680114" name="Rectangle 178"/>
            <p:cNvSpPr>
              <a:spLocks noChangeArrowheads="1"/>
            </p:cNvSpPr>
            <p:nvPr/>
          </p:nvSpPr>
          <p:spPr bwMode="auto">
            <a:xfrm>
              <a:off x="2917" y="2320"/>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680115" name="Text Box 179"/>
            <p:cNvSpPr txBox="1">
              <a:spLocks noChangeArrowheads="1"/>
            </p:cNvSpPr>
            <p:nvPr/>
          </p:nvSpPr>
          <p:spPr bwMode="auto">
            <a:xfrm>
              <a:off x="2893" y="2155"/>
              <a:ext cx="616" cy="192"/>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start</a:t>
              </a:r>
              <a:endParaRPr lang="en-US" sz="2000">
                <a:latin typeface="Courier New" charset="0"/>
              </a:endParaRPr>
            </a:p>
          </p:txBody>
        </p:sp>
        <p:sp>
          <p:nvSpPr>
            <p:cNvPr id="680116" name="Rectangle 180"/>
            <p:cNvSpPr>
              <a:spLocks noChangeArrowheads="1"/>
            </p:cNvSpPr>
            <p:nvPr/>
          </p:nvSpPr>
          <p:spPr bwMode="auto">
            <a:xfrm>
              <a:off x="3661" y="2320"/>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680117" name="Text Box 181"/>
            <p:cNvSpPr txBox="1">
              <a:spLocks noChangeArrowheads="1"/>
            </p:cNvSpPr>
            <p:nvPr/>
          </p:nvSpPr>
          <p:spPr bwMode="auto">
            <a:xfrm>
              <a:off x="3637" y="2155"/>
              <a:ext cx="640" cy="192"/>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finish</a:t>
              </a:r>
              <a:endParaRPr lang="en-US" sz="1600">
                <a:latin typeface="Courier New" charset="0"/>
              </a:endParaRPr>
            </a:p>
          </p:txBody>
        </p:sp>
        <p:sp>
          <p:nvSpPr>
            <p:cNvPr id="680118" name="Text Box 182"/>
            <p:cNvSpPr txBox="1">
              <a:spLocks noChangeArrowheads="1"/>
            </p:cNvSpPr>
            <p:nvPr/>
          </p:nvSpPr>
          <p:spPr bwMode="auto">
            <a:xfrm>
              <a:off x="2917" y="2326"/>
              <a:ext cx="624" cy="231"/>
            </a:xfrm>
            <a:prstGeom prst="rect">
              <a:avLst/>
            </a:prstGeom>
            <a:noFill/>
            <a:ln w="9525">
              <a:noFill/>
              <a:miter lim="800000"/>
              <a:headEnd/>
              <a:tailEnd/>
            </a:ln>
            <a:effectLst/>
          </p:spPr>
          <p:txBody>
            <a:bodyPr>
              <a:prstTxWarp prst="textNoShape">
                <a:avLst/>
              </a:prstTxWarp>
              <a:spAutoFit/>
            </a:bodyPr>
            <a:lstStyle/>
            <a:p>
              <a:pPr algn="ctr"/>
              <a:r>
                <a:rPr lang="en-US" sz="1800">
                  <a:latin typeface="Courier New" charset="0"/>
                </a:rPr>
                <a:t>'C'</a:t>
              </a:r>
              <a:endParaRPr lang="en-US" sz="1800" b="0"/>
            </a:p>
          </p:txBody>
        </p:sp>
        <p:sp>
          <p:nvSpPr>
            <p:cNvPr id="680119" name="Text Box 183"/>
            <p:cNvSpPr txBox="1">
              <a:spLocks noChangeArrowheads="1"/>
            </p:cNvSpPr>
            <p:nvPr/>
          </p:nvSpPr>
          <p:spPr bwMode="auto">
            <a:xfrm>
              <a:off x="3661" y="2326"/>
              <a:ext cx="624" cy="231"/>
            </a:xfrm>
            <a:prstGeom prst="rect">
              <a:avLst/>
            </a:prstGeom>
            <a:noFill/>
            <a:ln w="9525">
              <a:noFill/>
              <a:miter lim="800000"/>
              <a:headEnd/>
              <a:tailEnd/>
            </a:ln>
            <a:effectLst/>
          </p:spPr>
          <p:txBody>
            <a:bodyPr>
              <a:prstTxWarp prst="textNoShape">
                <a:avLst/>
              </a:prstTxWarp>
              <a:spAutoFit/>
            </a:bodyPr>
            <a:lstStyle/>
            <a:p>
              <a:pPr algn="ctr"/>
              <a:r>
                <a:rPr lang="en-US" sz="1800">
                  <a:latin typeface="Courier New" charset="0"/>
                </a:rPr>
                <a:t>'A'</a:t>
              </a:r>
            </a:p>
          </p:txBody>
        </p:sp>
        <p:sp>
          <p:nvSpPr>
            <p:cNvPr id="680120" name="Rectangle 184"/>
            <p:cNvSpPr>
              <a:spLocks noChangeArrowheads="1"/>
            </p:cNvSpPr>
            <p:nvPr/>
          </p:nvSpPr>
          <p:spPr bwMode="auto">
            <a:xfrm>
              <a:off x="2184" y="2320"/>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680121" name="Text Box 185"/>
            <p:cNvSpPr txBox="1">
              <a:spLocks noChangeArrowheads="1"/>
            </p:cNvSpPr>
            <p:nvPr/>
          </p:nvSpPr>
          <p:spPr bwMode="auto">
            <a:xfrm>
              <a:off x="2160" y="2155"/>
              <a:ext cx="616" cy="192"/>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n</a:t>
              </a:r>
              <a:endParaRPr lang="en-US" sz="2000">
                <a:latin typeface="Courier New" charset="0"/>
              </a:endParaRPr>
            </a:p>
          </p:txBody>
        </p:sp>
        <p:sp>
          <p:nvSpPr>
            <p:cNvPr id="680122" name="Text Box 186"/>
            <p:cNvSpPr txBox="1">
              <a:spLocks noChangeArrowheads="1"/>
            </p:cNvSpPr>
            <p:nvPr/>
          </p:nvSpPr>
          <p:spPr bwMode="auto">
            <a:xfrm>
              <a:off x="2184" y="2326"/>
              <a:ext cx="624" cy="231"/>
            </a:xfrm>
            <a:prstGeom prst="rect">
              <a:avLst/>
            </a:prstGeom>
            <a:noFill/>
            <a:ln w="9525">
              <a:noFill/>
              <a:miter lim="800000"/>
              <a:headEnd/>
              <a:tailEnd/>
            </a:ln>
            <a:effectLst/>
          </p:spPr>
          <p:txBody>
            <a:bodyPr>
              <a:prstTxWarp prst="textNoShape">
                <a:avLst/>
              </a:prstTxWarp>
              <a:spAutoFit/>
            </a:bodyPr>
            <a:lstStyle/>
            <a:p>
              <a:pPr algn="ctr"/>
              <a:r>
                <a:rPr lang="en-US" sz="1800" b="0"/>
                <a:t>1</a:t>
              </a:r>
            </a:p>
          </p:txBody>
        </p:sp>
        <p:sp>
          <p:nvSpPr>
            <p:cNvPr id="680123" name="Rectangle 187"/>
            <p:cNvSpPr>
              <a:spLocks noChangeArrowheads="1"/>
            </p:cNvSpPr>
            <p:nvPr/>
          </p:nvSpPr>
          <p:spPr bwMode="auto">
            <a:xfrm>
              <a:off x="4409" y="2317"/>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680124" name="Text Box 188"/>
            <p:cNvSpPr txBox="1">
              <a:spLocks noChangeArrowheads="1"/>
            </p:cNvSpPr>
            <p:nvPr/>
          </p:nvSpPr>
          <p:spPr bwMode="auto">
            <a:xfrm>
              <a:off x="4385" y="2155"/>
              <a:ext cx="640" cy="192"/>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temp</a:t>
              </a:r>
              <a:endParaRPr lang="en-US" sz="1600">
                <a:latin typeface="Courier New" charset="0"/>
              </a:endParaRPr>
            </a:p>
          </p:txBody>
        </p:sp>
        <p:sp>
          <p:nvSpPr>
            <p:cNvPr id="680125" name="Text Box 189"/>
            <p:cNvSpPr txBox="1">
              <a:spLocks noChangeArrowheads="1"/>
            </p:cNvSpPr>
            <p:nvPr/>
          </p:nvSpPr>
          <p:spPr bwMode="auto">
            <a:xfrm>
              <a:off x="4409" y="2317"/>
              <a:ext cx="624" cy="231"/>
            </a:xfrm>
            <a:prstGeom prst="rect">
              <a:avLst/>
            </a:prstGeom>
            <a:noFill/>
            <a:ln w="9525">
              <a:noFill/>
              <a:miter lim="800000"/>
              <a:headEnd/>
              <a:tailEnd/>
            </a:ln>
            <a:effectLst/>
          </p:spPr>
          <p:txBody>
            <a:bodyPr>
              <a:prstTxWarp prst="textNoShape">
                <a:avLst/>
              </a:prstTxWarp>
              <a:spAutoFit/>
            </a:bodyPr>
            <a:lstStyle/>
            <a:p>
              <a:pPr algn="ctr"/>
              <a:r>
                <a:rPr lang="en-US" sz="1800">
                  <a:latin typeface="Courier New" charset="0"/>
                </a:rPr>
                <a:t>'B'</a:t>
              </a:r>
            </a:p>
          </p:txBody>
        </p:sp>
      </p:grpSp>
      <p:sp>
        <p:nvSpPr>
          <p:cNvPr id="680126" name="Rectangle 190"/>
          <p:cNvSpPr>
            <a:spLocks noChangeArrowheads="1"/>
          </p:cNvSpPr>
          <p:nvPr/>
        </p:nvSpPr>
        <p:spPr bwMode="auto">
          <a:xfrm>
            <a:off x="1350963" y="2508250"/>
            <a:ext cx="1773237" cy="246063"/>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80127" name="Rectangle 191"/>
          <p:cNvSpPr>
            <a:spLocks noChangeArrowheads="1"/>
          </p:cNvSpPr>
          <p:nvPr/>
        </p:nvSpPr>
        <p:spPr bwMode="auto">
          <a:xfrm>
            <a:off x="1731963" y="2773363"/>
            <a:ext cx="3789362" cy="246062"/>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80128" name="Rectangle 192"/>
          <p:cNvSpPr>
            <a:spLocks noChangeArrowheads="1"/>
          </p:cNvSpPr>
          <p:nvPr/>
        </p:nvSpPr>
        <p:spPr bwMode="auto">
          <a:xfrm>
            <a:off x="1011238" y="4391025"/>
            <a:ext cx="219075" cy="246063"/>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80129" name="Rectangle 193"/>
          <p:cNvSpPr>
            <a:spLocks noChangeArrowheads="1"/>
          </p:cNvSpPr>
          <p:nvPr/>
        </p:nvSpPr>
        <p:spPr bwMode="auto">
          <a:xfrm>
            <a:off x="873125" y="4038600"/>
            <a:ext cx="219075" cy="246063"/>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grpSp>
        <p:nvGrpSpPr>
          <p:cNvPr id="8" name="Group 194"/>
          <p:cNvGrpSpPr>
            <a:grpSpLocks/>
          </p:cNvGrpSpPr>
          <p:nvPr/>
        </p:nvGrpSpPr>
        <p:grpSpPr bwMode="auto">
          <a:xfrm>
            <a:off x="914400" y="2143125"/>
            <a:ext cx="7588250" cy="2727325"/>
            <a:chOff x="384" y="912"/>
            <a:chExt cx="4780" cy="1718"/>
          </a:xfrm>
        </p:grpSpPr>
        <p:sp>
          <p:nvSpPr>
            <p:cNvPr id="680131" name="Rectangle 195"/>
            <p:cNvSpPr>
              <a:spLocks noChangeArrowheads="1"/>
            </p:cNvSpPr>
            <p:nvPr/>
          </p:nvSpPr>
          <p:spPr bwMode="auto">
            <a:xfrm>
              <a:off x="384" y="912"/>
              <a:ext cx="4780" cy="1718"/>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680132" name="Text Box 196"/>
            <p:cNvSpPr txBox="1">
              <a:spLocks noChangeArrowheads="1"/>
            </p:cNvSpPr>
            <p:nvPr/>
          </p:nvSpPr>
          <p:spPr bwMode="auto">
            <a:xfrm>
              <a:off x="432" y="917"/>
              <a:ext cx="4704" cy="1579"/>
            </a:xfrm>
            <a:prstGeom prst="rect">
              <a:avLst/>
            </a:prstGeom>
            <a:noFill/>
            <a:ln w="9525">
              <a:noFill/>
              <a:miter lim="800000"/>
              <a:headEnd/>
              <a:tailEnd/>
            </a:ln>
            <a:effectLst/>
          </p:spPr>
          <p:txBody>
            <a:bodyPr>
              <a:prstTxWarp prst="textNoShape">
                <a:avLst/>
              </a:prstTxWarp>
              <a:spAutoFit/>
            </a:bodyPr>
            <a:lstStyle/>
            <a:p>
              <a:pPr>
                <a:lnSpc>
                  <a:spcPct val="110000"/>
                </a:lnSpc>
              </a:pPr>
              <a:r>
                <a:rPr lang="en-US" sz="1600" dirty="0">
                  <a:latin typeface="Courier New" charset="0"/>
                </a:rPr>
                <a:t>void</a:t>
              </a:r>
              <a:r>
                <a:rPr lang="en-US" sz="1600" dirty="0" smtClean="0">
                  <a:latin typeface="Courier New" charset="0"/>
                </a:rPr>
                <a:t> </a:t>
              </a:r>
              <a:r>
                <a:rPr lang="en-US" sz="1600" dirty="0" err="1" smtClean="0">
                  <a:latin typeface="Courier New" charset="0"/>
                </a:rPr>
                <a:t>moveTower(</a:t>
              </a:r>
              <a:r>
                <a:rPr lang="en-US" sz="1600" dirty="0" err="1">
                  <a:latin typeface="Courier New" charset="0"/>
                </a:rPr>
                <a:t>int</a:t>
              </a:r>
              <a:r>
                <a:rPr lang="en-US" sz="1600" dirty="0">
                  <a:latin typeface="Courier New" charset="0"/>
                </a:rPr>
                <a:t> </a:t>
              </a:r>
              <a:r>
                <a:rPr lang="en-US" sz="1600" dirty="0" err="1">
                  <a:latin typeface="Courier New" charset="0"/>
                </a:rPr>
                <a:t>n</a:t>
              </a:r>
              <a:r>
                <a:rPr lang="en-US" sz="1600" dirty="0">
                  <a:latin typeface="Courier New" charset="0"/>
                </a:rPr>
                <a:t>, char start, char finish, char temp) {</a:t>
              </a:r>
            </a:p>
            <a:p>
              <a:pPr>
                <a:lnSpc>
                  <a:spcPct val="110000"/>
                </a:lnSpc>
              </a:pPr>
              <a:r>
                <a:rPr lang="en-US" sz="1600" dirty="0">
                  <a:latin typeface="Courier New" charset="0"/>
                </a:rPr>
                <a:t>   if (</a:t>
              </a:r>
              <a:r>
                <a:rPr lang="en-US" sz="1600" dirty="0" err="1">
                  <a:latin typeface="Courier New" charset="0"/>
                </a:rPr>
                <a:t>n</a:t>
              </a:r>
              <a:r>
                <a:rPr lang="en-US" sz="1600" dirty="0">
                  <a:latin typeface="Courier New" charset="0"/>
                </a:rPr>
                <a:t> == 1) {</a:t>
              </a:r>
            </a:p>
            <a:p>
              <a:pPr>
                <a:lnSpc>
                  <a:spcPct val="110000"/>
                </a:lnSpc>
              </a:pPr>
              <a:r>
                <a:rPr lang="en-US" sz="1600" dirty="0">
                  <a:latin typeface="Courier New" charset="0"/>
                </a:rPr>
                <a:t>     </a:t>
              </a:r>
              <a:r>
                <a:rPr lang="en-US" sz="1600" dirty="0" smtClean="0">
                  <a:latin typeface="Courier New" charset="0"/>
                </a:rPr>
                <a:t> </a:t>
              </a:r>
              <a:r>
                <a:rPr lang="en-US" sz="1600" dirty="0" err="1" smtClean="0">
                  <a:latin typeface="Courier New" charset="0"/>
                </a:rPr>
                <a:t>moveSingleDisk(</a:t>
              </a:r>
              <a:r>
                <a:rPr lang="en-US" sz="1600" dirty="0" err="1">
                  <a:latin typeface="Courier New" charset="0"/>
                </a:rPr>
                <a:t>start</a:t>
              </a:r>
              <a:r>
                <a:rPr lang="en-US" sz="1600" dirty="0">
                  <a:latin typeface="Courier New" charset="0"/>
                </a:rPr>
                <a:t>, finish);</a:t>
              </a:r>
            </a:p>
            <a:p>
              <a:pPr>
                <a:lnSpc>
                  <a:spcPct val="110000"/>
                </a:lnSpc>
              </a:pPr>
              <a:r>
                <a:rPr lang="en-US" sz="1600" dirty="0">
                  <a:latin typeface="Courier New" charset="0"/>
                </a:rPr>
                <a:t>   } else {</a:t>
              </a:r>
            </a:p>
            <a:p>
              <a:pPr>
                <a:lnSpc>
                  <a:spcPct val="110000"/>
                </a:lnSpc>
              </a:pPr>
              <a:r>
                <a:rPr lang="en-US" sz="1600" dirty="0">
                  <a:latin typeface="Courier New" charset="0"/>
                </a:rPr>
                <a:t>     </a:t>
              </a:r>
              <a:r>
                <a:rPr lang="en-US" sz="1600" dirty="0" smtClean="0">
                  <a:latin typeface="Courier New" charset="0"/>
                </a:rPr>
                <a:t> </a:t>
              </a:r>
              <a:r>
                <a:rPr lang="en-US" sz="1600" dirty="0" err="1" smtClean="0">
                  <a:latin typeface="Courier New" charset="0"/>
                </a:rPr>
                <a:t>moveTower(</a:t>
              </a:r>
              <a:r>
                <a:rPr lang="en-US" sz="1600" dirty="0" err="1">
                  <a:latin typeface="Courier New" charset="0"/>
                </a:rPr>
                <a:t>n</a:t>
              </a:r>
              <a:r>
                <a:rPr lang="en-US" sz="1600" dirty="0">
                  <a:latin typeface="Courier New" charset="0"/>
                </a:rPr>
                <a:t> - 1, start, temp, finish);</a:t>
              </a:r>
            </a:p>
            <a:p>
              <a:pPr>
                <a:lnSpc>
                  <a:spcPct val="110000"/>
                </a:lnSpc>
              </a:pPr>
              <a:r>
                <a:rPr lang="en-US" sz="1600" dirty="0">
                  <a:latin typeface="Courier New" charset="0"/>
                </a:rPr>
                <a:t>     </a:t>
              </a:r>
              <a:r>
                <a:rPr lang="en-US" sz="1600" dirty="0" smtClean="0">
                  <a:latin typeface="Courier New" charset="0"/>
                </a:rPr>
                <a:t> </a:t>
              </a:r>
              <a:r>
                <a:rPr lang="en-US" sz="1600" dirty="0" err="1" smtClean="0">
                  <a:latin typeface="Courier New" charset="0"/>
                </a:rPr>
                <a:t>moveSingleDisk(</a:t>
              </a:r>
              <a:r>
                <a:rPr lang="en-US" sz="1600" dirty="0" err="1">
                  <a:latin typeface="Courier New" charset="0"/>
                </a:rPr>
                <a:t>start</a:t>
              </a:r>
              <a:r>
                <a:rPr lang="en-US" sz="1600" dirty="0">
                  <a:latin typeface="Courier New" charset="0"/>
                </a:rPr>
                <a:t>, finish);</a:t>
              </a:r>
            </a:p>
            <a:p>
              <a:pPr>
                <a:lnSpc>
                  <a:spcPct val="110000"/>
                </a:lnSpc>
              </a:pPr>
              <a:r>
                <a:rPr lang="en-US" sz="1600" dirty="0">
                  <a:latin typeface="Courier New" charset="0"/>
                </a:rPr>
                <a:t>     </a:t>
              </a:r>
              <a:r>
                <a:rPr lang="en-US" sz="1600" dirty="0" smtClean="0">
                  <a:latin typeface="Courier New" charset="0"/>
                </a:rPr>
                <a:t> </a:t>
              </a:r>
              <a:r>
                <a:rPr lang="en-US" sz="1600" dirty="0" err="1" smtClean="0">
                  <a:latin typeface="Courier New" charset="0"/>
                </a:rPr>
                <a:t>moveTower(</a:t>
              </a:r>
              <a:r>
                <a:rPr lang="en-US" sz="1600" dirty="0" err="1">
                  <a:latin typeface="Courier New" charset="0"/>
                </a:rPr>
                <a:t>n</a:t>
              </a:r>
              <a:r>
                <a:rPr lang="en-US" sz="1600" dirty="0">
                  <a:latin typeface="Courier New" charset="0"/>
                </a:rPr>
                <a:t> - 1, temp, finish, start);</a:t>
              </a:r>
            </a:p>
            <a:p>
              <a:pPr>
                <a:lnSpc>
                  <a:spcPct val="110000"/>
                </a:lnSpc>
              </a:pPr>
              <a:r>
                <a:rPr lang="en-US" sz="1600" dirty="0">
                  <a:latin typeface="Courier New" charset="0"/>
                </a:rPr>
                <a:t>   }</a:t>
              </a:r>
            </a:p>
            <a:p>
              <a:pPr>
                <a:lnSpc>
                  <a:spcPct val="110000"/>
                </a:lnSpc>
              </a:pPr>
              <a:r>
                <a:rPr lang="en-US" sz="1600" dirty="0">
                  <a:latin typeface="Courier New" charset="0"/>
                </a:rPr>
                <a:t>}</a:t>
              </a:r>
            </a:p>
          </p:txBody>
        </p:sp>
        <p:sp>
          <p:nvSpPr>
            <p:cNvPr id="680133" name="Rectangle 197"/>
            <p:cNvSpPr>
              <a:spLocks noChangeArrowheads="1"/>
            </p:cNvSpPr>
            <p:nvPr/>
          </p:nvSpPr>
          <p:spPr bwMode="auto">
            <a:xfrm>
              <a:off x="2917" y="2320"/>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680134" name="Text Box 198"/>
            <p:cNvSpPr txBox="1">
              <a:spLocks noChangeArrowheads="1"/>
            </p:cNvSpPr>
            <p:nvPr/>
          </p:nvSpPr>
          <p:spPr bwMode="auto">
            <a:xfrm>
              <a:off x="2893" y="2155"/>
              <a:ext cx="616" cy="192"/>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start</a:t>
              </a:r>
              <a:endParaRPr lang="en-US" sz="2000">
                <a:latin typeface="Courier New" charset="0"/>
              </a:endParaRPr>
            </a:p>
          </p:txBody>
        </p:sp>
        <p:sp>
          <p:nvSpPr>
            <p:cNvPr id="680135" name="Rectangle 199"/>
            <p:cNvSpPr>
              <a:spLocks noChangeArrowheads="1"/>
            </p:cNvSpPr>
            <p:nvPr/>
          </p:nvSpPr>
          <p:spPr bwMode="auto">
            <a:xfrm>
              <a:off x="3661" y="2320"/>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680136" name="Text Box 200"/>
            <p:cNvSpPr txBox="1">
              <a:spLocks noChangeArrowheads="1"/>
            </p:cNvSpPr>
            <p:nvPr/>
          </p:nvSpPr>
          <p:spPr bwMode="auto">
            <a:xfrm>
              <a:off x="3637" y="2155"/>
              <a:ext cx="640" cy="192"/>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finish</a:t>
              </a:r>
              <a:endParaRPr lang="en-US" sz="1600">
                <a:latin typeface="Courier New" charset="0"/>
              </a:endParaRPr>
            </a:p>
          </p:txBody>
        </p:sp>
        <p:sp>
          <p:nvSpPr>
            <p:cNvPr id="680137" name="Text Box 201"/>
            <p:cNvSpPr txBox="1">
              <a:spLocks noChangeArrowheads="1"/>
            </p:cNvSpPr>
            <p:nvPr/>
          </p:nvSpPr>
          <p:spPr bwMode="auto">
            <a:xfrm>
              <a:off x="2917" y="2326"/>
              <a:ext cx="624" cy="231"/>
            </a:xfrm>
            <a:prstGeom prst="rect">
              <a:avLst/>
            </a:prstGeom>
            <a:noFill/>
            <a:ln w="9525">
              <a:noFill/>
              <a:miter lim="800000"/>
              <a:headEnd/>
              <a:tailEnd/>
            </a:ln>
            <a:effectLst/>
          </p:spPr>
          <p:txBody>
            <a:bodyPr>
              <a:prstTxWarp prst="textNoShape">
                <a:avLst/>
              </a:prstTxWarp>
              <a:spAutoFit/>
            </a:bodyPr>
            <a:lstStyle/>
            <a:p>
              <a:pPr algn="ctr"/>
              <a:r>
                <a:rPr lang="en-US" sz="1800">
                  <a:latin typeface="Courier New" charset="0"/>
                </a:rPr>
                <a:t>'A'</a:t>
              </a:r>
              <a:endParaRPr lang="en-US" sz="1800" b="0"/>
            </a:p>
          </p:txBody>
        </p:sp>
        <p:sp>
          <p:nvSpPr>
            <p:cNvPr id="680138" name="Text Box 202"/>
            <p:cNvSpPr txBox="1">
              <a:spLocks noChangeArrowheads="1"/>
            </p:cNvSpPr>
            <p:nvPr/>
          </p:nvSpPr>
          <p:spPr bwMode="auto">
            <a:xfrm>
              <a:off x="3661" y="2326"/>
              <a:ext cx="624" cy="231"/>
            </a:xfrm>
            <a:prstGeom prst="rect">
              <a:avLst/>
            </a:prstGeom>
            <a:noFill/>
            <a:ln w="9525">
              <a:noFill/>
              <a:miter lim="800000"/>
              <a:headEnd/>
              <a:tailEnd/>
            </a:ln>
            <a:effectLst/>
          </p:spPr>
          <p:txBody>
            <a:bodyPr>
              <a:prstTxWarp prst="textNoShape">
                <a:avLst/>
              </a:prstTxWarp>
              <a:spAutoFit/>
            </a:bodyPr>
            <a:lstStyle/>
            <a:p>
              <a:pPr algn="ctr"/>
              <a:r>
                <a:rPr lang="en-US" sz="1800">
                  <a:latin typeface="Courier New" charset="0"/>
                </a:rPr>
                <a:t>'B'</a:t>
              </a:r>
            </a:p>
          </p:txBody>
        </p:sp>
        <p:sp>
          <p:nvSpPr>
            <p:cNvPr id="680139" name="Rectangle 203"/>
            <p:cNvSpPr>
              <a:spLocks noChangeArrowheads="1"/>
            </p:cNvSpPr>
            <p:nvPr/>
          </p:nvSpPr>
          <p:spPr bwMode="auto">
            <a:xfrm>
              <a:off x="2184" y="2320"/>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680140" name="Text Box 204"/>
            <p:cNvSpPr txBox="1">
              <a:spLocks noChangeArrowheads="1"/>
            </p:cNvSpPr>
            <p:nvPr/>
          </p:nvSpPr>
          <p:spPr bwMode="auto">
            <a:xfrm>
              <a:off x="2160" y="2155"/>
              <a:ext cx="616" cy="192"/>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n</a:t>
              </a:r>
              <a:endParaRPr lang="en-US" sz="2000">
                <a:latin typeface="Courier New" charset="0"/>
              </a:endParaRPr>
            </a:p>
          </p:txBody>
        </p:sp>
        <p:sp>
          <p:nvSpPr>
            <p:cNvPr id="680141" name="Text Box 205"/>
            <p:cNvSpPr txBox="1">
              <a:spLocks noChangeArrowheads="1"/>
            </p:cNvSpPr>
            <p:nvPr/>
          </p:nvSpPr>
          <p:spPr bwMode="auto">
            <a:xfrm>
              <a:off x="2184" y="2326"/>
              <a:ext cx="624" cy="231"/>
            </a:xfrm>
            <a:prstGeom prst="rect">
              <a:avLst/>
            </a:prstGeom>
            <a:noFill/>
            <a:ln w="9525">
              <a:noFill/>
              <a:miter lim="800000"/>
              <a:headEnd/>
              <a:tailEnd/>
            </a:ln>
            <a:effectLst/>
          </p:spPr>
          <p:txBody>
            <a:bodyPr>
              <a:prstTxWarp prst="textNoShape">
                <a:avLst/>
              </a:prstTxWarp>
              <a:spAutoFit/>
            </a:bodyPr>
            <a:lstStyle/>
            <a:p>
              <a:pPr algn="ctr"/>
              <a:r>
                <a:rPr lang="en-US" sz="1800" b="0"/>
                <a:t>1</a:t>
              </a:r>
            </a:p>
          </p:txBody>
        </p:sp>
        <p:sp>
          <p:nvSpPr>
            <p:cNvPr id="680142" name="Rectangle 206"/>
            <p:cNvSpPr>
              <a:spLocks noChangeArrowheads="1"/>
            </p:cNvSpPr>
            <p:nvPr/>
          </p:nvSpPr>
          <p:spPr bwMode="auto">
            <a:xfrm>
              <a:off x="4409" y="2317"/>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680143" name="Text Box 207"/>
            <p:cNvSpPr txBox="1">
              <a:spLocks noChangeArrowheads="1"/>
            </p:cNvSpPr>
            <p:nvPr/>
          </p:nvSpPr>
          <p:spPr bwMode="auto">
            <a:xfrm>
              <a:off x="4385" y="2155"/>
              <a:ext cx="640" cy="192"/>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temp</a:t>
              </a:r>
              <a:endParaRPr lang="en-US" sz="1600">
                <a:latin typeface="Courier New" charset="0"/>
              </a:endParaRPr>
            </a:p>
          </p:txBody>
        </p:sp>
        <p:sp>
          <p:nvSpPr>
            <p:cNvPr id="680144" name="Text Box 208"/>
            <p:cNvSpPr txBox="1">
              <a:spLocks noChangeArrowheads="1"/>
            </p:cNvSpPr>
            <p:nvPr/>
          </p:nvSpPr>
          <p:spPr bwMode="auto">
            <a:xfrm>
              <a:off x="4409" y="2317"/>
              <a:ext cx="624" cy="231"/>
            </a:xfrm>
            <a:prstGeom prst="rect">
              <a:avLst/>
            </a:prstGeom>
            <a:noFill/>
            <a:ln w="9525">
              <a:noFill/>
              <a:miter lim="800000"/>
              <a:headEnd/>
              <a:tailEnd/>
            </a:ln>
            <a:effectLst/>
          </p:spPr>
          <p:txBody>
            <a:bodyPr>
              <a:prstTxWarp prst="textNoShape">
                <a:avLst/>
              </a:prstTxWarp>
              <a:spAutoFit/>
            </a:bodyPr>
            <a:lstStyle/>
            <a:p>
              <a:pPr algn="ctr"/>
              <a:r>
                <a:rPr lang="en-US" sz="1800">
                  <a:latin typeface="Courier New" charset="0"/>
                </a:rPr>
                <a:t>'C'</a:t>
              </a:r>
            </a:p>
          </p:txBody>
        </p:sp>
      </p:grpSp>
      <p:sp>
        <p:nvSpPr>
          <p:cNvPr id="680145" name="Rectangle 209"/>
          <p:cNvSpPr>
            <a:spLocks noChangeArrowheads="1"/>
          </p:cNvSpPr>
          <p:nvPr/>
        </p:nvSpPr>
        <p:spPr bwMode="auto">
          <a:xfrm>
            <a:off x="1350963" y="2501900"/>
            <a:ext cx="1773237" cy="246063"/>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80146" name="Rectangle 210"/>
          <p:cNvSpPr>
            <a:spLocks noChangeArrowheads="1"/>
          </p:cNvSpPr>
          <p:nvPr/>
        </p:nvSpPr>
        <p:spPr bwMode="auto">
          <a:xfrm>
            <a:off x="1731963" y="2767013"/>
            <a:ext cx="3789362" cy="246062"/>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80147" name="Rectangle 211"/>
          <p:cNvSpPr>
            <a:spLocks noChangeArrowheads="1"/>
          </p:cNvSpPr>
          <p:nvPr/>
        </p:nvSpPr>
        <p:spPr bwMode="auto">
          <a:xfrm>
            <a:off x="1011238" y="4384675"/>
            <a:ext cx="219075" cy="246063"/>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grpSp>
        <p:nvGrpSpPr>
          <p:cNvPr id="9" name="Group 220"/>
          <p:cNvGrpSpPr>
            <a:grpSpLocks/>
          </p:cNvGrpSpPr>
          <p:nvPr/>
        </p:nvGrpSpPr>
        <p:grpSpPr bwMode="auto">
          <a:xfrm>
            <a:off x="381000" y="990600"/>
            <a:ext cx="8534400" cy="4054475"/>
            <a:chOff x="240" y="624"/>
            <a:chExt cx="5376" cy="2554"/>
          </a:xfrm>
        </p:grpSpPr>
        <p:sp>
          <p:nvSpPr>
            <p:cNvPr id="680157" name="Rectangle 221"/>
            <p:cNvSpPr>
              <a:spLocks noChangeArrowheads="1"/>
            </p:cNvSpPr>
            <p:nvPr/>
          </p:nvSpPr>
          <p:spPr bwMode="auto">
            <a:xfrm>
              <a:off x="240" y="624"/>
              <a:ext cx="5376" cy="2554"/>
            </a:xfrm>
            <a:prstGeom prst="rect">
              <a:avLst/>
            </a:prstGeom>
            <a:solidFill>
              <a:srgbClr val="CCFFFF"/>
            </a:solidFill>
            <a:ln w="9525">
              <a:solidFill>
                <a:srgbClr val="CCFFFF"/>
              </a:solidFill>
              <a:miter lim="800000"/>
              <a:headEnd/>
              <a:tailEnd/>
            </a:ln>
            <a:effectLst/>
          </p:spPr>
          <p:txBody>
            <a:bodyPr wrap="none" anchor="ctr">
              <a:prstTxWarp prst="textNoShape">
                <a:avLst/>
              </a:prstTxWarp>
            </a:bodyPr>
            <a:lstStyle/>
            <a:p>
              <a:endParaRPr lang="en-US"/>
            </a:p>
          </p:txBody>
        </p:sp>
        <p:sp>
          <p:nvSpPr>
            <p:cNvPr id="680158" name="Rectangle 222"/>
            <p:cNvSpPr>
              <a:spLocks noChangeArrowheads="1"/>
            </p:cNvSpPr>
            <p:nvPr/>
          </p:nvSpPr>
          <p:spPr bwMode="auto">
            <a:xfrm>
              <a:off x="288" y="685"/>
              <a:ext cx="4776" cy="1153"/>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680159" name="Text Box 223"/>
            <p:cNvSpPr txBox="1">
              <a:spLocks noChangeArrowheads="1"/>
            </p:cNvSpPr>
            <p:nvPr/>
          </p:nvSpPr>
          <p:spPr bwMode="auto">
            <a:xfrm>
              <a:off x="336" y="690"/>
              <a:ext cx="4704" cy="1072"/>
            </a:xfrm>
            <a:prstGeom prst="rect">
              <a:avLst/>
            </a:prstGeom>
            <a:noFill/>
            <a:ln w="9525">
              <a:noFill/>
              <a:miter lim="800000"/>
              <a:headEnd/>
              <a:tailEnd/>
            </a:ln>
            <a:effectLst/>
          </p:spPr>
          <p:txBody>
            <a:bodyPr>
              <a:prstTxWarp prst="textNoShape">
                <a:avLst/>
              </a:prstTxWarp>
              <a:spAutoFit/>
            </a:bodyPr>
            <a:lstStyle/>
            <a:p>
              <a:pPr>
                <a:lnSpc>
                  <a:spcPct val="110000"/>
                </a:lnSpc>
              </a:pPr>
              <a:r>
                <a:rPr lang="en-US" sz="1600" dirty="0" err="1">
                  <a:latin typeface="Courier New" charset="0"/>
                </a:rPr>
                <a:t>int</a:t>
              </a:r>
              <a:r>
                <a:rPr lang="en-US" sz="1600" dirty="0">
                  <a:latin typeface="Courier New" charset="0"/>
                </a:rPr>
                <a:t> main() {</a:t>
              </a:r>
            </a:p>
            <a:p>
              <a:pPr>
                <a:lnSpc>
                  <a:spcPct val="110000"/>
                </a:lnSpc>
              </a:pPr>
              <a:r>
                <a:rPr lang="en-US" sz="1600" dirty="0">
                  <a:latin typeface="Courier New" charset="0"/>
                </a:rPr>
                <a:t>   </a:t>
              </a:r>
              <a:r>
                <a:rPr lang="en-US" sz="1600" dirty="0" err="1">
                  <a:latin typeface="Courier New" charset="0"/>
                </a:rPr>
                <a:t>int</a:t>
              </a:r>
              <a:r>
                <a:rPr lang="en-US" sz="1600" dirty="0">
                  <a:latin typeface="Courier New" charset="0"/>
                </a:rPr>
                <a:t> </a:t>
              </a:r>
              <a:r>
                <a:rPr lang="en-US" sz="1600" dirty="0" err="1">
                  <a:latin typeface="Courier New" charset="0"/>
                </a:rPr>
                <a:t>nDisks</a:t>
              </a:r>
              <a:r>
                <a:rPr lang="en-US" sz="1600" dirty="0">
                  <a:latin typeface="Courier New" charset="0"/>
                </a:rPr>
                <a:t> = 3;</a:t>
              </a:r>
            </a:p>
            <a:p>
              <a:pPr>
                <a:lnSpc>
                  <a:spcPct val="110000"/>
                </a:lnSpc>
              </a:pPr>
              <a:r>
                <a:rPr lang="en-US" sz="1600" dirty="0">
                  <a:latin typeface="Courier New" charset="0"/>
                </a:rPr>
                <a:t>  </a:t>
              </a:r>
              <a:r>
                <a:rPr lang="en-US" sz="1600" dirty="0" smtClean="0">
                  <a:latin typeface="Courier New" charset="0"/>
                </a:rPr>
                <a:t> </a:t>
              </a:r>
              <a:r>
                <a:rPr lang="en-US" sz="1600" dirty="0" err="1" smtClean="0">
                  <a:latin typeface="Courier New" charset="0"/>
                </a:rPr>
                <a:t>initHanoiGraphics(</a:t>
              </a:r>
              <a:r>
                <a:rPr lang="en-US" sz="1600" dirty="0" err="1">
                  <a:latin typeface="Courier New" charset="0"/>
                </a:rPr>
                <a:t>nDisks</a:t>
              </a:r>
              <a:r>
                <a:rPr lang="en-US" sz="1600" dirty="0">
                  <a:latin typeface="Courier New" charset="0"/>
                </a:rPr>
                <a:t>)</a:t>
              </a:r>
              <a:r>
                <a:rPr sz="1600" noProof="1">
                  <a:latin typeface="Courier New" charset="0"/>
                </a:rPr>
                <a:t>;</a:t>
              </a:r>
            </a:p>
            <a:p>
              <a:pPr>
                <a:lnSpc>
                  <a:spcPct val="110000"/>
                </a:lnSpc>
              </a:pPr>
              <a:r>
                <a:rPr sz="1600" noProof="1">
                  <a:latin typeface="Courier New" charset="0"/>
                </a:rPr>
                <a:t>  </a:t>
              </a:r>
              <a:r>
                <a:rPr sz="1600" noProof="1" smtClean="0">
                  <a:latin typeface="Courier New" charset="0"/>
                </a:rPr>
                <a:t> </a:t>
              </a:r>
              <a:r>
                <a:rPr lang="en-US" sz="1600" noProof="1" smtClean="0">
                  <a:latin typeface="Courier New" charset="0"/>
                </a:rPr>
                <a:t>moveTower</a:t>
              </a:r>
              <a:r>
                <a:rPr sz="1600" noProof="1" smtClean="0">
                  <a:latin typeface="Courier New" charset="0"/>
                </a:rPr>
                <a:t>(</a:t>
              </a:r>
              <a:r>
                <a:rPr sz="1600" noProof="1">
                  <a:latin typeface="Courier New" charset="0"/>
                </a:rPr>
                <a:t>nDisks, 'A', 'B', 'C');</a:t>
              </a:r>
            </a:p>
            <a:p>
              <a:pPr>
                <a:lnSpc>
                  <a:spcPct val="110000"/>
                </a:lnSpc>
              </a:pPr>
              <a:r>
                <a:rPr sz="1600" noProof="1">
                  <a:latin typeface="Courier New" charset="0"/>
                </a:rPr>
                <a:t>   return 0;</a:t>
              </a:r>
            </a:p>
            <a:p>
              <a:pPr>
                <a:lnSpc>
                  <a:spcPct val="110000"/>
                </a:lnSpc>
              </a:pPr>
              <a:r>
                <a:rPr sz="1600" noProof="1">
                  <a:latin typeface="Courier New" charset="0"/>
                </a:rPr>
                <a:t>}</a:t>
              </a:r>
              <a:endParaRPr lang="en-US" dirty="0">
                <a:latin typeface="Courier New" charset="0"/>
              </a:endParaRPr>
            </a:p>
          </p:txBody>
        </p:sp>
        <p:grpSp>
          <p:nvGrpSpPr>
            <p:cNvPr id="10" name="Group 224"/>
            <p:cNvGrpSpPr>
              <a:grpSpLocks/>
            </p:cNvGrpSpPr>
            <p:nvPr/>
          </p:nvGrpSpPr>
          <p:grpSpPr bwMode="auto">
            <a:xfrm>
              <a:off x="384" y="904"/>
              <a:ext cx="4780" cy="1718"/>
              <a:chOff x="384" y="912"/>
              <a:chExt cx="4780" cy="1718"/>
            </a:xfrm>
          </p:grpSpPr>
          <p:sp>
            <p:nvSpPr>
              <p:cNvPr id="680161" name="Rectangle 225"/>
              <p:cNvSpPr>
                <a:spLocks noChangeArrowheads="1"/>
              </p:cNvSpPr>
              <p:nvPr/>
            </p:nvSpPr>
            <p:spPr bwMode="auto">
              <a:xfrm>
                <a:off x="384" y="912"/>
                <a:ext cx="4780" cy="1718"/>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680162" name="Text Box 226"/>
              <p:cNvSpPr txBox="1">
                <a:spLocks noChangeArrowheads="1"/>
              </p:cNvSpPr>
              <p:nvPr/>
            </p:nvSpPr>
            <p:spPr bwMode="auto">
              <a:xfrm>
                <a:off x="432" y="932"/>
                <a:ext cx="4704" cy="1579"/>
              </a:xfrm>
              <a:prstGeom prst="rect">
                <a:avLst/>
              </a:prstGeom>
              <a:noFill/>
              <a:ln w="9525">
                <a:noFill/>
                <a:miter lim="800000"/>
                <a:headEnd/>
                <a:tailEnd/>
              </a:ln>
              <a:effectLst/>
            </p:spPr>
            <p:txBody>
              <a:bodyPr>
                <a:prstTxWarp prst="textNoShape">
                  <a:avLst/>
                </a:prstTxWarp>
                <a:spAutoFit/>
              </a:bodyPr>
              <a:lstStyle/>
              <a:p>
                <a:pPr>
                  <a:lnSpc>
                    <a:spcPct val="110000"/>
                  </a:lnSpc>
                </a:pPr>
                <a:r>
                  <a:rPr lang="en-US" sz="1600" dirty="0">
                    <a:latin typeface="Courier New" charset="0"/>
                  </a:rPr>
                  <a:t>void</a:t>
                </a:r>
                <a:r>
                  <a:rPr lang="en-US" sz="1600" dirty="0" smtClean="0">
                    <a:latin typeface="Courier New" charset="0"/>
                  </a:rPr>
                  <a:t> </a:t>
                </a:r>
                <a:r>
                  <a:rPr lang="en-US" sz="1600" dirty="0" err="1" smtClean="0">
                    <a:latin typeface="Courier New" charset="0"/>
                  </a:rPr>
                  <a:t>moveTower(</a:t>
                </a:r>
                <a:r>
                  <a:rPr lang="en-US" sz="1600" dirty="0" err="1">
                    <a:latin typeface="Courier New" charset="0"/>
                  </a:rPr>
                  <a:t>int</a:t>
                </a:r>
                <a:r>
                  <a:rPr lang="en-US" sz="1600" dirty="0">
                    <a:latin typeface="Courier New" charset="0"/>
                  </a:rPr>
                  <a:t> </a:t>
                </a:r>
                <a:r>
                  <a:rPr lang="en-US" sz="1600" dirty="0" err="1">
                    <a:latin typeface="Courier New" charset="0"/>
                  </a:rPr>
                  <a:t>n</a:t>
                </a:r>
                <a:r>
                  <a:rPr lang="en-US" sz="1600" dirty="0">
                    <a:latin typeface="Courier New" charset="0"/>
                  </a:rPr>
                  <a:t>, char start, char finish, char temp) {</a:t>
                </a:r>
              </a:p>
              <a:p>
                <a:pPr>
                  <a:lnSpc>
                    <a:spcPct val="110000"/>
                  </a:lnSpc>
                </a:pPr>
                <a:r>
                  <a:rPr lang="en-US" sz="1600" dirty="0">
                    <a:latin typeface="Courier New" charset="0"/>
                  </a:rPr>
                  <a:t>   if (</a:t>
                </a:r>
                <a:r>
                  <a:rPr lang="en-US" sz="1600" dirty="0" err="1">
                    <a:latin typeface="Courier New" charset="0"/>
                  </a:rPr>
                  <a:t>n</a:t>
                </a:r>
                <a:r>
                  <a:rPr lang="en-US" sz="1600" dirty="0">
                    <a:latin typeface="Courier New" charset="0"/>
                  </a:rPr>
                  <a:t> == 1) {</a:t>
                </a:r>
              </a:p>
              <a:p>
                <a:pPr>
                  <a:lnSpc>
                    <a:spcPct val="110000"/>
                  </a:lnSpc>
                </a:pPr>
                <a:r>
                  <a:rPr lang="en-US" sz="1600" dirty="0">
                    <a:latin typeface="Courier New" charset="0"/>
                  </a:rPr>
                  <a:t>     </a:t>
                </a:r>
                <a:r>
                  <a:rPr lang="en-US" sz="1600" dirty="0" smtClean="0">
                    <a:latin typeface="Courier New" charset="0"/>
                  </a:rPr>
                  <a:t> </a:t>
                </a:r>
                <a:r>
                  <a:rPr lang="en-US" sz="1600" dirty="0" err="1" smtClean="0">
                    <a:latin typeface="Courier New" charset="0"/>
                  </a:rPr>
                  <a:t>moveSingleDisk(</a:t>
                </a:r>
                <a:r>
                  <a:rPr lang="en-US" sz="1600" dirty="0" err="1">
                    <a:latin typeface="Courier New" charset="0"/>
                  </a:rPr>
                  <a:t>start</a:t>
                </a:r>
                <a:r>
                  <a:rPr lang="en-US" sz="1600" dirty="0">
                    <a:latin typeface="Courier New" charset="0"/>
                  </a:rPr>
                  <a:t>, finish);</a:t>
                </a:r>
              </a:p>
              <a:p>
                <a:pPr>
                  <a:lnSpc>
                    <a:spcPct val="110000"/>
                  </a:lnSpc>
                </a:pPr>
                <a:r>
                  <a:rPr lang="en-US" sz="1600" dirty="0">
                    <a:latin typeface="Courier New" charset="0"/>
                  </a:rPr>
                  <a:t>   } else {</a:t>
                </a:r>
              </a:p>
              <a:p>
                <a:pPr>
                  <a:lnSpc>
                    <a:spcPct val="110000"/>
                  </a:lnSpc>
                </a:pPr>
                <a:r>
                  <a:rPr lang="en-US" sz="1600" dirty="0">
                    <a:latin typeface="Courier New" charset="0"/>
                  </a:rPr>
                  <a:t>     </a:t>
                </a:r>
                <a:r>
                  <a:rPr lang="en-US" sz="1600" dirty="0" smtClean="0">
                    <a:latin typeface="Courier New" charset="0"/>
                  </a:rPr>
                  <a:t> </a:t>
                </a:r>
                <a:r>
                  <a:rPr lang="en-US" sz="1600" dirty="0" err="1" smtClean="0">
                    <a:latin typeface="Courier New" charset="0"/>
                  </a:rPr>
                  <a:t>moveTower(</a:t>
                </a:r>
                <a:r>
                  <a:rPr lang="en-US" sz="1600" dirty="0" err="1">
                    <a:latin typeface="Courier New" charset="0"/>
                  </a:rPr>
                  <a:t>n</a:t>
                </a:r>
                <a:r>
                  <a:rPr lang="en-US" sz="1600" dirty="0">
                    <a:latin typeface="Courier New" charset="0"/>
                  </a:rPr>
                  <a:t> - 1, start, temp, finish);</a:t>
                </a:r>
              </a:p>
              <a:p>
                <a:pPr>
                  <a:lnSpc>
                    <a:spcPct val="110000"/>
                  </a:lnSpc>
                </a:pPr>
                <a:r>
                  <a:rPr lang="en-US" sz="1600" dirty="0">
                    <a:latin typeface="Courier New" charset="0"/>
                  </a:rPr>
                  <a:t>     </a:t>
                </a:r>
                <a:r>
                  <a:rPr lang="en-US" sz="1600" dirty="0" smtClean="0">
                    <a:latin typeface="Courier New" charset="0"/>
                  </a:rPr>
                  <a:t> </a:t>
                </a:r>
                <a:r>
                  <a:rPr lang="en-US" sz="1600" dirty="0" err="1" smtClean="0">
                    <a:latin typeface="Courier New" charset="0"/>
                  </a:rPr>
                  <a:t>moveSingleDisk(</a:t>
                </a:r>
                <a:r>
                  <a:rPr lang="en-US" sz="1600" dirty="0" err="1">
                    <a:latin typeface="Courier New" charset="0"/>
                  </a:rPr>
                  <a:t>start</a:t>
                </a:r>
                <a:r>
                  <a:rPr lang="en-US" sz="1600" dirty="0">
                    <a:latin typeface="Courier New" charset="0"/>
                  </a:rPr>
                  <a:t>, finish);</a:t>
                </a:r>
              </a:p>
              <a:p>
                <a:pPr>
                  <a:lnSpc>
                    <a:spcPct val="110000"/>
                  </a:lnSpc>
                </a:pPr>
                <a:r>
                  <a:rPr lang="en-US" sz="1600" dirty="0">
                    <a:latin typeface="Courier New" charset="0"/>
                  </a:rPr>
                  <a:t>     </a:t>
                </a:r>
                <a:r>
                  <a:rPr lang="en-US" sz="1600" dirty="0" smtClean="0">
                    <a:latin typeface="Courier New" charset="0"/>
                  </a:rPr>
                  <a:t> </a:t>
                </a:r>
                <a:r>
                  <a:rPr lang="en-US" sz="1600" dirty="0" err="1" smtClean="0">
                    <a:latin typeface="Courier New" charset="0"/>
                  </a:rPr>
                  <a:t>moveTower(</a:t>
                </a:r>
                <a:r>
                  <a:rPr lang="en-US" sz="1600" dirty="0" err="1">
                    <a:latin typeface="Courier New" charset="0"/>
                  </a:rPr>
                  <a:t>n</a:t>
                </a:r>
                <a:r>
                  <a:rPr lang="en-US" sz="1600" dirty="0">
                    <a:latin typeface="Courier New" charset="0"/>
                  </a:rPr>
                  <a:t> - 1, temp, finish, start);</a:t>
                </a:r>
              </a:p>
              <a:p>
                <a:pPr>
                  <a:lnSpc>
                    <a:spcPct val="110000"/>
                  </a:lnSpc>
                </a:pPr>
                <a:r>
                  <a:rPr lang="en-US" sz="1600" dirty="0">
                    <a:latin typeface="Courier New" charset="0"/>
                  </a:rPr>
                  <a:t>   }</a:t>
                </a:r>
              </a:p>
              <a:p>
                <a:pPr>
                  <a:lnSpc>
                    <a:spcPct val="110000"/>
                  </a:lnSpc>
                </a:pPr>
                <a:r>
                  <a:rPr lang="en-US" sz="1600" dirty="0">
                    <a:latin typeface="Courier New" charset="0"/>
                  </a:rPr>
                  <a:t>}</a:t>
                </a:r>
              </a:p>
            </p:txBody>
          </p:sp>
          <p:sp>
            <p:nvSpPr>
              <p:cNvPr id="680163" name="Rectangle 227"/>
              <p:cNvSpPr>
                <a:spLocks noChangeArrowheads="1"/>
              </p:cNvSpPr>
              <p:nvPr/>
            </p:nvSpPr>
            <p:spPr bwMode="auto">
              <a:xfrm>
                <a:off x="2917" y="2320"/>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680164" name="Text Box 228"/>
              <p:cNvSpPr txBox="1">
                <a:spLocks noChangeArrowheads="1"/>
              </p:cNvSpPr>
              <p:nvPr/>
            </p:nvSpPr>
            <p:spPr bwMode="auto">
              <a:xfrm>
                <a:off x="2893" y="2147"/>
                <a:ext cx="616" cy="192"/>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start</a:t>
                </a:r>
                <a:endParaRPr lang="en-US" sz="2000">
                  <a:latin typeface="Courier New" charset="0"/>
                </a:endParaRPr>
              </a:p>
            </p:txBody>
          </p:sp>
          <p:sp>
            <p:nvSpPr>
              <p:cNvPr id="680165" name="Rectangle 229"/>
              <p:cNvSpPr>
                <a:spLocks noChangeArrowheads="1"/>
              </p:cNvSpPr>
              <p:nvPr/>
            </p:nvSpPr>
            <p:spPr bwMode="auto">
              <a:xfrm>
                <a:off x="3661" y="2320"/>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680166" name="Text Box 230"/>
              <p:cNvSpPr txBox="1">
                <a:spLocks noChangeArrowheads="1"/>
              </p:cNvSpPr>
              <p:nvPr/>
            </p:nvSpPr>
            <p:spPr bwMode="auto">
              <a:xfrm>
                <a:off x="3637" y="2147"/>
                <a:ext cx="640" cy="192"/>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finish</a:t>
                </a:r>
                <a:endParaRPr lang="en-US" sz="1600">
                  <a:latin typeface="Courier New" charset="0"/>
                </a:endParaRPr>
              </a:p>
            </p:txBody>
          </p:sp>
          <p:sp>
            <p:nvSpPr>
              <p:cNvPr id="680167" name="Text Box 231"/>
              <p:cNvSpPr txBox="1">
                <a:spLocks noChangeArrowheads="1"/>
              </p:cNvSpPr>
              <p:nvPr/>
            </p:nvSpPr>
            <p:spPr bwMode="auto">
              <a:xfrm>
                <a:off x="2917" y="2326"/>
                <a:ext cx="624" cy="231"/>
              </a:xfrm>
              <a:prstGeom prst="rect">
                <a:avLst/>
              </a:prstGeom>
              <a:noFill/>
              <a:ln w="9525">
                <a:noFill/>
                <a:miter lim="800000"/>
                <a:headEnd/>
                <a:tailEnd/>
              </a:ln>
              <a:effectLst/>
            </p:spPr>
            <p:txBody>
              <a:bodyPr>
                <a:prstTxWarp prst="textNoShape">
                  <a:avLst/>
                </a:prstTxWarp>
                <a:spAutoFit/>
              </a:bodyPr>
              <a:lstStyle/>
              <a:p>
                <a:pPr algn="ctr"/>
                <a:r>
                  <a:rPr lang="en-US" sz="1800">
                    <a:latin typeface="Courier New" charset="0"/>
                  </a:rPr>
                  <a:t>'A'</a:t>
                </a:r>
                <a:endParaRPr lang="en-US" sz="1800" b="0"/>
              </a:p>
            </p:txBody>
          </p:sp>
          <p:sp>
            <p:nvSpPr>
              <p:cNvPr id="680168" name="Text Box 232"/>
              <p:cNvSpPr txBox="1">
                <a:spLocks noChangeArrowheads="1"/>
              </p:cNvSpPr>
              <p:nvPr/>
            </p:nvSpPr>
            <p:spPr bwMode="auto">
              <a:xfrm>
                <a:off x="3661" y="2326"/>
                <a:ext cx="624" cy="231"/>
              </a:xfrm>
              <a:prstGeom prst="rect">
                <a:avLst/>
              </a:prstGeom>
              <a:noFill/>
              <a:ln w="9525">
                <a:noFill/>
                <a:miter lim="800000"/>
                <a:headEnd/>
                <a:tailEnd/>
              </a:ln>
              <a:effectLst/>
            </p:spPr>
            <p:txBody>
              <a:bodyPr>
                <a:prstTxWarp prst="textNoShape">
                  <a:avLst/>
                </a:prstTxWarp>
                <a:spAutoFit/>
              </a:bodyPr>
              <a:lstStyle/>
              <a:p>
                <a:pPr algn="ctr"/>
                <a:r>
                  <a:rPr lang="en-US" sz="1800">
                    <a:latin typeface="Courier New" charset="0"/>
                  </a:rPr>
                  <a:t>'B'</a:t>
                </a:r>
              </a:p>
            </p:txBody>
          </p:sp>
          <p:sp>
            <p:nvSpPr>
              <p:cNvPr id="680169" name="Rectangle 233"/>
              <p:cNvSpPr>
                <a:spLocks noChangeArrowheads="1"/>
              </p:cNvSpPr>
              <p:nvPr/>
            </p:nvSpPr>
            <p:spPr bwMode="auto">
              <a:xfrm>
                <a:off x="2184" y="2320"/>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680170" name="Text Box 234"/>
              <p:cNvSpPr txBox="1">
                <a:spLocks noChangeArrowheads="1"/>
              </p:cNvSpPr>
              <p:nvPr/>
            </p:nvSpPr>
            <p:spPr bwMode="auto">
              <a:xfrm>
                <a:off x="2160" y="2147"/>
                <a:ext cx="616" cy="192"/>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n</a:t>
                </a:r>
                <a:endParaRPr lang="en-US" sz="2000">
                  <a:latin typeface="Courier New" charset="0"/>
                </a:endParaRPr>
              </a:p>
            </p:txBody>
          </p:sp>
          <p:sp>
            <p:nvSpPr>
              <p:cNvPr id="680171" name="Text Box 235"/>
              <p:cNvSpPr txBox="1">
                <a:spLocks noChangeArrowheads="1"/>
              </p:cNvSpPr>
              <p:nvPr/>
            </p:nvSpPr>
            <p:spPr bwMode="auto">
              <a:xfrm>
                <a:off x="2184" y="2326"/>
                <a:ext cx="624" cy="231"/>
              </a:xfrm>
              <a:prstGeom prst="rect">
                <a:avLst/>
              </a:prstGeom>
              <a:noFill/>
              <a:ln w="9525">
                <a:noFill/>
                <a:miter lim="800000"/>
                <a:headEnd/>
                <a:tailEnd/>
              </a:ln>
              <a:effectLst/>
            </p:spPr>
            <p:txBody>
              <a:bodyPr>
                <a:prstTxWarp prst="textNoShape">
                  <a:avLst/>
                </a:prstTxWarp>
                <a:spAutoFit/>
              </a:bodyPr>
              <a:lstStyle/>
              <a:p>
                <a:pPr algn="ctr"/>
                <a:r>
                  <a:rPr lang="en-US" sz="1800" b="0"/>
                  <a:t>3</a:t>
                </a:r>
              </a:p>
            </p:txBody>
          </p:sp>
          <p:sp>
            <p:nvSpPr>
              <p:cNvPr id="680172" name="Rectangle 236"/>
              <p:cNvSpPr>
                <a:spLocks noChangeArrowheads="1"/>
              </p:cNvSpPr>
              <p:nvPr/>
            </p:nvSpPr>
            <p:spPr bwMode="auto">
              <a:xfrm>
                <a:off x="4409" y="2317"/>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680173" name="Text Box 237"/>
              <p:cNvSpPr txBox="1">
                <a:spLocks noChangeArrowheads="1"/>
              </p:cNvSpPr>
              <p:nvPr/>
            </p:nvSpPr>
            <p:spPr bwMode="auto">
              <a:xfrm>
                <a:off x="4385" y="2147"/>
                <a:ext cx="640" cy="192"/>
              </a:xfrm>
              <a:prstGeom prst="rect">
                <a:avLst/>
              </a:prstGeom>
              <a:noFill/>
              <a:ln w="9525">
                <a:noFill/>
                <a:miter lim="800000"/>
                <a:headEnd/>
                <a:tailEnd/>
              </a:ln>
              <a:effectLst/>
            </p:spPr>
            <p:txBody>
              <a:bodyPr>
                <a:prstTxWarp prst="textNoShape">
                  <a:avLst/>
                </a:prstTxWarp>
                <a:spAutoFit/>
              </a:bodyPr>
              <a:lstStyle/>
              <a:p>
                <a:r>
                  <a:rPr lang="en-US" dirty="0">
                    <a:latin typeface="Courier New" charset="0"/>
                  </a:rPr>
                  <a:t>temp</a:t>
                </a:r>
                <a:endParaRPr lang="en-US" sz="1600" dirty="0">
                  <a:latin typeface="Courier New" charset="0"/>
                </a:endParaRPr>
              </a:p>
            </p:txBody>
          </p:sp>
          <p:sp>
            <p:nvSpPr>
              <p:cNvPr id="680174" name="Text Box 238"/>
              <p:cNvSpPr txBox="1">
                <a:spLocks noChangeArrowheads="1"/>
              </p:cNvSpPr>
              <p:nvPr/>
            </p:nvSpPr>
            <p:spPr bwMode="auto">
              <a:xfrm>
                <a:off x="4409" y="2317"/>
                <a:ext cx="624" cy="231"/>
              </a:xfrm>
              <a:prstGeom prst="rect">
                <a:avLst/>
              </a:prstGeom>
              <a:noFill/>
              <a:ln w="9525">
                <a:noFill/>
                <a:miter lim="800000"/>
                <a:headEnd/>
                <a:tailEnd/>
              </a:ln>
              <a:effectLst/>
            </p:spPr>
            <p:txBody>
              <a:bodyPr>
                <a:prstTxWarp prst="textNoShape">
                  <a:avLst/>
                </a:prstTxWarp>
                <a:spAutoFit/>
              </a:bodyPr>
              <a:lstStyle/>
              <a:p>
                <a:pPr algn="ctr"/>
                <a:r>
                  <a:rPr lang="en-US" sz="1800">
                    <a:latin typeface="Courier New" charset="0"/>
                  </a:rPr>
                  <a:t>'C'</a:t>
                </a:r>
              </a:p>
            </p:txBody>
          </p:sp>
        </p:grpSp>
      </p:grpSp>
      <p:grpSp>
        <p:nvGrpSpPr>
          <p:cNvPr id="11" name="Group 245"/>
          <p:cNvGrpSpPr>
            <a:grpSpLocks/>
          </p:cNvGrpSpPr>
          <p:nvPr/>
        </p:nvGrpSpPr>
        <p:grpSpPr bwMode="auto">
          <a:xfrm>
            <a:off x="2362200" y="5334000"/>
            <a:ext cx="4422775" cy="1196975"/>
            <a:chOff x="1584" y="3456"/>
            <a:chExt cx="2786" cy="754"/>
          </a:xfrm>
        </p:grpSpPr>
        <p:sp>
          <p:nvSpPr>
            <p:cNvPr id="680176" name="Rectangle 240"/>
            <p:cNvSpPr>
              <a:spLocks noChangeArrowheads="1"/>
            </p:cNvSpPr>
            <p:nvPr/>
          </p:nvSpPr>
          <p:spPr bwMode="auto">
            <a:xfrm>
              <a:off x="1584" y="3456"/>
              <a:ext cx="2786" cy="754"/>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pic>
          <p:nvPicPr>
            <p:cNvPr id="680177" name="Picture 241" descr="TowerFrame"/>
            <p:cNvPicPr>
              <a:picLocks noChangeAspect="1" noChangeArrowheads="1"/>
            </p:cNvPicPr>
            <p:nvPr/>
          </p:nvPicPr>
          <p:blipFill>
            <a:blip r:embed="rId4"/>
            <a:srcRect/>
            <a:stretch>
              <a:fillRect/>
            </a:stretch>
          </p:blipFill>
          <p:spPr bwMode="auto">
            <a:xfrm>
              <a:off x="1627" y="3552"/>
              <a:ext cx="2711" cy="649"/>
            </a:xfrm>
            <a:prstGeom prst="rect">
              <a:avLst/>
            </a:prstGeom>
            <a:noFill/>
          </p:spPr>
        </p:pic>
        <p:pic>
          <p:nvPicPr>
            <p:cNvPr id="680178" name="Picture 242" descr="BlueDisk"/>
            <p:cNvPicPr>
              <a:picLocks noChangeAspect="1" noChangeArrowheads="1"/>
            </p:cNvPicPr>
            <p:nvPr/>
          </p:nvPicPr>
          <p:blipFill>
            <a:blip r:embed="rId5"/>
            <a:srcRect/>
            <a:stretch>
              <a:fillRect/>
            </a:stretch>
          </p:blipFill>
          <p:spPr bwMode="auto">
            <a:xfrm>
              <a:off x="1872" y="3982"/>
              <a:ext cx="553" cy="101"/>
            </a:xfrm>
            <a:prstGeom prst="rect">
              <a:avLst/>
            </a:prstGeom>
            <a:noFill/>
          </p:spPr>
        </p:pic>
        <p:pic>
          <p:nvPicPr>
            <p:cNvPr id="680179" name="Picture 243" descr="GreenDisk"/>
            <p:cNvPicPr>
              <a:picLocks noChangeAspect="1" noChangeArrowheads="1"/>
            </p:cNvPicPr>
            <p:nvPr/>
          </p:nvPicPr>
          <p:blipFill>
            <a:blip r:embed="rId6"/>
            <a:srcRect/>
            <a:stretch>
              <a:fillRect/>
            </a:stretch>
          </p:blipFill>
          <p:spPr bwMode="auto">
            <a:xfrm>
              <a:off x="1927" y="3875"/>
              <a:ext cx="440" cy="101"/>
            </a:xfrm>
            <a:prstGeom prst="rect">
              <a:avLst/>
            </a:prstGeom>
            <a:noFill/>
          </p:spPr>
        </p:pic>
        <p:pic>
          <p:nvPicPr>
            <p:cNvPr id="680180" name="Picture 244" descr="PurpleDisk"/>
            <p:cNvPicPr>
              <a:picLocks noChangeAspect="1" noChangeArrowheads="1"/>
            </p:cNvPicPr>
            <p:nvPr/>
          </p:nvPicPr>
          <p:blipFill>
            <a:blip r:embed="rId7"/>
            <a:srcRect/>
            <a:stretch>
              <a:fillRect/>
            </a:stretch>
          </p:blipFill>
          <p:spPr bwMode="auto">
            <a:xfrm>
              <a:off x="1973" y="3769"/>
              <a:ext cx="350" cy="101"/>
            </a:xfrm>
            <a:prstGeom prst="rect">
              <a:avLst/>
            </a:prstGeom>
            <a:noFill/>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9"/>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1"/>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0" nodeType="clickEffect">
                                  <p:stCondLst>
                                    <p:cond delay="0"/>
                                  </p:stCondLst>
                                  <p:childTnLst>
                                    <p:set>
                                      <p:cBhvr>
                                        <p:cTn id="12" dur="1" fill="hold">
                                          <p:stCondLst>
                                            <p:cond delay="0"/>
                                          </p:stCondLst>
                                        </p:cTn>
                                        <p:tgtEl>
                                          <p:spTgt spid="679942"/>
                                        </p:tgtEl>
                                        <p:attrNameLst>
                                          <p:attrName>style.visibility</p:attrName>
                                        </p:attrNameLst>
                                      </p:cBhvr>
                                      <p:to>
                                        <p:strVal val="hidden"/>
                                      </p:to>
                                    </p:set>
                                  </p:childTnLst>
                                </p:cTn>
                              </p:par>
                            </p:childTnLst>
                          </p:cTn>
                        </p:par>
                        <p:par>
                          <p:cTn id="13" fill="hold">
                            <p:stCondLst>
                              <p:cond delay="0"/>
                            </p:stCondLst>
                            <p:childTnLst>
                              <p:par>
                                <p:cTn id="14" presetID="1" presetClass="entr" presetSubtype="0" fill="hold" grpId="0" nodeType="afterEffect">
                                  <p:stCondLst>
                                    <p:cond delay="0"/>
                                  </p:stCondLst>
                                  <p:childTnLst>
                                    <p:set>
                                      <p:cBhvr>
                                        <p:cTn id="15" dur="1" fill="hold">
                                          <p:stCondLst>
                                            <p:cond delay="0"/>
                                          </p:stCondLst>
                                        </p:cTn>
                                        <p:tgtEl>
                                          <p:spTgt spid="680088"/>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grpId="0" nodeType="afterEffect">
                                  <p:stCondLst>
                                    <p:cond delay="0"/>
                                  </p:stCondLst>
                                  <p:childTnLst>
                                    <p:set>
                                      <p:cBhvr>
                                        <p:cTn id="18" dur="1" fill="hold">
                                          <p:stCondLst>
                                            <p:cond delay="0"/>
                                          </p:stCondLst>
                                        </p:cTn>
                                        <p:tgtEl>
                                          <p:spTgt spid="679943"/>
                                        </p:tgtEl>
                                        <p:attrNameLst>
                                          <p:attrName>style.visibility</p:attrName>
                                        </p:attrNameLst>
                                      </p:cBhvr>
                                      <p:to>
                                        <p:strVal val="visible"/>
                                      </p:to>
                                    </p:set>
                                  </p:childTnLst>
                                  <p:subTnLst>
                                    <p:set>
                                      <p:cBhvr override="childStyle">
                                        <p:cTn dur="1" fill="hold" display="0" masterRel="nextClick" afterEffect="1"/>
                                        <p:tgtEl>
                                          <p:spTgt spid="679943"/>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79945"/>
                                        </p:tgtEl>
                                        <p:attrNameLst>
                                          <p:attrName>style.visibility</p:attrName>
                                        </p:attrNameLst>
                                      </p:cBhvr>
                                      <p:to>
                                        <p:strVal val="visible"/>
                                      </p:to>
                                    </p:set>
                                  </p:childTnLst>
                                </p:cTn>
                              </p:par>
                            </p:childTnLst>
                          </p:cTn>
                        </p:par>
                        <p:par>
                          <p:cTn id="23" fill="hold">
                            <p:stCondLst>
                              <p:cond delay="0"/>
                            </p:stCondLst>
                            <p:childTnLst>
                              <p:par>
                                <p:cTn id="24" presetID="1" presetClass="entr" presetSubtype="0" fill="hold" grpId="0" nodeType="afterEffect">
                                  <p:stCondLst>
                                    <p:cond delay="0"/>
                                  </p:stCondLst>
                                  <p:childTnLst>
                                    <p:set>
                                      <p:cBhvr>
                                        <p:cTn id="25" dur="1" fill="hold">
                                          <p:stCondLst>
                                            <p:cond delay="0"/>
                                          </p:stCondLst>
                                        </p:cTn>
                                        <p:tgtEl>
                                          <p:spTgt spid="679946"/>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679947"/>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679948"/>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679949"/>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679950"/>
                                        </p:tgtEl>
                                        <p:attrNameLst>
                                          <p:attrName>style.visibility</p:attrName>
                                        </p:attrNameLst>
                                      </p:cBhvr>
                                      <p:to>
                                        <p:strVal val="visible"/>
                                      </p:to>
                                    </p:set>
                                  </p:childTnLst>
                                </p:cTn>
                              </p:par>
                            </p:childTnLst>
                          </p:cTn>
                        </p:par>
                        <p:par>
                          <p:cTn id="34" fill="hold">
                            <p:stCondLst>
                              <p:cond delay="0"/>
                            </p:stCondLst>
                            <p:childTnLst>
                              <p:par>
                                <p:cTn id="35" presetID="1" presetClass="entr" presetSubtype="0" fill="hold" grpId="0" nodeType="afterEffect">
                                  <p:stCondLst>
                                    <p:cond delay="0"/>
                                  </p:stCondLst>
                                  <p:childTnLst>
                                    <p:set>
                                      <p:cBhvr>
                                        <p:cTn id="36" dur="1" fill="hold">
                                          <p:stCondLst>
                                            <p:cond delay="0"/>
                                          </p:stCondLst>
                                        </p:cTn>
                                        <p:tgtEl>
                                          <p:spTgt spid="679944"/>
                                        </p:tgtEl>
                                        <p:attrNameLst>
                                          <p:attrName>style.visibility</p:attrName>
                                        </p:attrNameLst>
                                      </p:cBhvr>
                                      <p:to>
                                        <p:strVal val="visible"/>
                                      </p:to>
                                    </p:set>
                                  </p:childTnLst>
                                  <p:subTnLst>
                                    <p:set>
                                      <p:cBhvr override="childStyle">
                                        <p:cTn dur="1" fill="hold" display="0" masterRel="nextClick" afterEffect="1"/>
                                        <p:tgtEl>
                                          <p:spTgt spid="679944"/>
                                        </p:tgtEl>
                                        <p:attrNameLst>
                                          <p:attrName>style.visibility</p:attrName>
                                        </p:attrNameLst>
                                      </p:cBhvr>
                                      <p:to>
                                        <p:strVal val="hidden"/>
                                      </p:to>
                                    </p:set>
                                  </p:subTnLst>
                                </p:cTn>
                              </p:par>
                            </p:childTnLst>
                          </p:cTn>
                        </p:par>
                      </p:childTnLst>
                    </p:cTn>
                  </p:par>
                  <p:par>
                    <p:cTn id="37" fill="hold">
                      <p:stCondLst>
                        <p:cond delay="indefinite"/>
                      </p:stCondLst>
                      <p:childTnLst>
                        <p:par>
                          <p:cTn id="38" fill="hold">
                            <p:stCondLst>
                              <p:cond delay="0"/>
                            </p:stCondLst>
                            <p:childTnLst>
                              <p:par>
                                <p:cTn id="39" presetID="2" presetClass="entr" presetSubtype="6" fill="hold" nodeType="clickEffect">
                                  <p:stCondLst>
                                    <p:cond delay="0"/>
                                  </p:stCondLst>
                                  <p:childTnLst>
                                    <p:set>
                                      <p:cBhvr>
                                        <p:cTn id="40" dur="1" fill="hold">
                                          <p:stCondLst>
                                            <p:cond delay="0"/>
                                          </p:stCondLst>
                                        </p:cTn>
                                        <p:tgtEl>
                                          <p:spTgt spid="2"/>
                                        </p:tgtEl>
                                        <p:attrNameLst>
                                          <p:attrName>style.visibility</p:attrName>
                                        </p:attrNameLst>
                                      </p:cBhvr>
                                      <p:to>
                                        <p:strVal val="visible"/>
                                      </p:to>
                                    </p:set>
                                    <p:anim calcmode="lin" valueType="num">
                                      <p:cBhvr additive="base">
                                        <p:cTn id="41" dur="500" fill="hold"/>
                                        <p:tgtEl>
                                          <p:spTgt spid="2"/>
                                        </p:tgtEl>
                                        <p:attrNameLst>
                                          <p:attrName>ppt_x</p:attrName>
                                        </p:attrNameLst>
                                      </p:cBhvr>
                                      <p:tavLst>
                                        <p:tav tm="0">
                                          <p:val>
                                            <p:strVal val="1+#ppt_w/2"/>
                                          </p:val>
                                        </p:tav>
                                        <p:tav tm="100000">
                                          <p:val>
                                            <p:strVal val="#ppt_x"/>
                                          </p:val>
                                        </p:tav>
                                      </p:tavLst>
                                    </p:anim>
                                    <p:anim calcmode="lin" valueType="num">
                                      <p:cBhvr additive="base">
                                        <p:cTn id="42" dur="500" fill="hold"/>
                                        <p:tgtEl>
                                          <p:spTgt spid="2"/>
                                        </p:tgtEl>
                                        <p:attrNameLst>
                                          <p:attrName>ppt_y</p:attrName>
                                        </p:attrNameLst>
                                      </p:cBhvr>
                                      <p:tavLst>
                                        <p:tav tm="0">
                                          <p:val>
                                            <p:strVal val="1+#ppt_h/2"/>
                                          </p:val>
                                        </p:tav>
                                        <p:tav tm="100000">
                                          <p:val>
                                            <p:strVal val="#ppt_y"/>
                                          </p:val>
                                        </p:tav>
                                      </p:tavLst>
                                    </p:anim>
                                  </p:childTnLst>
                                </p:cTn>
                              </p:par>
                            </p:childTnLst>
                          </p:cTn>
                        </p:par>
                        <p:par>
                          <p:cTn id="43" fill="hold">
                            <p:stCondLst>
                              <p:cond delay="500"/>
                            </p:stCondLst>
                            <p:childTnLst>
                              <p:par>
                                <p:cTn id="44" presetID="1" presetClass="entr" presetSubtype="0" fill="hold" grpId="0" nodeType="afterEffect">
                                  <p:stCondLst>
                                    <p:cond delay="0"/>
                                  </p:stCondLst>
                                  <p:childTnLst>
                                    <p:set>
                                      <p:cBhvr>
                                        <p:cTn id="45" dur="1" fill="hold">
                                          <p:stCondLst>
                                            <p:cond delay="0"/>
                                          </p:stCondLst>
                                        </p:cTn>
                                        <p:tgtEl>
                                          <p:spTgt spid="679966"/>
                                        </p:tgtEl>
                                        <p:attrNameLst>
                                          <p:attrName>style.visibility</p:attrName>
                                        </p:attrNameLst>
                                      </p:cBhvr>
                                      <p:to>
                                        <p:strVal val="visible"/>
                                      </p:to>
                                    </p:set>
                                  </p:childTnLst>
                                  <p:subTnLst>
                                    <p:set>
                                      <p:cBhvr override="childStyle">
                                        <p:cTn dur="1" fill="hold" display="0" masterRel="nextClick" afterEffect="1"/>
                                        <p:tgtEl>
                                          <p:spTgt spid="679966"/>
                                        </p:tgtEl>
                                        <p:attrNameLst>
                                          <p:attrName>style.visibility</p:attrName>
                                        </p:attrNameLst>
                                      </p:cBhvr>
                                      <p:to>
                                        <p:strVal val="hidden"/>
                                      </p:to>
                                    </p:set>
                                  </p:sub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679968"/>
                                        </p:tgtEl>
                                        <p:attrNameLst>
                                          <p:attrName>style.visibility</p:attrName>
                                        </p:attrNameLst>
                                      </p:cBhvr>
                                      <p:to>
                                        <p:strVal val="visible"/>
                                      </p:to>
                                    </p:set>
                                  </p:childTnLst>
                                  <p:subTnLst>
                                    <p:set>
                                      <p:cBhvr override="childStyle">
                                        <p:cTn dur="1" fill="hold" display="0" masterRel="nextClick" afterEffect="1"/>
                                        <p:tgtEl>
                                          <p:spTgt spid="679968"/>
                                        </p:tgtEl>
                                        <p:attrNameLst>
                                          <p:attrName>style.visibility</p:attrName>
                                        </p:attrNameLst>
                                      </p:cBhvr>
                                      <p:to>
                                        <p:strVal val="hidden"/>
                                      </p:to>
                                    </p:set>
                                  </p:subTnLst>
                                </p:cTn>
                              </p:par>
                            </p:childTnLst>
                          </p:cTn>
                        </p:par>
                      </p:childTnLst>
                    </p:cTn>
                  </p:par>
                  <p:par>
                    <p:cTn id="50" fill="hold">
                      <p:stCondLst>
                        <p:cond delay="indefinite"/>
                      </p:stCondLst>
                      <p:childTnLst>
                        <p:par>
                          <p:cTn id="51" fill="hold">
                            <p:stCondLst>
                              <p:cond delay="0"/>
                            </p:stCondLst>
                            <p:childTnLst>
                              <p:par>
                                <p:cTn id="52" presetID="2" presetClass="entr" presetSubtype="6" fill="hold" nodeType="clickEffect">
                                  <p:stCondLst>
                                    <p:cond delay="0"/>
                                  </p:stCondLst>
                                  <p:childTnLst>
                                    <p:set>
                                      <p:cBhvr>
                                        <p:cTn id="53" dur="1" fill="hold">
                                          <p:stCondLst>
                                            <p:cond delay="0"/>
                                          </p:stCondLst>
                                        </p:cTn>
                                        <p:tgtEl>
                                          <p:spTgt spid="3"/>
                                        </p:tgtEl>
                                        <p:attrNameLst>
                                          <p:attrName>style.visibility</p:attrName>
                                        </p:attrNameLst>
                                      </p:cBhvr>
                                      <p:to>
                                        <p:strVal val="visible"/>
                                      </p:to>
                                    </p:set>
                                    <p:anim calcmode="lin" valueType="num">
                                      <p:cBhvr additive="base">
                                        <p:cTn id="54" dur="500" fill="hold"/>
                                        <p:tgtEl>
                                          <p:spTgt spid="3"/>
                                        </p:tgtEl>
                                        <p:attrNameLst>
                                          <p:attrName>ppt_x</p:attrName>
                                        </p:attrNameLst>
                                      </p:cBhvr>
                                      <p:tavLst>
                                        <p:tav tm="0">
                                          <p:val>
                                            <p:strVal val="1+#ppt_w/2"/>
                                          </p:val>
                                        </p:tav>
                                        <p:tav tm="100000">
                                          <p:val>
                                            <p:strVal val="#ppt_x"/>
                                          </p:val>
                                        </p:tav>
                                      </p:tavLst>
                                    </p:anim>
                                    <p:anim calcmode="lin" valueType="num">
                                      <p:cBhvr additive="base">
                                        <p:cTn id="55" dur="500" fill="hold"/>
                                        <p:tgtEl>
                                          <p:spTgt spid="3"/>
                                        </p:tgtEl>
                                        <p:attrNameLst>
                                          <p:attrName>ppt_y</p:attrName>
                                        </p:attrNameLst>
                                      </p:cBhvr>
                                      <p:tavLst>
                                        <p:tav tm="0">
                                          <p:val>
                                            <p:strVal val="1+#ppt_h/2"/>
                                          </p:val>
                                        </p:tav>
                                        <p:tav tm="100000">
                                          <p:val>
                                            <p:strVal val="#ppt_y"/>
                                          </p:val>
                                        </p:tav>
                                      </p:tavLst>
                                    </p:anim>
                                  </p:childTnLst>
                                </p:cTn>
                              </p:par>
                            </p:childTnLst>
                          </p:cTn>
                        </p:par>
                        <p:par>
                          <p:cTn id="56" fill="hold">
                            <p:stCondLst>
                              <p:cond delay="500"/>
                            </p:stCondLst>
                            <p:childTnLst>
                              <p:par>
                                <p:cTn id="57" presetID="1" presetClass="entr" presetSubtype="0" fill="hold" grpId="0" nodeType="afterEffect">
                                  <p:stCondLst>
                                    <p:cond delay="0"/>
                                  </p:stCondLst>
                                  <p:childTnLst>
                                    <p:set>
                                      <p:cBhvr>
                                        <p:cTn id="58" dur="1" fill="hold">
                                          <p:stCondLst>
                                            <p:cond delay="0"/>
                                          </p:stCondLst>
                                        </p:cTn>
                                        <p:tgtEl>
                                          <p:spTgt spid="679987"/>
                                        </p:tgtEl>
                                        <p:attrNameLst>
                                          <p:attrName>style.visibility</p:attrName>
                                        </p:attrNameLst>
                                      </p:cBhvr>
                                      <p:to>
                                        <p:strVal val="visible"/>
                                      </p:to>
                                    </p:set>
                                  </p:childTnLst>
                                  <p:subTnLst>
                                    <p:set>
                                      <p:cBhvr override="childStyle">
                                        <p:cTn dur="1" fill="hold" display="0" masterRel="nextClick" afterEffect="1"/>
                                        <p:tgtEl>
                                          <p:spTgt spid="679987"/>
                                        </p:tgtEl>
                                        <p:attrNameLst>
                                          <p:attrName>style.visibility</p:attrName>
                                        </p:attrNameLst>
                                      </p:cBhvr>
                                      <p:to>
                                        <p:strVal val="hidden"/>
                                      </p:to>
                                    </p:set>
                                  </p:sub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679988"/>
                                        </p:tgtEl>
                                        <p:attrNameLst>
                                          <p:attrName>style.visibility</p:attrName>
                                        </p:attrNameLst>
                                      </p:cBhvr>
                                      <p:to>
                                        <p:strVal val="visible"/>
                                      </p:to>
                                    </p:set>
                                  </p:childTnLst>
                                  <p:subTnLst>
                                    <p:set>
                                      <p:cBhvr override="childStyle">
                                        <p:cTn dur="1" fill="hold" display="0" masterRel="nextClick" afterEffect="1"/>
                                        <p:tgtEl>
                                          <p:spTgt spid="679988"/>
                                        </p:tgtEl>
                                        <p:attrNameLst>
                                          <p:attrName>style.visibility</p:attrName>
                                        </p:attrNameLst>
                                      </p:cBhvr>
                                      <p:to>
                                        <p:strVal val="hidden"/>
                                      </p:to>
                                    </p:set>
                                  </p:subTnLst>
                                </p:cTn>
                              </p:par>
                            </p:childTnLst>
                          </p:cTn>
                        </p:par>
                      </p:childTnLst>
                    </p:cTn>
                  </p:par>
                  <p:par>
                    <p:cTn id="63" fill="hold">
                      <p:stCondLst>
                        <p:cond delay="indefinite"/>
                      </p:stCondLst>
                      <p:childTnLst>
                        <p:par>
                          <p:cTn id="64" fill="hold">
                            <p:stCondLst>
                              <p:cond delay="0"/>
                            </p:stCondLst>
                            <p:childTnLst>
                              <p:par>
                                <p:cTn id="65" presetID="2" presetClass="entr" presetSubtype="6" fill="hold" nodeType="clickEffect">
                                  <p:stCondLst>
                                    <p:cond delay="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500" fill="hold"/>
                                        <p:tgtEl>
                                          <p:spTgt spid="4"/>
                                        </p:tgtEl>
                                        <p:attrNameLst>
                                          <p:attrName>ppt_x</p:attrName>
                                        </p:attrNameLst>
                                      </p:cBhvr>
                                      <p:tavLst>
                                        <p:tav tm="0">
                                          <p:val>
                                            <p:strVal val="1+#ppt_w/2"/>
                                          </p:val>
                                        </p:tav>
                                        <p:tav tm="100000">
                                          <p:val>
                                            <p:strVal val="#ppt_x"/>
                                          </p:val>
                                        </p:tav>
                                      </p:tavLst>
                                    </p:anim>
                                    <p:anim calcmode="lin" valueType="num">
                                      <p:cBhvr additive="base">
                                        <p:cTn id="68" dur="500" fill="hold"/>
                                        <p:tgtEl>
                                          <p:spTgt spid="4"/>
                                        </p:tgtEl>
                                        <p:attrNameLst>
                                          <p:attrName>ppt_y</p:attrName>
                                        </p:attrNameLst>
                                      </p:cBhvr>
                                      <p:tavLst>
                                        <p:tav tm="0">
                                          <p:val>
                                            <p:strVal val="1+#ppt_h/2"/>
                                          </p:val>
                                        </p:tav>
                                        <p:tav tm="100000">
                                          <p:val>
                                            <p:strVal val="#ppt_y"/>
                                          </p:val>
                                        </p:tav>
                                      </p:tavLst>
                                    </p:anim>
                                  </p:childTnLst>
                                </p:cTn>
                              </p:par>
                            </p:childTnLst>
                          </p:cTn>
                        </p:par>
                        <p:par>
                          <p:cTn id="69" fill="hold">
                            <p:stCondLst>
                              <p:cond delay="500"/>
                            </p:stCondLst>
                            <p:childTnLst>
                              <p:par>
                                <p:cTn id="70" presetID="1" presetClass="entr" presetSubtype="0" fill="hold" grpId="0" nodeType="afterEffect">
                                  <p:stCondLst>
                                    <p:cond delay="0"/>
                                  </p:stCondLst>
                                  <p:childTnLst>
                                    <p:set>
                                      <p:cBhvr>
                                        <p:cTn id="71" dur="1" fill="hold">
                                          <p:stCondLst>
                                            <p:cond delay="0"/>
                                          </p:stCondLst>
                                        </p:cTn>
                                        <p:tgtEl>
                                          <p:spTgt spid="680004"/>
                                        </p:tgtEl>
                                        <p:attrNameLst>
                                          <p:attrName>style.visibility</p:attrName>
                                        </p:attrNameLst>
                                      </p:cBhvr>
                                      <p:to>
                                        <p:strVal val="visible"/>
                                      </p:to>
                                    </p:set>
                                  </p:childTnLst>
                                  <p:subTnLst>
                                    <p:set>
                                      <p:cBhvr override="childStyle">
                                        <p:cTn dur="1" fill="hold" display="0" masterRel="nextClick" afterEffect="1"/>
                                        <p:tgtEl>
                                          <p:spTgt spid="680004"/>
                                        </p:tgtEl>
                                        <p:attrNameLst>
                                          <p:attrName>style.visibility</p:attrName>
                                        </p:attrNameLst>
                                      </p:cBhvr>
                                      <p:to>
                                        <p:strVal val="hidden"/>
                                      </p:to>
                                    </p:set>
                                  </p:sub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0"/>
                                          </p:stCondLst>
                                        </p:cTn>
                                        <p:tgtEl>
                                          <p:spTgt spid="680005"/>
                                        </p:tgtEl>
                                        <p:attrNameLst>
                                          <p:attrName>style.visibility</p:attrName>
                                        </p:attrNameLst>
                                      </p:cBhvr>
                                      <p:to>
                                        <p:strVal val="visible"/>
                                      </p:to>
                                    </p:set>
                                  </p:childTnLst>
                                  <p:subTnLst>
                                    <p:set>
                                      <p:cBhvr override="childStyle">
                                        <p:cTn dur="1" fill="hold" display="0" masterRel="nextClick" afterEffect="1"/>
                                        <p:tgtEl>
                                          <p:spTgt spid="680005"/>
                                        </p:tgtEl>
                                        <p:attrNameLst>
                                          <p:attrName>style.visibility</p:attrName>
                                        </p:attrNameLst>
                                      </p:cBhvr>
                                      <p:to>
                                        <p:strVal val="hidden"/>
                                      </p:to>
                                    </p:set>
                                  </p:subTnLst>
                                </p:cTn>
                              </p:par>
                            </p:childTnLst>
                          </p:cTn>
                        </p:par>
                      </p:childTnLst>
                    </p:cTn>
                  </p:par>
                  <p:par>
                    <p:cTn id="76" fill="hold">
                      <p:stCondLst>
                        <p:cond delay="indefinite"/>
                      </p:stCondLst>
                      <p:childTnLst>
                        <p:par>
                          <p:cTn id="77" fill="hold">
                            <p:stCondLst>
                              <p:cond delay="0"/>
                            </p:stCondLst>
                            <p:childTnLst>
                              <p:par>
                                <p:cTn id="78" presetID="1" presetClass="exit" presetSubtype="0" fill="hold" nodeType="clickEffect">
                                  <p:stCondLst>
                                    <p:cond delay="0"/>
                                  </p:stCondLst>
                                  <p:childTnLst>
                                    <p:set>
                                      <p:cBhvr>
                                        <p:cTn id="79" dur="1" fill="hold">
                                          <p:stCondLst>
                                            <p:cond delay="0"/>
                                          </p:stCondLst>
                                        </p:cTn>
                                        <p:tgtEl>
                                          <p:spTgt spid="679950"/>
                                        </p:tgtEl>
                                        <p:attrNameLst>
                                          <p:attrName>style.visibility</p:attrName>
                                        </p:attrNameLst>
                                      </p:cBhvr>
                                      <p:to>
                                        <p:strVal val="hidden"/>
                                      </p:to>
                                    </p:set>
                                  </p:childTnLst>
                                </p:cTn>
                              </p:par>
                            </p:childTnLst>
                          </p:cTn>
                        </p:par>
                        <p:par>
                          <p:cTn id="80" fill="hold">
                            <p:stCondLst>
                              <p:cond delay="0"/>
                            </p:stCondLst>
                            <p:childTnLst>
                              <p:par>
                                <p:cTn id="81" presetID="1" presetClass="entr" presetSubtype="0" fill="hold" nodeType="afterEffect">
                                  <p:stCondLst>
                                    <p:cond delay="0"/>
                                  </p:stCondLst>
                                  <p:childTnLst>
                                    <p:set>
                                      <p:cBhvr>
                                        <p:cTn id="82" dur="1" fill="hold">
                                          <p:stCondLst>
                                            <p:cond delay="0"/>
                                          </p:stCondLst>
                                        </p:cTn>
                                        <p:tgtEl>
                                          <p:spTgt spid="680006"/>
                                        </p:tgtEl>
                                        <p:attrNameLst>
                                          <p:attrName>style.visibility</p:attrName>
                                        </p:attrNameLst>
                                      </p:cBhvr>
                                      <p:to>
                                        <p:strVal val="visible"/>
                                      </p:to>
                                    </p:set>
                                  </p:childTnLst>
                                </p:cTn>
                              </p:par>
                            </p:childTnLst>
                          </p:cTn>
                        </p:par>
                        <p:par>
                          <p:cTn id="83" fill="hold">
                            <p:stCondLst>
                              <p:cond delay="0"/>
                            </p:stCondLst>
                            <p:childTnLst>
                              <p:par>
                                <p:cTn id="84" presetID="1" presetClass="entr" presetSubtype="0" fill="hold" grpId="0" nodeType="afterEffect">
                                  <p:stCondLst>
                                    <p:cond delay="0"/>
                                  </p:stCondLst>
                                  <p:childTnLst>
                                    <p:set>
                                      <p:cBhvr>
                                        <p:cTn id="85" dur="1" fill="hold">
                                          <p:stCondLst>
                                            <p:cond delay="0"/>
                                          </p:stCondLst>
                                        </p:cTn>
                                        <p:tgtEl>
                                          <p:spTgt spid="680007"/>
                                        </p:tgtEl>
                                        <p:attrNameLst>
                                          <p:attrName>style.visibility</p:attrName>
                                        </p:attrNameLst>
                                      </p:cBhvr>
                                      <p:to>
                                        <p:strVal val="visible"/>
                                      </p:to>
                                    </p:set>
                                  </p:childTnLst>
                                  <p:subTnLst>
                                    <p:set>
                                      <p:cBhvr override="childStyle">
                                        <p:cTn dur="1" fill="hold" display="0" masterRel="nextClick" afterEffect="1"/>
                                        <p:tgtEl>
                                          <p:spTgt spid="680007"/>
                                        </p:tgtEl>
                                        <p:attrNameLst>
                                          <p:attrName>style.visibility</p:attrName>
                                        </p:attrNameLst>
                                      </p:cBhvr>
                                      <p:to>
                                        <p:strVal val="hidden"/>
                                      </p:to>
                                    </p:set>
                                  </p:subTnLst>
                                </p:cTn>
                              </p:par>
                            </p:childTnLst>
                          </p:cTn>
                        </p:par>
                      </p:childTnLst>
                    </p:cTn>
                  </p:par>
                  <p:par>
                    <p:cTn id="86" fill="hold">
                      <p:stCondLst>
                        <p:cond delay="indefinite"/>
                      </p:stCondLst>
                      <p:childTnLst>
                        <p:par>
                          <p:cTn id="87" fill="hold">
                            <p:stCondLst>
                              <p:cond delay="0"/>
                            </p:stCondLst>
                            <p:childTnLst>
                              <p:par>
                                <p:cTn id="88" presetID="1" presetClass="exit" presetSubtype="0" fill="hold" grpId="1" nodeType="clickEffect">
                                  <p:stCondLst>
                                    <p:cond delay="0"/>
                                  </p:stCondLst>
                                  <p:childTnLst>
                                    <p:set>
                                      <p:cBhvr>
                                        <p:cTn id="89" dur="1" fill="hold">
                                          <p:stCondLst>
                                            <p:cond delay="0"/>
                                          </p:stCondLst>
                                        </p:cTn>
                                        <p:tgtEl>
                                          <p:spTgt spid="680005"/>
                                        </p:tgtEl>
                                        <p:attrNameLst>
                                          <p:attrName>style.visibility</p:attrName>
                                        </p:attrNameLst>
                                      </p:cBhvr>
                                      <p:to>
                                        <p:strVal val="hidden"/>
                                      </p:to>
                                    </p:set>
                                  </p:childTnLst>
                                </p:cTn>
                              </p:par>
                              <p:par>
                                <p:cTn id="90" presetID="1" presetClass="exit" presetSubtype="0" fill="hold" grpId="1" nodeType="withEffect">
                                  <p:stCondLst>
                                    <p:cond delay="0"/>
                                  </p:stCondLst>
                                  <p:childTnLst>
                                    <p:set>
                                      <p:cBhvr>
                                        <p:cTn id="91" dur="1" fill="hold">
                                          <p:stCondLst>
                                            <p:cond delay="0"/>
                                          </p:stCondLst>
                                        </p:cTn>
                                        <p:tgtEl>
                                          <p:spTgt spid="680004"/>
                                        </p:tgtEl>
                                        <p:attrNameLst>
                                          <p:attrName>style.visibility</p:attrName>
                                        </p:attrNameLst>
                                      </p:cBhvr>
                                      <p:to>
                                        <p:strVal val="hidden"/>
                                      </p:to>
                                    </p:set>
                                  </p:childTnLst>
                                </p:cTn>
                              </p:par>
                            </p:childTnLst>
                          </p:cTn>
                        </p:par>
                        <p:par>
                          <p:cTn id="92" fill="hold">
                            <p:stCondLst>
                              <p:cond delay="0"/>
                            </p:stCondLst>
                            <p:childTnLst>
                              <p:par>
                                <p:cTn id="93" presetID="53" presetClass="exit" presetSubtype="0" fill="hold" nodeType="afterEffect">
                                  <p:stCondLst>
                                    <p:cond delay="0"/>
                                  </p:stCondLst>
                                  <p:childTnLst>
                                    <p:anim calcmode="lin" valueType="num">
                                      <p:cBhvr>
                                        <p:cTn id="94" dur="500"/>
                                        <p:tgtEl>
                                          <p:spTgt spid="4"/>
                                        </p:tgtEl>
                                        <p:attrNameLst>
                                          <p:attrName>ppt_w</p:attrName>
                                        </p:attrNameLst>
                                      </p:cBhvr>
                                      <p:tavLst>
                                        <p:tav tm="0">
                                          <p:val>
                                            <p:strVal val="ppt_w"/>
                                          </p:val>
                                        </p:tav>
                                        <p:tav tm="100000">
                                          <p:val>
                                            <p:fltVal val="0"/>
                                          </p:val>
                                        </p:tav>
                                      </p:tavLst>
                                    </p:anim>
                                    <p:anim calcmode="lin" valueType="num">
                                      <p:cBhvr>
                                        <p:cTn id="95" dur="500"/>
                                        <p:tgtEl>
                                          <p:spTgt spid="4"/>
                                        </p:tgtEl>
                                        <p:attrNameLst>
                                          <p:attrName>ppt_h</p:attrName>
                                        </p:attrNameLst>
                                      </p:cBhvr>
                                      <p:tavLst>
                                        <p:tav tm="0">
                                          <p:val>
                                            <p:strVal val="ppt_h"/>
                                          </p:val>
                                        </p:tav>
                                        <p:tav tm="100000">
                                          <p:val>
                                            <p:fltVal val="0"/>
                                          </p:val>
                                        </p:tav>
                                      </p:tavLst>
                                    </p:anim>
                                    <p:animEffect transition="out" filter="fade">
                                      <p:cBhvr>
                                        <p:cTn id="96" dur="500"/>
                                        <p:tgtEl>
                                          <p:spTgt spid="4"/>
                                        </p:tgtEl>
                                      </p:cBhvr>
                                    </p:animEffect>
                                    <p:set>
                                      <p:cBhvr>
                                        <p:cTn id="97" dur="1" fill="hold">
                                          <p:stCondLst>
                                            <p:cond delay="499"/>
                                          </p:stCondLst>
                                        </p:cTn>
                                        <p:tgtEl>
                                          <p:spTgt spid="4"/>
                                        </p:tgtEl>
                                        <p:attrNameLst>
                                          <p:attrName>style.visibility</p:attrName>
                                        </p:attrNameLst>
                                      </p:cBhvr>
                                      <p:to>
                                        <p:strVal val="hidden"/>
                                      </p:to>
                                    </p:set>
                                  </p:childTnLst>
                                </p:cTn>
                              </p:par>
                            </p:childTnLst>
                          </p:cTn>
                        </p:par>
                        <p:par>
                          <p:cTn id="98" fill="hold">
                            <p:stCondLst>
                              <p:cond delay="500"/>
                            </p:stCondLst>
                            <p:childTnLst>
                              <p:par>
                                <p:cTn id="99" presetID="1" presetClass="entr" presetSubtype="0" fill="hold" grpId="0" nodeType="afterEffect">
                                  <p:stCondLst>
                                    <p:cond delay="0"/>
                                  </p:stCondLst>
                                  <p:childTnLst>
                                    <p:set>
                                      <p:cBhvr>
                                        <p:cTn id="100" dur="1" fill="hold">
                                          <p:stCondLst>
                                            <p:cond delay="0"/>
                                          </p:stCondLst>
                                        </p:cTn>
                                        <p:tgtEl>
                                          <p:spTgt spid="680008"/>
                                        </p:tgtEl>
                                        <p:attrNameLst>
                                          <p:attrName>style.visibility</p:attrName>
                                        </p:attrNameLst>
                                      </p:cBhvr>
                                      <p:to>
                                        <p:strVal val="visible"/>
                                      </p:to>
                                    </p:set>
                                  </p:childTnLst>
                                  <p:subTnLst>
                                    <p:set>
                                      <p:cBhvr override="childStyle">
                                        <p:cTn dur="1" fill="hold" display="0" masterRel="nextClick" afterEffect="1"/>
                                        <p:tgtEl>
                                          <p:spTgt spid="680008"/>
                                        </p:tgtEl>
                                        <p:attrNameLst>
                                          <p:attrName>style.visibility</p:attrName>
                                        </p:attrNameLst>
                                      </p:cBhvr>
                                      <p:to>
                                        <p:strVal val="hidden"/>
                                      </p:to>
                                    </p:set>
                                  </p:subTnLst>
                                </p:cTn>
                              </p:par>
                            </p:childTnLst>
                          </p:cTn>
                        </p:par>
                      </p:childTnLst>
                    </p:cTn>
                  </p:par>
                  <p:par>
                    <p:cTn id="101" fill="hold">
                      <p:stCondLst>
                        <p:cond delay="indefinite"/>
                      </p:stCondLst>
                      <p:childTnLst>
                        <p:par>
                          <p:cTn id="102" fill="hold">
                            <p:stCondLst>
                              <p:cond delay="0"/>
                            </p:stCondLst>
                            <p:childTnLst>
                              <p:par>
                                <p:cTn id="103" presetID="1" presetClass="exit" presetSubtype="0" fill="hold" nodeType="clickEffect">
                                  <p:stCondLst>
                                    <p:cond delay="0"/>
                                  </p:stCondLst>
                                  <p:childTnLst>
                                    <p:set>
                                      <p:cBhvr>
                                        <p:cTn id="104" dur="1" fill="hold">
                                          <p:stCondLst>
                                            <p:cond delay="0"/>
                                          </p:stCondLst>
                                        </p:cTn>
                                        <p:tgtEl>
                                          <p:spTgt spid="679949"/>
                                        </p:tgtEl>
                                        <p:attrNameLst>
                                          <p:attrName>style.visibility</p:attrName>
                                        </p:attrNameLst>
                                      </p:cBhvr>
                                      <p:to>
                                        <p:strVal val="hidden"/>
                                      </p:to>
                                    </p:set>
                                  </p:childTnLst>
                                </p:cTn>
                              </p:par>
                            </p:childTnLst>
                          </p:cTn>
                        </p:par>
                        <p:par>
                          <p:cTn id="105" fill="hold">
                            <p:stCondLst>
                              <p:cond delay="0"/>
                            </p:stCondLst>
                            <p:childTnLst>
                              <p:par>
                                <p:cTn id="106" presetID="1" presetClass="entr" presetSubtype="0" fill="hold" nodeType="afterEffect">
                                  <p:stCondLst>
                                    <p:cond delay="0"/>
                                  </p:stCondLst>
                                  <p:childTnLst>
                                    <p:set>
                                      <p:cBhvr>
                                        <p:cTn id="107" dur="1" fill="hold">
                                          <p:stCondLst>
                                            <p:cond delay="0"/>
                                          </p:stCondLst>
                                        </p:cTn>
                                        <p:tgtEl>
                                          <p:spTgt spid="680010"/>
                                        </p:tgtEl>
                                        <p:attrNameLst>
                                          <p:attrName>style.visibility</p:attrName>
                                        </p:attrNameLst>
                                      </p:cBhvr>
                                      <p:to>
                                        <p:strVal val="visible"/>
                                      </p:to>
                                    </p:set>
                                  </p:childTnLst>
                                </p:cTn>
                              </p:par>
                            </p:childTnLst>
                          </p:cTn>
                        </p:par>
                        <p:par>
                          <p:cTn id="108" fill="hold">
                            <p:stCondLst>
                              <p:cond delay="0"/>
                            </p:stCondLst>
                            <p:childTnLst>
                              <p:par>
                                <p:cTn id="109" presetID="1" presetClass="entr" presetSubtype="0" fill="hold" grpId="0" nodeType="afterEffect">
                                  <p:stCondLst>
                                    <p:cond delay="0"/>
                                  </p:stCondLst>
                                  <p:childTnLst>
                                    <p:set>
                                      <p:cBhvr>
                                        <p:cTn id="110" dur="1" fill="hold">
                                          <p:stCondLst>
                                            <p:cond delay="0"/>
                                          </p:stCondLst>
                                        </p:cTn>
                                        <p:tgtEl>
                                          <p:spTgt spid="680009"/>
                                        </p:tgtEl>
                                        <p:attrNameLst>
                                          <p:attrName>style.visibility</p:attrName>
                                        </p:attrNameLst>
                                      </p:cBhvr>
                                      <p:to>
                                        <p:strVal val="visible"/>
                                      </p:to>
                                    </p:set>
                                  </p:childTnLst>
                                  <p:subTnLst>
                                    <p:set>
                                      <p:cBhvr override="childStyle">
                                        <p:cTn dur="1" fill="hold" display="0" masterRel="nextClick" afterEffect="1"/>
                                        <p:tgtEl>
                                          <p:spTgt spid="680009"/>
                                        </p:tgtEl>
                                        <p:attrNameLst>
                                          <p:attrName>style.visibility</p:attrName>
                                        </p:attrNameLst>
                                      </p:cBhvr>
                                      <p:to>
                                        <p:strVal val="hidden"/>
                                      </p:to>
                                    </p:set>
                                  </p:subTnLst>
                                </p:cTn>
                              </p:par>
                            </p:childTnLst>
                          </p:cTn>
                        </p:par>
                      </p:childTnLst>
                    </p:cTn>
                  </p:par>
                  <p:par>
                    <p:cTn id="111" fill="hold">
                      <p:stCondLst>
                        <p:cond delay="indefinite"/>
                      </p:stCondLst>
                      <p:childTnLst>
                        <p:par>
                          <p:cTn id="112" fill="hold">
                            <p:stCondLst>
                              <p:cond delay="0"/>
                            </p:stCondLst>
                            <p:childTnLst>
                              <p:par>
                                <p:cTn id="113" presetID="2" presetClass="entr" presetSubtype="6" fill="hold" nodeType="clickEffect">
                                  <p:stCondLst>
                                    <p:cond delay="0"/>
                                  </p:stCondLst>
                                  <p:childTnLst>
                                    <p:set>
                                      <p:cBhvr>
                                        <p:cTn id="114" dur="1" fill="hold">
                                          <p:stCondLst>
                                            <p:cond delay="0"/>
                                          </p:stCondLst>
                                        </p:cTn>
                                        <p:tgtEl>
                                          <p:spTgt spid="5"/>
                                        </p:tgtEl>
                                        <p:attrNameLst>
                                          <p:attrName>style.visibility</p:attrName>
                                        </p:attrNameLst>
                                      </p:cBhvr>
                                      <p:to>
                                        <p:strVal val="visible"/>
                                      </p:to>
                                    </p:set>
                                    <p:anim calcmode="lin" valueType="num">
                                      <p:cBhvr additive="base">
                                        <p:cTn id="115" dur="500" fill="hold"/>
                                        <p:tgtEl>
                                          <p:spTgt spid="5"/>
                                        </p:tgtEl>
                                        <p:attrNameLst>
                                          <p:attrName>ppt_x</p:attrName>
                                        </p:attrNameLst>
                                      </p:cBhvr>
                                      <p:tavLst>
                                        <p:tav tm="0">
                                          <p:val>
                                            <p:strVal val="1+#ppt_w/2"/>
                                          </p:val>
                                        </p:tav>
                                        <p:tav tm="100000">
                                          <p:val>
                                            <p:strVal val="#ppt_x"/>
                                          </p:val>
                                        </p:tav>
                                      </p:tavLst>
                                    </p:anim>
                                    <p:anim calcmode="lin" valueType="num">
                                      <p:cBhvr additive="base">
                                        <p:cTn id="116" dur="500" fill="hold"/>
                                        <p:tgtEl>
                                          <p:spTgt spid="5"/>
                                        </p:tgtEl>
                                        <p:attrNameLst>
                                          <p:attrName>ppt_y</p:attrName>
                                        </p:attrNameLst>
                                      </p:cBhvr>
                                      <p:tavLst>
                                        <p:tav tm="0">
                                          <p:val>
                                            <p:strVal val="1+#ppt_h/2"/>
                                          </p:val>
                                        </p:tav>
                                        <p:tav tm="100000">
                                          <p:val>
                                            <p:strVal val="#ppt_y"/>
                                          </p:val>
                                        </p:tav>
                                      </p:tavLst>
                                    </p:anim>
                                  </p:childTnLst>
                                </p:cTn>
                              </p:par>
                            </p:childTnLst>
                          </p:cTn>
                        </p:par>
                        <p:par>
                          <p:cTn id="117" fill="hold">
                            <p:stCondLst>
                              <p:cond delay="500"/>
                            </p:stCondLst>
                            <p:childTnLst>
                              <p:par>
                                <p:cTn id="118" presetID="1" presetClass="entr" presetSubtype="0" fill="hold" grpId="0" nodeType="afterEffect">
                                  <p:stCondLst>
                                    <p:cond delay="0"/>
                                  </p:stCondLst>
                                  <p:childTnLst>
                                    <p:set>
                                      <p:cBhvr>
                                        <p:cTn id="119" dur="1" fill="hold">
                                          <p:stCondLst>
                                            <p:cond delay="0"/>
                                          </p:stCondLst>
                                        </p:cTn>
                                        <p:tgtEl>
                                          <p:spTgt spid="680080"/>
                                        </p:tgtEl>
                                        <p:attrNameLst>
                                          <p:attrName>style.visibility</p:attrName>
                                        </p:attrNameLst>
                                      </p:cBhvr>
                                      <p:to>
                                        <p:strVal val="visible"/>
                                      </p:to>
                                    </p:set>
                                  </p:childTnLst>
                                  <p:subTnLst>
                                    <p:set>
                                      <p:cBhvr override="childStyle">
                                        <p:cTn dur="1" fill="hold" display="0" masterRel="nextClick" afterEffect="1"/>
                                        <p:tgtEl>
                                          <p:spTgt spid="680080"/>
                                        </p:tgtEl>
                                        <p:attrNameLst>
                                          <p:attrName>style.visibility</p:attrName>
                                        </p:attrNameLst>
                                      </p:cBhvr>
                                      <p:to>
                                        <p:strVal val="hidden"/>
                                      </p:to>
                                    </p:set>
                                  </p:subTnLst>
                                </p:cTn>
                              </p:par>
                            </p:childTnLst>
                          </p:cTn>
                        </p:par>
                      </p:childTnLst>
                    </p:cTn>
                  </p:par>
                  <p:par>
                    <p:cTn id="120" fill="hold">
                      <p:stCondLst>
                        <p:cond delay="indefinite"/>
                      </p:stCondLst>
                      <p:childTnLst>
                        <p:par>
                          <p:cTn id="121" fill="hold">
                            <p:stCondLst>
                              <p:cond delay="0"/>
                            </p:stCondLst>
                            <p:childTnLst>
                              <p:par>
                                <p:cTn id="122" presetID="1" presetClass="entr" presetSubtype="0" fill="hold" grpId="0" nodeType="clickEffect">
                                  <p:stCondLst>
                                    <p:cond delay="0"/>
                                  </p:stCondLst>
                                  <p:childTnLst>
                                    <p:set>
                                      <p:cBhvr>
                                        <p:cTn id="123" dur="1" fill="hold">
                                          <p:stCondLst>
                                            <p:cond delay="0"/>
                                          </p:stCondLst>
                                        </p:cTn>
                                        <p:tgtEl>
                                          <p:spTgt spid="680081"/>
                                        </p:tgtEl>
                                        <p:attrNameLst>
                                          <p:attrName>style.visibility</p:attrName>
                                        </p:attrNameLst>
                                      </p:cBhvr>
                                      <p:to>
                                        <p:strVal val="visible"/>
                                      </p:to>
                                    </p:set>
                                  </p:childTnLst>
                                  <p:subTnLst>
                                    <p:set>
                                      <p:cBhvr override="childStyle">
                                        <p:cTn dur="1" fill="hold" display="0" masterRel="nextClick" afterEffect="1"/>
                                        <p:tgtEl>
                                          <p:spTgt spid="680081"/>
                                        </p:tgtEl>
                                        <p:attrNameLst>
                                          <p:attrName>style.visibility</p:attrName>
                                        </p:attrNameLst>
                                      </p:cBhvr>
                                      <p:to>
                                        <p:strVal val="hidden"/>
                                      </p:to>
                                    </p:set>
                                  </p:subTnLst>
                                </p:cTn>
                              </p:par>
                            </p:childTnLst>
                          </p:cTn>
                        </p:par>
                      </p:childTnLst>
                    </p:cTn>
                  </p:par>
                  <p:par>
                    <p:cTn id="124" fill="hold">
                      <p:stCondLst>
                        <p:cond delay="indefinite"/>
                      </p:stCondLst>
                      <p:childTnLst>
                        <p:par>
                          <p:cTn id="125" fill="hold">
                            <p:stCondLst>
                              <p:cond delay="0"/>
                            </p:stCondLst>
                            <p:childTnLst>
                              <p:par>
                                <p:cTn id="126" presetID="1" presetClass="exit" presetSubtype="0" fill="hold" nodeType="clickEffect">
                                  <p:stCondLst>
                                    <p:cond delay="0"/>
                                  </p:stCondLst>
                                  <p:childTnLst>
                                    <p:set>
                                      <p:cBhvr>
                                        <p:cTn id="127" dur="1" fill="hold">
                                          <p:stCondLst>
                                            <p:cond delay="0"/>
                                          </p:stCondLst>
                                        </p:cTn>
                                        <p:tgtEl>
                                          <p:spTgt spid="680006"/>
                                        </p:tgtEl>
                                        <p:attrNameLst>
                                          <p:attrName>style.visibility</p:attrName>
                                        </p:attrNameLst>
                                      </p:cBhvr>
                                      <p:to>
                                        <p:strVal val="hidden"/>
                                      </p:to>
                                    </p:set>
                                  </p:childTnLst>
                                </p:cTn>
                              </p:par>
                            </p:childTnLst>
                          </p:cTn>
                        </p:par>
                        <p:par>
                          <p:cTn id="128" fill="hold">
                            <p:stCondLst>
                              <p:cond delay="0"/>
                            </p:stCondLst>
                            <p:childTnLst>
                              <p:par>
                                <p:cTn id="129" presetID="1" presetClass="entr" presetSubtype="0" fill="hold" nodeType="afterEffect">
                                  <p:stCondLst>
                                    <p:cond delay="0"/>
                                  </p:stCondLst>
                                  <p:childTnLst>
                                    <p:set>
                                      <p:cBhvr>
                                        <p:cTn id="130" dur="1" fill="hold">
                                          <p:stCondLst>
                                            <p:cond delay="0"/>
                                          </p:stCondLst>
                                        </p:cTn>
                                        <p:tgtEl>
                                          <p:spTgt spid="680084"/>
                                        </p:tgtEl>
                                        <p:attrNameLst>
                                          <p:attrName>style.visibility</p:attrName>
                                        </p:attrNameLst>
                                      </p:cBhvr>
                                      <p:to>
                                        <p:strVal val="visible"/>
                                      </p:to>
                                    </p:set>
                                  </p:childTnLst>
                                </p:cTn>
                              </p:par>
                            </p:childTnLst>
                          </p:cTn>
                        </p:par>
                        <p:par>
                          <p:cTn id="131" fill="hold">
                            <p:stCondLst>
                              <p:cond delay="0"/>
                            </p:stCondLst>
                            <p:childTnLst>
                              <p:par>
                                <p:cTn id="132" presetID="1" presetClass="entr" presetSubtype="0" fill="hold" grpId="0" nodeType="afterEffect">
                                  <p:stCondLst>
                                    <p:cond delay="0"/>
                                  </p:stCondLst>
                                  <p:childTnLst>
                                    <p:set>
                                      <p:cBhvr>
                                        <p:cTn id="133" dur="1" fill="hold">
                                          <p:stCondLst>
                                            <p:cond delay="0"/>
                                          </p:stCondLst>
                                        </p:cTn>
                                        <p:tgtEl>
                                          <p:spTgt spid="680082"/>
                                        </p:tgtEl>
                                        <p:attrNameLst>
                                          <p:attrName>style.visibility</p:attrName>
                                        </p:attrNameLst>
                                      </p:cBhvr>
                                      <p:to>
                                        <p:strVal val="visible"/>
                                      </p:to>
                                    </p:set>
                                  </p:childTnLst>
                                  <p:subTnLst>
                                    <p:set>
                                      <p:cBhvr override="childStyle">
                                        <p:cTn dur="1" fill="hold" display="0" masterRel="nextClick" afterEffect="1"/>
                                        <p:tgtEl>
                                          <p:spTgt spid="680082"/>
                                        </p:tgtEl>
                                        <p:attrNameLst>
                                          <p:attrName>style.visibility</p:attrName>
                                        </p:attrNameLst>
                                      </p:cBhvr>
                                      <p:to>
                                        <p:strVal val="hidden"/>
                                      </p:to>
                                    </p:set>
                                  </p:subTnLst>
                                </p:cTn>
                              </p:par>
                            </p:childTnLst>
                          </p:cTn>
                        </p:par>
                      </p:childTnLst>
                    </p:cTn>
                  </p:par>
                  <p:par>
                    <p:cTn id="134" fill="hold">
                      <p:stCondLst>
                        <p:cond delay="indefinite"/>
                      </p:stCondLst>
                      <p:childTnLst>
                        <p:par>
                          <p:cTn id="135" fill="hold">
                            <p:stCondLst>
                              <p:cond delay="0"/>
                            </p:stCondLst>
                            <p:childTnLst>
                              <p:par>
                                <p:cTn id="136" presetID="1" presetClass="exit" presetSubtype="0" fill="hold" grpId="1" nodeType="clickEffect">
                                  <p:stCondLst>
                                    <p:cond delay="0"/>
                                  </p:stCondLst>
                                  <p:childTnLst>
                                    <p:set>
                                      <p:cBhvr>
                                        <p:cTn id="137" dur="1" fill="hold">
                                          <p:stCondLst>
                                            <p:cond delay="0"/>
                                          </p:stCondLst>
                                        </p:cTn>
                                        <p:tgtEl>
                                          <p:spTgt spid="680081"/>
                                        </p:tgtEl>
                                        <p:attrNameLst>
                                          <p:attrName>style.visibility</p:attrName>
                                        </p:attrNameLst>
                                      </p:cBhvr>
                                      <p:to>
                                        <p:strVal val="hidden"/>
                                      </p:to>
                                    </p:set>
                                  </p:childTnLst>
                                </p:cTn>
                              </p:par>
                              <p:par>
                                <p:cTn id="138" presetID="1" presetClass="exit" presetSubtype="0" fill="hold" grpId="1" nodeType="withEffect">
                                  <p:stCondLst>
                                    <p:cond delay="0"/>
                                  </p:stCondLst>
                                  <p:childTnLst>
                                    <p:set>
                                      <p:cBhvr>
                                        <p:cTn id="139" dur="1" fill="hold">
                                          <p:stCondLst>
                                            <p:cond delay="0"/>
                                          </p:stCondLst>
                                        </p:cTn>
                                        <p:tgtEl>
                                          <p:spTgt spid="680080"/>
                                        </p:tgtEl>
                                        <p:attrNameLst>
                                          <p:attrName>style.visibility</p:attrName>
                                        </p:attrNameLst>
                                      </p:cBhvr>
                                      <p:to>
                                        <p:strVal val="hidden"/>
                                      </p:to>
                                    </p:set>
                                  </p:childTnLst>
                                </p:cTn>
                              </p:par>
                            </p:childTnLst>
                          </p:cTn>
                        </p:par>
                        <p:par>
                          <p:cTn id="140" fill="hold">
                            <p:stCondLst>
                              <p:cond delay="0"/>
                            </p:stCondLst>
                            <p:childTnLst>
                              <p:par>
                                <p:cTn id="141" presetID="53" presetClass="exit" presetSubtype="0" fill="hold" nodeType="afterEffect">
                                  <p:stCondLst>
                                    <p:cond delay="0"/>
                                  </p:stCondLst>
                                  <p:childTnLst>
                                    <p:anim calcmode="lin" valueType="num">
                                      <p:cBhvr>
                                        <p:cTn id="142" dur="500"/>
                                        <p:tgtEl>
                                          <p:spTgt spid="5"/>
                                        </p:tgtEl>
                                        <p:attrNameLst>
                                          <p:attrName>ppt_w</p:attrName>
                                        </p:attrNameLst>
                                      </p:cBhvr>
                                      <p:tavLst>
                                        <p:tav tm="0">
                                          <p:val>
                                            <p:strVal val="ppt_w"/>
                                          </p:val>
                                        </p:tav>
                                        <p:tav tm="100000">
                                          <p:val>
                                            <p:fltVal val="0"/>
                                          </p:val>
                                        </p:tav>
                                      </p:tavLst>
                                    </p:anim>
                                    <p:anim calcmode="lin" valueType="num">
                                      <p:cBhvr>
                                        <p:cTn id="143" dur="500"/>
                                        <p:tgtEl>
                                          <p:spTgt spid="5"/>
                                        </p:tgtEl>
                                        <p:attrNameLst>
                                          <p:attrName>ppt_h</p:attrName>
                                        </p:attrNameLst>
                                      </p:cBhvr>
                                      <p:tavLst>
                                        <p:tav tm="0">
                                          <p:val>
                                            <p:strVal val="ppt_h"/>
                                          </p:val>
                                        </p:tav>
                                        <p:tav tm="100000">
                                          <p:val>
                                            <p:fltVal val="0"/>
                                          </p:val>
                                        </p:tav>
                                      </p:tavLst>
                                    </p:anim>
                                    <p:animEffect transition="out" filter="fade">
                                      <p:cBhvr>
                                        <p:cTn id="144" dur="500"/>
                                        <p:tgtEl>
                                          <p:spTgt spid="5"/>
                                        </p:tgtEl>
                                      </p:cBhvr>
                                    </p:animEffect>
                                    <p:set>
                                      <p:cBhvr>
                                        <p:cTn id="145" dur="1" fill="hold">
                                          <p:stCondLst>
                                            <p:cond delay="499"/>
                                          </p:stCondLst>
                                        </p:cTn>
                                        <p:tgtEl>
                                          <p:spTgt spid="5"/>
                                        </p:tgtEl>
                                        <p:attrNameLst>
                                          <p:attrName>style.visibility</p:attrName>
                                        </p:attrNameLst>
                                      </p:cBhvr>
                                      <p:to>
                                        <p:strVal val="hidden"/>
                                      </p:to>
                                    </p:set>
                                  </p:childTnLst>
                                </p:cTn>
                              </p:par>
                            </p:childTnLst>
                          </p:cTn>
                        </p:par>
                        <p:par>
                          <p:cTn id="146" fill="hold">
                            <p:stCondLst>
                              <p:cond delay="500"/>
                            </p:stCondLst>
                            <p:childTnLst>
                              <p:par>
                                <p:cTn id="147" presetID="1" presetClass="entr" presetSubtype="0" fill="hold" grpId="0" nodeType="afterEffect">
                                  <p:stCondLst>
                                    <p:cond delay="0"/>
                                  </p:stCondLst>
                                  <p:childTnLst>
                                    <p:set>
                                      <p:cBhvr>
                                        <p:cTn id="148" dur="1" fill="hold">
                                          <p:stCondLst>
                                            <p:cond delay="0"/>
                                          </p:stCondLst>
                                        </p:cTn>
                                        <p:tgtEl>
                                          <p:spTgt spid="680085"/>
                                        </p:tgtEl>
                                        <p:attrNameLst>
                                          <p:attrName>style.visibility</p:attrName>
                                        </p:attrNameLst>
                                      </p:cBhvr>
                                      <p:to>
                                        <p:strVal val="visible"/>
                                      </p:to>
                                    </p:set>
                                  </p:childTnLst>
                                  <p:subTnLst>
                                    <p:set>
                                      <p:cBhvr override="childStyle">
                                        <p:cTn dur="1" fill="hold" display="0" masterRel="nextClick" afterEffect="1"/>
                                        <p:tgtEl>
                                          <p:spTgt spid="680085"/>
                                        </p:tgtEl>
                                        <p:attrNameLst>
                                          <p:attrName>style.visibility</p:attrName>
                                        </p:attrNameLst>
                                      </p:cBhvr>
                                      <p:to>
                                        <p:strVal val="hidden"/>
                                      </p:to>
                                    </p:set>
                                  </p:subTnLst>
                                </p:cTn>
                              </p:par>
                            </p:childTnLst>
                          </p:cTn>
                        </p:par>
                      </p:childTnLst>
                    </p:cTn>
                  </p:par>
                  <p:par>
                    <p:cTn id="149" fill="hold">
                      <p:stCondLst>
                        <p:cond delay="indefinite"/>
                      </p:stCondLst>
                      <p:childTnLst>
                        <p:par>
                          <p:cTn id="150" fill="hold">
                            <p:stCondLst>
                              <p:cond delay="0"/>
                            </p:stCondLst>
                            <p:childTnLst>
                              <p:par>
                                <p:cTn id="151" presetID="53" presetClass="exit" presetSubtype="0" fill="hold" nodeType="clickEffect">
                                  <p:stCondLst>
                                    <p:cond delay="0"/>
                                  </p:stCondLst>
                                  <p:childTnLst>
                                    <p:anim calcmode="lin" valueType="num">
                                      <p:cBhvr>
                                        <p:cTn id="152" dur="500"/>
                                        <p:tgtEl>
                                          <p:spTgt spid="3"/>
                                        </p:tgtEl>
                                        <p:attrNameLst>
                                          <p:attrName>ppt_w</p:attrName>
                                        </p:attrNameLst>
                                      </p:cBhvr>
                                      <p:tavLst>
                                        <p:tav tm="0">
                                          <p:val>
                                            <p:strVal val="ppt_w"/>
                                          </p:val>
                                        </p:tav>
                                        <p:tav tm="100000">
                                          <p:val>
                                            <p:fltVal val="0"/>
                                          </p:val>
                                        </p:tav>
                                      </p:tavLst>
                                    </p:anim>
                                    <p:anim calcmode="lin" valueType="num">
                                      <p:cBhvr>
                                        <p:cTn id="153" dur="500"/>
                                        <p:tgtEl>
                                          <p:spTgt spid="3"/>
                                        </p:tgtEl>
                                        <p:attrNameLst>
                                          <p:attrName>ppt_h</p:attrName>
                                        </p:attrNameLst>
                                      </p:cBhvr>
                                      <p:tavLst>
                                        <p:tav tm="0">
                                          <p:val>
                                            <p:strVal val="ppt_h"/>
                                          </p:val>
                                        </p:tav>
                                        <p:tav tm="100000">
                                          <p:val>
                                            <p:fltVal val="0"/>
                                          </p:val>
                                        </p:tav>
                                      </p:tavLst>
                                    </p:anim>
                                    <p:animEffect transition="out" filter="fade">
                                      <p:cBhvr>
                                        <p:cTn id="154" dur="500"/>
                                        <p:tgtEl>
                                          <p:spTgt spid="3"/>
                                        </p:tgtEl>
                                      </p:cBhvr>
                                    </p:animEffect>
                                    <p:set>
                                      <p:cBhvr>
                                        <p:cTn id="155" dur="1" fill="hold">
                                          <p:stCondLst>
                                            <p:cond delay="499"/>
                                          </p:stCondLst>
                                        </p:cTn>
                                        <p:tgtEl>
                                          <p:spTgt spid="3"/>
                                        </p:tgtEl>
                                        <p:attrNameLst>
                                          <p:attrName>style.visibility</p:attrName>
                                        </p:attrNameLst>
                                      </p:cBhvr>
                                      <p:to>
                                        <p:strVal val="hidden"/>
                                      </p:to>
                                    </p:set>
                                  </p:childTnLst>
                                </p:cTn>
                              </p:par>
                            </p:childTnLst>
                          </p:cTn>
                        </p:par>
                        <p:par>
                          <p:cTn id="156" fill="hold">
                            <p:stCondLst>
                              <p:cond delay="500"/>
                            </p:stCondLst>
                            <p:childTnLst>
                              <p:par>
                                <p:cTn id="157" presetID="1" presetClass="entr" presetSubtype="0" fill="hold" grpId="0" nodeType="afterEffect">
                                  <p:stCondLst>
                                    <p:cond delay="0"/>
                                  </p:stCondLst>
                                  <p:childTnLst>
                                    <p:set>
                                      <p:cBhvr>
                                        <p:cTn id="158" dur="1" fill="hold">
                                          <p:stCondLst>
                                            <p:cond delay="0"/>
                                          </p:stCondLst>
                                        </p:cTn>
                                        <p:tgtEl>
                                          <p:spTgt spid="680089"/>
                                        </p:tgtEl>
                                        <p:attrNameLst>
                                          <p:attrName>style.visibility</p:attrName>
                                        </p:attrNameLst>
                                      </p:cBhvr>
                                      <p:to>
                                        <p:strVal val="visible"/>
                                      </p:to>
                                    </p:set>
                                  </p:childTnLst>
                                  <p:subTnLst>
                                    <p:set>
                                      <p:cBhvr override="childStyle">
                                        <p:cTn dur="1" fill="hold" display="0" masterRel="nextClick" afterEffect="1"/>
                                        <p:tgtEl>
                                          <p:spTgt spid="680089"/>
                                        </p:tgtEl>
                                        <p:attrNameLst>
                                          <p:attrName>style.visibility</p:attrName>
                                        </p:attrNameLst>
                                      </p:cBhvr>
                                      <p:to>
                                        <p:strVal val="hidden"/>
                                      </p:to>
                                    </p:set>
                                  </p:subTnLst>
                                </p:cTn>
                              </p:par>
                            </p:childTnLst>
                          </p:cTn>
                        </p:par>
                      </p:childTnLst>
                    </p:cTn>
                  </p:par>
                  <p:par>
                    <p:cTn id="159" fill="hold">
                      <p:stCondLst>
                        <p:cond delay="indefinite"/>
                      </p:stCondLst>
                      <p:childTnLst>
                        <p:par>
                          <p:cTn id="160" fill="hold">
                            <p:stCondLst>
                              <p:cond delay="0"/>
                            </p:stCondLst>
                            <p:childTnLst>
                              <p:par>
                                <p:cTn id="161" presetID="1" presetClass="exit" presetSubtype="0" fill="hold" nodeType="clickEffect">
                                  <p:stCondLst>
                                    <p:cond delay="0"/>
                                  </p:stCondLst>
                                  <p:childTnLst>
                                    <p:set>
                                      <p:cBhvr>
                                        <p:cTn id="162" dur="1" fill="hold">
                                          <p:stCondLst>
                                            <p:cond delay="0"/>
                                          </p:stCondLst>
                                        </p:cTn>
                                        <p:tgtEl>
                                          <p:spTgt spid="679948"/>
                                        </p:tgtEl>
                                        <p:attrNameLst>
                                          <p:attrName>style.visibility</p:attrName>
                                        </p:attrNameLst>
                                      </p:cBhvr>
                                      <p:to>
                                        <p:strVal val="hidden"/>
                                      </p:to>
                                    </p:set>
                                  </p:childTnLst>
                                </p:cTn>
                              </p:par>
                            </p:childTnLst>
                          </p:cTn>
                        </p:par>
                        <p:par>
                          <p:cTn id="163" fill="hold">
                            <p:stCondLst>
                              <p:cond delay="0"/>
                            </p:stCondLst>
                            <p:childTnLst>
                              <p:par>
                                <p:cTn id="164" presetID="1" presetClass="entr" presetSubtype="0" fill="hold" nodeType="afterEffect">
                                  <p:stCondLst>
                                    <p:cond delay="0"/>
                                  </p:stCondLst>
                                  <p:childTnLst>
                                    <p:set>
                                      <p:cBhvr>
                                        <p:cTn id="165" dur="1" fill="hold">
                                          <p:stCondLst>
                                            <p:cond delay="0"/>
                                          </p:stCondLst>
                                        </p:cTn>
                                        <p:tgtEl>
                                          <p:spTgt spid="680091"/>
                                        </p:tgtEl>
                                        <p:attrNameLst>
                                          <p:attrName>style.visibility</p:attrName>
                                        </p:attrNameLst>
                                      </p:cBhvr>
                                      <p:to>
                                        <p:strVal val="visible"/>
                                      </p:to>
                                    </p:set>
                                  </p:childTnLst>
                                </p:cTn>
                              </p:par>
                            </p:childTnLst>
                          </p:cTn>
                        </p:par>
                        <p:par>
                          <p:cTn id="166" fill="hold">
                            <p:stCondLst>
                              <p:cond delay="0"/>
                            </p:stCondLst>
                            <p:childTnLst>
                              <p:par>
                                <p:cTn id="167" presetID="1" presetClass="entr" presetSubtype="0" fill="hold" grpId="0" nodeType="afterEffect">
                                  <p:stCondLst>
                                    <p:cond delay="0"/>
                                  </p:stCondLst>
                                  <p:childTnLst>
                                    <p:set>
                                      <p:cBhvr>
                                        <p:cTn id="168" dur="1" fill="hold">
                                          <p:stCondLst>
                                            <p:cond delay="0"/>
                                          </p:stCondLst>
                                        </p:cTn>
                                        <p:tgtEl>
                                          <p:spTgt spid="680090"/>
                                        </p:tgtEl>
                                        <p:attrNameLst>
                                          <p:attrName>style.visibility</p:attrName>
                                        </p:attrNameLst>
                                      </p:cBhvr>
                                      <p:to>
                                        <p:strVal val="visible"/>
                                      </p:to>
                                    </p:set>
                                  </p:childTnLst>
                                  <p:subTnLst>
                                    <p:set>
                                      <p:cBhvr override="childStyle">
                                        <p:cTn dur="1" fill="hold" display="0" masterRel="nextClick" afterEffect="1"/>
                                        <p:tgtEl>
                                          <p:spTgt spid="680090"/>
                                        </p:tgtEl>
                                        <p:attrNameLst>
                                          <p:attrName>style.visibility</p:attrName>
                                        </p:attrNameLst>
                                      </p:cBhvr>
                                      <p:to>
                                        <p:strVal val="hidden"/>
                                      </p:to>
                                    </p:set>
                                  </p:subTnLst>
                                </p:cTn>
                              </p:par>
                            </p:childTnLst>
                          </p:cTn>
                        </p:par>
                      </p:childTnLst>
                    </p:cTn>
                  </p:par>
                  <p:par>
                    <p:cTn id="169" fill="hold">
                      <p:stCondLst>
                        <p:cond delay="indefinite"/>
                      </p:stCondLst>
                      <p:childTnLst>
                        <p:par>
                          <p:cTn id="170" fill="hold">
                            <p:stCondLst>
                              <p:cond delay="0"/>
                            </p:stCondLst>
                            <p:childTnLst>
                              <p:par>
                                <p:cTn id="171" presetID="2" presetClass="entr" presetSubtype="6" fill="hold" nodeType="clickEffect">
                                  <p:stCondLst>
                                    <p:cond delay="0"/>
                                  </p:stCondLst>
                                  <p:childTnLst>
                                    <p:set>
                                      <p:cBhvr>
                                        <p:cTn id="172" dur="1" fill="hold">
                                          <p:stCondLst>
                                            <p:cond delay="0"/>
                                          </p:stCondLst>
                                        </p:cTn>
                                        <p:tgtEl>
                                          <p:spTgt spid="6"/>
                                        </p:tgtEl>
                                        <p:attrNameLst>
                                          <p:attrName>style.visibility</p:attrName>
                                        </p:attrNameLst>
                                      </p:cBhvr>
                                      <p:to>
                                        <p:strVal val="visible"/>
                                      </p:to>
                                    </p:set>
                                    <p:anim calcmode="lin" valueType="num">
                                      <p:cBhvr additive="base">
                                        <p:cTn id="173" dur="500" fill="hold"/>
                                        <p:tgtEl>
                                          <p:spTgt spid="6"/>
                                        </p:tgtEl>
                                        <p:attrNameLst>
                                          <p:attrName>ppt_x</p:attrName>
                                        </p:attrNameLst>
                                      </p:cBhvr>
                                      <p:tavLst>
                                        <p:tav tm="0">
                                          <p:val>
                                            <p:strVal val="1+#ppt_w/2"/>
                                          </p:val>
                                        </p:tav>
                                        <p:tav tm="100000">
                                          <p:val>
                                            <p:strVal val="#ppt_x"/>
                                          </p:val>
                                        </p:tav>
                                      </p:tavLst>
                                    </p:anim>
                                    <p:anim calcmode="lin" valueType="num">
                                      <p:cBhvr additive="base">
                                        <p:cTn id="174" dur="500" fill="hold"/>
                                        <p:tgtEl>
                                          <p:spTgt spid="6"/>
                                        </p:tgtEl>
                                        <p:attrNameLst>
                                          <p:attrName>ppt_y</p:attrName>
                                        </p:attrNameLst>
                                      </p:cBhvr>
                                      <p:tavLst>
                                        <p:tav tm="0">
                                          <p:val>
                                            <p:strVal val="1+#ppt_h/2"/>
                                          </p:val>
                                        </p:tav>
                                        <p:tav tm="100000">
                                          <p:val>
                                            <p:strVal val="#ppt_y"/>
                                          </p:val>
                                        </p:tav>
                                      </p:tavLst>
                                    </p:anim>
                                  </p:childTnLst>
                                </p:cTn>
                              </p:par>
                            </p:childTnLst>
                          </p:cTn>
                        </p:par>
                        <p:par>
                          <p:cTn id="175" fill="hold">
                            <p:stCondLst>
                              <p:cond delay="500"/>
                            </p:stCondLst>
                            <p:childTnLst>
                              <p:par>
                                <p:cTn id="176" presetID="1" presetClass="entr" presetSubtype="0" fill="hold" grpId="0" nodeType="afterEffect">
                                  <p:stCondLst>
                                    <p:cond delay="0"/>
                                  </p:stCondLst>
                                  <p:childTnLst>
                                    <p:set>
                                      <p:cBhvr>
                                        <p:cTn id="177" dur="1" fill="hold">
                                          <p:stCondLst>
                                            <p:cond delay="0"/>
                                          </p:stCondLst>
                                        </p:cTn>
                                        <p:tgtEl>
                                          <p:spTgt spid="680107"/>
                                        </p:tgtEl>
                                        <p:attrNameLst>
                                          <p:attrName>style.visibility</p:attrName>
                                        </p:attrNameLst>
                                      </p:cBhvr>
                                      <p:to>
                                        <p:strVal val="visible"/>
                                      </p:to>
                                    </p:set>
                                  </p:childTnLst>
                                  <p:subTnLst>
                                    <p:set>
                                      <p:cBhvr override="childStyle">
                                        <p:cTn dur="1" fill="hold" display="0" masterRel="nextClick" afterEffect="1"/>
                                        <p:tgtEl>
                                          <p:spTgt spid="680107"/>
                                        </p:tgtEl>
                                        <p:attrNameLst>
                                          <p:attrName>style.visibility</p:attrName>
                                        </p:attrNameLst>
                                      </p:cBhvr>
                                      <p:to>
                                        <p:strVal val="hidden"/>
                                      </p:to>
                                    </p:set>
                                  </p:subTnLst>
                                </p:cTn>
                              </p:par>
                            </p:childTnLst>
                          </p:cTn>
                        </p:par>
                      </p:childTnLst>
                    </p:cTn>
                  </p:par>
                  <p:par>
                    <p:cTn id="178" fill="hold">
                      <p:stCondLst>
                        <p:cond delay="indefinite"/>
                      </p:stCondLst>
                      <p:childTnLst>
                        <p:par>
                          <p:cTn id="179" fill="hold">
                            <p:stCondLst>
                              <p:cond delay="0"/>
                            </p:stCondLst>
                            <p:childTnLst>
                              <p:par>
                                <p:cTn id="180" presetID="1" presetClass="entr" presetSubtype="0" fill="hold" grpId="0" nodeType="clickEffect">
                                  <p:stCondLst>
                                    <p:cond delay="0"/>
                                  </p:stCondLst>
                                  <p:childTnLst>
                                    <p:set>
                                      <p:cBhvr>
                                        <p:cTn id="181" dur="1" fill="hold">
                                          <p:stCondLst>
                                            <p:cond delay="0"/>
                                          </p:stCondLst>
                                        </p:cTn>
                                        <p:tgtEl>
                                          <p:spTgt spid="680108"/>
                                        </p:tgtEl>
                                        <p:attrNameLst>
                                          <p:attrName>style.visibility</p:attrName>
                                        </p:attrNameLst>
                                      </p:cBhvr>
                                      <p:to>
                                        <p:strVal val="visible"/>
                                      </p:to>
                                    </p:set>
                                  </p:childTnLst>
                                  <p:subTnLst>
                                    <p:set>
                                      <p:cBhvr override="childStyle">
                                        <p:cTn dur="1" fill="hold" display="0" masterRel="nextClick" afterEffect="1"/>
                                        <p:tgtEl>
                                          <p:spTgt spid="680108"/>
                                        </p:tgtEl>
                                        <p:attrNameLst>
                                          <p:attrName>style.visibility</p:attrName>
                                        </p:attrNameLst>
                                      </p:cBhvr>
                                      <p:to>
                                        <p:strVal val="hidden"/>
                                      </p:to>
                                    </p:set>
                                  </p:subTnLst>
                                </p:cTn>
                              </p:par>
                            </p:childTnLst>
                          </p:cTn>
                        </p:par>
                      </p:childTnLst>
                    </p:cTn>
                  </p:par>
                  <p:par>
                    <p:cTn id="182" fill="hold">
                      <p:stCondLst>
                        <p:cond delay="indefinite"/>
                      </p:stCondLst>
                      <p:childTnLst>
                        <p:par>
                          <p:cTn id="183" fill="hold">
                            <p:stCondLst>
                              <p:cond delay="0"/>
                            </p:stCondLst>
                            <p:childTnLst>
                              <p:par>
                                <p:cTn id="184" presetID="2" presetClass="entr" presetSubtype="6" fill="hold" nodeType="clickEffect">
                                  <p:stCondLst>
                                    <p:cond delay="0"/>
                                  </p:stCondLst>
                                  <p:childTnLst>
                                    <p:set>
                                      <p:cBhvr>
                                        <p:cTn id="185" dur="1" fill="hold">
                                          <p:stCondLst>
                                            <p:cond delay="0"/>
                                          </p:stCondLst>
                                        </p:cTn>
                                        <p:tgtEl>
                                          <p:spTgt spid="7"/>
                                        </p:tgtEl>
                                        <p:attrNameLst>
                                          <p:attrName>style.visibility</p:attrName>
                                        </p:attrNameLst>
                                      </p:cBhvr>
                                      <p:to>
                                        <p:strVal val="visible"/>
                                      </p:to>
                                    </p:set>
                                    <p:anim calcmode="lin" valueType="num">
                                      <p:cBhvr additive="base">
                                        <p:cTn id="186" dur="500" fill="hold"/>
                                        <p:tgtEl>
                                          <p:spTgt spid="7"/>
                                        </p:tgtEl>
                                        <p:attrNameLst>
                                          <p:attrName>ppt_x</p:attrName>
                                        </p:attrNameLst>
                                      </p:cBhvr>
                                      <p:tavLst>
                                        <p:tav tm="0">
                                          <p:val>
                                            <p:strVal val="1+#ppt_w/2"/>
                                          </p:val>
                                        </p:tav>
                                        <p:tav tm="100000">
                                          <p:val>
                                            <p:strVal val="#ppt_x"/>
                                          </p:val>
                                        </p:tav>
                                      </p:tavLst>
                                    </p:anim>
                                    <p:anim calcmode="lin" valueType="num">
                                      <p:cBhvr additive="base">
                                        <p:cTn id="187" dur="500" fill="hold"/>
                                        <p:tgtEl>
                                          <p:spTgt spid="7"/>
                                        </p:tgtEl>
                                        <p:attrNameLst>
                                          <p:attrName>ppt_y</p:attrName>
                                        </p:attrNameLst>
                                      </p:cBhvr>
                                      <p:tavLst>
                                        <p:tav tm="0">
                                          <p:val>
                                            <p:strVal val="1+#ppt_h/2"/>
                                          </p:val>
                                        </p:tav>
                                        <p:tav tm="100000">
                                          <p:val>
                                            <p:strVal val="#ppt_y"/>
                                          </p:val>
                                        </p:tav>
                                      </p:tavLst>
                                    </p:anim>
                                  </p:childTnLst>
                                </p:cTn>
                              </p:par>
                            </p:childTnLst>
                          </p:cTn>
                        </p:par>
                        <p:par>
                          <p:cTn id="188" fill="hold">
                            <p:stCondLst>
                              <p:cond delay="500"/>
                            </p:stCondLst>
                            <p:childTnLst>
                              <p:par>
                                <p:cTn id="189" presetID="1" presetClass="entr" presetSubtype="0" fill="hold" grpId="0" nodeType="afterEffect">
                                  <p:stCondLst>
                                    <p:cond delay="0"/>
                                  </p:stCondLst>
                                  <p:childTnLst>
                                    <p:set>
                                      <p:cBhvr>
                                        <p:cTn id="190" dur="1" fill="hold">
                                          <p:stCondLst>
                                            <p:cond delay="0"/>
                                          </p:stCondLst>
                                        </p:cTn>
                                        <p:tgtEl>
                                          <p:spTgt spid="680126"/>
                                        </p:tgtEl>
                                        <p:attrNameLst>
                                          <p:attrName>style.visibility</p:attrName>
                                        </p:attrNameLst>
                                      </p:cBhvr>
                                      <p:to>
                                        <p:strVal val="visible"/>
                                      </p:to>
                                    </p:set>
                                  </p:childTnLst>
                                  <p:subTnLst>
                                    <p:set>
                                      <p:cBhvr override="childStyle">
                                        <p:cTn dur="1" fill="hold" display="0" masterRel="nextClick" afterEffect="1"/>
                                        <p:tgtEl>
                                          <p:spTgt spid="680126"/>
                                        </p:tgtEl>
                                        <p:attrNameLst>
                                          <p:attrName>style.visibility</p:attrName>
                                        </p:attrNameLst>
                                      </p:cBhvr>
                                      <p:to>
                                        <p:strVal val="hidden"/>
                                      </p:to>
                                    </p:set>
                                  </p:subTnLst>
                                </p:cTn>
                              </p:par>
                            </p:childTnLst>
                          </p:cTn>
                        </p:par>
                      </p:childTnLst>
                    </p:cTn>
                  </p:par>
                  <p:par>
                    <p:cTn id="191" fill="hold">
                      <p:stCondLst>
                        <p:cond delay="indefinite"/>
                      </p:stCondLst>
                      <p:childTnLst>
                        <p:par>
                          <p:cTn id="192" fill="hold">
                            <p:stCondLst>
                              <p:cond delay="0"/>
                            </p:stCondLst>
                            <p:childTnLst>
                              <p:par>
                                <p:cTn id="193" presetID="1" presetClass="entr" presetSubtype="0" fill="hold" grpId="0" nodeType="clickEffect">
                                  <p:stCondLst>
                                    <p:cond delay="0"/>
                                  </p:stCondLst>
                                  <p:childTnLst>
                                    <p:set>
                                      <p:cBhvr>
                                        <p:cTn id="194" dur="1" fill="hold">
                                          <p:stCondLst>
                                            <p:cond delay="0"/>
                                          </p:stCondLst>
                                        </p:cTn>
                                        <p:tgtEl>
                                          <p:spTgt spid="680127"/>
                                        </p:tgtEl>
                                        <p:attrNameLst>
                                          <p:attrName>style.visibility</p:attrName>
                                        </p:attrNameLst>
                                      </p:cBhvr>
                                      <p:to>
                                        <p:strVal val="visible"/>
                                      </p:to>
                                    </p:set>
                                  </p:childTnLst>
                                  <p:subTnLst>
                                    <p:set>
                                      <p:cBhvr override="childStyle">
                                        <p:cTn dur="1" fill="hold" display="0" masterRel="nextClick" afterEffect="1"/>
                                        <p:tgtEl>
                                          <p:spTgt spid="680127"/>
                                        </p:tgtEl>
                                        <p:attrNameLst>
                                          <p:attrName>style.visibility</p:attrName>
                                        </p:attrNameLst>
                                      </p:cBhvr>
                                      <p:to>
                                        <p:strVal val="hidden"/>
                                      </p:to>
                                    </p:set>
                                  </p:subTnLst>
                                </p:cTn>
                              </p:par>
                            </p:childTnLst>
                          </p:cTn>
                        </p:par>
                      </p:childTnLst>
                    </p:cTn>
                  </p:par>
                  <p:par>
                    <p:cTn id="195" fill="hold">
                      <p:stCondLst>
                        <p:cond delay="indefinite"/>
                      </p:stCondLst>
                      <p:childTnLst>
                        <p:par>
                          <p:cTn id="196" fill="hold">
                            <p:stCondLst>
                              <p:cond delay="0"/>
                            </p:stCondLst>
                            <p:childTnLst>
                              <p:par>
                                <p:cTn id="197" presetID="1" presetClass="exit" presetSubtype="0" fill="hold" nodeType="clickEffect">
                                  <p:stCondLst>
                                    <p:cond delay="0"/>
                                  </p:stCondLst>
                                  <p:childTnLst>
                                    <p:set>
                                      <p:cBhvr>
                                        <p:cTn id="198" dur="1" fill="hold">
                                          <p:stCondLst>
                                            <p:cond delay="0"/>
                                          </p:stCondLst>
                                        </p:cTn>
                                        <p:tgtEl>
                                          <p:spTgt spid="680084"/>
                                        </p:tgtEl>
                                        <p:attrNameLst>
                                          <p:attrName>style.visibility</p:attrName>
                                        </p:attrNameLst>
                                      </p:cBhvr>
                                      <p:to>
                                        <p:strVal val="hidden"/>
                                      </p:to>
                                    </p:set>
                                  </p:childTnLst>
                                </p:cTn>
                              </p:par>
                            </p:childTnLst>
                          </p:cTn>
                        </p:par>
                        <p:par>
                          <p:cTn id="199" fill="hold">
                            <p:stCondLst>
                              <p:cond delay="0"/>
                            </p:stCondLst>
                            <p:childTnLst>
                              <p:par>
                                <p:cTn id="200" presetID="1" presetClass="entr" presetSubtype="0" fill="hold" nodeType="afterEffect">
                                  <p:stCondLst>
                                    <p:cond delay="0"/>
                                  </p:stCondLst>
                                  <p:childTnLst>
                                    <p:set>
                                      <p:cBhvr>
                                        <p:cTn id="201" dur="1" fill="hold">
                                          <p:stCondLst>
                                            <p:cond delay="0"/>
                                          </p:stCondLst>
                                        </p:cTn>
                                        <p:tgtEl>
                                          <p:spTgt spid="680148"/>
                                        </p:tgtEl>
                                        <p:attrNameLst>
                                          <p:attrName>style.visibility</p:attrName>
                                        </p:attrNameLst>
                                      </p:cBhvr>
                                      <p:to>
                                        <p:strVal val="visible"/>
                                      </p:to>
                                    </p:set>
                                  </p:childTnLst>
                                </p:cTn>
                              </p:par>
                            </p:childTnLst>
                          </p:cTn>
                        </p:par>
                        <p:par>
                          <p:cTn id="202" fill="hold">
                            <p:stCondLst>
                              <p:cond delay="0"/>
                            </p:stCondLst>
                            <p:childTnLst>
                              <p:par>
                                <p:cTn id="203" presetID="1" presetClass="entr" presetSubtype="0" fill="hold" grpId="0" nodeType="afterEffect">
                                  <p:stCondLst>
                                    <p:cond delay="0"/>
                                  </p:stCondLst>
                                  <p:childTnLst>
                                    <p:set>
                                      <p:cBhvr>
                                        <p:cTn id="204" dur="1" fill="hold">
                                          <p:stCondLst>
                                            <p:cond delay="0"/>
                                          </p:stCondLst>
                                        </p:cTn>
                                        <p:tgtEl>
                                          <p:spTgt spid="680128"/>
                                        </p:tgtEl>
                                        <p:attrNameLst>
                                          <p:attrName>style.visibility</p:attrName>
                                        </p:attrNameLst>
                                      </p:cBhvr>
                                      <p:to>
                                        <p:strVal val="visible"/>
                                      </p:to>
                                    </p:set>
                                  </p:childTnLst>
                                  <p:subTnLst>
                                    <p:set>
                                      <p:cBhvr override="childStyle">
                                        <p:cTn dur="1" fill="hold" display="0" masterRel="nextClick" afterEffect="1"/>
                                        <p:tgtEl>
                                          <p:spTgt spid="680128"/>
                                        </p:tgtEl>
                                        <p:attrNameLst>
                                          <p:attrName>style.visibility</p:attrName>
                                        </p:attrNameLst>
                                      </p:cBhvr>
                                      <p:to>
                                        <p:strVal val="hidden"/>
                                      </p:to>
                                    </p:set>
                                  </p:subTnLst>
                                </p:cTn>
                              </p:par>
                            </p:childTnLst>
                          </p:cTn>
                        </p:par>
                      </p:childTnLst>
                    </p:cTn>
                  </p:par>
                  <p:par>
                    <p:cTn id="205" fill="hold">
                      <p:stCondLst>
                        <p:cond delay="indefinite"/>
                      </p:stCondLst>
                      <p:childTnLst>
                        <p:par>
                          <p:cTn id="206" fill="hold">
                            <p:stCondLst>
                              <p:cond delay="0"/>
                            </p:stCondLst>
                            <p:childTnLst>
                              <p:par>
                                <p:cTn id="207" presetID="1" presetClass="exit" presetSubtype="0" fill="hold" grpId="1" nodeType="clickEffect">
                                  <p:stCondLst>
                                    <p:cond delay="0"/>
                                  </p:stCondLst>
                                  <p:childTnLst>
                                    <p:set>
                                      <p:cBhvr>
                                        <p:cTn id="208" dur="1" fill="hold">
                                          <p:stCondLst>
                                            <p:cond delay="0"/>
                                          </p:stCondLst>
                                        </p:cTn>
                                        <p:tgtEl>
                                          <p:spTgt spid="680127"/>
                                        </p:tgtEl>
                                        <p:attrNameLst>
                                          <p:attrName>style.visibility</p:attrName>
                                        </p:attrNameLst>
                                      </p:cBhvr>
                                      <p:to>
                                        <p:strVal val="hidden"/>
                                      </p:to>
                                    </p:set>
                                  </p:childTnLst>
                                </p:cTn>
                              </p:par>
                              <p:par>
                                <p:cTn id="209" presetID="1" presetClass="exit" presetSubtype="0" fill="hold" grpId="1" nodeType="withEffect">
                                  <p:stCondLst>
                                    <p:cond delay="0"/>
                                  </p:stCondLst>
                                  <p:childTnLst>
                                    <p:set>
                                      <p:cBhvr>
                                        <p:cTn id="210" dur="1" fill="hold">
                                          <p:stCondLst>
                                            <p:cond delay="0"/>
                                          </p:stCondLst>
                                        </p:cTn>
                                        <p:tgtEl>
                                          <p:spTgt spid="680126"/>
                                        </p:tgtEl>
                                        <p:attrNameLst>
                                          <p:attrName>style.visibility</p:attrName>
                                        </p:attrNameLst>
                                      </p:cBhvr>
                                      <p:to>
                                        <p:strVal val="hidden"/>
                                      </p:to>
                                    </p:set>
                                  </p:childTnLst>
                                </p:cTn>
                              </p:par>
                            </p:childTnLst>
                          </p:cTn>
                        </p:par>
                        <p:par>
                          <p:cTn id="211" fill="hold">
                            <p:stCondLst>
                              <p:cond delay="0"/>
                            </p:stCondLst>
                            <p:childTnLst>
                              <p:par>
                                <p:cTn id="212" presetID="53" presetClass="exit" presetSubtype="0" fill="hold" nodeType="afterEffect">
                                  <p:stCondLst>
                                    <p:cond delay="0"/>
                                  </p:stCondLst>
                                  <p:childTnLst>
                                    <p:anim calcmode="lin" valueType="num">
                                      <p:cBhvr>
                                        <p:cTn id="213" dur="500"/>
                                        <p:tgtEl>
                                          <p:spTgt spid="7"/>
                                        </p:tgtEl>
                                        <p:attrNameLst>
                                          <p:attrName>ppt_w</p:attrName>
                                        </p:attrNameLst>
                                      </p:cBhvr>
                                      <p:tavLst>
                                        <p:tav tm="0">
                                          <p:val>
                                            <p:strVal val="ppt_w"/>
                                          </p:val>
                                        </p:tav>
                                        <p:tav tm="100000">
                                          <p:val>
                                            <p:fltVal val="0"/>
                                          </p:val>
                                        </p:tav>
                                      </p:tavLst>
                                    </p:anim>
                                    <p:anim calcmode="lin" valueType="num">
                                      <p:cBhvr>
                                        <p:cTn id="214" dur="500"/>
                                        <p:tgtEl>
                                          <p:spTgt spid="7"/>
                                        </p:tgtEl>
                                        <p:attrNameLst>
                                          <p:attrName>ppt_h</p:attrName>
                                        </p:attrNameLst>
                                      </p:cBhvr>
                                      <p:tavLst>
                                        <p:tav tm="0">
                                          <p:val>
                                            <p:strVal val="ppt_h"/>
                                          </p:val>
                                        </p:tav>
                                        <p:tav tm="100000">
                                          <p:val>
                                            <p:fltVal val="0"/>
                                          </p:val>
                                        </p:tav>
                                      </p:tavLst>
                                    </p:anim>
                                    <p:animEffect transition="out" filter="fade">
                                      <p:cBhvr>
                                        <p:cTn id="215" dur="500"/>
                                        <p:tgtEl>
                                          <p:spTgt spid="7"/>
                                        </p:tgtEl>
                                      </p:cBhvr>
                                    </p:animEffect>
                                    <p:set>
                                      <p:cBhvr>
                                        <p:cTn id="216" dur="1" fill="hold">
                                          <p:stCondLst>
                                            <p:cond delay="499"/>
                                          </p:stCondLst>
                                        </p:cTn>
                                        <p:tgtEl>
                                          <p:spTgt spid="7"/>
                                        </p:tgtEl>
                                        <p:attrNameLst>
                                          <p:attrName>style.visibility</p:attrName>
                                        </p:attrNameLst>
                                      </p:cBhvr>
                                      <p:to>
                                        <p:strVal val="hidden"/>
                                      </p:to>
                                    </p:set>
                                  </p:childTnLst>
                                </p:cTn>
                              </p:par>
                            </p:childTnLst>
                          </p:cTn>
                        </p:par>
                        <p:par>
                          <p:cTn id="217" fill="hold">
                            <p:stCondLst>
                              <p:cond delay="500"/>
                            </p:stCondLst>
                            <p:childTnLst>
                              <p:par>
                                <p:cTn id="218" presetID="1" presetClass="entr" presetSubtype="0" fill="hold" grpId="0" nodeType="afterEffect">
                                  <p:stCondLst>
                                    <p:cond delay="0"/>
                                  </p:stCondLst>
                                  <p:childTnLst>
                                    <p:set>
                                      <p:cBhvr>
                                        <p:cTn id="219" dur="1" fill="hold">
                                          <p:stCondLst>
                                            <p:cond delay="0"/>
                                          </p:stCondLst>
                                        </p:cTn>
                                        <p:tgtEl>
                                          <p:spTgt spid="680109"/>
                                        </p:tgtEl>
                                        <p:attrNameLst>
                                          <p:attrName>style.visibility</p:attrName>
                                        </p:attrNameLst>
                                      </p:cBhvr>
                                      <p:to>
                                        <p:strVal val="visible"/>
                                      </p:to>
                                    </p:set>
                                  </p:childTnLst>
                                  <p:subTnLst>
                                    <p:set>
                                      <p:cBhvr override="childStyle">
                                        <p:cTn dur="1" fill="hold" display="0" masterRel="nextClick" afterEffect="1"/>
                                        <p:tgtEl>
                                          <p:spTgt spid="680109"/>
                                        </p:tgtEl>
                                        <p:attrNameLst>
                                          <p:attrName>style.visibility</p:attrName>
                                        </p:attrNameLst>
                                      </p:cBhvr>
                                      <p:to>
                                        <p:strVal val="hidden"/>
                                      </p:to>
                                    </p:set>
                                  </p:subTnLst>
                                </p:cTn>
                              </p:par>
                            </p:childTnLst>
                          </p:cTn>
                        </p:par>
                      </p:childTnLst>
                    </p:cTn>
                  </p:par>
                  <p:par>
                    <p:cTn id="220" fill="hold">
                      <p:stCondLst>
                        <p:cond delay="indefinite"/>
                      </p:stCondLst>
                      <p:childTnLst>
                        <p:par>
                          <p:cTn id="221" fill="hold">
                            <p:stCondLst>
                              <p:cond delay="0"/>
                            </p:stCondLst>
                            <p:childTnLst>
                              <p:par>
                                <p:cTn id="222" presetID="1" presetClass="exit" presetSubtype="0" fill="hold" nodeType="clickEffect">
                                  <p:stCondLst>
                                    <p:cond delay="0"/>
                                  </p:stCondLst>
                                  <p:childTnLst>
                                    <p:set>
                                      <p:cBhvr>
                                        <p:cTn id="223" dur="1" fill="hold">
                                          <p:stCondLst>
                                            <p:cond delay="0"/>
                                          </p:stCondLst>
                                        </p:cTn>
                                        <p:tgtEl>
                                          <p:spTgt spid="680010"/>
                                        </p:tgtEl>
                                        <p:attrNameLst>
                                          <p:attrName>style.visibility</p:attrName>
                                        </p:attrNameLst>
                                      </p:cBhvr>
                                      <p:to>
                                        <p:strVal val="hidden"/>
                                      </p:to>
                                    </p:set>
                                  </p:childTnLst>
                                </p:cTn>
                              </p:par>
                            </p:childTnLst>
                          </p:cTn>
                        </p:par>
                        <p:par>
                          <p:cTn id="224" fill="hold">
                            <p:stCondLst>
                              <p:cond delay="0"/>
                            </p:stCondLst>
                            <p:childTnLst>
                              <p:par>
                                <p:cTn id="225" presetID="1" presetClass="entr" presetSubtype="0" fill="hold" nodeType="afterEffect">
                                  <p:stCondLst>
                                    <p:cond delay="0"/>
                                  </p:stCondLst>
                                  <p:childTnLst>
                                    <p:set>
                                      <p:cBhvr>
                                        <p:cTn id="226" dur="1" fill="hold">
                                          <p:stCondLst>
                                            <p:cond delay="0"/>
                                          </p:stCondLst>
                                        </p:cTn>
                                        <p:tgtEl>
                                          <p:spTgt spid="680149"/>
                                        </p:tgtEl>
                                        <p:attrNameLst>
                                          <p:attrName>style.visibility</p:attrName>
                                        </p:attrNameLst>
                                      </p:cBhvr>
                                      <p:to>
                                        <p:strVal val="visible"/>
                                      </p:to>
                                    </p:set>
                                  </p:childTnLst>
                                </p:cTn>
                              </p:par>
                            </p:childTnLst>
                          </p:cTn>
                        </p:par>
                        <p:par>
                          <p:cTn id="227" fill="hold">
                            <p:stCondLst>
                              <p:cond delay="0"/>
                            </p:stCondLst>
                            <p:childTnLst>
                              <p:par>
                                <p:cTn id="228" presetID="1" presetClass="entr" presetSubtype="0" fill="hold" grpId="0" nodeType="afterEffect">
                                  <p:stCondLst>
                                    <p:cond delay="0"/>
                                  </p:stCondLst>
                                  <p:childTnLst>
                                    <p:set>
                                      <p:cBhvr>
                                        <p:cTn id="229" dur="1" fill="hold">
                                          <p:stCondLst>
                                            <p:cond delay="0"/>
                                          </p:stCondLst>
                                        </p:cTn>
                                        <p:tgtEl>
                                          <p:spTgt spid="680110"/>
                                        </p:tgtEl>
                                        <p:attrNameLst>
                                          <p:attrName>style.visibility</p:attrName>
                                        </p:attrNameLst>
                                      </p:cBhvr>
                                      <p:to>
                                        <p:strVal val="visible"/>
                                      </p:to>
                                    </p:set>
                                  </p:childTnLst>
                                  <p:subTnLst>
                                    <p:set>
                                      <p:cBhvr override="childStyle">
                                        <p:cTn dur="1" fill="hold" display="0" masterRel="nextClick" afterEffect="1"/>
                                        <p:tgtEl>
                                          <p:spTgt spid="680110"/>
                                        </p:tgtEl>
                                        <p:attrNameLst>
                                          <p:attrName>style.visibility</p:attrName>
                                        </p:attrNameLst>
                                      </p:cBhvr>
                                      <p:to>
                                        <p:strVal val="hidden"/>
                                      </p:to>
                                    </p:set>
                                  </p:subTnLst>
                                </p:cTn>
                              </p:par>
                            </p:childTnLst>
                          </p:cTn>
                        </p:par>
                      </p:childTnLst>
                    </p:cTn>
                  </p:par>
                  <p:par>
                    <p:cTn id="230" fill="hold">
                      <p:stCondLst>
                        <p:cond delay="indefinite"/>
                      </p:stCondLst>
                      <p:childTnLst>
                        <p:par>
                          <p:cTn id="231" fill="hold">
                            <p:stCondLst>
                              <p:cond delay="0"/>
                            </p:stCondLst>
                            <p:childTnLst>
                              <p:par>
                                <p:cTn id="232" presetID="2" presetClass="entr" presetSubtype="6" fill="hold" nodeType="clickEffect">
                                  <p:stCondLst>
                                    <p:cond delay="0"/>
                                  </p:stCondLst>
                                  <p:childTnLst>
                                    <p:set>
                                      <p:cBhvr>
                                        <p:cTn id="233" dur="1" fill="hold">
                                          <p:stCondLst>
                                            <p:cond delay="0"/>
                                          </p:stCondLst>
                                        </p:cTn>
                                        <p:tgtEl>
                                          <p:spTgt spid="8"/>
                                        </p:tgtEl>
                                        <p:attrNameLst>
                                          <p:attrName>style.visibility</p:attrName>
                                        </p:attrNameLst>
                                      </p:cBhvr>
                                      <p:to>
                                        <p:strVal val="visible"/>
                                      </p:to>
                                    </p:set>
                                    <p:anim calcmode="lin" valueType="num">
                                      <p:cBhvr additive="base">
                                        <p:cTn id="234" dur="500" fill="hold"/>
                                        <p:tgtEl>
                                          <p:spTgt spid="8"/>
                                        </p:tgtEl>
                                        <p:attrNameLst>
                                          <p:attrName>ppt_x</p:attrName>
                                        </p:attrNameLst>
                                      </p:cBhvr>
                                      <p:tavLst>
                                        <p:tav tm="0">
                                          <p:val>
                                            <p:strVal val="1+#ppt_w/2"/>
                                          </p:val>
                                        </p:tav>
                                        <p:tav tm="100000">
                                          <p:val>
                                            <p:strVal val="#ppt_x"/>
                                          </p:val>
                                        </p:tav>
                                      </p:tavLst>
                                    </p:anim>
                                    <p:anim calcmode="lin" valueType="num">
                                      <p:cBhvr additive="base">
                                        <p:cTn id="235" dur="500" fill="hold"/>
                                        <p:tgtEl>
                                          <p:spTgt spid="8"/>
                                        </p:tgtEl>
                                        <p:attrNameLst>
                                          <p:attrName>ppt_y</p:attrName>
                                        </p:attrNameLst>
                                      </p:cBhvr>
                                      <p:tavLst>
                                        <p:tav tm="0">
                                          <p:val>
                                            <p:strVal val="1+#ppt_h/2"/>
                                          </p:val>
                                        </p:tav>
                                        <p:tav tm="100000">
                                          <p:val>
                                            <p:strVal val="#ppt_y"/>
                                          </p:val>
                                        </p:tav>
                                      </p:tavLst>
                                    </p:anim>
                                  </p:childTnLst>
                                </p:cTn>
                              </p:par>
                            </p:childTnLst>
                          </p:cTn>
                        </p:par>
                        <p:par>
                          <p:cTn id="236" fill="hold">
                            <p:stCondLst>
                              <p:cond delay="500"/>
                            </p:stCondLst>
                            <p:childTnLst>
                              <p:par>
                                <p:cTn id="237" presetID="1" presetClass="entr" presetSubtype="0" fill="hold" grpId="0" nodeType="afterEffect">
                                  <p:stCondLst>
                                    <p:cond delay="0"/>
                                  </p:stCondLst>
                                  <p:childTnLst>
                                    <p:set>
                                      <p:cBhvr>
                                        <p:cTn id="238" dur="1" fill="hold">
                                          <p:stCondLst>
                                            <p:cond delay="0"/>
                                          </p:stCondLst>
                                        </p:cTn>
                                        <p:tgtEl>
                                          <p:spTgt spid="680145"/>
                                        </p:tgtEl>
                                        <p:attrNameLst>
                                          <p:attrName>style.visibility</p:attrName>
                                        </p:attrNameLst>
                                      </p:cBhvr>
                                      <p:to>
                                        <p:strVal val="visible"/>
                                      </p:to>
                                    </p:set>
                                  </p:childTnLst>
                                  <p:subTnLst>
                                    <p:set>
                                      <p:cBhvr override="childStyle">
                                        <p:cTn dur="1" fill="hold" display="0" masterRel="nextClick" afterEffect="1"/>
                                        <p:tgtEl>
                                          <p:spTgt spid="680145"/>
                                        </p:tgtEl>
                                        <p:attrNameLst>
                                          <p:attrName>style.visibility</p:attrName>
                                        </p:attrNameLst>
                                      </p:cBhvr>
                                      <p:to>
                                        <p:strVal val="hidden"/>
                                      </p:to>
                                    </p:set>
                                  </p:subTnLst>
                                </p:cTn>
                              </p:par>
                            </p:childTnLst>
                          </p:cTn>
                        </p:par>
                      </p:childTnLst>
                    </p:cTn>
                  </p:par>
                  <p:par>
                    <p:cTn id="239" fill="hold">
                      <p:stCondLst>
                        <p:cond delay="indefinite"/>
                      </p:stCondLst>
                      <p:childTnLst>
                        <p:par>
                          <p:cTn id="240" fill="hold">
                            <p:stCondLst>
                              <p:cond delay="0"/>
                            </p:stCondLst>
                            <p:childTnLst>
                              <p:par>
                                <p:cTn id="241" presetID="1" presetClass="entr" presetSubtype="0" fill="hold" grpId="0" nodeType="clickEffect">
                                  <p:stCondLst>
                                    <p:cond delay="0"/>
                                  </p:stCondLst>
                                  <p:childTnLst>
                                    <p:set>
                                      <p:cBhvr>
                                        <p:cTn id="242" dur="1" fill="hold">
                                          <p:stCondLst>
                                            <p:cond delay="0"/>
                                          </p:stCondLst>
                                        </p:cTn>
                                        <p:tgtEl>
                                          <p:spTgt spid="680146"/>
                                        </p:tgtEl>
                                        <p:attrNameLst>
                                          <p:attrName>style.visibility</p:attrName>
                                        </p:attrNameLst>
                                      </p:cBhvr>
                                      <p:to>
                                        <p:strVal val="visible"/>
                                      </p:to>
                                    </p:set>
                                  </p:childTnLst>
                                  <p:subTnLst>
                                    <p:set>
                                      <p:cBhvr override="childStyle">
                                        <p:cTn dur="1" fill="hold" display="0" masterRel="nextClick" afterEffect="1"/>
                                        <p:tgtEl>
                                          <p:spTgt spid="680146"/>
                                        </p:tgtEl>
                                        <p:attrNameLst>
                                          <p:attrName>style.visibility</p:attrName>
                                        </p:attrNameLst>
                                      </p:cBhvr>
                                      <p:to>
                                        <p:strVal val="hidden"/>
                                      </p:to>
                                    </p:set>
                                  </p:subTnLst>
                                </p:cTn>
                              </p:par>
                            </p:childTnLst>
                          </p:cTn>
                        </p:par>
                      </p:childTnLst>
                    </p:cTn>
                  </p:par>
                  <p:par>
                    <p:cTn id="243" fill="hold">
                      <p:stCondLst>
                        <p:cond delay="indefinite"/>
                      </p:stCondLst>
                      <p:childTnLst>
                        <p:par>
                          <p:cTn id="244" fill="hold">
                            <p:stCondLst>
                              <p:cond delay="0"/>
                            </p:stCondLst>
                            <p:childTnLst>
                              <p:par>
                                <p:cTn id="245" presetID="1" presetClass="exit" presetSubtype="0" fill="hold" nodeType="clickEffect">
                                  <p:stCondLst>
                                    <p:cond delay="0"/>
                                  </p:stCondLst>
                                  <p:childTnLst>
                                    <p:set>
                                      <p:cBhvr>
                                        <p:cTn id="246" dur="1" fill="hold">
                                          <p:stCondLst>
                                            <p:cond delay="0"/>
                                          </p:stCondLst>
                                        </p:cTn>
                                        <p:tgtEl>
                                          <p:spTgt spid="680148"/>
                                        </p:tgtEl>
                                        <p:attrNameLst>
                                          <p:attrName>style.visibility</p:attrName>
                                        </p:attrNameLst>
                                      </p:cBhvr>
                                      <p:to>
                                        <p:strVal val="hidden"/>
                                      </p:to>
                                    </p:set>
                                  </p:childTnLst>
                                </p:cTn>
                              </p:par>
                            </p:childTnLst>
                          </p:cTn>
                        </p:par>
                        <p:par>
                          <p:cTn id="247" fill="hold">
                            <p:stCondLst>
                              <p:cond delay="0"/>
                            </p:stCondLst>
                            <p:childTnLst>
                              <p:par>
                                <p:cTn id="248" presetID="1" presetClass="entr" presetSubtype="0" fill="hold" nodeType="afterEffect">
                                  <p:stCondLst>
                                    <p:cond delay="0"/>
                                  </p:stCondLst>
                                  <p:childTnLst>
                                    <p:set>
                                      <p:cBhvr>
                                        <p:cTn id="249" dur="1" fill="hold">
                                          <p:stCondLst>
                                            <p:cond delay="0"/>
                                          </p:stCondLst>
                                        </p:cTn>
                                        <p:tgtEl>
                                          <p:spTgt spid="680150"/>
                                        </p:tgtEl>
                                        <p:attrNameLst>
                                          <p:attrName>style.visibility</p:attrName>
                                        </p:attrNameLst>
                                      </p:cBhvr>
                                      <p:to>
                                        <p:strVal val="visible"/>
                                      </p:to>
                                    </p:set>
                                  </p:childTnLst>
                                </p:cTn>
                              </p:par>
                            </p:childTnLst>
                          </p:cTn>
                        </p:par>
                        <p:par>
                          <p:cTn id="250" fill="hold">
                            <p:stCondLst>
                              <p:cond delay="0"/>
                            </p:stCondLst>
                            <p:childTnLst>
                              <p:par>
                                <p:cTn id="251" presetID="1" presetClass="entr" presetSubtype="0" fill="hold" grpId="0" nodeType="afterEffect">
                                  <p:stCondLst>
                                    <p:cond delay="0"/>
                                  </p:stCondLst>
                                  <p:childTnLst>
                                    <p:set>
                                      <p:cBhvr>
                                        <p:cTn id="252" dur="1" fill="hold">
                                          <p:stCondLst>
                                            <p:cond delay="0"/>
                                          </p:stCondLst>
                                        </p:cTn>
                                        <p:tgtEl>
                                          <p:spTgt spid="680147"/>
                                        </p:tgtEl>
                                        <p:attrNameLst>
                                          <p:attrName>style.visibility</p:attrName>
                                        </p:attrNameLst>
                                      </p:cBhvr>
                                      <p:to>
                                        <p:strVal val="visible"/>
                                      </p:to>
                                    </p:set>
                                  </p:childTnLst>
                                  <p:subTnLst>
                                    <p:set>
                                      <p:cBhvr override="childStyle">
                                        <p:cTn dur="1" fill="hold" display="0" masterRel="nextClick" afterEffect="1"/>
                                        <p:tgtEl>
                                          <p:spTgt spid="680147"/>
                                        </p:tgtEl>
                                        <p:attrNameLst>
                                          <p:attrName>style.visibility</p:attrName>
                                        </p:attrNameLst>
                                      </p:cBhvr>
                                      <p:to>
                                        <p:strVal val="hidden"/>
                                      </p:to>
                                    </p:set>
                                  </p:subTnLst>
                                </p:cTn>
                              </p:par>
                            </p:childTnLst>
                          </p:cTn>
                        </p:par>
                      </p:childTnLst>
                    </p:cTn>
                  </p:par>
                  <p:par>
                    <p:cTn id="253" fill="hold">
                      <p:stCondLst>
                        <p:cond delay="indefinite"/>
                      </p:stCondLst>
                      <p:childTnLst>
                        <p:par>
                          <p:cTn id="254" fill="hold">
                            <p:stCondLst>
                              <p:cond delay="0"/>
                            </p:stCondLst>
                            <p:childTnLst>
                              <p:par>
                                <p:cTn id="255" presetID="1" presetClass="exit" presetSubtype="0" fill="hold" grpId="1" nodeType="clickEffect">
                                  <p:stCondLst>
                                    <p:cond delay="0"/>
                                  </p:stCondLst>
                                  <p:childTnLst>
                                    <p:set>
                                      <p:cBhvr>
                                        <p:cTn id="256" dur="1" fill="hold">
                                          <p:stCondLst>
                                            <p:cond delay="0"/>
                                          </p:stCondLst>
                                        </p:cTn>
                                        <p:tgtEl>
                                          <p:spTgt spid="680146"/>
                                        </p:tgtEl>
                                        <p:attrNameLst>
                                          <p:attrName>style.visibility</p:attrName>
                                        </p:attrNameLst>
                                      </p:cBhvr>
                                      <p:to>
                                        <p:strVal val="hidden"/>
                                      </p:to>
                                    </p:set>
                                  </p:childTnLst>
                                </p:cTn>
                              </p:par>
                              <p:par>
                                <p:cTn id="257" presetID="1" presetClass="exit" presetSubtype="0" fill="hold" grpId="1" nodeType="withEffect">
                                  <p:stCondLst>
                                    <p:cond delay="0"/>
                                  </p:stCondLst>
                                  <p:childTnLst>
                                    <p:set>
                                      <p:cBhvr>
                                        <p:cTn id="258" dur="1" fill="hold">
                                          <p:stCondLst>
                                            <p:cond delay="0"/>
                                          </p:stCondLst>
                                        </p:cTn>
                                        <p:tgtEl>
                                          <p:spTgt spid="680145"/>
                                        </p:tgtEl>
                                        <p:attrNameLst>
                                          <p:attrName>style.visibility</p:attrName>
                                        </p:attrNameLst>
                                      </p:cBhvr>
                                      <p:to>
                                        <p:strVal val="hidden"/>
                                      </p:to>
                                    </p:set>
                                  </p:childTnLst>
                                </p:cTn>
                              </p:par>
                            </p:childTnLst>
                          </p:cTn>
                        </p:par>
                        <p:par>
                          <p:cTn id="259" fill="hold">
                            <p:stCondLst>
                              <p:cond delay="0"/>
                            </p:stCondLst>
                            <p:childTnLst>
                              <p:par>
                                <p:cTn id="260" presetID="53" presetClass="exit" presetSubtype="0" fill="hold" nodeType="afterEffect">
                                  <p:stCondLst>
                                    <p:cond delay="0"/>
                                  </p:stCondLst>
                                  <p:childTnLst>
                                    <p:anim calcmode="lin" valueType="num">
                                      <p:cBhvr>
                                        <p:cTn id="261" dur="500"/>
                                        <p:tgtEl>
                                          <p:spTgt spid="8"/>
                                        </p:tgtEl>
                                        <p:attrNameLst>
                                          <p:attrName>ppt_w</p:attrName>
                                        </p:attrNameLst>
                                      </p:cBhvr>
                                      <p:tavLst>
                                        <p:tav tm="0">
                                          <p:val>
                                            <p:strVal val="ppt_w"/>
                                          </p:val>
                                        </p:tav>
                                        <p:tav tm="100000">
                                          <p:val>
                                            <p:fltVal val="0"/>
                                          </p:val>
                                        </p:tav>
                                      </p:tavLst>
                                    </p:anim>
                                    <p:anim calcmode="lin" valueType="num">
                                      <p:cBhvr>
                                        <p:cTn id="262" dur="500"/>
                                        <p:tgtEl>
                                          <p:spTgt spid="8"/>
                                        </p:tgtEl>
                                        <p:attrNameLst>
                                          <p:attrName>ppt_h</p:attrName>
                                        </p:attrNameLst>
                                      </p:cBhvr>
                                      <p:tavLst>
                                        <p:tav tm="0">
                                          <p:val>
                                            <p:strVal val="ppt_h"/>
                                          </p:val>
                                        </p:tav>
                                        <p:tav tm="100000">
                                          <p:val>
                                            <p:fltVal val="0"/>
                                          </p:val>
                                        </p:tav>
                                      </p:tavLst>
                                    </p:anim>
                                    <p:animEffect transition="out" filter="fade">
                                      <p:cBhvr>
                                        <p:cTn id="263" dur="500"/>
                                        <p:tgtEl>
                                          <p:spTgt spid="8"/>
                                        </p:tgtEl>
                                      </p:cBhvr>
                                    </p:animEffect>
                                    <p:set>
                                      <p:cBhvr>
                                        <p:cTn id="264" dur="1" fill="hold">
                                          <p:stCondLst>
                                            <p:cond delay="499"/>
                                          </p:stCondLst>
                                        </p:cTn>
                                        <p:tgtEl>
                                          <p:spTgt spid="8"/>
                                        </p:tgtEl>
                                        <p:attrNameLst>
                                          <p:attrName>style.visibility</p:attrName>
                                        </p:attrNameLst>
                                      </p:cBhvr>
                                      <p:to>
                                        <p:strVal val="hidden"/>
                                      </p:to>
                                    </p:set>
                                  </p:childTnLst>
                                </p:cTn>
                              </p:par>
                            </p:childTnLst>
                          </p:cTn>
                        </p:par>
                        <p:par>
                          <p:cTn id="265" fill="hold">
                            <p:stCondLst>
                              <p:cond delay="500"/>
                            </p:stCondLst>
                            <p:childTnLst>
                              <p:par>
                                <p:cTn id="266" presetID="1" presetClass="entr" presetSubtype="0" fill="hold" grpId="0" nodeType="afterEffect">
                                  <p:stCondLst>
                                    <p:cond delay="0"/>
                                  </p:stCondLst>
                                  <p:childTnLst>
                                    <p:set>
                                      <p:cBhvr>
                                        <p:cTn id="267" dur="1" fill="hold">
                                          <p:stCondLst>
                                            <p:cond delay="0"/>
                                          </p:stCondLst>
                                        </p:cTn>
                                        <p:tgtEl>
                                          <p:spTgt spid="680129"/>
                                        </p:tgtEl>
                                        <p:attrNameLst>
                                          <p:attrName>style.visibility</p:attrName>
                                        </p:attrNameLst>
                                      </p:cBhvr>
                                      <p:to>
                                        <p:strVal val="visible"/>
                                      </p:to>
                                    </p:set>
                                  </p:childTnLst>
                                  <p:subTnLst>
                                    <p:set>
                                      <p:cBhvr override="childStyle">
                                        <p:cTn dur="1" fill="hold" display="0" masterRel="nextClick" afterEffect="1"/>
                                        <p:tgtEl>
                                          <p:spTgt spid="680129"/>
                                        </p:tgtEl>
                                        <p:attrNameLst>
                                          <p:attrName>style.visibility</p:attrName>
                                        </p:attrNameLst>
                                      </p:cBhvr>
                                      <p:to>
                                        <p:strVal val="hidden"/>
                                      </p:to>
                                    </p:set>
                                  </p:subTnLst>
                                </p:cTn>
                              </p:par>
                            </p:childTnLst>
                          </p:cTn>
                        </p:par>
                      </p:childTnLst>
                    </p:cTn>
                  </p:par>
                  <p:par>
                    <p:cTn id="268" fill="hold">
                      <p:stCondLst>
                        <p:cond delay="indefinite"/>
                      </p:stCondLst>
                      <p:childTnLst>
                        <p:par>
                          <p:cTn id="269" fill="hold">
                            <p:stCondLst>
                              <p:cond delay="0"/>
                            </p:stCondLst>
                            <p:childTnLst>
                              <p:par>
                                <p:cTn id="270" presetID="53" presetClass="exit" presetSubtype="0" fill="hold" nodeType="clickEffect">
                                  <p:stCondLst>
                                    <p:cond delay="0"/>
                                  </p:stCondLst>
                                  <p:childTnLst>
                                    <p:anim calcmode="lin" valueType="num">
                                      <p:cBhvr>
                                        <p:cTn id="271" dur="500"/>
                                        <p:tgtEl>
                                          <p:spTgt spid="6"/>
                                        </p:tgtEl>
                                        <p:attrNameLst>
                                          <p:attrName>ppt_w</p:attrName>
                                        </p:attrNameLst>
                                      </p:cBhvr>
                                      <p:tavLst>
                                        <p:tav tm="0">
                                          <p:val>
                                            <p:strVal val="ppt_w"/>
                                          </p:val>
                                        </p:tav>
                                        <p:tav tm="100000">
                                          <p:val>
                                            <p:fltVal val="0"/>
                                          </p:val>
                                        </p:tav>
                                      </p:tavLst>
                                    </p:anim>
                                    <p:anim calcmode="lin" valueType="num">
                                      <p:cBhvr>
                                        <p:cTn id="272" dur="500"/>
                                        <p:tgtEl>
                                          <p:spTgt spid="6"/>
                                        </p:tgtEl>
                                        <p:attrNameLst>
                                          <p:attrName>ppt_h</p:attrName>
                                        </p:attrNameLst>
                                      </p:cBhvr>
                                      <p:tavLst>
                                        <p:tav tm="0">
                                          <p:val>
                                            <p:strVal val="ppt_h"/>
                                          </p:val>
                                        </p:tav>
                                        <p:tav tm="100000">
                                          <p:val>
                                            <p:fltVal val="0"/>
                                          </p:val>
                                        </p:tav>
                                      </p:tavLst>
                                    </p:anim>
                                    <p:animEffect transition="out" filter="fade">
                                      <p:cBhvr>
                                        <p:cTn id="273" dur="500"/>
                                        <p:tgtEl>
                                          <p:spTgt spid="6"/>
                                        </p:tgtEl>
                                      </p:cBhvr>
                                    </p:animEffect>
                                    <p:set>
                                      <p:cBhvr>
                                        <p:cTn id="274" dur="1" fill="hold">
                                          <p:stCondLst>
                                            <p:cond delay="499"/>
                                          </p:stCondLst>
                                        </p:cTn>
                                        <p:tgtEl>
                                          <p:spTgt spid="6"/>
                                        </p:tgtEl>
                                        <p:attrNameLst>
                                          <p:attrName>style.visibility</p:attrName>
                                        </p:attrNameLst>
                                      </p:cBhvr>
                                      <p:to>
                                        <p:strVal val="hidden"/>
                                      </p:to>
                                    </p:set>
                                  </p:childTnLst>
                                </p:cTn>
                              </p:par>
                            </p:childTnLst>
                          </p:cTn>
                        </p:par>
                        <p:par>
                          <p:cTn id="275" fill="hold">
                            <p:stCondLst>
                              <p:cond delay="500"/>
                            </p:stCondLst>
                            <p:childTnLst>
                              <p:par>
                                <p:cTn id="276" presetID="1" presetClass="entr" presetSubtype="0" fill="hold" grpId="0" nodeType="afterEffect">
                                  <p:stCondLst>
                                    <p:cond delay="0"/>
                                  </p:stCondLst>
                                  <p:childTnLst>
                                    <p:set>
                                      <p:cBhvr>
                                        <p:cTn id="277" dur="1" fill="hold">
                                          <p:stCondLst>
                                            <p:cond delay="0"/>
                                          </p:stCondLst>
                                        </p:cTn>
                                        <p:tgtEl>
                                          <p:spTgt spid="680152"/>
                                        </p:tgtEl>
                                        <p:attrNameLst>
                                          <p:attrName>style.visibility</p:attrName>
                                        </p:attrNameLst>
                                      </p:cBhvr>
                                      <p:to>
                                        <p:strVal val="visible"/>
                                      </p:to>
                                    </p:set>
                                  </p:childTnLst>
                                  <p:subTnLst>
                                    <p:set>
                                      <p:cBhvr override="childStyle">
                                        <p:cTn dur="1" fill="hold" display="0" masterRel="nextClick" afterEffect="1"/>
                                        <p:tgtEl>
                                          <p:spTgt spid="680152"/>
                                        </p:tgtEl>
                                        <p:attrNameLst>
                                          <p:attrName>style.visibility</p:attrName>
                                        </p:attrNameLst>
                                      </p:cBhvr>
                                      <p:to>
                                        <p:strVal val="hidden"/>
                                      </p:to>
                                    </p:set>
                                  </p:subTnLst>
                                </p:cTn>
                              </p:par>
                            </p:childTnLst>
                          </p:cTn>
                        </p:par>
                      </p:childTnLst>
                    </p:cTn>
                  </p:par>
                  <p:par>
                    <p:cTn id="278" fill="hold">
                      <p:stCondLst>
                        <p:cond delay="indefinite"/>
                      </p:stCondLst>
                      <p:childTnLst>
                        <p:par>
                          <p:cTn id="279" fill="hold">
                            <p:stCondLst>
                              <p:cond delay="0"/>
                            </p:stCondLst>
                            <p:childTnLst>
                              <p:par>
                                <p:cTn id="280" presetID="53" presetClass="exit" presetSubtype="0" fill="hold" nodeType="clickEffect">
                                  <p:stCondLst>
                                    <p:cond delay="0"/>
                                  </p:stCondLst>
                                  <p:childTnLst>
                                    <p:anim calcmode="lin" valueType="num">
                                      <p:cBhvr>
                                        <p:cTn id="281" dur="500"/>
                                        <p:tgtEl>
                                          <p:spTgt spid="2"/>
                                        </p:tgtEl>
                                        <p:attrNameLst>
                                          <p:attrName>ppt_w</p:attrName>
                                        </p:attrNameLst>
                                      </p:cBhvr>
                                      <p:tavLst>
                                        <p:tav tm="0">
                                          <p:val>
                                            <p:strVal val="ppt_w"/>
                                          </p:val>
                                        </p:tav>
                                        <p:tav tm="100000">
                                          <p:val>
                                            <p:fltVal val="0"/>
                                          </p:val>
                                        </p:tav>
                                      </p:tavLst>
                                    </p:anim>
                                    <p:anim calcmode="lin" valueType="num">
                                      <p:cBhvr>
                                        <p:cTn id="282" dur="500"/>
                                        <p:tgtEl>
                                          <p:spTgt spid="2"/>
                                        </p:tgtEl>
                                        <p:attrNameLst>
                                          <p:attrName>ppt_h</p:attrName>
                                        </p:attrNameLst>
                                      </p:cBhvr>
                                      <p:tavLst>
                                        <p:tav tm="0">
                                          <p:val>
                                            <p:strVal val="ppt_h"/>
                                          </p:val>
                                        </p:tav>
                                        <p:tav tm="100000">
                                          <p:val>
                                            <p:fltVal val="0"/>
                                          </p:val>
                                        </p:tav>
                                      </p:tavLst>
                                    </p:anim>
                                    <p:animEffect transition="out" filter="fade">
                                      <p:cBhvr>
                                        <p:cTn id="283" dur="500"/>
                                        <p:tgtEl>
                                          <p:spTgt spid="2"/>
                                        </p:tgtEl>
                                      </p:cBhvr>
                                    </p:animEffect>
                                    <p:set>
                                      <p:cBhvr>
                                        <p:cTn id="284" dur="1" fill="hold">
                                          <p:stCondLst>
                                            <p:cond delay="499"/>
                                          </p:stCondLst>
                                        </p:cTn>
                                        <p:tgtEl>
                                          <p:spTgt spid="2"/>
                                        </p:tgtEl>
                                        <p:attrNameLst>
                                          <p:attrName>style.visibility</p:attrName>
                                        </p:attrNameLst>
                                      </p:cBhvr>
                                      <p:to>
                                        <p:strVal val="hidden"/>
                                      </p:to>
                                    </p:set>
                                  </p:childTnLst>
                                </p:cTn>
                              </p:par>
                            </p:childTnLst>
                          </p:cTn>
                        </p:par>
                        <p:par>
                          <p:cTn id="285" fill="hold">
                            <p:stCondLst>
                              <p:cond delay="500"/>
                            </p:stCondLst>
                            <p:childTnLst>
                              <p:par>
                                <p:cTn id="286" presetID="1" presetClass="entr" presetSubtype="0" fill="hold" grpId="0" nodeType="afterEffect">
                                  <p:stCondLst>
                                    <p:cond delay="0"/>
                                  </p:stCondLst>
                                  <p:childTnLst>
                                    <p:set>
                                      <p:cBhvr>
                                        <p:cTn id="287" dur="1" fill="hold">
                                          <p:stCondLst>
                                            <p:cond delay="0"/>
                                          </p:stCondLst>
                                        </p:cTn>
                                        <p:tgtEl>
                                          <p:spTgt spid="680153"/>
                                        </p:tgtEl>
                                        <p:attrNameLst>
                                          <p:attrName>style.visibility</p:attrName>
                                        </p:attrNameLst>
                                      </p:cBhvr>
                                      <p:to>
                                        <p:strVal val="visible"/>
                                      </p:to>
                                    </p:set>
                                  </p:childTnLst>
                                  <p:subTnLst>
                                    <p:set>
                                      <p:cBhvr override="childStyle">
                                        <p:cTn dur="1" fill="hold" display="0" masterRel="nextClick" afterEffect="1"/>
                                        <p:tgtEl>
                                          <p:spTgt spid="680153"/>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9946" grpId="0"/>
      <p:bldP spid="679942" grpId="0" animBg="1"/>
      <p:bldP spid="679943" grpId="0" animBg="1"/>
      <p:bldP spid="680088" grpId="0"/>
      <p:bldP spid="679944" grpId="0" animBg="1"/>
      <p:bldP spid="680153" grpId="0" animBg="1"/>
      <p:bldP spid="679966" grpId="0" animBg="1"/>
      <p:bldP spid="679968" grpId="0" animBg="1"/>
      <p:bldP spid="680089" grpId="0" animBg="1"/>
      <p:bldP spid="680090" grpId="0" animBg="1"/>
      <p:bldP spid="679987" grpId="0" animBg="1"/>
      <p:bldP spid="679988" grpId="0" animBg="1"/>
      <p:bldP spid="680008" grpId="0" animBg="1"/>
      <p:bldP spid="680009" grpId="0" animBg="1"/>
      <p:bldP spid="680004" grpId="0" animBg="1"/>
      <p:bldP spid="680004" grpId="1" animBg="1"/>
      <p:bldP spid="680005" grpId="0" animBg="1"/>
      <p:bldP spid="680005" grpId="1" animBg="1"/>
      <p:bldP spid="680007" grpId="0" animBg="1"/>
      <p:bldP spid="680085" grpId="0" animBg="1"/>
      <p:bldP spid="680080" grpId="0" animBg="1"/>
      <p:bldP spid="680080" grpId="1" animBg="1"/>
      <p:bldP spid="680081" grpId="0" animBg="1"/>
      <p:bldP spid="680081" grpId="1" animBg="1"/>
      <p:bldP spid="680082" grpId="0" animBg="1"/>
      <p:bldP spid="680152" grpId="0" animBg="1"/>
      <p:bldP spid="680107" grpId="0" animBg="1"/>
      <p:bldP spid="680108" grpId="0" animBg="1"/>
      <p:bldP spid="680109" grpId="0" animBg="1"/>
      <p:bldP spid="680110" grpId="0" animBg="1"/>
      <p:bldP spid="680126" grpId="0" animBg="1"/>
      <p:bldP spid="680126" grpId="1" animBg="1"/>
      <p:bldP spid="680127" grpId="0" animBg="1"/>
      <p:bldP spid="680127" grpId="1" animBg="1"/>
      <p:bldP spid="680128" grpId="0" animBg="1"/>
      <p:bldP spid="680129" grpId="0" animBg="1"/>
      <p:bldP spid="680145" grpId="0" animBg="1"/>
      <p:bldP spid="680145" grpId="1" animBg="1"/>
      <p:bldP spid="680146" grpId="0" animBg="1"/>
      <p:bldP spid="680146" grpId="1" animBg="1"/>
      <p:bldP spid="680147" grpId="0" animBg="1"/>
    </p:bld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55362"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The Recursive “Leap of Faith”</a:t>
            </a:r>
            <a:endParaRPr lang="en-US" sz="4000" dirty="0">
              <a:solidFill>
                <a:schemeClr val="tx1"/>
              </a:solidFill>
            </a:endParaRPr>
          </a:p>
        </p:txBody>
      </p:sp>
      <p:sp>
        <p:nvSpPr>
          <p:cNvPr id="655363" name="Rectangle 3"/>
          <p:cNvSpPr>
            <a:spLocks noChangeArrowheads="1"/>
          </p:cNvSpPr>
          <p:nvPr/>
        </p:nvSpPr>
        <p:spPr bwMode="auto">
          <a:xfrm>
            <a:off x="482600" y="1155700"/>
            <a:ext cx="8128000" cy="14351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The purpose of going through the complete decomposition of the Towers of Hanoi problem is to convince you that the process works and that recursive calls are in fact no different from other method calls, at least in their internal operation.</a:t>
            </a:r>
          </a:p>
        </p:txBody>
      </p:sp>
      <p:sp>
        <p:nvSpPr>
          <p:cNvPr id="655364" name="Rectangle 4"/>
          <p:cNvSpPr>
            <a:spLocks noChangeArrowheads="1"/>
          </p:cNvSpPr>
          <p:nvPr/>
        </p:nvSpPr>
        <p:spPr bwMode="auto">
          <a:xfrm>
            <a:off x="482600" y="2578100"/>
            <a:ext cx="8128000" cy="24511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The danger with going through these details is that it might encourage you to do the same when you write your own recursive programs.  As it happens, tracing through the details of a recursive program almost always makes such programs harder to write.  Writing recursive programs becomes natural only after you have enough confidence in the process that you don’t need to trace them fully.</a:t>
            </a:r>
          </a:p>
        </p:txBody>
      </p:sp>
      <p:sp>
        <p:nvSpPr>
          <p:cNvPr id="655365" name="Rectangle 5"/>
          <p:cNvSpPr>
            <a:spLocks noChangeArrowheads="1"/>
          </p:cNvSpPr>
          <p:nvPr/>
        </p:nvSpPr>
        <p:spPr bwMode="auto">
          <a:xfrm>
            <a:off x="482600" y="4940300"/>
            <a:ext cx="8128000" cy="1765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As you write a recursive program, it is important to believe that any recursive call will return the correct answer as long as the arguments define a simpler </a:t>
            </a:r>
            <a:r>
              <a:rPr lang="en-US" sz="2400" b="0" dirty="0" err="1"/>
              <a:t>subproblem</a:t>
            </a:r>
            <a:r>
              <a:rPr lang="en-US" sz="2400" b="0" dirty="0"/>
              <a:t>.  Believing that to be true—even before you have completed the code—is called the </a:t>
            </a:r>
            <a:r>
              <a:rPr lang="en-US" sz="2400" i="1" dirty="0"/>
              <a:t>recursive leap of faith</a:t>
            </a:r>
            <a:r>
              <a:rPr lang="en-US" sz="2400" b="0" i="1" dirty="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5536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5536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64" grpId="0" build="p" autoUpdateAnimBg="0"/>
      <p:bldP spid="655365" grpId="0" build="p" autoUpdateAnimBg="0"/>
    </p:bld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a:ln>
              <a:noFill/>
            </a:ln>
            <a:solidFill>
              <a:schemeClr val="tx1"/>
            </a:solidFill>
            <a:effectLst/>
            <a:latin typeface="Times New Roman"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17806</TotalTime>
  <Words>3111</Words>
  <Application>Microsoft Macintosh PowerPoint</Application>
  <PresentationFormat>On-screen Show (4:3)</PresentationFormat>
  <Paragraphs>423</Paragraphs>
  <Slides>21</Slides>
  <Notes>19</Notes>
  <HiddenSlides>0</HiddenSlides>
  <MMClips>0</MMClips>
  <ScaleCrop>false</ScaleCrop>
  <HeadingPairs>
    <vt:vector size="4" baseType="variant">
      <vt:variant>
        <vt:lpstr>Design Template</vt:lpstr>
      </vt:variant>
      <vt:variant>
        <vt:i4>1</vt:i4>
      </vt:variant>
      <vt:variant>
        <vt:lpstr>Slide Titles</vt:lpstr>
      </vt:variant>
      <vt:variant>
        <vt:i4>21</vt:i4>
      </vt:variant>
    </vt:vector>
  </HeadingPairs>
  <TitlesOfParts>
    <vt:vector size="22" baseType="lpstr">
      <vt:lpstr>Blank Presentation</vt:lpstr>
      <vt:lpstr>Recursive Strategies</vt:lpstr>
      <vt:lpstr>Recursion</vt:lpstr>
      <vt:lpstr>A Simple Illustration of Recursion</vt:lpstr>
      <vt:lpstr>A Simple Illustration of Recursion</vt:lpstr>
      <vt:lpstr>A Pseudocode Fundraising Strategy</vt:lpstr>
      <vt:lpstr>Suggestions for Improvement</vt:lpstr>
      <vt:lpstr>The Towers of Hanoi</vt:lpstr>
      <vt:lpstr> The Towers of Hanoi Solution </vt:lpstr>
      <vt:lpstr>The Recursive “Leap of Faith”</vt:lpstr>
      <vt:lpstr>The Recursive Paradigm</vt:lpstr>
      <vt:lpstr>Generating Mondrian-Style Paintings</vt:lpstr>
      <vt:lpstr>Slide 12</vt:lpstr>
      <vt:lpstr>Methods in the Graphics Library</vt:lpstr>
      <vt:lpstr>Code for the Mondrian Program</vt:lpstr>
      <vt:lpstr>Code for the Mondrian Program</vt:lpstr>
      <vt:lpstr>Exercise: A Better Mondrian Program</vt:lpstr>
      <vt:lpstr>Slide 17</vt:lpstr>
      <vt:lpstr>Recursion and Fractals</vt:lpstr>
      <vt:lpstr>How Long is the Coast of England?</vt:lpstr>
      <vt:lpstr>Exercise: Fractal Coastline</vt:lpstr>
      <vt:lpstr>The End</vt:lpstr>
    </vt:vector>
  </TitlesOfParts>
  <Company>Stanford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3—Expressions</dc:title>
  <cp:lastModifiedBy>Eric Roberts</cp:lastModifiedBy>
  <cp:revision>144</cp:revision>
  <cp:lastPrinted>2009-10-05T21:41:18Z</cp:lastPrinted>
  <dcterms:created xsi:type="dcterms:W3CDTF">2015-01-14T20:10:05Z</dcterms:created>
  <dcterms:modified xsi:type="dcterms:W3CDTF">2015-01-14T20:14:52Z</dcterms:modified>
</cp:coreProperties>
</file>