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Override PartName="/ppt/notesSlides/notesSlide16.xml" ContentType="application/vnd.openxmlformats-officedocument.presentationml.notes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notesSlides/notesSlide20.xml" ContentType="application/vnd.openxmlformats-officedocument.presentationml.notesSlide+xml"/>
  <Override PartName="/ppt/slides/slide15.xml" ContentType="application/vnd.openxmlformats-officedocument.presentationml.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notesSlides/notesSlide18.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slides/slide20.xml" ContentType="application/vnd.openxmlformats-officedocument.presentationml.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s/slide17.xml" ContentType="application/vnd.openxmlformats-officedocument.presentationml.slide+xml"/>
  <Override PartName="/ppt/slides/slide8.xml" ContentType="application/vnd.openxmlformats-officedocument.presentationml.slide+xml"/>
  <Override PartName="/ppt/notesSlides/notesSlide19.xml" ContentType="application/vnd.openxmlformats-officedocument.presentationml.notes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22"/>
  </p:notesMasterIdLst>
  <p:sldIdLst>
    <p:sldId id="441" r:id="rId2"/>
    <p:sldId id="512" r:id="rId3"/>
    <p:sldId id="511" r:id="rId4"/>
    <p:sldId id="510" r:id="rId5"/>
    <p:sldId id="483" r:id="rId6"/>
    <p:sldId id="507" r:id="rId7"/>
    <p:sldId id="506" r:id="rId8"/>
    <p:sldId id="491" r:id="rId9"/>
    <p:sldId id="492" r:id="rId10"/>
    <p:sldId id="493" r:id="rId11"/>
    <p:sldId id="509" r:id="rId12"/>
    <p:sldId id="494" r:id="rId13"/>
    <p:sldId id="498" r:id="rId14"/>
    <p:sldId id="499" r:id="rId15"/>
    <p:sldId id="501" r:id="rId16"/>
    <p:sldId id="504" r:id="rId17"/>
    <p:sldId id="500" r:id="rId18"/>
    <p:sldId id="502" r:id="rId19"/>
    <p:sldId id="505" r:id="rId20"/>
    <p:sldId id="369" r:id="rId21"/>
  </p:sldIdLst>
  <p:sldSz cx="9144000" cy="6858000" type="screen4x3"/>
  <p:notesSz cx="9144000" cy="6858000"/>
  <p:defaultTextStyle>
    <a:defPPr>
      <a:defRPr lang="en-US"/>
    </a:defPPr>
    <a:lvl1pPr algn="l" rtl="0" eaLnBrk="0" fontAlgn="base" hangingPunct="0">
      <a:spcBef>
        <a:spcPct val="0"/>
      </a:spcBef>
      <a:spcAft>
        <a:spcPct val="0"/>
      </a:spcAft>
      <a:defRPr sz="1400" b="1" kern="1200">
        <a:solidFill>
          <a:schemeClr val="tx1"/>
        </a:solidFill>
        <a:latin typeface="Times New Roman" charset="0"/>
        <a:ea typeface="+mn-ea"/>
        <a:cs typeface="+mn-cs"/>
      </a:defRPr>
    </a:lvl1pPr>
    <a:lvl2pPr marL="457200" algn="l" rtl="0" eaLnBrk="0" fontAlgn="base" hangingPunct="0">
      <a:spcBef>
        <a:spcPct val="0"/>
      </a:spcBef>
      <a:spcAft>
        <a:spcPct val="0"/>
      </a:spcAft>
      <a:defRPr sz="1400" b="1" kern="1200">
        <a:solidFill>
          <a:schemeClr val="tx1"/>
        </a:solidFill>
        <a:latin typeface="Times New Roman" charset="0"/>
        <a:ea typeface="+mn-ea"/>
        <a:cs typeface="+mn-cs"/>
      </a:defRPr>
    </a:lvl2pPr>
    <a:lvl3pPr marL="914400" algn="l" rtl="0" eaLnBrk="0" fontAlgn="base" hangingPunct="0">
      <a:spcBef>
        <a:spcPct val="0"/>
      </a:spcBef>
      <a:spcAft>
        <a:spcPct val="0"/>
      </a:spcAft>
      <a:defRPr sz="1400" b="1" kern="1200">
        <a:solidFill>
          <a:schemeClr val="tx1"/>
        </a:solidFill>
        <a:latin typeface="Times New Roman" charset="0"/>
        <a:ea typeface="+mn-ea"/>
        <a:cs typeface="+mn-cs"/>
      </a:defRPr>
    </a:lvl3pPr>
    <a:lvl4pPr marL="1371600" algn="l" rtl="0" eaLnBrk="0" fontAlgn="base" hangingPunct="0">
      <a:spcBef>
        <a:spcPct val="0"/>
      </a:spcBef>
      <a:spcAft>
        <a:spcPct val="0"/>
      </a:spcAft>
      <a:defRPr sz="1400" b="1" kern="1200">
        <a:solidFill>
          <a:schemeClr val="tx1"/>
        </a:solidFill>
        <a:latin typeface="Times New Roman" charset="0"/>
        <a:ea typeface="+mn-ea"/>
        <a:cs typeface="+mn-cs"/>
      </a:defRPr>
    </a:lvl4pPr>
    <a:lvl5pPr marL="1828800" algn="l" rtl="0" eaLnBrk="0" fontAlgn="base" hangingPunct="0">
      <a:spcBef>
        <a:spcPct val="0"/>
      </a:spcBef>
      <a:spcAft>
        <a:spcPct val="0"/>
      </a:spcAft>
      <a:defRPr sz="1400" b="1" kern="1200">
        <a:solidFill>
          <a:schemeClr val="tx1"/>
        </a:solidFill>
        <a:latin typeface="Times New Roman" charset="0"/>
        <a:ea typeface="+mn-ea"/>
        <a:cs typeface="+mn-cs"/>
      </a:defRPr>
    </a:lvl5pPr>
    <a:lvl6pPr marL="2286000" algn="l" defTabSz="457200" rtl="0" eaLnBrk="1" latinLnBrk="0" hangingPunct="1">
      <a:defRPr sz="1400" b="1" kern="1200">
        <a:solidFill>
          <a:schemeClr val="tx1"/>
        </a:solidFill>
        <a:latin typeface="Times New Roman" charset="0"/>
        <a:ea typeface="+mn-ea"/>
        <a:cs typeface="+mn-cs"/>
      </a:defRPr>
    </a:lvl6pPr>
    <a:lvl7pPr marL="2743200" algn="l" defTabSz="457200" rtl="0" eaLnBrk="1" latinLnBrk="0" hangingPunct="1">
      <a:defRPr sz="1400" b="1" kern="1200">
        <a:solidFill>
          <a:schemeClr val="tx1"/>
        </a:solidFill>
        <a:latin typeface="Times New Roman" charset="0"/>
        <a:ea typeface="+mn-ea"/>
        <a:cs typeface="+mn-cs"/>
      </a:defRPr>
    </a:lvl7pPr>
    <a:lvl8pPr marL="3200400" algn="l" defTabSz="457200" rtl="0" eaLnBrk="1" latinLnBrk="0" hangingPunct="1">
      <a:defRPr sz="1400" b="1" kern="1200">
        <a:solidFill>
          <a:schemeClr val="tx1"/>
        </a:solidFill>
        <a:latin typeface="Times New Roman" charset="0"/>
        <a:ea typeface="+mn-ea"/>
        <a:cs typeface="+mn-cs"/>
      </a:defRPr>
    </a:lvl8pPr>
    <a:lvl9pPr marL="3657600" algn="l" defTabSz="457200" rtl="0" eaLnBrk="1" latinLnBrk="0" hangingPunct="1">
      <a:defRPr sz="1400" b="1"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0000"/>
    <a:srgbClr val="009900"/>
    <a:srgbClr val="66FF66"/>
    <a:srgbClr val="969696"/>
    <a:srgbClr val="FFFF66"/>
    <a:srgbClr val="FF0000"/>
    <a:srgbClr val="CCFFFF"/>
    <a:srgbClr val="FFFFFF"/>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ferSingleView="1">
    <p:restoredLeft sz="32787"/>
    <p:restoredTop sz="90929"/>
  </p:normalViewPr>
  <p:slideViewPr>
    <p:cSldViewPr>
      <p:cViewPr>
        <p:scale>
          <a:sx n="105" d="100"/>
          <a:sy n="105" d="100"/>
        </p:scale>
        <p:origin x="-1136"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97283" name="Rectangle 3"/>
          <p:cNvSpPr>
            <a:spLocks noGrp="1" noChangeArrowheads="1"/>
          </p:cNvSpPr>
          <p:nvPr>
            <p:ph type="dt" idx="1"/>
          </p:nvPr>
        </p:nvSpPr>
        <p:spPr bwMode="auto">
          <a:xfrm>
            <a:off x="518160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97284" name="Rectangle 4"/>
          <p:cNvSpPr>
            <a:spLocks noGrp="1" noRot="1" noChangeAspect="1" noChangeArrowheads="1" noTextEdit="1"/>
          </p:cNvSpPr>
          <p:nvPr>
            <p:ph type="sldImg" idx="2"/>
          </p:nvPr>
        </p:nvSpPr>
        <p:spPr bwMode="auto">
          <a:xfrm>
            <a:off x="2844800" y="533400"/>
            <a:ext cx="3454400" cy="2590800"/>
          </a:xfrm>
          <a:prstGeom prst="rect">
            <a:avLst/>
          </a:prstGeom>
          <a:noFill/>
          <a:ln w="9525">
            <a:solidFill>
              <a:srgbClr val="000000"/>
            </a:solidFill>
            <a:miter lim="800000"/>
            <a:headEnd/>
            <a:tailEnd/>
          </a:ln>
          <a:effectLst/>
        </p:spPr>
      </p:sp>
      <p:sp>
        <p:nvSpPr>
          <p:cNvPr id="97285" name="Rectangle 5"/>
          <p:cNvSpPr>
            <a:spLocks noGrp="1" noChangeArrowheads="1"/>
          </p:cNvSpPr>
          <p:nvPr>
            <p:ph type="body" sz="quarter" idx="3"/>
          </p:nvPr>
        </p:nvSpPr>
        <p:spPr bwMode="auto">
          <a:xfrm>
            <a:off x="1219200" y="3276600"/>
            <a:ext cx="6705600" cy="304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7286" name="Rectangle 6"/>
          <p:cNvSpPr>
            <a:spLocks noGrp="1" noChangeArrowheads="1"/>
          </p:cNvSpPr>
          <p:nvPr>
            <p:ph type="ftr" sz="quarter" idx="4"/>
          </p:nvPr>
        </p:nvSpPr>
        <p:spPr bwMode="auto">
          <a:xfrm>
            <a:off x="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97287" name="Rectangle 7"/>
          <p:cNvSpPr>
            <a:spLocks noGrp="1" noChangeArrowheads="1"/>
          </p:cNvSpPr>
          <p:nvPr>
            <p:ph type="sldNum" sz="quarter" idx="5"/>
          </p:nvPr>
        </p:nvSpPr>
        <p:spPr bwMode="auto">
          <a:xfrm>
            <a:off x="518160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A5454DCC-3DF1-A643-AA82-AB9D916A1FC4}"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64E622-212E-8B40-A669-FEF1E38F4132}" type="slidenum">
              <a:rPr lang="en-US"/>
              <a:pPr/>
              <a:t>1</a:t>
            </a:fld>
            <a:endParaRPr lang="en-US"/>
          </a:p>
        </p:txBody>
      </p:sp>
      <p:sp>
        <p:nvSpPr>
          <p:cNvPr id="460802" name="Rectangle 2"/>
          <p:cNvSpPr>
            <a:spLocks noGrp="1" noRot="1" noChangeAspect="1" noChangeArrowheads="1" noTextEdit="1"/>
          </p:cNvSpPr>
          <p:nvPr>
            <p:ph type="sldImg"/>
          </p:nvPr>
        </p:nvSpPr>
        <p:spPr>
          <a:ln/>
        </p:spPr>
      </p:sp>
      <p:sp>
        <p:nvSpPr>
          <p:cNvPr id="46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831358-3899-2545-AB8A-BE199AA1737A}" type="slidenum">
              <a:rPr lang="en-US"/>
              <a:pPr/>
              <a:t>10</a:t>
            </a:fld>
            <a:endParaRPr lang="en-US"/>
          </a:p>
        </p:txBody>
      </p:sp>
      <p:sp>
        <p:nvSpPr>
          <p:cNvPr id="91136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1136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831358-3899-2545-AB8A-BE199AA1737A}" type="slidenum">
              <a:rPr lang="en-US"/>
              <a:pPr/>
              <a:t>11</a:t>
            </a:fld>
            <a:endParaRPr lang="en-US"/>
          </a:p>
        </p:txBody>
      </p:sp>
      <p:sp>
        <p:nvSpPr>
          <p:cNvPr id="91136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1136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B5B271-2B36-0749-9CF3-247C7DA2054B}" type="slidenum">
              <a:rPr lang="en-US"/>
              <a:pPr/>
              <a:t>12</a:t>
            </a:fld>
            <a:endParaRPr lang="en-US"/>
          </a:p>
        </p:txBody>
      </p:sp>
      <p:sp>
        <p:nvSpPr>
          <p:cNvPr id="91341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1341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FFE074-C95E-3048-8C9A-C22F7E548980}" type="slidenum">
              <a:rPr lang="en-US"/>
              <a:pPr/>
              <a:t>13</a:t>
            </a:fld>
            <a:endParaRPr lang="en-US"/>
          </a:p>
        </p:txBody>
      </p:sp>
      <p:sp>
        <p:nvSpPr>
          <p:cNvPr id="92160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2160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F0F19B-EFDD-5D46-91D2-267A23E5F043}" type="slidenum">
              <a:rPr lang="en-US"/>
              <a:pPr/>
              <a:t>14</a:t>
            </a:fld>
            <a:endParaRPr lang="en-US"/>
          </a:p>
        </p:txBody>
      </p:sp>
      <p:sp>
        <p:nvSpPr>
          <p:cNvPr id="92365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2365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F68D81-B27E-3B45-AC27-31A249F086CD}" type="slidenum">
              <a:rPr lang="en-US"/>
              <a:pPr/>
              <a:t>15</a:t>
            </a:fld>
            <a:endParaRPr lang="en-US"/>
          </a:p>
        </p:txBody>
      </p:sp>
      <p:sp>
        <p:nvSpPr>
          <p:cNvPr id="92774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2774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F68D81-B27E-3B45-AC27-31A249F086CD}" type="slidenum">
              <a:rPr lang="en-US"/>
              <a:pPr/>
              <a:t>16</a:t>
            </a:fld>
            <a:endParaRPr lang="en-US"/>
          </a:p>
        </p:txBody>
      </p:sp>
      <p:sp>
        <p:nvSpPr>
          <p:cNvPr id="92774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2774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165CA2-0714-E141-B347-59C0B0114615}" type="slidenum">
              <a:rPr lang="en-US"/>
              <a:pPr/>
              <a:t>17</a:t>
            </a:fld>
            <a:endParaRPr lang="en-US"/>
          </a:p>
        </p:txBody>
      </p:sp>
      <p:sp>
        <p:nvSpPr>
          <p:cNvPr id="92569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2569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4114A4-8008-1E4A-8035-D7B6A90A15DB}" type="slidenum">
              <a:rPr lang="en-US"/>
              <a:pPr/>
              <a:t>18</a:t>
            </a:fld>
            <a:endParaRPr lang="en-US"/>
          </a:p>
        </p:txBody>
      </p:sp>
      <p:sp>
        <p:nvSpPr>
          <p:cNvPr id="92979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2979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688A71-2351-9841-9091-0355BF20137F}" type="slidenum">
              <a:rPr lang="en-US"/>
              <a:pPr/>
              <a:t>19</a:t>
            </a:fld>
            <a:endParaRPr lang="en-US"/>
          </a:p>
        </p:txBody>
      </p:sp>
      <p:sp>
        <p:nvSpPr>
          <p:cNvPr id="59289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9289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9A632628-36AA-724D-BABD-AF5BC3577EE7}" type="slidenum">
              <a:rPr lang="en-US"/>
              <a:pPr/>
              <a:t>2</a:t>
            </a:fld>
            <a:endParaRPr lang="en-US"/>
          </a:p>
        </p:txBody>
      </p:sp>
      <p:sp>
        <p:nvSpPr>
          <p:cNvPr id="19459" name="Rectangle 2"/>
          <p:cNvSpPr>
            <a:spLocks noGrp="1" noRot="1" noChangeAspect="1" noChangeArrowheads="1"/>
          </p:cNvSpPr>
          <p:nvPr>
            <p:ph type="sldImg"/>
          </p:nvPr>
        </p:nvSpPr>
        <p:spPr>
          <a:solidFill>
            <a:srgbClr val="FFFFFF"/>
          </a:solidFill>
          <a:ln/>
        </p:spPr>
      </p:sp>
      <p:sp>
        <p:nvSpPr>
          <p:cNvPr id="19460" name="Rectangle 3"/>
          <p:cNvSpPr>
            <a:spLocks noGrp="1" noChangeArrowheads="1"/>
          </p:cNvSpPr>
          <p:nvPr>
            <p:ph type="body" idx="1"/>
          </p:nvPr>
        </p:nvSpPr>
        <p:spPr>
          <a:solidFill>
            <a:srgbClr val="FFFFFF"/>
          </a:solidFill>
          <a:ln>
            <a:solidFill>
              <a:srgbClr val="000000"/>
            </a:solidFill>
          </a:ln>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8CDA220-B666-C44F-AAE0-7ABC76AF889D}" type="slidenum">
              <a:rPr lang="en-US"/>
              <a:pPr/>
              <a:t>20</a:t>
            </a:fld>
            <a:endParaRPr lang="en-US"/>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EA6A45-017C-8D41-A488-E935D0379E4D}" type="slidenum">
              <a:rPr lang="en-US"/>
              <a:pPr/>
              <a:t>3</a:t>
            </a:fld>
            <a:endParaRPr lang="en-US"/>
          </a:p>
        </p:txBody>
      </p:sp>
      <p:sp>
        <p:nvSpPr>
          <p:cNvPr id="60313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0313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008542-D5E1-314C-A590-66115DA55946}" type="slidenum">
              <a:rPr lang="en-US"/>
              <a:pPr/>
              <a:t>4</a:t>
            </a:fld>
            <a:endParaRPr lang="en-US"/>
          </a:p>
        </p:txBody>
      </p:sp>
      <p:sp>
        <p:nvSpPr>
          <p:cNvPr id="64205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4205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178DC3-55A0-C148-91C2-B9E8594E38F3}" type="slidenum">
              <a:rPr lang="en-US"/>
              <a:pPr/>
              <a:t>5</a:t>
            </a:fld>
            <a:endParaRPr lang="en-US"/>
          </a:p>
        </p:txBody>
      </p:sp>
      <p:sp>
        <p:nvSpPr>
          <p:cNvPr id="89088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9088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178DC3-55A0-C148-91C2-B9E8594E38F3}" type="slidenum">
              <a:rPr lang="en-US"/>
              <a:pPr/>
              <a:t>6</a:t>
            </a:fld>
            <a:endParaRPr lang="en-US"/>
          </a:p>
        </p:txBody>
      </p:sp>
      <p:sp>
        <p:nvSpPr>
          <p:cNvPr id="89088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9088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178DC3-55A0-C148-91C2-B9E8594E38F3}" type="slidenum">
              <a:rPr lang="en-US"/>
              <a:pPr/>
              <a:t>7</a:t>
            </a:fld>
            <a:endParaRPr lang="en-US"/>
          </a:p>
        </p:txBody>
      </p:sp>
      <p:sp>
        <p:nvSpPr>
          <p:cNvPr id="89088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9088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6BAAC0-4B68-924E-BA1D-70E8DAB88FEF}" type="slidenum">
              <a:rPr lang="en-US"/>
              <a:pPr/>
              <a:t>8</a:t>
            </a:fld>
            <a:endParaRPr lang="en-US"/>
          </a:p>
        </p:txBody>
      </p:sp>
      <p:sp>
        <p:nvSpPr>
          <p:cNvPr id="90726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0726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9E4260-9DC5-3348-8DDB-7D66089E189E}" type="slidenum">
              <a:rPr lang="en-US"/>
              <a:pPr/>
              <a:t>9</a:t>
            </a:fld>
            <a:endParaRPr lang="en-US"/>
          </a:p>
        </p:txBody>
      </p:sp>
      <p:sp>
        <p:nvSpPr>
          <p:cNvPr id="90931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0931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F319511E-D7D5-7544-A9B9-07CCD980F650}"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21EC91FC-2D2C-B344-8FDF-BDCD311B69CA}"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0674470A-0A91-FE45-BDCA-DA09FD3B1601}"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47DFFDD8-9BDB-D044-A738-0A0D983F76CD}"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8EDA497D-7025-364F-A3B0-D8CE5698EF2F}"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936B56CC-3FBD-A442-A0E5-449F4C448297}"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smtClean="0"/>
            </a:lvl1pPr>
          </a:lstStyle>
          <a:p>
            <a:fld id="{12C056F9-84C7-C841-BADB-616756FCE0CA}"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smtClean="0"/>
            </a:lvl1pPr>
          </a:lstStyle>
          <a:p>
            <a:fld id="{557CDC8E-4087-8345-8C2F-9AAF727EBD4A}"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smtClean="0"/>
            </a:lvl1pPr>
          </a:lstStyle>
          <a:p>
            <a:fld id="{ADA6194F-974B-F945-80FA-9641B9B3842E}"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D236DC63-237F-3740-9F07-002871FBA25C}"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F1240CF9-61EE-884C-BB04-061B376CF968}"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CC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b="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b="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b="0"/>
            </a:lvl1pPr>
          </a:lstStyle>
          <a:p>
            <a:fld id="{0F2877A8-33FF-2741-A50A-CC0D0CF4768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9538" name="Rectangle 2"/>
          <p:cNvSpPr>
            <a:spLocks noGrp="1" noChangeArrowheads="1"/>
          </p:cNvSpPr>
          <p:nvPr>
            <p:ph type="ctrTitle"/>
          </p:nvPr>
        </p:nvSpPr>
        <p:spPr>
          <a:xfrm>
            <a:off x="0" y="1143000"/>
            <a:ext cx="9144000" cy="1143000"/>
          </a:xfrm>
        </p:spPr>
        <p:txBody>
          <a:bodyPr/>
          <a:lstStyle/>
          <a:p>
            <a:r>
              <a:rPr lang="en-US" sz="6000" dirty="0" smtClean="0">
                <a:solidFill>
                  <a:srgbClr val="FF0000"/>
                </a:solidFill>
              </a:rPr>
              <a:t>Designing Classes</a:t>
            </a:r>
            <a:endParaRPr lang="en-US" sz="6000" dirty="0">
              <a:solidFill>
                <a:srgbClr val="FF0000"/>
              </a:solidFill>
            </a:endParaRPr>
          </a:p>
        </p:txBody>
      </p:sp>
      <p:sp>
        <p:nvSpPr>
          <p:cNvPr id="449576" name="Text Box 40"/>
          <p:cNvSpPr txBox="1">
            <a:spLocks noChangeArrowheads="1"/>
          </p:cNvSpPr>
          <p:nvPr/>
        </p:nvSpPr>
        <p:spPr bwMode="auto">
          <a:xfrm>
            <a:off x="0" y="4114800"/>
            <a:ext cx="9144000" cy="1360372"/>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3200" b="0" dirty="0" smtClean="0"/>
              <a:t>Eric Roberts</a:t>
            </a:r>
          </a:p>
          <a:p>
            <a:pPr algn="ctr">
              <a:lnSpc>
                <a:spcPct val="85000"/>
              </a:lnSpc>
            </a:pPr>
            <a:r>
              <a:rPr lang="en-US" sz="3200" b="0" dirty="0"/>
              <a:t>CS 106B</a:t>
            </a:r>
            <a:endParaRPr lang="en-US" sz="3200" b="0" dirty="0" smtClean="0"/>
          </a:p>
          <a:p>
            <a:pPr algn="ctr">
              <a:lnSpc>
                <a:spcPct val="85000"/>
              </a:lnSpc>
            </a:pPr>
            <a:r>
              <a:rPr lang="en-US" sz="3200" b="0" dirty="0" smtClean="0"/>
              <a:t>January 16, 2015</a:t>
            </a:r>
            <a:endParaRPr lang="en-US" sz="3200" b="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0338"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Implementing Methods</a:t>
            </a:r>
            <a:endParaRPr lang="en-US">
              <a:solidFill>
                <a:schemeClr val="tx1"/>
              </a:solidFill>
            </a:endParaRPr>
          </a:p>
        </p:txBody>
      </p:sp>
      <p:sp>
        <p:nvSpPr>
          <p:cNvPr id="910339" name="Rectangle 3"/>
          <p:cNvSpPr>
            <a:spLocks noGrp="1" noChangeAspect="1" noChangeArrowheads="1"/>
          </p:cNvSpPr>
          <p:nvPr>
            <p:ph type="body" idx="1"/>
          </p:nvPr>
        </p:nvSpPr>
        <p:spPr>
          <a:xfrm>
            <a:off x="450850" y="1219200"/>
            <a:ext cx="8235950" cy="5181600"/>
          </a:xfrm>
          <a:noFill/>
          <a:ln/>
        </p:spPr>
        <p:txBody>
          <a:bodyPr/>
          <a:lstStyle/>
          <a:p>
            <a:pPr algn="just">
              <a:lnSpc>
                <a:spcPct val="85000"/>
              </a:lnSpc>
              <a:spcBef>
                <a:spcPct val="0"/>
              </a:spcBef>
              <a:spcAft>
                <a:spcPct val="50000"/>
              </a:spcAft>
            </a:pPr>
            <a:r>
              <a:rPr lang="en-US" sz="2400" dirty="0"/>
              <a:t>A class definition usually appears as a </a:t>
            </a:r>
            <a:r>
              <a:rPr lang="en-US" sz="2000" b="1" dirty="0">
                <a:latin typeface="Courier New" charset="0"/>
              </a:rPr>
              <a:t>.</a:t>
            </a:r>
            <a:r>
              <a:rPr lang="en-US" sz="2000" b="1" dirty="0" err="1">
                <a:latin typeface="Courier New" charset="0"/>
              </a:rPr>
              <a:t>h</a:t>
            </a:r>
            <a:r>
              <a:rPr lang="en-US" sz="2400" dirty="0"/>
              <a:t> file that defines the </a:t>
            </a:r>
            <a:r>
              <a:rPr lang="en-US" sz="2400" b="1" i="1" dirty="0"/>
              <a:t>interface</a:t>
            </a:r>
            <a:r>
              <a:rPr lang="en-US" sz="2400" dirty="0"/>
              <a:t> for that class.  The class definition does not specify the implementation of the methods exported by the class; only the prototypes appear.</a:t>
            </a:r>
          </a:p>
          <a:p>
            <a:pPr algn="just">
              <a:lnSpc>
                <a:spcPct val="85000"/>
              </a:lnSpc>
              <a:spcBef>
                <a:spcPct val="0"/>
              </a:spcBef>
              <a:spcAft>
                <a:spcPct val="50000"/>
              </a:spcAft>
            </a:pPr>
            <a:r>
              <a:rPr lang="en-US" sz="2400" dirty="0"/>
              <a:t>Before you can compile and execute a program that contains class definitions, you must provide the implementation for each of its </a:t>
            </a:r>
            <a:r>
              <a:rPr lang="en-US" sz="2400" dirty="0" smtClean="0"/>
              <a:t>methods.  Although methods can be implemented within the class definition, it is stylistically preferable to define a separate </a:t>
            </a:r>
            <a:r>
              <a:rPr lang="en-US" sz="2000" b="1" dirty="0" smtClean="0">
                <a:latin typeface="Courier New" charset="0"/>
              </a:rPr>
              <a:t>.</a:t>
            </a:r>
            <a:r>
              <a:rPr lang="en-US" sz="2000" b="1" dirty="0" err="1" smtClean="0">
                <a:latin typeface="Courier New" charset="0"/>
              </a:rPr>
              <a:t>cpp</a:t>
            </a:r>
            <a:r>
              <a:rPr lang="en-US" sz="2400" dirty="0" smtClean="0"/>
              <a:t> file that hides those details.</a:t>
            </a:r>
          </a:p>
          <a:p>
            <a:pPr algn="just">
              <a:lnSpc>
                <a:spcPct val="85000"/>
              </a:lnSpc>
              <a:spcBef>
                <a:spcPct val="0"/>
              </a:spcBef>
              <a:spcAft>
                <a:spcPct val="50000"/>
              </a:spcAft>
            </a:pPr>
            <a:r>
              <a:rPr lang="en-US" sz="2400" dirty="0" smtClean="0"/>
              <a:t>Method definitions are written in exactly the same form as traditional function definitions.  The only difference is that you write the name of the class before the name of the method, separated by a double colon.  For example, if the class </a:t>
            </a:r>
            <a:r>
              <a:rPr lang="en-US" sz="2000" b="1" dirty="0" err="1" smtClean="0">
                <a:latin typeface="Courier New" charset="0"/>
              </a:rPr>
              <a:t>MyClass</a:t>
            </a:r>
            <a:r>
              <a:rPr lang="en-US" sz="2400" dirty="0" smtClean="0"/>
              <a:t> exports a </a:t>
            </a:r>
            <a:r>
              <a:rPr lang="en-US" sz="2000" b="1" dirty="0" err="1" smtClean="0">
                <a:latin typeface="Courier New" charset="0"/>
              </a:rPr>
              <a:t>toString</a:t>
            </a:r>
            <a:r>
              <a:rPr lang="en-US" sz="2400" dirty="0" smtClean="0"/>
              <a:t> method, you would code the implementation using the method name </a:t>
            </a:r>
            <a:r>
              <a:rPr lang="en-US" sz="2000" b="1" dirty="0" err="1" smtClean="0">
                <a:latin typeface="Courier New" charset="0"/>
              </a:rPr>
              <a:t>MyClass::toString</a:t>
            </a:r>
            <a:r>
              <a:rPr lang="en-US" sz="2400" dirty="0" smtClean="0"/>
              <a:t>.</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1033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1033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0339" grpId="0" build="p"/>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0338"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Overloading Operators</a:t>
            </a:r>
            <a:endParaRPr lang="en-US" dirty="0">
              <a:solidFill>
                <a:schemeClr val="tx1"/>
              </a:solidFill>
            </a:endParaRPr>
          </a:p>
        </p:txBody>
      </p:sp>
      <p:sp>
        <p:nvSpPr>
          <p:cNvPr id="910339" name="Rectangle 3"/>
          <p:cNvSpPr>
            <a:spLocks noGrp="1" noChangeAspect="1" noChangeArrowheads="1"/>
          </p:cNvSpPr>
          <p:nvPr>
            <p:ph type="body" idx="1"/>
          </p:nvPr>
        </p:nvSpPr>
        <p:spPr>
          <a:xfrm>
            <a:off x="450850" y="1219200"/>
            <a:ext cx="8235950" cy="5181600"/>
          </a:xfrm>
          <a:noFill/>
          <a:ln/>
        </p:spPr>
        <p:txBody>
          <a:bodyPr/>
          <a:lstStyle/>
          <a:p>
            <a:pPr algn="just">
              <a:lnSpc>
                <a:spcPct val="85000"/>
              </a:lnSpc>
              <a:spcBef>
                <a:spcPct val="0"/>
              </a:spcBef>
              <a:spcAft>
                <a:spcPct val="50000"/>
              </a:spcAft>
            </a:pPr>
            <a:r>
              <a:rPr lang="en-US" sz="2400" dirty="0" smtClean="0"/>
              <a:t>One of the most powerful features of C++ is the ability to extend the existing operators so that they apply to new types.  Each operator is associated with a name that usually consists of the keyword </a:t>
            </a:r>
            <a:r>
              <a:rPr lang="en-US" sz="2000" b="1" dirty="0" smtClean="0">
                <a:latin typeface="Courier New"/>
                <a:cs typeface="Courier New"/>
              </a:rPr>
              <a:t>operator</a:t>
            </a:r>
            <a:r>
              <a:rPr lang="en-US" sz="2400" dirty="0" smtClean="0"/>
              <a:t> followed by the operator symbol.</a:t>
            </a:r>
          </a:p>
          <a:p>
            <a:pPr algn="just">
              <a:lnSpc>
                <a:spcPct val="85000"/>
              </a:lnSpc>
              <a:spcBef>
                <a:spcPct val="0"/>
              </a:spcBef>
              <a:spcAft>
                <a:spcPct val="50000"/>
              </a:spcAft>
            </a:pPr>
            <a:r>
              <a:rPr lang="en-US" sz="2400" dirty="0" smtClean="0"/>
              <a:t>When you define operators for a class, you can write them either as methods or as free functions.  Each styles has its own advantages and disadvantages.  For more details, you should look at the </a:t>
            </a:r>
            <a:r>
              <a:rPr lang="en-US" sz="2000" b="1" dirty="0" smtClean="0">
                <a:latin typeface="Courier New"/>
                <a:cs typeface="Courier New"/>
              </a:rPr>
              <a:t>Rational</a:t>
            </a:r>
            <a:r>
              <a:rPr lang="en-US" sz="2400" dirty="0" smtClean="0"/>
              <a:t> class in Chapter 6.</a:t>
            </a:r>
          </a:p>
          <a:p>
            <a:pPr algn="just">
              <a:lnSpc>
                <a:spcPct val="85000"/>
              </a:lnSpc>
              <a:spcBef>
                <a:spcPct val="0"/>
              </a:spcBef>
              <a:spcAft>
                <a:spcPct val="50000"/>
              </a:spcAft>
            </a:pPr>
            <a:r>
              <a:rPr lang="en-US" sz="2400" dirty="0" smtClean="0"/>
              <a:t>My favorite operator to overload is the </a:t>
            </a:r>
            <a:r>
              <a:rPr lang="en-US" sz="2000" b="1" dirty="0" smtClean="0">
                <a:latin typeface="Courier New"/>
                <a:cs typeface="Courier New"/>
              </a:rPr>
              <a:t>&lt;&lt;</a:t>
            </a:r>
            <a:r>
              <a:rPr lang="en-US" sz="2400" dirty="0" smtClean="0"/>
              <a:t> operator, which makes it possible to print values of a type on an output stream.  The prototype for the overloaded </a:t>
            </a:r>
            <a:r>
              <a:rPr lang="en-US" sz="2000" b="1" dirty="0" smtClean="0">
                <a:latin typeface="Courier New"/>
                <a:cs typeface="Courier New"/>
              </a:rPr>
              <a:t>&lt;&lt;</a:t>
            </a:r>
            <a:r>
              <a:rPr lang="en-US" sz="2400" dirty="0" smtClean="0"/>
              <a:t> operator is</a:t>
            </a:r>
            <a:endParaRPr lang="en-US" sz="2400" dirty="0"/>
          </a:p>
        </p:txBody>
      </p:sp>
      <p:grpSp>
        <p:nvGrpSpPr>
          <p:cNvPr id="7" name="Group 6"/>
          <p:cNvGrpSpPr/>
          <p:nvPr/>
        </p:nvGrpSpPr>
        <p:grpSpPr>
          <a:xfrm>
            <a:off x="1219200" y="5202160"/>
            <a:ext cx="6670520" cy="512840"/>
            <a:chOff x="1219200" y="5202160"/>
            <a:chExt cx="6670520" cy="512840"/>
          </a:xfrm>
        </p:grpSpPr>
        <p:sp>
          <p:nvSpPr>
            <p:cNvPr id="5" name="Rectangle 4"/>
            <p:cNvSpPr>
              <a:spLocks noChangeArrowheads="1"/>
            </p:cNvSpPr>
            <p:nvPr/>
          </p:nvSpPr>
          <p:spPr bwMode="auto">
            <a:xfrm>
              <a:off x="1219200" y="5202160"/>
              <a:ext cx="6629400" cy="5128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 name="Text Box 5"/>
            <p:cNvSpPr txBox="1">
              <a:spLocks noChangeArrowheads="1"/>
            </p:cNvSpPr>
            <p:nvPr/>
          </p:nvSpPr>
          <p:spPr bwMode="auto">
            <a:xfrm>
              <a:off x="1260320" y="5229980"/>
              <a:ext cx="6629400" cy="374461"/>
            </a:xfrm>
            <a:prstGeom prst="rect">
              <a:avLst/>
            </a:prstGeom>
            <a:noFill/>
            <a:ln w="9525">
              <a:noFill/>
              <a:miter lim="800000"/>
              <a:headEnd/>
              <a:tailEnd/>
            </a:ln>
            <a:effectLst/>
          </p:spPr>
          <p:txBody>
            <a:bodyPr wrap="square">
              <a:prstTxWarp prst="textNoShape">
                <a:avLst/>
              </a:prstTxWarp>
              <a:spAutoFit/>
            </a:bodyPr>
            <a:lstStyle/>
            <a:p>
              <a:pPr>
                <a:lnSpc>
                  <a:spcPct val="90000"/>
                </a:lnSpc>
              </a:pPr>
              <a:r>
                <a:rPr lang="en-US" sz="2000" dirty="0" err="1" smtClean="0">
                  <a:latin typeface="Courier New" charset="0"/>
                </a:rPr>
                <a:t>ostream</a:t>
              </a:r>
              <a:r>
                <a:rPr lang="en-US" sz="2000" dirty="0" smtClean="0">
                  <a:latin typeface="Courier New" charset="0"/>
                </a:rPr>
                <a:t> &amp; operator&lt;&lt;(</a:t>
              </a:r>
              <a:r>
                <a:rPr lang="en-US" sz="2000" dirty="0" err="1" smtClean="0">
                  <a:latin typeface="Courier New" charset="0"/>
                </a:rPr>
                <a:t>ostream</a:t>
              </a:r>
              <a:r>
                <a:rPr lang="en-US" sz="2000" dirty="0" smtClean="0">
                  <a:latin typeface="Courier New" charset="0"/>
                </a:rPr>
                <a:t> &amp; </a:t>
              </a:r>
              <a:r>
                <a:rPr lang="en-US" sz="2000" dirty="0" err="1" smtClean="0">
                  <a:latin typeface="Courier New" charset="0"/>
                </a:rPr>
                <a:t>os</a:t>
              </a:r>
              <a:r>
                <a:rPr lang="en-US" sz="2000" dirty="0" smtClean="0">
                  <a:latin typeface="Courier New" charset="0"/>
                </a:rPr>
                <a:t>, </a:t>
              </a:r>
              <a:r>
                <a:rPr lang="en-US" sz="2000" b="0" i="1" dirty="0" smtClean="0">
                  <a:latin typeface="Times New Roman"/>
                  <a:cs typeface="Times New Roman"/>
                </a:rPr>
                <a:t>type</a:t>
              </a:r>
              <a:r>
                <a:rPr lang="en-US" sz="2000" dirty="0" smtClean="0">
                  <a:latin typeface="Courier New" charset="0"/>
                </a:rPr>
                <a:t> </a:t>
              </a:r>
              <a:r>
                <a:rPr lang="en-US" sz="2000" b="0" i="1" dirty="0" err="1" smtClean="0">
                  <a:latin typeface="Times New Roman"/>
                  <a:cs typeface="Times New Roman"/>
                </a:rPr>
                <a:t>var</a:t>
              </a:r>
              <a:r>
                <a:rPr lang="en-US" sz="2000" dirty="0" smtClean="0">
                  <a:latin typeface="Courier New" charset="0"/>
                </a:rPr>
                <a:t>)</a:t>
              </a:r>
              <a:endParaRPr lang="en-US" sz="2000" dirty="0">
                <a:latin typeface="Courier New"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1033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10339">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0339" grpId="0" build="p"/>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2386"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Constructors</a:t>
            </a:r>
            <a:endParaRPr lang="en-US">
              <a:solidFill>
                <a:schemeClr val="tx1"/>
              </a:solidFill>
            </a:endParaRPr>
          </a:p>
        </p:txBody>
      </p:sp>
      <p:sp>
        <p:nvSpPr>
          <p:cNvPr id="912387" name="Rectangle 3"/>
          <p:cNvSpPr>
            <a:spLocks noGrp="1" noChangeAspect="1" noChangeArrowheads="1"/>
          </p:cNvSpPr>
          <p:nvPr>
            <p:ph type="body" idx="1"/>
          </p:nvPr>
        </p:nvSpPr>
        <p:spPr>
          <a:xfrm>
            <a:off x="450850" y="1219200"/>
            <a:ext cx="8235950" cy="5181600"/>
          </a:xfrm>
          <a:noFill/>
          <a:ln/>
        </p:spPr>
        <p:txBody>
          <a:bodyPr/>
          <a:lstStyle/>
          <a:p>
            <a:pPr algn="just">
              <a:lnSpc>
                <a:spcPct val="85000"/>
              </a:lnSpc>
              <a:spcBef>
                <a:spcPct val="0"/>
              </a:spcBef>
              <a:spcAft>
                <a:spcPct val="50000"/>
              </a:spcAft>
            </a:pPr>
            <a:r>
              <a:rPr lang="en-US" sz="2400" dirty="0"/>
              <a:t>In addition to method prototypes, class definitions typically include one or more </a:t>
            </a:r>
            <a:r>
              <a:rPr lang="en-US" sz="2400" b="1" i="1" dirty="0"/>
              <a:t>constructors</a:t>
            </a:r>
            <a:r>
              <a:rPr lang="en-US" sz="2400" i="1" dirty="0"/>
              <a:t>,</a:t>
            </a:r>
            <a:r>
              <a:rPr lang="en-US" sz="2400" dirty="0"/>
              <a:t> which are used to initialize an object.</a:t>
            </a:r>
          </a:p>
          <a:p>
            <a:pPr algn="just">
              <a:lnSpc>
                <a:spcPct val="85000"/>
              </a:lnSpc>
              <a:spcBef>
                <a:spcPct val="0"/>
              </a:spcBef>
              <a:spcAft>
                <a:spcPct val="50000"/>
              </a:spcAft>
            </a:pPr>
            <a:r>
              <a:rPr lang="en-US" sz="2400" dirty="0"/>
              <a:t>The prototype for a constructor has no return type and always has the same name as the class.  It may or may not take arguments, and a single class can have multiple constructors as long as the constructors have different parameter sequences.</a:t>
            </a:r>
          </a:p>
          <a:p>
            <a:pPr algn="just">
              <a:lnSpc>
                <a:spcPct val="85000"/>
              </a:lnSpc>
              <a:spcBef>
                <a:spcPct val="0"/>
              </a:spcBef>
              <a:spcAft>
                <a:spcPct val="50000"/>
              </a:spcAft>
            </a:pPr>
            <a:r>
              <a:rPr lang="en-US" sz="2400" dirty="0"/>
              <a:t>The constructor that takes no arguments is called the </a:t>
            </a:r>
            <a:r>
              <a:rPr lang="en-US" sz="2400" b="1" i="1" dirty="0"/>
              <a:t>default constructor</a:t>
            </a:r>
            <a:r>
              <a:rPr lang="en-US" sz="2400" i="1" dirty="0"/>
              <a:t>.</a:t>
            </a:r>
            <a:r>
              <a:rPr lang="en-US" sz="2400" dirty="0"/>
              <a:t>  If you don’t define</a:t>
            </a:r>
            <a:r>
              <a:rPr lang="en-US" sz="2400" dirty="0" smtClean="0"/>
              <a:t> any constructors, </a:t>
            </a:r>
            <a:r>
              <a:rPr lang="en-US" sz="2400" dirty="0"/>
              <a:t>C++ will automatically generate</a:t>
            </a:r>
            <a:r>
              <a:rPr lang="en-US" sz="2400" dirty="0" smtClean="0"/>
              <a:t> a default constructor with </a:t>
            </a:r>
            <a:r>
              <a:rPr lang="en-US" sz="2400" dirty="0"/>
              <a:t>an empty body.</a:t>
            </a:r>
          </a:p>
          <a:p>
            <a:pPr algn="just">
              <a:lnSpc>
                <a:spcPct val="85000"/>
              </a:lnSpc>
              <a:spcBef>
                <a:spcPct val="0"/>
              </a:spcBef>
              <a:spcAft>
                <a:spcPct val="50000"/>
              </a:spcAft>
            </a:pPr>
            <a:r>
              <a:rPr lang="en-US" sz="2400" dirty="0"/>
              <a:t>The constructor for a class is </a:t>
            </a:r>
            <a:r>
              <a:rPr lang="en-US" sz="2400" i="1" dirty="0"/>
              <a:t>always</a:t>
            </a:r>
            <a:r>
              <a:rPr lang="en-US" sz="2400" dirty="0"/>
              <a:t> called when you create an instance of that class, even if you simply declare a variable.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1238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1238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1238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2387" grpId="0" build="p"/>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0578"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920579" name="Text Box 3"/>
          <p:cNvSpPr txBox="1">
            <a:spLocks noChangeArrowheads="1"/>
          </p:cNvSpPr>
          <p:nvPr/>
        </p:nvSpPr>
        <p:spPr bwMode="auto">
          <a:xfrm>
            <a:off x="374904" y="1193800"/>
            <a:ext cx="8440737" cy="3785652"/>
          </a:xfrm>
          <a:prstGeom prst="rect">
            <a:avLst/>
          </a:prstGeom>
          <a:noFill/>
          <a:ln w="9525">
            <a:noFill/>
            <a:miter lim="800000"/>
            <a:headEnd/>
            <a:tailEnd/>
          </a:ln>
          <a:effectLst/>
        </p:spPr>
        <p:txBody>
          <a:bodyPr>
            <a:prstTxWarp prst="textNoShape">
              <a:avLst/>
            </a:prstTxWarp>
            <a:spAutoFit/>
          </a:bodyPr>
          <a:lstStyle/>
          <a:p>
            <a:r>
              <a:rPr lang="en-US" sz="1600" dirty="0" smtClean="0">
                <a:solidFill>
                  <a:srgbClr val="0000FF"/>
                </a:solidFill>
                <a:latin typeface="Courier New" charset="0"/>
              </a:rPr>
              <a:t>/*</a:t>
            </a:r>
          </a:p>
          <a:p>
            <a:r>
              <a:rPr lang="en-US" sz="1600" dirty="0" smtClean="0">
                <a:solidFill>
                  <a:srgbClr val="0000FF"/>
                </a:solidFill>
                <a:latin typeface="Courier New" charset="0"/>
              </a:rPr>
              <a:t> * File: </a:t>
            </a:r>
            <a:r>
              <a:rPr lang="en-US" sz="1600" dirty="0" err="1" smtClean="0">
                <a:solidFill>
                  <a:srgbClr val="0000FF"/>
                </a:solidFill>
                <a:latin typeface="Courier New" charset="0"/>
              </a:rPr>
              <a:t>point.h</a:t>
            </a:r>
            <a:endParaRPr lang="en-US" sz="1600" dirty="0" smtClean="0">
              <a:solidFill>
                <a:srgbClr val="0000FF"/>
              </a:solidFill>
              <a:latin typeface="Courier New" charset="0"/>
            </a:endParaRPr>
          </a:p>
          <a:p>
            <a:r>
              <a:rPr lang="en-US" sz="1600" dirty="0" smtClean="0">
                <a:solidFill>
                  <a:srgbClr val="0000FF"/>
                </a:solidFill>
                <a:latin typeface="Courier New" charset="0"/>
              </a:rPr>
              <a:t> * -------------</a:t>
            </a:r>
          </a:p>
          <a:p>
            <a:r>
              <a:rPr lang="en-US" sz="1600" dirty="0" smtClean="0">
                <a:solidFill>
                  <a:srgbClr val="0000FF"/>
                </a:solidFill>
                <a:latin typeface="Courier New" charset="0"/>
              </a:rPr>
              <a:t> * This interface exports the Point class, which represents a point</a:t>
            </a:r>
          </a:p>
          <a:p>
            <a:r>
              <a:rPr lang="en-US" sz="1600" dirty="0" smtClean="0">
                <a:solidFill>
                  <a:srgbClr val="0000FF"/>
                </a:solidFill>
                <a:latin typeface="Courier New" charset="0"/>
              </a:rPr>
              <a:t> * on a two-dimensional integer grid.</a:t>
            </a:r>
          </a:p>
          <a:p>
            <a:r>
              <a:rPr lang="en-US" sz="1600" dirty="0" smtClean="0">
                <a:solidFill>
                  <a:srgbClr val="0000FF"/>
                </a:solidFill>
                <a:latin typeface="Courier New" charset="0"/>
              </a:rPr>
              <a:t> */</a:t>
            </a:r>
          </a:p>
          <a:p>
            <a:endParaRPr lang="en-US" sz="1600" dirty="0" smtClean="0">
              <a:solidFill>
                <a:srgbClr val="000000"/>
              </a:solidFill>
              <a:latin typeface="Courier New" charset="0"/>
            </a:endParaRPr>
          </a:p>
          <a:p>
            <a:r>
              <a:rPr lang="en-US" sz="1600" dirty="0" smtClean="0">
                <a:solidFill>
                  <a:srgbClr val="000000"/>
                </a:solidFill>
                <a:latin typeface="Courier New" charset="0"/>
              </a:rPr>
              <a:t>#</a:t>
            </a:r>
            <a:r>
              <a:rPr lang="en-US" sz="1600" dirty="0" err="1" smtClean="0">
                <a:solidFill>
                  <a:srgbClr val="000000"/>
                </a:solidFill>
                <a:latin typeface="Courier New" charset="0"/>
              </a:rPr>
              <a:t>ifndef</a:t>
            </a:r>
            <a:r>
              <a:rPr lang="en-US" sz="1600" dirty="0" smtClean="0">
                <a:solidFill>
                  <a:srgbClr val="000000"/>
                </a:solidFill>
                <a:latin typeface="Courier New" charset="0"/>
              </a:rPr>
              <a:t> _</a:t>
            </a:r>
            <a:r>
              <a:rPr lang="en-US" sz="1600" dirty="0" err="1" smtClean="0">
                <a:solidFill>
                  <a:srgbClr val="000000"/>
                </a:solidFill>
                <a:latin typeface="Courier New" charset="0"/>
              </a:rPr>
              <a:t>point_h</a:t>
            </a:r>
            <a:endParaRPr lang="en-US" sz="1600" dirty="0" smtClean="0">
              <a:solidFill>
                <a:srgbClr val="000000"/>
              </a:solidFill>
              <a:latin typeface="Courier New" charset="0"/>
            </a:endParaRPr>
          </a:p>
          <a:p>
            <a:r>
              <a:rPr lang="en-US" sz="1600" dirty="0" smtClean="0">
                <a:solidFill>
                  <a:srgbClr val="000000"/>
                </a:solidFill>
                <a:latin typeface="Courier New" charset="0"/>
              </a:rPr>
              <a:t>#define _</a:t>
            </a:r>
            <a:r>
              <a:rPr lang="en-US" sz="1600" dirty="0" err="1" smtClean="0">
                <a:solidFill>
                  <a:srgbClr val="000000"/>
                </a:solidFill>
                <a:latin typeface="Courier New" charset="0"/>
              </a:rPr>
              <a:t>point_h</a:t>
            </a:r>
            <a:endParaRPr lang="en-US" sz="1600" dirty="0" smtClean="0">
              <a:solidFill>
                <a:srgbClr val="000000"/>
              </a:solidFill>
              <a:latin typeface="Courier New" charset="0"/>
            </a:endParaRPr>
          </a:p>
          <a:p>
            <a:endParaRPr lang="en-US" sz="1600" dirty="0" smtClean="0">
              <a:solidFill>
                <a:srgbClr val="000000"/>
              </a:solidFill>
              <a:latin typeface="Courier New" charset="0"/>
            </a:endParaRPr>
          </a:p>
          <a:p>
            <a:r>
              <a:rPr lang="en-US" sz="1600" dirty="0" smtClean="0">
                <a:solidFill>
                  <a:srgbClr val="000000"/>
                </a:solidFill>
                <a:latin typeface="Courier New" charset="0"/>
              </a:rPr>
              <a:t>#include &lt;string&gt;</a:t>
            </a:r>
          </a:p>
          <a:p>
            <a:endParaRPr lang="en-US" sz="1600" dirty="0" smtClean="0">
              <a:solidFill>
                <a:srgbClr val="000000"/>
              </a:solidFill>
              <a:latin typeface="Courier New" charset="0"/>
            </a:endParaRPr>
          </a:p>
          <a:p>
            <a:r>
              <a:rPr lang="en-US" sz="1600" dirty="0" smtClean="0">
                <a:solidFill>
                  <a:srgbClr val="000000"/>
                </a:solidFill>
                <a:latin typeface="Courier New" charset="0"/>
              </a:rPr>
              <a:t>class Point {</a:t>
            </a:r>
          </a:p>
          <a:p>
            <a:endParaRPr lang="en-US" sz="1600" dirty="0" smtClean="0">
              <a:solidFill>
                <a:srgbClr val="000000"/>
              </a:solidFill>
              <a:latin typeface="Courier New" charset="0"/>
            </a:endParaRPr>
          </a:p>
          <a:p>
            <a:r>
              <a:rPr lang="en-US" sz="1600" dirty="0" smtClean="0">
                <a:solidFill>
                  <a:srgbClr val="000000"/>
                </a:solidFill>
                <a:latin typeface="Courier New" charset="0"/>
              </a:rPr>
              <a:t>public:</a:t>
            </a:r>
            <a:endParaRPr lang="en-US" sz="1600" dirty="0">
              <a:solidFill>
                <a:srgbClr val="000000"/>
              </a:solidFill>
              <a:latin typeface="Courier New" charset="0"/>
            </a:endParaRPr>
          </a:p>
        </p:txBody>
      </p:sp>
      <p:sp>
        <p:nvSpPr>
          <p:cNvPr id="920580"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0581"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0582" name="Rectangle 6"/>
          <p:cNvSpPr>
            <a:spLocks noGrp="1" noChangeArrowheads="1"/>
          </p:cNvSpPr>
          <p:nvPr>
            <p:ph type="title"/>
          </p:nvPr>
        </p:nvSpPr>
        <p:spPr>
          <a:xfrm>
            <a:off x="0" y="76200"/>
            <a:ext cx="9144000" cy="1143000"/>
          </a:xfrm>
          <a:noFill/>
          <a:ln/>
        </p:spPr>
        <p:txBody>
          <a:bodyPr/>
          <a:lstStyle/>
          <a:p>
            <a:r>
              <a:rPr lang="en-US" sz="4000" dirty="0">
                <a:solidFill>
                  <a:srgbClr val="FF0000"/>
                </a:solidFill>
              </a:rPr>
              <a:t>The </a:t>
            </a:r>
            <a:r>
              <a:rPr lang="en-US" sz="3600" b="1" dirty="0" err="1">
                <a:solidFill>
                  <a:srgbClr val="FF0000"/>
                </a:solidFill>
                <a:latin typeface="Courier New" charset="0"/>
              </a:rPr>
              <a:t>point.h</a:t>
            </a:r>
            <a:r>
              <a:rPr lang="en-US" sz="4000" dirty="0">
                <a:solidFill>
                  <a:srgbClr val="FF0000"/>
                </a:solidFill>
              </a:rPr>
              <a:t> Interface</a:t>
            </a:r>
          </a:p>
        </p:txBody>
      </p:sp>
      <p:sp>
        <p:nvSpPr>
          <p:cNvPr id="920583"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2626"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922627" name="Text Box 3"/>
          <p:cNvSpPr txBox="1">
            <a:spLocks noChangeArrowheads="1"/>
          </p:cNvSpPr>
          <p:nvPr/>
        </p:nvSpPr>
        <p:spPr bwMode="auto">
          <a:xfrm>
            <a:off x="373063" y="1193800"/>
            <a:ext cx="8440737" cy="3785652"/>
          </a:xfrm>
          <a:prstGeom prst="rect">
            <a:avLst/>
          </a:prstGeom>
          <a:noFill/>
          <a:ln w="9525">
            <a:noFill/>
            <a:miter lim="800000"/>
            <a:headEnd/>
            <a:tailEnd/>
          </a:ln>
          <a:effectLst/>
        </p:spPr>
        <p:txBody>
          <a:bodyPr>
            <a:prstTxWarp prst="textNoShape">
              <a:avLst/>
            </a:prstTxWarp>
            <a:spAutoFit/>
          </a:bodyPr>
          <a:lstStyle/>
          <a:p>
            <a:r>
              <a:rPr lang="en-US" sz="1600" dirty="0" smtClean="0">
                <a:solidFill>
                  <a:srgbClr val="0000FF"/>
                </a:solidFill>
                <a:latin typeface="Courier New" charset="0"/>
              </a:rPr>
              <a:t>/*</a:t>
            </a:r>
          </a:p>
          <a:p>
            <a:r>
              <a:rPr lang="en-US" sz="1600" dirty="0" smtClean="0">
                <a:solidFill>
                  <a:srgbClr val="0000FF"/>
                </a:solidFill>
                <a:latin typeface="Courier New" charset="0"/>
              </a:rPr>
              <a:t> * File: </a:t>
            </a:r>
            <a:r>
              <a:rPr lang="en-US" sz="1600" dirty="0" err="1" smtClean="0">
                <a:solidFill>
                  <a:srgbClr val="0000FF"/>
                </a:solidFill>
                <a:latin typeface="Courier New" charset="0"/>
              </a:rPr>
              <a:t>point.h</a:t>
            </a:r>
            <a:endParaRPr lang="en-US" sz="1600" dirty="0" smtClean="0">
              <a:solidFill>
                <a:srgbClr val="0000FF"/>
              </a:solidFill>
              <a:latin typeface="Courier New" charset="0"/>
            </a:endParaRPr>
          </a:p>
          <a:p>
            <a:r>
              <a:rPr lang="en-US" sz="1600" dirty="0" smtClean="0">
                <a:solidFill>
                  <a:srgbClr val="0000FF"/>
                </a:solidFill>
                <a:latin typeface="Courier New" charset="0"/>
              </a:rPr>
              <a:t> * -------------</a:t>
            </a:r>
          </a:p>
          <a:p>
            <a:r>
              <a:rPr lang="en-US" sz="1600" dirty="0" smtClean="0">
                <a:solidFill>
                  <a:srgbClr val="0000FF"/>
                </a:solidFill>
                <a:latin typeface="Courier New" charset="0"/>
              </a:rPr>
              <a:t> * This interface exports the Point class, which represents a point</a:t>
            </a:r>
          </a:p>
          <a:p>
            <a:r>
              <a:rPr lang="en-US" sz="1600" dirty="0" smtClean="0">
                <a:solidFill>
                  <a:srgbClr val="0000FF"/>
                </a:solidFill>
                <a:latin typeface="Courier New" charset="0"/>
              </a:rPr>
              <a:t> * on a two-dimensional integer grid.</a:t>
            </a:r>
          </a:p>
          <a:p>
            <a:r>
              <a:rPr lang="en-US" sz="1600" dirty="0" smtClean="0">
                <a:solidFill>
                  <a:srgbClr val="0000FF"/>
                </a:solidFill>
                <a:latin typeface="Courier New" charset="0"/>
              </a:rPr>
              <a:t> */</a:t>
            </a:r>
          </a:p>
          <a:p>
            <a:endParaRPr lang="en-US" sz="1600" dirty="0" smtClean="0">
              <a:solidFill>
                <a:srgbClr val="000000"/>
              </a:solidFill>
              <a:latin typeface="Courier New" charset="0"/>
            </a:endParaRPr>
          </a:p>
          <a:p>
            <a:r>
              <a:rPr lang="en-US" sz="1600" dirty="0" smtClean="0">
                <a:solidFill>
                  <a:srgbClr val="000000"/>
                </a:solidFill>
                <a:latin typeface="Courier New" charset="0"/>
              </a:rPr>
              <a:t>#</a:t>
            </a:r>
            <a:r>
              <a:rPr lang="en-US" sz="1600" dirty="0" err="1" smtClean="0">
                <a:solidFill>
                  <a:srgbClr val="000000"/>
                </a:solidFill>
                <a:latin typeface="Courier New" charset="0"/>
              </a:rPr>
              <a:t>ifndef</a:t>
            </a:r>
            <a:r>
              <a:rPr lang="en-US" sz="1600" dirty="0" smtClean="0">
                <a:solidFill>
                  <a:srgbClr val="000000"/>
                </a:solidFill>
                <a:latin typeface="Courier New" charset="0"/>
              </a:rPr>
              <a:t> _</a:t>
            </a:r>
            <a:r>
              <a:rPr lang="en-US" sz="1600" dirty="0" err="1" smtClean="0">
                <a:solidFill>
                  <a:srgbClr val="000000"/>
                </a:solidFill>
                <a:latin typeface="Courier New" charset="0"/>
              </a:rPr>
              <a:t>point_h</a:t>
            </a:r>
            <a:endParaRPr lang="en-US" sz="1600" dirty="0" smtClean="0">
              <a:solidFill>
                <a:srgbClr val="000000"/>
              </a:solidFill>
              <a:latin typeface="Courier New" charset="0"/>
            </a:endParaRPr>
          </a:p>
          <a:p>
            <a:r>
              <a:rPr lang="en-US" sz="1600" dirty="0" smtClean="0">
                <a:solidFill>
                  <a:srgbClr val="000000"/>
                </a:solidFill>
                <a:latin typeface="Courier New" charset="0"/>
              </a:rPr>
              <a:t>#define _</a:t>
            </a:r>
            <a:r>
              <a:rPr lang="en-US" sz="1600" dirty="0" err="1" smtClean="0">
                <a:solidFill>
                  <a:srgbClr val="000000"/>
                </a:solidFill>
                <a:latin typeface="Courier New" charset="0"/>
              </a:rPr>
              <a:t>point_h</a:t>
            </a:r>
            <a:endParaRPr lang="en-US" sz="1600" dirty="0" smtClean="0">
              <a:solidFill>
                <a:srgbClr val="000000"/>
              </a:solidFill>
              <a:latin typeface="Courier New" charset="0"/>
            </a:endParaRPr>
          </a:p>
          <a:p>
            <a:endParaRPr lang="en-US" sz="1600" dirty="0" smtClean="0">
              <a:solidFill>
                <a:srgbClr val="000000"/>
              </a:solidFill>
              <a:latin typeface="Courier New" charset="0"/>
            </a:endParaRPr>
          </a:p>
          <a:p>
            <a:r>
              <a:rPr lang="en-US" sz="1600" dirty="0" smtClean="0">
                <a:solidFill>
                  <a:srgbClr val="000000"/>
                </a:solidFill>
                <a:latin typeface="Courier New" charset="0"/>
              </a:rPr>
              <a:t>#include &lt;string&gt;</a:t>
            </a:r>
          </a:p>
          <a:p>
            <a:endParaRPr lang="en-US" sz="1600" dirty="0" smtClean="0">
              <a:solidFill>
                <a:srgbClr val="000000"/>
              </a:solidFill>
              <a:latin typeface="Courier New" charset="0"/>
            </a:endParaRPr>
          </a:p>
          <a:p>
            <a:r>
              <a:rPr lang="en-US" sz="1600" dirty="0" smtClean="0">
                <a:solidFill>
                  <a:srgbClr val="000000"/>
                </a:solidFill>
                <a:latin typeface="Courier New" charset="0"/>
              </a:rPr>
              <a:t>class Point {</a:t>
            </a:r>
          </a:p>
          <a:p>
            <a:endParaRPr lang="en-US" sz="1600" dirty="0" smtClean="0">
              <a:solidFill>
                <a:srgbClr val="000000"/>
              </a:solidFill>
              <a:latin typeface="Courier New" charset="0"/>
            </a:endParaRPr>
          </a:p>
          <a:p>
            <a:r>
              <a:rPr lang="en-US" sz="1600" dirty="0" smtClean="0">
                <a:solidFill>
                  <a:srgbClr val="000000"/>
                </a:solidFill>
                <a:latin typeface="Courier New" charset="0"/>
              </a:rPr>
              <a:t>public:</a:t>
            </a:r>
            <a:endParaRPr lang="en-US" sz="1600" dirty="0">
              <a:solidFill>
                <a:srgbClr val="000000"/>
              </a:solidFill>
              <a:latin typeface="Courier New" charset="0"/>
            </a:endParaRPr>
          </a:p>
        </p:txBody>
      </p:sp>
      <p:grpSp>
        <p:nvGrpSpPr>
          <p:cNvPr id="922628" name="Group 4"/>
          <p:cNvGrpSpPr>
            <a:grpSpLocks/>
          </p:cNvGrpSpPr>
          <p:nvPr/>
        </p:nvGrpSpPr>
        <p:grpSpPr bwMode="auto">
          <a:xfrm>
            <a:off x="355600" y="1143000"/>
            <a:ext cx="8494713" cy="5257800"/>
            <a:chOff x="240" y="720"/>
            <a:chExt cx="5280" cy="3312"/>
          </a:xfrm>
        </p:grpSpPr>
        <p:sp>
          <p:nvSpPr>
            <p:cNvPr id="922629"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922630" name="Text Box 6"/>
            <p:cNvSpPr txBox="1">
              <a:spLocks noChangeArrowheads="1"/>
            </p:cNvSpPr>
            <p:nvPr/>
          </p:nvSpPr>
          <p:spPr bwMode="auto">
            <a:xfrm>
              <a:off x="251" y="752"/>
              <a:ext cx="5261" cy="1919"/>
            </a:xfrm>
            <a:prstGeom prst="rect">
              <a:avLst/>
            </a:prstGeom>
            <a:noFill/>
            <a:ln w="9525">
              <a:noFill/>
              <a:miter lim="800000"/>
              <a:headEnd/>
              <a:tailEnd/>
            </a:ln>
            <a:effectLst/>
          </p:spPr>
          <p:txBody>
            <a:bodyPr>
              <a:prstTxWarp prst="textNoShape">
                <a:avLst/>
              </a:prstTxWarp>
              <a:spAutoFit/>
            </a:bodyPr>
            <a:lstStyle/>
            <a:p>
              <a:r>
                <a:rPr lang="en-US" sz="1600" dirty="0" smtClean="0">
                  <a:solidFill>
                    <a:srgbClr val="0000FF"/>
                  </a:solidFill>
                  <a:latin typeface="Courier New" charset="0"/>
                </a:rPr>
                <a:t>/*</a:t>
              </a:r>
            </a:p>
            <a:p>
              <a:r>
                <a:rPr lang="en-US" sz="1600" dirty="0" smtClean="0">
                  <a:solidFill>
                    <a:srgbClr val="0000FF"/>
                  </a:solidFill>
                  <a:latin typeface="Courier New" charset="0"/>
                </a:rPr>
                <a:t> * Constructor: Point</a:t>
              </a:r>
            </a:p>
            <a:p>
              <a:r>
                <a:rPr lang="en-US" sz="1600" dirty="0" smtClean="0">
                  <a:solidFill>
                    <a:srgbClr val="0000FF"/>
                  </a:solidFill>
                  <a:latin typeface="Courier New" charset="0"/>
                </a:rPr>
                <a:t> * Usage: Point origin;</a:t>
              </a:r>
            </a:p>
            <a:p>
              <a:r>
                <a:rPr lang="en-US" sz="1600" dirty="0" smtClean="0">
                  <a:solidFill>
                    <a:srgbClr val="0000FF"/>
                  </a:solidFill>
                  <a:latin typeface="Courier New" charset="0"/>
                </a:rPr>
                <a:t> *        Point </a:t>
              </a:r>
              <a:r>
                <a:rPr lang="en-US" sz="1600" dirty="0" err="1" smtClean="0">
                  <a:solidFill>
                    <a:srgbClr val="0000FF"/>
                  </a:solidFill>
                  <a:latin typeface="Courier New" charset="0"/>
                </a:rPr>
                <a:t>pt(xc</a:t>
              </a:r>
              <a:r>
                <a:rPr lang="en-US" sz="1600" dirty="0" smtClean="0">
                  <a:solidFill>
                    <a:srgbClr val="0000FF"/>
                  </a:solidFill>
                  <a:latin typeface="Courier New" charset="0"/>
                </a:rPr>
                <a:t>, </a:t>
              </a:r>
              <a:r>
                <a:rPr lang="en-US" sz="1600" dirty="0" err="1" smtClean="0">
                  <a:solidFill>
                    <a:srgbClr val="0000FF"/>
                  </a:solidFill>
                  <a:latin typeface="Courier New" charset="0"/>
                </a:rPr>
                <a:t>yc</a:t>
              </a:r>
              <a:r>
                <a:rPr lang="en-US" sz="1600" dirty="0" smtClean="0">
                  <a:solidFill>
                    <a:srgbClr val="0000FF"/>
                  </a:solidFill>
                  <a:latin typeface="Courier New" charset="0"/>
                </a:rPr>
                <a:t>);</a:t>
              </a:r>
            </a:p>
            <a:p>
              <a:r>
                <a:rPr lang="en-US" sz="1600" dirty="0" smtClean="0">
                  <a:solidFill>
                    <a:srgbClr val="0000FF"/>
                  </a:solidFill>
                  <a:latin typeface="Courier New" charset="0"/>
                </a:rPr>
                <a:t> * ------------------------</a:t>
              </a:r>
            </a:p>
            <a:p>
              <a:r>
                <a:rPr lang="en-US" sz="1600" dirty="0" smtClean="0">
                  <a:solidFill>
                    <a:srgbClr val="0000FF"/>
                  </a:solidFill>
                  <a:latin typeface="Courier New" charset="0"/>
                </a:rPr>
                <a:t> * Creates a Point object.  The default constructor sets the</a:t>
              </a:r>
            </a:p>
            <a:p>
              <a:r>
                <a:rPr lang="en-US" sz="1600" dirty="0" smtClean="0">
                  <a:solidFill>
                    <a:srgbClr val="0000FF"/>
                  </a:solidFill>
                  <a:latin typeface="Courier New" charset="0"/>
                </a:rPr>
                <a:t> * coordinates to 0; the second form sets the coordinates to</a:t>
              </a:r>
            </a:p>
            <a:p>
              <a:r>
                <a:rPr lang="en-US" sz="1600" dirty="0" smtClean="0">
                  <a:solidFill>
                    <a:srgbClr val="0000FF"/>
                  </a:solidFill>
                  <a:latin typeface="Courier New" charset="0"/>
                </a:rPr>
                <a:t> * </a:t>
              </a:r>
              <a:r>
                <a:rPr lang="en-US" sz="1600" dirty="0" err="1" smtClean="0">
                  <a:solidFill>
                    <a:srgbClr val="0000FF"/>
                  </a:solidFill>
                  <a:latin typeface="Courier New" charset="0"/>
                </a:rPr>
                <a:t>xc</a:t>
              </a:r>
              <a:r>
                <a:rPr lang="en-US" sz="1600" dirty="0" smtClean="0">
                  <a:solidFill>
                    <a:srgbClr val="0000FF"/>
                  </a:solidFill>
                  <a:latin typeface="Courier New" charset="0"/>
                </a:rPr>
                <a:t> and </a:t>
              </a:r>
              <a:r>
                <a:rPr lang="en-US" sz="1600" dirty="0" err="1" smtClean="0">
                  <a:solidFill>
                    <a:srgbClr val="0000FF"/>
                  </a:solidFill>
                  <a:latin typeface="Courier New" charset="0"/>
                </a:rPr>
                <a:t>yc</a:t>
              </a:r>
              <a:r>
                <a:rPr lang="en-US" sz="1600" dirty="0" smtClean="0">
                  <a:solidFill>
                    <a:srgbClr val="0000FF"/>
                  </a:solidFill>
                  <a:latin typeface="Courier New" charset="0"/>
                </a:rPr>
                <a:t>.</a:t>
              </a:r>
            </a:p>
            <a:p>
              <a:r>
                <a:rPr lang="en-US" sz="1600" dirty="0" smtClean="0">
                  <a:solidFill>
                    <a:srgbClr val="0000FF"/>
                  </a:solidFill>
                  <a:latin typeface="Courier New" charset="0"/>
                </a:rPr>
                <a:t> */</a:t>
              </a:r>
            </a:p>
            <a:p>
              <a:endParaRPr lang="en-US" sz="1600" dirty="0" smtClean="0">
                <a:solidFill>
                  <a:srgbClr val="000000"/>
                </a:solidFill>
                <a:latin typeface="Courier New" charset="0"/>
              </a:endParaRPr>
            </a:p>
            <a:p>
              <a:r>
                <a:rPr lang="en-US" sz="1600" dirty="0" smtClean="0">
                  <a:solidFill>
                    <a:srgbClr val="000000"/>
                  </a:solidFill>
                  <a:latin typeface="Courier New" charset="0"/>
                </a:rPr>
                <a:t>   Point();</a:t>
              </a:r>
            </a:p>
            <a:p>
              <a:r>
                <a:rPr lang="en-US" sz="1600" dirty="0" smtClean="0">
                  <a:solidFill>
                    <a:srgbClr val="000000"/>
                  </a:solidFill>
                  <a:latin typeface="Courier New" charset="0"/>
                </a:rPr>
                <a:t>   </a:t>
              </a:r>
              <a:r>
                <a:rPr lang="en-US" sz="1600" dirty="0" err="1" smtClean="0">
                  <a:solidFill>
                    <a:srgbClr val="000000"/>
                  </a:solidFill>
                  <a:latin typeface="Courier New" charset="0"/>
                </a:rPr>
                <a:t>Point(int</a:t>
              </a:r>
              <a:r>
                <a:rPr lang="en-US" sz="1600" dirty="0" smtClean="0">
                  <a:solidFill>
                    <a:srgbClr val="000000"/>
                  </a:solidFill>
                  <a:latin typeface="Courier New" charset="0"/>
                </a:rPr>
                <a:t> </a:t>
              </a:r>
              <a:r>
                <a:rPr lang="en-US" sz="1600" dirty="0" err="1" smtClean="0">
                  <a:solidFill>
                    <a:srgbClr val="000000"/>
                  </a:solidFill>
                  <a:latin typeface="Courier New" charset="0"/>
                </a:rPr>
                <a:t>xc</a:t>
              </a:r>
              <a:r>
                <a:rPr lang="en-US" sz="1600" dirty="0" smtClean="0">
                  <a:solidFill>
                    <a:srgbClr val="000000"/>
                  </a:solidFill>
                  <a:latin typeface="Courier New" charset="0"/>
                </a:rPr>
                <a:t>, </a:t>
              </a:r>
              <a:r>
                <a:rPr lang="en-US" sz="1600" dirty="0" err="1" smtClean="0">
                  <a:solidFill>
                    <a:srgbClr val="000000"/>
                  </a:solidFill>
                  <a:latin typeface="Courier New" charset="0"/>
                </a:rPr>
                <a:t>int</a:t>
              </a:r>
              <a:r>
                <a:rPr lang="en-US" sz="1600" dirty="0" smtClean="0">
                  <a:solidFill>
                    <a:srgbClr val="000000"/>
                  </a:solidFill>
                  <a:latin typeface="Courier New" charset="0"/>
                </a:rPr>
                <a:t> </a:t>
              </a:r>
              <a:r>
                <a:rPr lang="en-US" sz="1600" dirty="0" err="1" smtClean="0">
                  <a:solidFill>
                    <a:srgbClr val="000000"/>
                  </a:solidFill>
                  <a:latin typeface="Courier New" charset="0"/>
                </a:rPr>
                <a:t>yc</a:t>
              </a:r>
              <a:r>
                <a:rPr lang="en-US" sz="1600" dirty="0" smtClean="0">
                  <a:solidFill>
                    <a:srgbClr val="000000"/>
                  </a:solidFill>
                  <a:latin typeface="Courier New" charset="0"/>
                </a:rPr>
                <a:t>);</a:t>
              </a:r>
              <a:endParaRPr lang="en-US" sz="1600" dirty="0">
                <a:solidFill>
                  <a:srgbClr val="000000"/>
                </a:solidFill>
                <a:latin typeface="Courier New" charset="0"/>
              </a:endParaRPr>
            </a:p>
          </p:txBody>
        </p:sp>
      </p:grpSp>
      <p:sp>
        <p:nvSpPr>
          <p:cNvPr id="922631"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2632"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2633" name="Rectangle 9"/>
          <p:cNvSpPr>
            <a:spLocks noGrp="1" noChangeArrowheads="1"/>
          </p:cNvSpPr>
          <p:nvPr>
            <p:ph type="title"/>
          </p:nvPr>
        </p:nvSpPr>
        <p:spPr>
          <a:xfrm>
            <a:off x="0" y="76200"/>
            <a:ext cx="9144000" cy="1143000"/>
          </a:xfrm>
          <a:noFill/>
          <a:ln/>
        </p:spPr>
        <p:txBody>
          <a:bodyPr/>
          <a:lstStyle/>
          <a:p>
            <a:r>
              <a:rPr lang="en-US" sz="4000" dirty="0">
                <a:solidFill>
                  <a:srgbClr val="FF0000"/>
                </a:solidFill>
              </a:rPr>
              <a:t>The </a:t>
            </a:r>
            <a:r>
              <a:rPr lang="en-US" sz="3600" b="1" dirty="0" err="1">
                <a:solidFill>
                  <a:srgbClr val="FF0000"/>
                </a:solidFill>
                <a:latin typeface="Courier New" charset="0"/>
              </a:rPr>
              <a:t>point.h</a:t>
            </a:r>
            <a:r>
              <a:rPr lang="en-US" sz="4000" dirty="0">
                <a:solidFill>
                  <a:srgbClr val="FF0000"/>
                </a:solidFill>
              </a:rPr>
              <a:t> Interface</a:t>
            </a:r>
          </a:p>
        </p:txBody>
      </p:sp>
      <p:sp>
        <p:nvSpPr>
          <p:cNvPr id="922634"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922627"/>
                                        </p:tgtEl>
                                        <p:attrNameLst>
                                          <p:attrName>ppt_x</p:attrName>
                                        </p:attrNameLst>
                                      </p:cBhvr>
                                      <p:tavLst>
                                        <p:tav tm="0">
                                          <p:val>
                                            <p:strVal val="ppt_x"/>
                                          </p:val>
                                        </p:tav>
                                        <p:tav tm="100000">
                                          <p:val>
                                            <p:strVal val="ppt_x"/>
                                          </p:val>
                                        </p:tav>
                                      </p:tavLst>
                                    </p:anim>
                                    <p:anim calcmode="lin" valueType="num">
                                      <p:cBhvr additive="base">
                                        <p:cTn id="7" dur="1000"/>
                                        <p:tgtEl>
                                          <p:spTgt spid="922627"/>
                                        </p:tgtEl>
                                        <p:attrNameLst>
                                          <p:attrName>ppt_y</p:attrName>
                                        </p:attrNameLst>
                                      </p:cBhvr>
                                      <p:tavLst>
                                        <p:tav tm="0">
                                          <p:val>
                                            <p:strVal val="ppt_y"/>
                                          </p:val>
                                        </p:tav>
                                        <p:tav tm="100000">
                                          <p:val>
                                            <p:strVal val="0-ppt_h/2"/>
                                          </p:val>
                                        </p:tav>
                                      </p:tavLst>
                                    </p:anim>
                                    <p:set>
                                      <p:cBhvr>
                                        <p:cTn id="8" dur="1" fill="hold">
                                          <p:stCondLst>
                                            <p:cond delay="999"/>
                                          </p:stCondLst>
                                        </p:cTn>
                                        <p:tgtEl>
                                          <p:spTgt spid="922627"/>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922628"/>
                                        </p:tgtEl>
                                        <p:attrNameLst>
                                          <p:attrName>style.visibility</p:attrName>
                                        </p:attrNameLst>
                                      </p:cBhvr>
                                      <p:to>
                                        <p:strVal val="visible"/>
                                      </p:to>
                                    </p:set>
                                    <p:anim calcmode="lin" valueType="num">
                                      <p:cBhvr additive="base">
                                        <p:cTn id="11" dur="1000" fill="hold"/>
                                        <p:tgtEl>
                                          <p:spTgt spid="922628"/>
                                        </p:tgtEl>
                                        <p:attrNameLst>
                                          <p:attrName>ppt_x</p:attrName>
                                        </p:attrNameLst>
                                      </p:cBhvr>
                                      <p:tavLst>
                                        <p:tav tm="0">
                                          <p:val>
                                            <p:strVal val="#ppt_x"/>
                                          </p:val>
                                        </p:tav>
                                        <p:tav tm="100000">
                                          <p:val>
                                            <p:strVal val="#ppt_x"/>
                                          </p:val>
                                        </p:tav>
                                      </p:tavLst>
                                    </p:anim>
                                    <p:anim calcmode="lin" valueType="num">
                                      <p:cBhvr additive="base">
                                        <p:cTn id="12" dur="1000" fill="hold"/>
                                        <p:tgtEl>
                                          <p:spTgt spid="9226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627" grpId="0"/>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6722"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926723" name="Text Box 3"/>
          <p:cNvSpPr txBox="1">
            <a:spLocks noChangeArrowheads="1"/>
          </p:cNvSpPr>
          <p:nvPr/>
        </p:nvSpPr>
        <p:spPr bwMode="auto">
          <a:xfrm>
            <a:off x="373063" y="1193800"/>
            <a:ext cx="8440737" cy="3046988"/>
          </a:xfrm>
          <a:prstGeom prst="rect">
            <a:avLst/>
          </a:prstGeom>
          <a:noFill/>
          <a:ln w="9525">
            <a:noFill/>
            <a:miter lim="800000"/>
            <a:headEnd/>
            <a:tailEnd/>
          </a:ln>
          <a:effectLst/>
        </p:spPr>
        <p:txBody>
          <a:bodyPr>
            <a:prstTxWarp prst="textNoShape">
              <a:avLst/>
            </a:prstTxWarp>
            <a:spAutoFit/>
          </a:bodyPr>
          <a:lstStyle/>
          <a:p>
            <a:r>
              <a:rPr lang="en-US" sz="1600" dirty="0" smtClean="0">
                <a:solidFill>
                  <a:srgbClr val="0000FF"/>
                </a:solidFill>
                <a:latin typeface="Courier New" charset="0"/>
              </a:rPr>
              <a:t>/*</a:t>
            </a:r>
          </a:p>
          <a:p>
            <a:r>
              <a:rPr lang="en-US" sz="1600" dirty="0" smtClean="0">
                <a:solidFill>
                  <a:srgbClr val="0000FF"/>
                </a:solidFill>
                <a:latin typeface="Courier New" charset="0"/>
              </a:rPr>
              <a:t> * Constructor: Point</a:t>
            </a:r>
          </a:p>
          <a:p>
            <a:r>
              <a:rPr lang="en-US" sz="1600" dirty="0" smtClean="0">
                <a:solidFill>
                  <a:srgbClr val="0000FF"/>
                </a:solidFill>
                <a:latin typeface="Courier New" charset="0"/>
              </a:rPr>
              <a:t> * Usage: Point origin;</a:t>
            </a:r>
          </a:p>
          <a:p>
            <a:r>
              <a:rPr lang="en-US" sz="1600" dirty="0" smtClean="0">
                <a:solidFill>
                  <a:srgbClr val="0000FF"/>
                </a:solidFill>
                <a:latin typeface="Courier New" charset="0"/>
              </a:rPr>
              <a:t> *        Point </a:t>
            </a:r>
            <a:r>
              <a:rPr lang="en-US" sz="1600" dirty="0" err="1" smtClean="0">
                <a:solidFill>
                  <a:srgbClr val="0000FF"/>
                </a:solidFill>
                <a:latin typeface="Courier New" charset="0"/>
              </a:rPr>
              <a:t>pt(xc</a:t>
            </a:r>
            <a:r>
              <a:rPr lang="en-US" sz="1600" dirty="0" smtClean="0">
                <a:solidFill>
                  <a:srgbClr val="0000FF"/>
                </a:solidFill>
                <a:latin typeface="Courier New" charset="0"/>
              </a:rPr>
              <a:t>, </a:t>
            </a:r>
            <a:r>
              <a:rPr lang="en-US" sz="1600" dirty="0" err="1" smtClean="0">
                <a:solidFill>
                  <a:srgbClr val="0000FF"/>
                </a:solidFill>
                <a:latin typeface="Courier New" charset="0"/>
              </a:rPr>
              <a:t>yc</a:t>
            </a:r>
            <a:r>
              <a:rPr lang="en-US" sz="1600" dirty="0" smtClean="0">
                <a:solidFill>
                  <a:srgbClr val="0000FF"/>
                </a:solidFill>
                <a:latin typeface="Courier New" charset="0"/>
              </a:rPr>
              <a:t>);</a:t>
            </a:r>
          </a:p>
          <a:p>
            <a:r>
              <a:rPr lang="en-US" sz="1600" dirty="0" smtClean="0">
                <a:solidFill>
                  <a:srgbClr val="0000FF"/>
                </a:solidFill>
                <a:latin typeface="Courier New" charset="0"/>
              </a:rPr>
              <a:t> * ------------------------</a:t>
            </a:r>
          </a:p>
          <a:p>
            <a:r>
              <a:rPr lang="en-US" sz="1600" dirty="0" smtClean="0">
                <a:solidFill>
                  <a:srgbClr val="0000FF"/>
                </a:solidFill>
                <a:latin typeface="Courier New" charset="0"/>
              </a:rPr>
              <a:t> * Creates a Point object.  The default constructor sets the</a:t>
            </a:r>
          </a:p>
          <a:p>
            <a:r>
              <a:rPr lang="en-US" sz="1600" dirty="0" smtClean="0">
                <a:solidFill>
                  <a:srgbClr val="0000FF"/>
                </a:solidFill>
                <a:latin typeface="Courier New" charset="0"/>
              </a:rPr>
              <a:t> * coordinates to 0; the second form sets the coordinates to</a:t>
            </a:r>
          </a:p>
          <a:p>
            <a:r>
              <a:rPr lang="en-US" sz="1600" dirty="0" smtClean="0">
                <a:solidFill>
                  <a:srgbClr val="0000FF"/>
                </a:solidFill>
                <a:latin typeface="Courier New" charset="0"/>
              </a:rPr>
              <a:t> * </a:t>
            </a:r>
            <a:r>
              <a:rPr lang="en-US" sz="1600" dirty="0" err="1" smtClean="0">
                <a:solidFill>
                  <a:srgbClr val="0000FF"/>
                </a:solidFill>
                <a:latin typeface="Courier New" charset="0"/>
              </a:rPr>
              <a:t>xc</a:t>
            </a:r>
            <a:r>
              <a:rPr lang="en-US" sz="1600" dirty="0" smtClean="0">
                <a:solidFill>
                  <a:srgbClr val="0000FF"/>
                </a:solidFill>
                <a:latin typeface="Courier New" charset="0"/>
              </a:rPr>
              <a:t> and </a:t>
            </a:r>
            <a:r>
              <a:rPr lang="en-US" sz="1600" dirty="0" err="1" smtClean="0">
                <a:solidFill>
                  <a:srgbClr val="0000FF"/>
                </a:solidFill>
                <a:latin typeface="Courier New" charset="0"/>
              </a:rPr>
              <a:t>yc</a:t>
            </a:r>
            <a:r>
              <a:rPr lang="en-US" sz="1600" dirty="0" smtClean="0">
                <a:solidFill>
                  <a:srgbClr val="0000FF"/>
                </a:solidFill>
                <a:latin typeface="Courier New" charset="0"/>
              </a:rPr>
              <a:t>.</a:t>
            </a:r>
          </a:p>
          <a:p>
            <a:r>
              <a:rPr lang="en-US" sz="1600" dirty="0" smtClean="0">
                <a:solidFill>
                  <a:srgbClr val="0000FF"/>
                </a:solidFill>
                <a:latin typeface="Courier New" charset="0"/>
              </a:rPr>
              <a:t> */</a:t>
            </a:r>
          </a:p>
          <a:p>
            <a:endParaRPr lang="en-US" sz="1600" dirty="0" smtClean="0">
              <a:solidFill>
                <a:srgbClr val="000000"/>
              </a:solidFill>
              <a:latin typeface="Courier New" charset="0"/>
            </a:endParaRPr>
          </a:p>
          <a:p>
            <a:r>
              <a:rPr lang="en-US" sz="1600" dirty="0" smtClean="0">
                <a:solidFill>
                  <a:srgbClr val="000000"/>
                </a:solidFill>
                <a:latin typeface="Courier New" charset="0"/>
              </a:rPr>
              <a:t>   Point();</a:t>
            </a:r>
          </a:p>
          <a:p>
            <a:r>
              <a:rPr lang="en-US" sz="1600" dirty="0" smtClean="0">
                <a:solidFill>
                  <a:srgbClr val="000000"/>
                </a:solidFill>
                <a:latin typeface="Courier New" charset="0"/>
              </a:rPr>
              <a:t>   </a:t>
            </a:r>
            <a:r>
              <a:rPr lang="en-US" sz="1600" dirty="0" err="1" smtClean="0">
                <a:solidFill>
                  <a:srgbClr val="000000"/>
                </a:solidFill>
                <a:latin typeface="Courier New" charset="0"/>
              </a:rPr>
              <a:t>Point(int</a:t>
            </a:r>
            <a:r>
              <a:rPr lang="en-US" sz="1600" dirty="0" smtClean="0">
                <a:solidFill>
                  <a:srgbClr val="000000"/>
                </a:solidFill>
                <a:latin typeface="Courier New" charset="0"/>
              </a:rPr>
              <a:t> </a:t>
            </a:r>
            <a:r>
              <a:rPr lang="en-US" sz="1600" dirty="0" err="1" smtClean="0">
                <a:solidFill>
                  <a:srgbClr val="000000"/>
                </a:solidFill>
                <a:latin typeface="Courier New" charset="0"/>
              </a:rPr>
              <a:t>xc</a:t>
            </a:r>
            <a:r>
              <a:rPr lang="en-US" sz="1600" dirty="0" smtClean="0">
                <a:solidFill>
                  <a:srgbClr val="000000"/>
                </a:solidFill>
                <a:latin typeface="Courier New" charset="0"/>
              </a:rPr>
              <a:t>, </a:t>
            </a:r>
            <a:r>
              <a:rPr lang="en-US" sz="1600" dirty="0" err="1" smtClean="0">
                <a:solidFill>
                  <a:srgbClr val="000000"/>
                </a:solidFill>
                <a:latin typeface="Courier New" charset="0"/>
              </a:rPr>
              <a:t>int</a:t>
            </a:r>
            <a:r>
              <a:rPr lang="en-US" sz="1600" dirty="0" smtClean="0">
                <a:solidFill>
                  <a:srgbClr val="000000"/>
                </a:solidFill>
                <a:latin typeface="Courier New" charset="0"/>
              </a:rPr>
              <a:t> </a:t>
            </a:r>
            <a:r>
              <a:rPr lang="en-US" sz="1600" dirty="0" err="1" smtClean="0">
                <a:solidFill>
                  <a:srgbClr val="000000"/>
                </a:solidFill>
                <a:latin typeface="Courier New" charset="0"/>
              </a:rPr>
              <a:t>yc</a:t>
            </a:r>
            <a:r>
              <a:rPr lang="en-US" sz="1600" dirty="0" smtClean="0">
                <a:solidFill>
                  <a:srgbClr val="000000"/>
                </a:solidFill>
                <a:latin typeface="Courier New" charset="0"/>
              </a:rPr>
              <a:t>);</a:t>
            </a:r>
            <a:endParaRPr lang="en-US" sz="1600" dirty="0">
              <a:solidFill>
                <a:srgbClr val="000000"/>
              </a:solidFill>
              <a:latin typeface="Courier New" charset="0"/>
            </a:endParaRPr>
          </a:p>
        </p:txBody>
      </p:sp>
      <p:grpSp>
        <p:nvGrpSpPr>
          <p:cNvPr id="926724" name="Group 4"/>
          <p:cNvGrpSpPr>
            <a:grpSpLocks/>
          </p:cNvGrpSpPr>
          <p:nvPr/>
        </p:nvGrpSpPr>
        <p:grpSpPr bwMode="auto">
          <a:xfrm>
            <a:off x="355600" y="1143000"/>
            <a:ext cx="8559067" cy="5257800"/>
            <a:chOff x="240" y="720"/>
            <a:chExt cx="5320" cy="3312"/>
          </a:xfrm>
        </p:grpSpPr>
        <p:sp>
          <p:nvSpPr>
            <p:cNvPr id="926725"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926726" name="Text Box 6"/>
            <p:cNvSpPr txBox="1">
              <a:spLocks noChangeArrowheads="1"/>
            </p:cNvSpPr>
            <p:nvPr/>
          </p:nvSpPr>
          <p:spPr bwMode="auto">
            <a:xfrm>
              <a:off x="251" y="752"/>
              <a:ext cx="5309" cy="3005"/>
            </a:xfrm>
            <a:prstGeom prst="rect">
              <a:avLst/>
            </a:prstGeom>
            <a:noFill/>
            <a:ln w="9525">
              <a:noFill/>
              <a:miter lim="800000"/>
              <a:headEnd/>
              <a:tailEnd/>
            </a:ln>
            <a:effectLst/>
          </p:spPr>
          <p:txBody>
            <a:bodyPr wrap="square">
              <a:prstTxWarp prst="textNoShape">
                <a:avLst/>
              </a:prstTxWarp>
              <a:spAutoFit/>
            </a:bodyPr>
            <a:lstStyle/>
            <a:p>
              <a:r>
                <a:rPr lang="en-US" sz="1600" dirty="0" smtClean="0">
                  <a:solidFill>
                    <a:srgbClr val="0000FF"/>
                  </a:solidFill>
                  <a:latin typeface="Courier New" charset="0"/>
                </a:rPr>
                <a:t>/*</a:t>
              </a:r>
            </a:p>
            <a:p>
              <a:r>
                <a:rPr lang="en-US" sz="1600" dirty="0" smtClean="0">
                  <a:solidFill>
                    <a:srgbClr val="0000FF"/>
                  </a:solidFill>
                  <a:latin typeface="Courier New" charset="0"/>
                </a:rPr>
                <a:t> * Methods: </a:t>
              </a:r>
              <a:r>
                <a:rPr lang="en-US" sz="1600" dirty="0" err="1" smtClean="0">
                  <a:solidFill>
                    <a:srgbClr val="0000FF"/>
                  </a:solidFill>
                  <a:latin typeface="Courier New" charset="0"/>
                </a:rPr>
                <a:t>getX</a:t>
              </a:r>
              <a:r>
                <a:rPr lang="en-US" sz="1600" dirty="0" smtClean="0">
                  <a:solidFill>
                    <a:srgbClr val="0000FF"/>
                  </a:solidFill>
                  <a:latin typeface="Courier New" charset="0"/>
                </a:rPr>
                <a:t>, </a:t>
              </a:r>
              <a:r>
                <a:rPr lang="en-US" sz="1600" dirty="0" err="1" smtClean="0">
                  <a:solidFill>
                    <a:srgbClr val="0000FF"/>
                  </a:solidFill>
                  <a:latin typeface="Courier New" charset="0"/>
                </a:rPr>
                <a:t>getY</a:t>
              </a:r>
              <a:endParaRPr lang="en-US" sz="1600" dirty="0" smtClean="0">
                <a:solidFill>
                  <a:srgbClr val="0000FF"/>
                </a:solidFill>
                <a:latin typeface="Courier New" charset="0"/>
              </a:endParaRPr>
            </a:p>
            <a:p>
              <a:r>
                <a:rPr lang="en-US" sz="1600" dirty="0" smtClean="0">
                  <a:solidFill>
                    <a:srgbClr val="0000FF"/>
                  </a:solidFill>
                  <a:latin typeface="Courier New" charset="0"/>
                </a:rPr>
                <a:t> * Usage: </a:t>
              </a:r>
              <a:r>
                <a:rPr lang="en-US" sz="1600" dirty="0" err="1" smtClean="0">
                  <a:solidFill>
                    <a:srgbClr val="0000FF"/>
                  </a:solidFill>
                  <a:latin typeface="Courier New" charset="0"/>
                </a:rPr>
                <a:t>int</a:t>
              </a:r>
              <a:r>
                <a:rPr lang="en-US" sz="1600" dirty="0" smtClean="0">
                  <a:solidFill>
                    <a:srgbClr val="0000FF"/>
                  </a:solidFill>
                  <a:latin typeface="Courier New" charset="0"/>
                </a:rPr>
                <a:t> </a:t>
              </a:r>
              <a:r>
                <a:rPr lang="en-US" sz="1600" dirty="0" err="1" smtClean="0">
                  <a:solidFill>
                    <a:srgbClr val="0000FF"/>
                  </a:solidFill>
                  <a:latin typeface="Courier New" charset="0"/>
                </a:rPr>
                <a:t>x</a:t>
              </a:r>
              <a:r>
                <a:rPr lang="en-US" sz="1600" dirty="0" smtClean="0">
                  <a:solidFill>
                    <a:srgbClr val="0000FF"/>
                  </a:solidFill>
                  <a:latin typeface="Courier New" charset="0"/>
                </a:rPr>
                <a:t> = </a:t>
              </a:r>
              <a:r>
                <a:rPr lang="en-US" sz="1600" dirty="0" err="1" smtClean="0">
                  <a:solidFill>
                    <a:srgbClr val="0000FF"/>
                  </a:solidFill>
                  <a:latin typeface="Courier New" charset="0"/>
                </a:rPr>
                <a:t>pt.getX</a:t>
              </a:r>
              <a:r>
                <a:rPr lang="en-US" sz="1600" dirty="0" smtClean="0">
                  <a:solidFill>
                    <a:srgbClr val="0000FF"/>
                  </a:solidFill>
                  <a:latin typeface="Courier New" charset="0"/>
                </a:rPr>
                <a:t>();</a:t>
              </a:r>
            </a:p>
            <a:p>
              <a:r>
                <a:rPr lang="en-US" sz="1600" dirty="0" smtClean="0">
                  <a:solidFill>
                    <a:srgbClr val="0000FF"/>
                  </a:solidFill>
                  <a:latin typeface="Courier New" charset="0"/>
                </a:rPr>
                <a:t> *        </a:t>
              </a:r>
              <a:r>
                <a:rPr lang="en-US" sz="1600" dirty="0" err="1" smtClean="0">
                  <a:solidFill>
                    <a:srgbClr val="0000FF"/>
                  </a:solidFill>
                  <a:latin typeface="Courier New" charset="0"/>
                </a:rPr>
                <a:t>int</a:t>
              </a:r>
              <a:r>
                <a:rPr lang="en-US" sz="1600" dirty="0" smtClean="0">
                  <a:solidFill>
                    <a:srgbClr val="0000FF"/>
                  </a:solidFill>
                  <a:latin typeface="Courier New" charset="0"/>
                </a:rPr>
                <a:t> </a:t>
              </a:r>
              <a:r>
                <a:rPr lang="en-US" sz="1600" dirty="0" err="1" smtClean="0">
                  <a:solidFill>
                    <a:srgbClr val="0000FF"/>
                  </a:solidFill>
                  <a:latin typeface="Courier New" charset="0"/>
                </a:rPr>
                <a:t>y</a:t>
              </a:r>
              <a:r>
                <a:rPr lang="en-US" sz="1600" dirty="0" smtClean="0">
                  <a:solidFill>
                    <a:srgbClr val="0000FF"/>
                  </a:solidFill>
                  <a:latin typeface="Courier New" charset="0"/>
                </a:rPr>
                <a:t> = </a:t>
              </a:r>
              <a:r>
                <a:rPr lang="en-US" sz="1600" dirty="0" err="1" smtClean="0">
                  <a:solidFill>
                    <a:srgbClr val="0000FF"/>
                  </a:solidFill>
                  <a:latin typeface="Courier New" charset="0"/>
                </a:rPr>
                <a:t>pt.getY</a:t>
              </a:r>
              <a:r>
                <a:rPr lang="en-US" sz="1600" dirty="0" smtClean="0">
                  <a:solidFill>
                    <a:srgbClr val="0000FF"/>
                  </a:solidFill>
                  <a:latin typeface="Courier New" charset="0"/>
                </a:rPr>
                <a:t>();</a:t>
              </a:r>
            </a:p>
            <a:p>
              <a:r>
                <a:rPr lang="en-US" sz="1600" dirty="0" smtClean="0">
                  <a:solidFill>
                    <a:srgbClr val="0000FF"/>
                  </a:solidFill>
                  <a:latin typeface="Courier New" charset="0"/>
                </a:rPr>
                <a:t> * -------------------------</a:t>
              </a:r>
            </a:p>
            <a:p>
              <a:r>
                <a:rPr lang="en-US" sz="1600" dirty="0" smtClean="0">
                  <a:solidFill>
                    <a:srgbClr val="0000FF"/>
                  </a:solidFill>
                  <a:latin typeface="Courier New" charset="0"/>
                </a:rPr>
                <a:t> * These methods returns the </a:t>
              </a:r>
              <a:r>
                <a:rPr lang="en-US" sz="1600" dirty="0" err="1" smtClean="0">
                  <a:solidFill>
                    <a:srgbClr val="0000FF"/>
                  </a:solidFill>
                  <a:latin typeface="Courier New" charset="0"/>
                </a:rPr>
                <a:t>x</a:t>
              </a:r>
              <a:r>
                <a:rPr lang="en-US" sz="1600" dirty="0" smtClean="0">
                  <a:solidFill>
                    <a:srgbClr val="0000FF"/>
                  </a:solidFill>
                  <a:latin typeface="Courier New" charset="0"/>
                </a:rPr>
                <a:t> and </a:t>
              </a:r>
              <a:r>
                <a:rPr lang="en-US" sz="1600" dirty="0" err="1" smtClean="0">
                  <a:solidFill>
                    <a:srgbClr val="0000FF"/>
                  </a:solidFill>
                  <a:latin typeface="Courier New" charset="0"/>
                </a:rPr>
                <a:t>y</a:t>
              </a:r>
              <a:r>
                <a:rPr lang="en-US" sz="1600" dirty="0" smtClean="0">
                  <a:solidFill>
                    <a:srgbClr val="0000FF"/>
                  </a:solidFill>
                  <a:latin typeface="Courier New" charset="0"/>
                </a:rPr>
                <a:t> coordinates of the point.</a:t>
              </a:r>
            </a:p>
            <a:p>
              <a:r>
                <a:rPr lang="en-US" sz="1600" dirty="0" smtClean="0">
                  <a:solidFill>
                    <a:srgbClr val="0000FF"/>
                  </a:solidFill>
                  <a:latin typeface="Courier New" charset="0"/>
                </a:rPr>
                <a:t> */</a:t>
              </a:r>
            </a:p>
            <a:p>
              <a:endParaRPr lang="en-US" sz="1600" dirty="0" smtClean="0">
                <a:latin typeface="Courier New" charset="0"/>
              </a:endParaRPr>
            </a:p>
            <a:p>
              <a:r>
                <a:rPr lang="en-US" sz="1600" dirty="0" smtClean="0">
                  <a:latin typeface="Courier New" charset="0"/>
                </a:rPr>
                <a:t>   </a:t>
              </a:r>
              <a:r>
                <a:rPr lang="en-US" sz="1600" dirty="0" err="1" smtClean="0">
                  <a:latin typeface="Courier New" charset="0"/>
                </a:rPr>
                <a:t>int</a:t>
              </a:r>
              <a:r>
                <a:rPr lang="en-US" sz="1600" dirty="0" smtClean="0">
                  <a:latin typeface="Courier New" charset="0"/>
                </a:rPr>
                <a:t> </a:t>
              </a:r>
              <a:r>
                <a:rPr lang="en-US" sz="1600" dirty="0" err="1" smtClean="0">
                  <a:latin typeface="Courier New" charset="0"/>
                </a:rPr>
                <a:t>getX</a:t>
              </a:r>
              <a:r>
                <a:rPr lang="en-US" sz="1600" dirty="0" smtClean="0">
                  <a:latin typeface="Courier New" charset="0"/>
                </a:rPr>
                <a:t>();</a:t>
              </a:r>
            </a:p>
            <a:p>
              <a:r>
                <a:rPr lang="en-US" sz="1600" dirty="0" smtClean="0">
                  <a:latin typeface="Courier New" charset="0"/>
                </a:rPr>
                <a:t>   </a:t>
              </a:r>
              <a:r>
                <a:rPr lang="en-US" sz="1600" dirty="0" err="1" smtClean="0">
                  <a:latin typeface="Courier New" charset="0"/>
                </a:rPr>
                <a:t>int</a:t>
              </a:r>
              <a:r>
                <a:rPr lang="en-US" sz="1600" dirty="0" smtClean="0">
                  <a:latin typeface="Courier New" charset="0"/>
                </a:rPr>
                <a:t> </a:t>
              </a:r>
              <a:r>
                <a:rPr lang="en-US" sz="1600" dirty="0" err="1" smtClean="0">
                  <a:latin typeface="Courier New" charset="0"/>
                </a:rPr>
                <a:t>getY</a:t>
              </a:r>
              <a:r>
                <a:rPr lang="en-US" sz="1600" dirty="0" smtClean="0">
                  <a:latin typeface="Courier New" charset="0"/>
                </a:rPr>
                <a:t>();</a:t>
              </a:r>
            </a:p>
            <a:p>
              <a:endParaRPr lang="en-US" sz="1600" dirty="0" smtClean="0">
                <a:latin typeface="Courier New" charset="0"/>
              </a:endParaRPr>
            </a:p>
            <a:p>
              <a:r>
                <a:rPr lang="en-US" sz="1600" dirty="0" smtClean="0">
                  <a:solidFill>
                    <a:srgbClr val="0000FF"/>
                  </a:solidFill>
                  <a:latin typeface="Courier New" charset="0"/>
                </a:rPr>
                <a:t>/*</a:t>
              </a:r>
            </a:p>
            <a:p>
              <a:r>
                <a:rPr lang="en-US" sz="1600" dirty="0" smtClean="0">
                  <a:solidFill>
                    <a:srgbClr val="0000FF"/>
                  </a:solidFill>
                  <a:latin typeface="Courier New" charset="0"/>
                </a:rPr>
                <a:t> * Method: </a:t>
              </a:r>
              <a:r>
                <a:rPr lang="en-US" sz="1600" dirty="0" err="1" smtClean="0">
                  <a:solidFill>
                    <a:srgbClr val="0000FF"/>
                  </a:solidFill>
                  <a:latin typeface="Courier New" charset="0"/>
                </a:rPr>
                <a:t>toString</a:t>
              </a:r>
              <a:endParaRPr lang="en-US" sz="1600" dirty="0" smtClean="0">
                <a:solidFill>
                  <a:srgbClr val="0000FF"/>
                </a:solidFill>
                <a:latin typeface="Courier New" charset="0"/>
              </a:endParaRPr>
            </a:p>
            <a:p>
              <a:r>
                <a:rPr lang="en-US" sz="1600" dirty="0" smtClean="0">
                  <a:solidFill>
                    <a:srgbClr val="0000FF"/>
                  </a:solidFill>
                  <a:latin typeface="Courier New" charset="0"/>
                </a:rPr>
                <a:t> * Usage: string </a:t>
              </a:r>
              <a:r>
                <a:rPr lang="en-US" sz="1600" dirty="0" err="1" smtClean="0">
                  <a:solidFill>
                    <a:srgbClr val="0000FF"/>
                  </a:solidFill>
                  <a:latin typeface="Courier New" charset="0"/>
                </a:rPr>
                <a:t>str</a:t>
              </a:r>
              <a:r>
                <a:rPr lang="en-US" sz="1600" dirty="0" smtClean="0">
                  <a:solidFill>
                    <a:srgbClr val="0000FF"/>
                  </a:solidFill>
                  <a:latin typeface="Courier New" charset="0"/>
                </a:rPr>
                <a:t> = </a:t>
              </a:r>
              <a:r>
                <a:rPr lang="en-US" sz="1600" dirty="0" err="1" smtClean="0">
                  <a:solidFill>
                    <a:srgbClr val="0000FF"/>
                  </a:solidFill>
                  <a:latin typeface="Courier New" charset="0"/>
                </a:rPr>
                <a:t>pt.toString</a:t>
              </a:r>
              <a:r>
                <a:rPr lang="en-US" sz="1600" dirty="0" smtClean="0">
                  <a:solidFill>
                    <a:srgbClr val="0000FF"/>
                  </a:solidFill>
                  <a:latin typeface="Courier New" charset="0"/>
                </a:rPr>
                <a:t>();</a:t>
              </a:r>
            </a:p>
            <a:p>
              <a:r>
                <a:rPr lang="en-US" sz="1600" dirty="0" smtClean="0">
                  <a:solidFill>
                    <a:srgbClr val="0000FF"/>
                  </a:solidFill>
                  <a:latin typeface="Courier New" charset="0"/>
                </a:rPr>
                <a:t> * ----------------------------------</a:t>
              </a:r>
            </a:p>
            <a:p>
              <a:r>
                <a:rPr lang="en-US" sz="1600" dirty="0" smtClean="0">
                  <a:solidFill>
                    <a:srgbClr val="0000FF"/>
                  </a:solidFill>
                  <a:latin typeface="Courier New" charset="0"/>
                </a:rPr>
                <a:t> * Returns a string representation of the Point in the form "(</a:t>
              </a:r>
              <a:r>
                <a:rPr lang="en-US" sz="1600" dirty="0" err="1" smtClean="0">
                  <a:solidFill>
                    <a:srgbClr val="0000FF"/>
                  </a:solidFill>
                  <a:latin typeface="Courier New" charset="0"/>
                </a:rPr>
                <a:t>x,y</a:t>
              </a:r>
              <a:r>
                <a:rPr lang="en-US" sz="1600" dirty="0" smtClean="0">
                  <a:solidFill>
                    <a:srgbClr val="0000FF"/>
                  </a:solidFill>
                  <a:latin typeface="Courier New" charset="0"/>
                </a:rPr>
                <a:t>)".</a:t>
              </a:r>
            </a:p>
            <a:p>
              <a:r>
                <a:rPr lang="en-US" sz="1600" dirty="0" smtClean="0">
                  <a:solidFill>
                    <a:srgbClr val="0000FF"/>
                  </a:solidFill>
                  <a:latin typeface="Courier New" charset="0"/>
                </a:rPr>
                <a:t> */</a:t>
              </a:r>
            </a:p>
            <a:p>
              <a:endParaRPr lang="en-US" sz="1600" dirty="0" smtClean="0">
                <a:latin typeface="Courier New" charset="0"/>
              </a:endParaRPr>
            </a:p>
            <a:p>
              <a:r>
                <a:rPr lang="en-US" sz="1600" dirty="0" smtClean="0">
                  <a:latin typeface="Courier New" charset="0"/>
                </a:rPr>
                <a:t>   </a:t>
              </a:r>
              <a:r>
                <a:rPr lang="en-US" sz="1600" dirty="0" err="1" smtClean="0">
                  <a:latin typeface="Courier New" charset="0"/>
                </a:rPr>
                <a:t>std::string</a:t>
              </a:r>
              <a:r>
                <a:rPr lang="en-US" sz="1600" dirty="0" smtClean="0">
                  <a:latin typeface="Courier New" charset="0"/>
                </a:rPr>
                <a:t> </a:t>
              </a:r>
              <a:r>
                <a:rPr lang="en-US" sz="1600" dirty="0" err="1" smtClean="0">
                  <a:latin typeface="Courier New" charset="0"/>
                </a:rPr>
                <a:t>toString</a:t>
              </a:r>
              <a:r>
                <a:rPr lang="en-US" sz="1600" dirty="0" smtClean="0">
                  <a:latin typeface="Courier New" charset="0"/>
                </a:rPr>
                <a:t>();</a:t>
              </a:r>
              <a:endParaRPr lang="en-US" sz="1600" dirty="0">
                <a:latin typeface="Courier New" charset="0"/>
              </a:endParaRPr>
            </a:p>
          </p:txBody>
        </p:sp>
      </p:grpSp>
      <p:sp>
        <p:nvSpPr>
          <p:cNvPr id="926727"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6728"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6729" name="Rectangle 9"/>
          <p:cNvSpPr>
            <a:spLocks noGrp="1" noChangeArrowheads="1"/>
          </p:cNvSpPr>
          <p:nvPr>
            <p:ph type="title"/>
          </p:nvPr>
        </p:nvSpPr>
        <p:spPr>
          <a:xfrm>
            <a:off x="0" y="76200"/>
            <a:ext cx="9144000" cy="1143000"/>
          </a:xfrm>
          <a:noFill/>
          <a:ln/>
        </p:spPr>
        <p:txBody>
          <a:bodyPr/>
          <a:lstStyle/>
          <a:p>
            <a:r>
              <a:rPr lang="en-US" sz="4000" dirty="0">
                <a:solidFill>
                  <a:srgbClr val="FF0000"/>
                </a:solidFill>
              </a:rPr>
              <a:t>The </a:t>
            </a:r>
            <a:r>
              <a:rPr lang="en-US" sz="3600" b="1" dirty="0" err="1">
                <a:solidFill>
                  <a:srgbClr val="FF0000"/>
                </a:solidFill>
                <a:latin typeface="Courier New" charset="0"/>
              </a:rPr>
              <a:t>point.h</a:t>
            </a:r>
            <a:r>
              <a:rPr lang="en-US" sz="4000" dirty="0">
                <a:solidFill>
                  <a:srgbClr val="FF0000"/>
                </a:solidFill>
              </a:rPr>
              <a:t> Interface</a:t>
            </a:r>
          </a:p>
        </p:txBody>
      </p:sp>
      <p:sp>
        <p:nvSpPr>
          <p:cNvPr id="926730"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926723"/>
                                        </p:tgtEl>
                                        <p:attrNameLst>
                                          <p:attrName>ppt_x</p:attrName>
                                        </p:attrNameLst>
                                      </p:cBhvr>
                                      <p:tavLst>
                                        <p:tav tm="0">
                                          <p:val>
                                            <p:strVal val="ppt_x"/>
                                          </p:val>
                                        </p:tav>
                                        <p:tav tm="100000">
                                          <p:val>
                                            <p:strVal val="ppt_x"/>
                                          </p:val>
                                        </p:tav>
                                      </p:tavLst>
                                    </p:anim>
                                    <p:anim calcmode="lin" valueType="num">
                                      <p:cBhvr additive="base">
                                        <p:cTn id="7" dur="1000"/>
                                        <p:tgtEl>
                                          <p:spTgt spid="926723"/>
                                        </p:tgtEl>
                                        <p:attrNameLst>
                                          <p:attrName>ppt_y</p:attrName>
                                        </p:attrNameLst>
                                      </p:cBhvr>
                                      <p:tavLst>
                                        <p:tav tm="0">
                                          <p:val>
                                            <p:strVal val="ppt_y"/>
                                          </p:val>
                                        </p:tav>
                                        <p:tav tm="100000">
                                          <p:val>
                                            <p:strVal val="0-ppt_h/2"/>
                                          </p:val>
                                        </p:tav>
                                      </p:tavLst>
                                    </p:anim>
                                    <p:set>
                                      <p:cBhvr>
                                        <p:cTn id="8" dur="1" fill="hold">
                                          <p:stCondLst>
                                            <p:cond delay="999"/>
                                          </p:stCondLst>
                                        </p:cTn>
                                        <p:tgtEl>
                                          <p:spTgt spid="926723"/>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926724"/>
                                        </p:tgtEl>
                                        <p:attrNameLst>
                                          <p:attrName>style.visibility</p:attrName>
                                        </p:attrNameLst>
                                      </p:cBhvr>
                                      <p:to>
                                        <p:strVal val="visible"/>
                                      </p:to>
                                    </p:set>
                                    <p:anim calcmode="lin" valueType="num">
                                      <p:cBhvr additive="base">
                                        <p:cTn id="11" dur="1000" fill="hold"/>
                                        <p:tgtEl>
                                          <p:spTgt spid="926724"/>
                                        </p:tgtEl>
                                        <p:attrNameLst>
                                          <p:attrName>ppt_x</p:attrName>
                                        </p:attrNameLst>
                                      </p:cBhvr>
                                      <p:tavLst>
                                        <p:tav tm="0">
                                          <p:val>
                                            <p:strVal val="#ppt_x"/>
                                          </p:val>
                                        </p:tav>
                                        <p:tav tm="100000">
                                          <p:val>
                                            <p:strVal val="#ppt_x"/>
                                          </p:val>
                                        </p:tav>
                                      </p:tavLst>
                                    </p:anim>
                                    <p:anim calcmode="lin" valueType="num">
                                      <p:cBhvr additive="base">
                                        <p:cTn id="12" dur="1000" fill="hold"/>
                                        <p:tgtEl>
                                          <p:spTgt spid="9267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6723" grpId="0"/>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6722"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926723" name="Text Box 3"/>
          <p:cNvSpPr txBox="1">
            <a:spLocks noChangeArrowheads="1"/>
          </p:cNvSpPr>
          <p:nvPr/>
        </p:nvSpPr>
        <p:spPr bwMode="auto">
          <a:xfrm>
            <a:off x="373063" y="1193800"/>
            <a:ext cx="8542337" cy="4770537"/>
          </a:xfrm>
          <a:prstGeom prst="rect">
            <a:avLst/>
          </a:prstGeom>
          <a:noFill/>
          <a:ln w="9525">
            <a:noFill/>
            <a:miter lim="800000"/>
            <a:headEnd/>
            <a:tailEnd/>
          </a:ln>
          <a:effectLst/>
        </p:spPr>
        <p:txBody>
          <a:bodyPr wrap="square">
            <a:prstTxWarp prst="textNoShape">
              <a:avLst/>
            </a:prstTxWarp>
            <a:spAutoFit/>
          </a:bodyPr>
          <a:lstStyle/>
          <a:p>
            <a:r>
              <a:rPr lang="en-US" sz="1600" dirty="0" smtClean="0">
                <a:solidFill>
                  <a:srgbClr val="0000FF"/>
                </a:solidFill>
                <a:latin typeface="Courier New" charset="0"/>
              </a:rPr>
              <a:t>/*</a:t>
            </a:r>
          </a:p>
          <a:p>
            <a:r>
              <a:rPr lang="en-US" sz="1600" dirty="0" smtClean="0">
                <a:solidFill>
                  <a:srgbClr val="0000FF"/>
                </a:solidFill>
                <a:latin typeface="Courier New" charset="0"/>
              </a:rPr>
              <a:t> * Methods: </a:t>
            </a:r>
            <a:r>
              <a:rPr lang="en-US" sz="1600" dirty="0" err="1" smtClean="0">
                <a:solidFill>
                  <a:srgbClr val="0000FF"/>
                </a:solidFill>
                <a:latin typeface="Courier New" charset="0"/>
              </a:rPr>
              <a:t>getX</a:t>
            </a:r>
            <a:r>
              <a:rPr lang="en-US" sz="1600" dirty="0" smtClean="0">
                <a:solidFill>
                  <a:srgbClr val="0000FF"/>
                </a:solidFill>
                <a:latin typeface="Courier New" charset="0"/>
              </a:rPr>
              <a:t>, </a:t>
            </a:r>
            <a:r>
              <a:rPr lang="en-US" sz="1600" dirty="0" err="1" smtClean="0">
                <a:solidFill>
                  <a:srgbClr val="0000FF"/>
                </a:solidFill>
                <a:latin typeface="Courier New" charset="0"/>
              </a:rPr>
              <a:t>getY</a:t>
            </a:r>
            <a:endParaRPr lang="en-US" sz="1600" dirty="0" smtClean="0">
              <a:solidFill>
                <a:srgbClr val="0000FF"/>
              </a:solidFill>
              <a:latin typeface="Courier New" charset="0"/>
            </a:endParaRPr>
          </a:p>
          <a:p>
            <a:r>
              <a:rPr lang="en-US" sz="1600" dirty="0" smtClean="0">
                <a:solidFill>
                  <a:srgbClr val="0000FF"/>
                </a:solidFill>
                <a:latin typeface="Courier New" charset="0"/>
              </a:rPr>
              <a:t> * Usage: </a:t>
            </a:r>
            <a:r>
              <a:rPr lang="en-US" sz="1600" dirty="0" err="1" smtClean="0">
                <a:solidFill>
                  <a:srgbClr val="0000FF"/>
                </a:solidFill>
                <a:latin typeface="Courier New" charset="0"/>
              </a:rPr>
              <a:t>int</a:t>
            </a:r>
            <a:r>
              <a:rPr lang="en-US" sz="1600" dirty="0" smtClean="0">
                <a:solidFill>
                  <a:srgbClr val="0000FF"/>
                </a:solidFill>
                <a:latin typeface="Courier New" charset="0"/>
              </a:rPr>
              <a:t> </a:t>
            </a:r>
            <a:r>
              <a:rPr lang="en-US" sz="1600" dirty="0" err="1" smtClean="0">
                <a:solidFill>
                  <a:srgbClr val="0000FF"/>
                </a:solidFill>
                <a:latin typeface="Courier New" charset="0"/>
              </a:rPr>
              <a:t>x</a:t>
            </a:r>
            <a:r>
              <a:rPr lang="en-US" sz="1600" dirty="0" smtClean="0">
                <a:solidFill>
                  <a:srgbClr val="0000FF"/>
                </a:solidFill>
                <a:latin typeface="Courier New" charset="0"/>
              </a:rPr>
              <a:t> = </a:t>
            </a:r>
            <a:r>
              <a:rPr lang="en-US" sz="1600" dirty="0" err="1" smtClean="0">
                <a:solidFill>
                  <a:srgbClr val="0000FF"/>
                </a:solidFill>
                <a:latin typeface="Courier New" charset="0"/>
              </a:rPr>
              <a:t>pt.getX</a:t>
            </a:r>
            <a:r>
              <a:rPr lang="en-US" sz="1600" dirty="0" smtClean="0">
                <a:solidFill>
                  <a:srgbClr val="0000FF"/>
                </a:solidFill>
                <a:latin typeface="Courier New" charset="0"/>
              </a:rPr>
              <a:t>();</a:t>
            </a:r>
          </a:p>
          <a:p>
            <a:r>
              <a:rPr lang="en-US" sz="1600" dirty="0" smtClean="0">
                <a:solidFill>
                  <a:srgbClr val="0000FF"/>
                </a:solidFill>
                <a:latin typeface="Courier New" charset="0"/>
              </a:rPr>
              <a:t> *        </a:t>
            </a:r>
            <a:r>
              <a:rPr lang="en-US" sz="1600" dirty="0" err="1" smtClean="0">
                <a:solidFill>
                  <a:srgbClr val="0000FF"/>
                </a:solidFill>
                <a:latin typeface="Courier New" charset="0"/>
              </a:rPr>
              <a:t>int</a:t>
            </a:r>
            <a:r>
              <a:rPr lang="en-US" sz="1600" dirty="0" smtClean="0">
                <a:solidFill>
                  <a:srgbClr val="0000FF"/>
                </a:solidFill>
                <a:latin typeface="Courier New" charset="0"/>
              </a:rPr>
              <a:t> </a:t>
            </a:r>
            <a:r>
              <a:rPr lang="en-US" sz="1600" dirty="0" err="1" smtClean="0">
                <a:solidFill>
                  <a:srgbClr val="0000FF"/>
                </a:solidFill>
                <a:latin typeface="Courier New" charset="0"/>
              </a:rPr>
              <a:t>y</a:t>
            </a:r>
            <a:r>
              <a:rPr lang="en-US" sz="1600" dirty="0" smtClean="0">
                <a:solidFill>
                  <a:srgbClr val="0000FF"/>
                </a:solidFill>
                <a:latin typeface="Courier New" charset="0"/>
              </a:rPr>
              <a:t> = </a:t>
            </a:r>
            <a:r>
              <a:rPr lang="en-US" sz="1600" dirty="0" err="1" smtClean="0">
                <a:solidFill>
                  <a:srgbClr val="0000FF"/>
                </a:solidFill>
                <a:latin typeface="Courier New" charset="0"/>
              </a:rPr>
              <a:t>pt.getY</a:t>
            </a:r>
            <a:r>
              <a:rPr lang="en-US" sz="1600" dirty="0" smtClean="0">
                <a:solidFill>
                  <a:srgbClr val="0000FF"/>
                </a:solidFill>
                <a:latin typeface="Courier New" charset="0"/>
              </a:rPr>
              <a:t>();</a:t>
            </a:r>
          </a:p>
          <a:p>
            <a:r>
              <a:rPr lang="en-US" sz="1600" dirty="0" smtClean="0">
                <a:solidFill>
                  <a:srgbClr val="0000FF"/>
                </a:solidFill>
                <a:latin typeface="Courier New" charset="0"/>
              </a:rPr>
              <a:t> * -------------------------</a:t>
            </a:r>
          </a:p>
          <a:p>
            <a:r>
              <a:rPr lang="en-US" sz="1600" dirty="0" smtClean="0">
                <a:solidFill>
                  <a:srgbClr val="0000FF"/>
                </a:solidFill>
                <a:latin typeface="Courier New" charset="0"/>
              </a:rPr>
              <a:t> * These methods returns the </a:t>
            </a:r>
            <a:r>
              <a:rPr lang="en-US" sz="1600" dirty="0" err="1" smtClean="0">
                <a:solidFill>
                  <a:srgbClr val="0000FF"/>
                </a:solidFill>
                <a:latin typeface="Courier New" charset="0"/>
              </a:rPr>
              <a:t>x</a:t>
            </a:r>
            <a:r>
              <a:rPr lang="en-US" sz="1600" dirty="0" smtClean="0">
                <a:solidFill>
                  <a:srgbClr val="0000FF"/>
                </a:solidFill>
                <a:latin typeface="Courier New" charset="0"/>
              </a:rPr>
              <a:t> and </a:t>
            </a:r>
            <a:r>
              <a:rPr lang="en-US" sz="1600" dirty="0" err="1" smtClean="0">
                <a:solidFill>
                  <a:srgbClr val="0000FF"/>
                </a:solidFill>
                <a:latin typeface="Courier New" charset="0"/>
              </a:rPr>
              <a:t>y</a:t>
            </a:r>
            <a:r>
              <a:rPr lang="en-US" sz="1600" dirty="0" smtClean="0">
                <a:solidFill>
                  <a:srgbClr val="0000FF"/>
                </a:solidFill>
                <a:latin typeface="Courier New" charset="0"/>
              </a:rPr>
              <a:t> coordinates of the point.</a:t>
            </a:r>
          </a:p>
          <a:p>
            <a:r>
              <a:rPr lang="en-US" sz="1600" dirty="0" smtClean="0">
                <a:solidFill>
                  <a:srgbClr val="0000FF"/>
                </a:solidFill>
                <a:latin typeface="Courier New" charset="0"/>
              </a:rPr>
              <a:t> */</a:t>
            </a:r>
          </a:p>
          <a:p>
            <a:endParaRPr lang="en-US" sz="1600" dirty="0" smtClean="0">
              <a:latin typeface="Courier New" charset="0"/>
            </a:endParaRPr>
          </a:p>
          <a:p>
            <a:r>
              <a:rPr lang="en-US" sz="1600" dirty="0" smtClean="0">
                <a:latin typeface="Courier New" charset="0"/>
              </a:rPr>
              <a:t>   </a:t>
            </a:r>
            <a:r>
              <a:rPr lang="en-US" sz="1600" dirty="0" err="1" smtClean="0">
                <a:latin typeface="Courier New" charset="0"/>
              </a:rPr>
              <a:t>int</a:t>
            </a:r>
            <a:r>
              <a:rPr lang="en-US" sz="1600" dirty="0" smtClean="0">
                <a:latin typeface="Courier New" charset="0"/>
              </a:rPr>
              <a:t> </a:t>
            </a:r>
            <a:r>
              <a:rPr lang="en-US" sz="1600" dirty="0" err="1" smtClean="0">
                <a:latin typeface="Courier New" charset="0"/>
              </a:rPr>
              <a:t>getX</a:t>
            </a:r>
            <a:r>
              <a:rPr lang="en-US" sz="1600" dirty="0" smtClean="0">
                <a:latin typeface="Courier New" charset="0"/>
              </a:rPr>
              <a:t>();</a:t>
            </a:r>
          </a:p>
          <a:p>
            <a:r>
              <a:rPr lang="en-US" sz="1600" dirty="0" smtClean="0">
                <a:latin typeface="Courier New" charset="0"/>
              </a:rPr>
              <a:t>   </a:t>
            </a:r>
            <a:r>
              <a:rPr lang="en-US" sz="1600" dirty="0" err="1" smtClean="0">
                <a:latin typeface="Courier New" charset="0"/>
              </a:rPr>
              <a:t>int</a:t>
            </a:r>
            <a:r>
              <a:rPr lang="en-US" sz="1600" dirty="0" smtClean="0">
                <a:latin typeface="Courier New" charset="0"/>
              </a:rPr>
              <a:t> </a:t>
            </a:r>
            <a:r>
              <a:rPr lang="en-US" sz="1600" dirty="0" err="1" smtClean="0">
                <a:latin typeface="Courier New" charset="0"/>
              </a:rPr>
              <a:t>getY</a:t>
            </a:r>
            <a:r>
              <a:rPr lang="en-US" sz="1600" dirty="0" smtClean="0">
                <a:latin typeface="Courier New" charset="0"/>
              </a:rPr>
              <a:t>();</a:t>
            </a:r>
          </a:p>
          <a:p>
            <a:endParaRPr lang="en-US" sz="1600" dirty="0" smtClean="0">
              <a:latin typeface="Courier New" charset="0"/>
            </a:endParaRPr>
          </a:p>
          <a:p>
            <a:r>
              <a:rPr lang="en-US" sz="1600" dirty="0" smtClean="0">
                <a:solidFill>
                  <a:srgbClr val="0000FF"/>
                </a:solidFill>
                <a:latin typeface="Courier New" charset="0"/>
              </a:rPr>
              <a:t>/*</a:t>
            </a:r>
          </a:p>
          <a:p>
            <a:r>
              <a:rPr lang="en-US" sz="1600" dirty="0" smtClean="0">
                <a:solidFill>
                  <a:srgbClr val="0000FF"/>
                </a:solidFill>
                <a:latin typeface="Courier New" charset="0"/>
              </a:rPr>
              <a:t> * Method: </a:t>
            </a:r>
            <a:r>
              <a:rPr lang="en-US" sz="1600" dirty="0" err="1" smtClean="0">
                <a:solidFill>
                  <a:srgbClr val="0000FF"/>
                </a:solidFill>
                <a:latin typeface="Courier New" charset="0"/>
              </a:rPr>
              <a:t>toString</a:t>
            </a:r>
            <a:endParaRPr lang="en-US" sz="1600" dirty="0" smtClean="0">
              <a:solidFill>
                <a:srgbClr val="0000FF"/>
              </a:solidFill>
              <a:latin typeface="Courier New" charset="0"/>
            </a:endParaRPr>
          </a:p>
          <a:p>
            <a:r>
              <a:rPr lang="en-US" sz="1600" dirty="0" smtClean="0">
                <a:solidFill>
                  <a:srgbClr val="0000FF"/>
                </a:solidFill>
                <a:latin typeface="Courier New" charset="0"/>
              </a:rPr>
              <a:t> * Usage: string </a:t>
            </a:r>
            <a:r>
              <a:rPr lang="en-US" sz="1600" dirty="0" err="1" smtClean="0">
                <a:solidFill>
                  <a:srgbClr val="0000FF"/>
                </a:solidFill>
                <a:latin typeface="Courier New" charset="0"/>
              </a:rPr>
              <a:t>str</a:t>
            </a:r>
            <a:r>
              <a:rPr lang="en-US" sz="1600" dirty="0" smtClean="0">
                <a:solidFill>
                  <a:srgbClr val="0000FF"/>
                </a:solidFill>
                <a:latin typeface="Courier New" charset="0"/>
              </a:rPr>
              <a:t> = </a:t>
            </a:r>
            <a:r>
              <a:rPr lang="en-US" sz="1600" dirty="0" err="1" smtClean="0">
                <a:solidFill>
                  <a:srgbClr val="0000FF"/>
                </a:solidFill>
                <a:latin typeface="Courier New" charset="0"/>
              </a:rPr>
              <a:t>pt.toString</a:t>
            </a:r>
            <a:r>
              <a:rPr lang="en-US" sz="1600" dirty="0" smtClean="0">
                <a:solidFill>
                  <a:srgbClr val="0000FF"/>
                </a:solidFill>
                <a:latin typeface="Courier New" charset="0"/>
              </a:rPr>
              <a:t>();</a:t>
            </a:r>
          </a:p>
          <a:p>
            <a:r>
              <a:rPr lang="en-US" sz="1600" dirty="0" smtClean="0">
                <a:solidFill>
                  <a:srgbClr val="0000FF"/>
                </a:solidFill>
                <a:latin typeface="Courier New" charset="0"/>
              </a:rPr>
              <a:t> * ----------------------------------</a:t>
            </a:r>
          </a:p>
          <a:p>
            <a:r>
              <a:rPr lang="en-US" sz="1600" dirty="0" smtClean="0">
                <a:solidFill>
                  <a:srgbClr val="0000FF"/>
                </a:solidFill>
                <a:latin typeface="Courier New" charset="0"/>
              </a:rPr>
              <a:t> * Returns a string representation of the Point in the form "(</a:t>
            </a:r>
            <a:r>
              <a:rPr lang="en-US" sz="1600" dirty="0" err="1" smtClean="0">
                <a:solidFill>
                  <a:srgbClr val="0000FF"/>
                </a:solidFill>
                <a:latin typeface="Courier New" charset="0"/>
              </a:rPr>
              <a:t>x,y</a:t>
            </a:r>
            <a:r>
              <a:rPr lang="en-US" sz="1600" dirty="0" smtClean="0">
                <a:solidFill>
                  <a:srgbClr val="0000FF"/>
                </a:solidFill>
                <a:latin typeface="Courier New" charset="0"/>
              </a:rPr>
              <a:t>)".</a:t>
            </a:r>
          </a:p>
          <a:p>
            <a:r>
              <a:rPr lang="en-US" sz="1600" dirty="0" smtClean="0">
                <a:solidFill>
                  <a:srgbClr val="0000FF"/>
                </a:solidFill>
                <a:latin typeface="Courier New" charset="0"/>
              </a:rPr>
              <a:t> */</a:t>
            </a:r>
          </a:p>
          <a:p>
            <a:endParaRPr lang="en-US" sz="1600" dirty="0" smtClean="0">
              <a:latin typeface="Courier New" charset="0"/>
            </a:endParaRPr>
          </a:p>
          <a:p>
            <a:r>
              <a:rPr lang="en-US" sz="1600" dirty="0" smtClean="0">
                <a:latin typeface="Courier New" charset="0"/>
              </a:rPr>
              <a:t>   </a:t>
            </a:r>
            <a:r>
              <a:rPr lang="en-US" sz="1600" dirty="0" err="1" smtClean="0">
                <a:latin typeface="Courier New" charset="0"/>
              </a:rPr>
              <a:t>std::string</a:t>
            </a:r>
            <a:r>
              <a:rPr lang="en-US" sz="1600" dirty="0" smtClean="0">
                <a:latin typeface="Courier New" charset="0"/>
              </a:rPr>
              <a:t> </a:t>
            </a:r>
            <a:r>
              <a:rPr lang="en-US" sz="1600" dirty="0" err="1" smtClean="0">
                <a:latin typeface="Courier New" charset="0"/>
              </a:rPr>
              <a:t>toString</a:t>
            </a:r>
            <a:r>
              <a:rPr lang="en-US" sz="1600" dirty="0" smtClean="0">
                <a:latin typeface="Courier New" charset="0"/>
              </a:rPr>
              <a:t>();</a:t>
            </a:r>
            <a:endParaRPr lang="en-US" sz="1600" dirty="0">
              <a:latin typeface="Courier New" charset="0"/>
            </a:endParaRPr>
          </a:p>
        </p:txBody>
      </p:sp>
      <p:grpSp>
        <p:nvGrpSpPr>
          <p:cNvPr id="2" name="Group 4"/>
          <p:cNvGrpSpPr>
            <a:grpSpLocks/>
          </p:cNvGrpSpPr>
          <p:nvPr/>
        </p:nvGrpSpPr>
        <p:grpSpPr bwMode="auto">
          <a:xfrm>
            <a:off x="355600" y="1143000"/>
            <a:ext cx="8559067" cy="5257800"/>
            <a:chOff x="240" y="720"/>
            <a:chExt cx="5320" cy="3312"/>
          </a:xfrm>
        </p:grpSpPr>
        <p:sp>
          <p:nvSpPr>
            <p:cNvPr id="926725"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926726" name="Text Box 6"/>
            <p:cNvSpPr txBox="1">
              <a:spLocks noChangeArrowheads="1"/>
            </p:cNvSpPr>
            <p:nvPr/>
          </p:nvSpPr>
          <p:spPr bwMode="auto">
            <a:xfrm>
              <a:off x="251" y="752"/>
              <a:ext cx="5309" cy="2850"/>
            </a:xfrm>
            <a:prstGeom prst="rect">
              <a:avLst/>
            </a:prstGeom>
            <a:noFill/>
            <a:ln w="9525">
              <a:noFill/>
              <a:miter lim="800000"/>
              <a:headEnd/>
              <a:tailEnd/>
            </a:ln>
            <a:effectLst/>
          </p:spPr>
          <p:txBody>
            <a:bodyPr wrap="square">
              <a:prstTxWarp prst="textNoShape">
                <a:avLst/>
              </a:prstTxWarp>
              <a:spAutoFit/>
            </a:bodyPr>
            <a:lstStyle/>
            <a:p>
              <a:r>
                <a:rPr lang="en-US" sz="1600" dirty="0" smtClean="0">
                  <a:solidFill>
                    <a:srgbClr val="000000"/>
                  </a:solidFill>
                  <a:latin typeface="Courier New" charset="0"/>
                </a:rPr>
                <a:t>private:</a:t>
              </a:r>
            </a:p>
            <a:p>
              <a:endParaRPr lang="en-US" sz="1600" dirty="0" smtClean="0">
                <a:solidFill>
                  <a:srgbClr val="000000"/>
                </a:solidFill>
                <a:latin typeface="Courier New" charset="0"/>
              </a:endParaRPr>
            </a:p>
            <a:p>
              <a:r>
                <a:rPr lang="en-US" sz="1600" dirty="0" smtClean="0">
                  <a:solidFill>
                    <a:srgbClr val="000000"/>
                  </a:solidFill>
                  <a:latin typeface="Courier New" charset="0"/>
                </a:rPr>
                <a:t>   </a:t>
              </a:r>
              <a:r>
                <a:rPr lang="en-US" sz="1600" dirty="0" err="1" smtClean="0">
                  <a:solidFill>
                    <a:srgbClr val="000000"/>
                  </a:solidFill>
                  <a:latin typeface="Courier New" charset="0"/>
                </a:rPr>
                <a:t>int</a:t>
              </a:r>
              <a:r>
                <a:rPr lang="en-US" sz="1600" dirty="0" smtClean="0">
                  <a:solidFill>
                    <a:srgbClr val="000000"/>
                  </a:solidFill>
                  <a:latin typeface="Courier New" charset="0"/>
                </a:rPr>
                <a:t> </a:t>
              </a:r>
              <a:r>
                <a:rPr lang="en-US" sz="1600" dirty="0" err="1" smtClean="0">
                  <a:solidFill>
                    <a:srgbClr val="000000"/>
                  </a:solidFill>
                  <a:latin typeface="Courier New" charset="0"/>
                </a:rPr>
                <a:t>x</a:t>
              </a:r>
              <a:r>
                <a:rPr lang="en-US" sz="1600" dirty="0" smtClean="0">
                  <a:solidFill>
                    <a:srgbClr val="000000"/>
                  </a:solidFill>
                  <a:latin typeface="Courier New" charset="0"/>
                </a:rPr>
                <a:t>;                    </a:t>
              </a:r>
              <a:r>
                <a:rPr lang="en-US" sz="1600" dirty="0" smtClean="0">
                  <a:solidFill>
                    <a:srgbClr val="0000FF"/>
                  </a:solidFill>
                  <a:latin typeface="Courier New" charset="0"/>
                </a:rPr>
                <a:t>/* The </a:t>
              </a:r>
              <a:r>
                <a:rPr lang="en-US" sz="1600" dirty="0" err="1" smtClean="0">
                  <a:solidFill>
                    <a:srgbClr val="0000FF"/>
                  </a:solidFill>
                  <a:latin typeface="Courier New" charset="0"/>
                </a:rPr>
                <a:t>x</a:t>
              </a:r>
              <a:r>
                <a:rPr lang="en-US" sz="1600" dirty="0" smtClean="0">
                  <a:solidFill>
                    <a:srgbClr val="0000FF"/>
                  </a:solidFill>
                  <a:latin typeface="Courier New" charset="0"/>
                </a:rPr>
                <a:t>-coordinate */</a:t>
              </a:r>
              <a:endParaRPr lang="en-US" sz="1600" dirty="0" smtClean="0">
                <a:solidFill>
                  <a:srgbClr val="000000"/>
                </a:solidFill>
                <a:latin typeface="Courier New" charset="0"/>
              </a:endParaRPr>
            </a:p>
            <a:p>
              <a:r>
                <a:rPr lang="en-US" sz="1600" dirty="0" smtClean="0">
                  <a:solidFill>
                    <a:srgbClr val="000000"/>
                  </a:solidFill>
                  <a:latin typeface="Courier New" charset="0"/>
                </a:rPr>
                <a:t>   </a:t>
              </a:r>
              <a:r>
                <a:rPr lang="en-US" sz="1600" dirty="0" err="1" smtClean="0">
                  <a:solidFill>
                    <a:srgbClr val="000000"/>
                  </a:solidFill>
                  <a:latin typeface="Courier New" charset="0"/>
                </a:rPr>
                <a:t>int</a:t>
              </a:r>
              <a:r>
                <a:rPr lang="en-US" sz="1600" dirty="0" smtClean="0">
                  <a:solidFill>
                    <a:srgbClr val="000000"/>
                  </a:solidFill>
                  <a:latin typeface="Courier New" charset="0"/>
                </a:rPr>
                <a:t> </a:t>
              </a:r>
              <a:r>
                <a:rPr lang="en-US" sz="1600" dirty="0" err="1" smtClean="0">
                  <a:solidFill>
                    <a:srgbClr val="000000"/>
                  </a:solidFill>
                  <a:latin typeface="Courier New" charset="0"/>
                </a:rPr>
                <a:t>y</a:t>
              </a:r>
              <a:r>
                <a:rPr lang="en-US" sz="1600" dirty="0" smtClean="0">
                  <a:solidFill>
                    <a:srgbClr val="000000"/>
                  </a:solidFill>
                  <a:latin typeface="Courier New" charset="0"/>
                </a:rPr>
                <a:t>;                    </a:t>
              </a:r>
              <a:r>
                <a:rPr lang="en-US" sz="1600" dirty="0" smtClean="0">
                  <a:solidFill>
                    <a:srgbClr val="0000FF"/>
                  </a:solidFill>
                  <a:latin typeface="Courier New" charset="0"/>
                </a:rPr>
                <a:t>/* The </a:t>
              </a:r>
              <a:r>
                <a:rPr lang="en-US" sz="1600" dirty="0" err="1" smtClean="0">
                  <a:solidFill>
                    <a:srgbClr val="0000FF"/>
                  </a:solidFill>
                  <a:latin typeface="Courier New" charset="0"/>
                </a:rPr>
                <a:t>y</a:t>
              </a:r>
              <a:r>
                <a:rPr lang="en-US" sz="1600" dirty="0" smtClean="0">
                  <a:solidFill>
                    <a:srgbClr val="0000FF"/>
                  </a:solidFill>
                  <a:latin typeface="Courier New" charset="0"/>
                </a:rPr>
                <a:t>-coordinate */</a:t>
              </a:r>
              <a:endParaRPr lang="en-US" sz="1600" dirty="0" smtClean="0">
                <a:solidFill>
                  <a:srgbClr val="000000"/>
                </a:solidFill>
                <a:latin typeface="Courier New" charset="0"/>
              </a:endParaRPr>
            </a:p>
            <a:p>
              <a:endParaRPr lang="en-US" sz="1600" dirty="0" smtClean="0">
                <a:solidFill>
                  <a:srgbClr val="000000"/>
                </a:solidFill>
                <a:latin typeface="Courier New" charset="0"/>
              </a:endParaRPr>
            </a:p>
            <a:p>
              <a:r>
                <a:rPr lang="en-US" sz="1600" dirty="0" smtClean="0">
                  <a:solidFill>
                    <a:srgbClr val="000000"/>
                  </a:solidFill>
                  <a:latin typeface="Courier New" charset="0"/>
                </a:rPr>
                <a:t>};</a:t>
              </a:r>
            </a:p>
            <a:p>
              <a:endParaRPr lang="en-US" sz="1600" dirty="0" smtClean="0">
                <a:solidFill>
                  <a:srgbClr val="000000"/>
                </a:solidFill>
                <a:latin typeface="Courier New" charset="0"/>
              </a:endParaRPr>
            </a:p>
            <a:p>
              <a:r>
                <a:rPr lang="en-US" sz="1600" dirty="0" smtClean="0">
                  <a:solidFill>
                    <a:srgbClr val="0000FF"/>
                  </a:solidFill>
                  <a:latin typeface="Courier New" charset="0"/>
                </a:rPr>
                <a:t>/*</a:t>
              </a:r>
            </a:p>
            <a:p>
              <a:r>
                <a:rPr lang="en-US" sz="1600" dirty="0" smtClean="0">
                  <a:solidFill>
                    <a:srgbClr val="0000FF"/>
                  </a:solidFill>
                  <a:latin typeface="Courier New" charset="0"/>
                </a:rPr>
                <a:t> * Operator: &lt;&lt;</a:t>
              </a:r>
            </a:p>
            <a:p>
              <a:r>
                <a:rPr lang="en-US" sz="1600" dirty="0" smtClean="0">
                  <a:solidFill>
                    <a:srgbClr val="0000FF"/>
                  </a:solidFill>
                  <a:latin typeface="Courier New" charset="0"/>
                </a:rPr>
                <a:t> * Usage: </a:t>
              </a:r>
              <a:r>
                <a:rPr lang="en-US" sz="1600" dirty="0" err="1" smtClean="0">
                  <a:solidFill>
                    <a:srgbClr val="0000FF"/>
                  </a:solidFill>
                  <a:latin typeface="Courier New" charset="0"/>
                </a:rPr>
                <a:t>cout</a:t>
              </a:r>
              <a:r>
                <a:rPr lang="en-US" sz="1600" dirty="0" smtClean="0">
                  <a:solidFill>
                    <a:srgbClr val="0000FF"/>
                  </a:solidFill>
                  <a:latin typeface="Courier New" charset="0"/>
                </a:rPr>
                <a:t> &lt;&lt; pt;</a:t>
              </a:r>
            </a:p>
            <a:p>
              <a:r>
                <a:rPr lang="en-US" sz="1600" dirty="0" smtClean="0">
                  <a:solidFill>
                    <a:srgbClr val="0000FF"/>
                  </a:solidFill>
                  <a:latin typeface="Courier New" charset="0"/>
                </a:rPr>
                <a:t> * ------------------</a:t>
              </a:r>
            </a:p>
            <a:p>
              <a:r>
                <a:rPr lang="en-US" sz="1600" dirty="0" smtClean="0">
                  <a:solidFill>
                    <a:srgbClr val="0000FF"/>
                  </a:solidFill>
                  <a:latin typeface="Courier New" charset="0"/>
                </a:rPr>
                <a:t> * Overloads the &lt;&lt; operator so that it is able to display Point</a:t>
              </a:r>
            </a:p>
            <a:p>
              <a:r>
                <a:rPr lang="en-US" sz="1600" dirty="0" smtClean="0">
                  <a:solidFill>
                    <a:srgbClr val="0000FF"/>
                  </a:solidFill>
                  <a:latin typeface="Courier New" charset="0"/>
                </a:rPr>
                <a:t> * values.</a:t>
              </a:r>
            </a:p>
            <a:p>
              <a:r>
                <a:rPr lang="en-US" sz="1600" dirty="0" smtClean="0">
                  <a:solidFill>
                    <a:srgbClr val="0000FF"/>
                  </a:solidFill>
                  <a:latin typeface="Courier New" charset="0"/>
                </a:rPr>
                <a:t> */</a:t>
              </a:r>
            </a:p>
            <a:p>
              <a:endParaRPr lang="en-US" sz="1600" dirty="0" smtClean="0">
                <a:solidFill>
                  <a:srgbClr val="000000"/>
                </a:solidFill>
                <a:latin typeface="Courier New" charset="0"/>
              </a:endParaRPr>
            </a:p>
            <a:p>
              <a:r>
                <a:rPr lang="en-US" sz="1600" dirty="0" err="1" smtClean="0">
                  <a:solidFill>
                    <a:srgbClr val="000000"/>
                  </a:solidFill>
                  <a:latin typeface="Courier New" charset="0"/>
                </a:rPr>
                <a:t>std::ostream</a:t>
              </a:r>
              <a:r>
                <a:rPr lang="en-US" sz="1600" dirty="0" smtClean="0">
                  <a:solidFill>
                    <a:srgbClr val="000000"/>
                  </a:solidFill>
                  <a:latin typeface="Courier New" charset="0"/>
                </a:rPr>
                <a:t> &amp; operator&lt;&lt;(</a:t>
              </a:r>
              <a:r>
                <a:rPr lang="en-US" sz="1600" dirty="0" err="1" smtClean="0">
                  <a:solidFill>
                    <a:srgbClr val="000000"/>
                  </a:solidFill>
                  <a:latin typeface="Courier New" charset="0"/>
                </a:rPr>
                <a:t>std::ostream</a:t>
              </a:r>
              <a:r>
                <a:rPr lang="en-US" sz="1600" dirty="0" smtClean="0">
                  <a:solidFill>
                    <a:srgbClr val="000000"/>
                  </a:solidFill>
                  <a:latin typeface="Courier New" charset="0"/>
                </a:rPr>
                <a:t> &amp; </a:t>
              </a:r>
              <a:r>
                <a:rPr lang="en-US" sz="1600" dirty="0" err="1" smtClean="0">
                  <a:solidFill>
                    <a:srgbClr val="000000"/>
                  </a:solidFill>
                  <a:latin typeface="Courier New" charset="0"/>
                </a:rPr>
                <a:t>os</a:t>
              </a:r>
              <a:r>
                <a:rPr lang="en-US" sz="1600" dirty="0" smtClean="0">
                  <a:solidFill>
                    <a:srgbClr val="000000"/>
                  </a:solidFill>
                  <a:latin typeface="Courier New" charset="0"/>
                </a:rPr>
                <a:t>, Point pt);</a:t>
              </a:r>
            </a:p>
            <a:p>
              <a:endParaRPr lang="en-US" sz="1600" dirty="0" smtClean="0">
                <a:solidFill>
                  <a:srgbClr val="000000"/>
                </a:solidFill>
                <a:latin typeface="Courier New" charset="0"/>
              </a:endParaRPr>
            </a:p>
            <a:p>
              <a:r>
                <a:rPr lang="en-US" sz="1600" dirty="0" smtClean="0">
                  <a:solidFill>
                    <a:srgbClr val="000000"/>
                  </a:solidFill>
                  <a:latin typeface="Courier New" charset="0"/>
                </a:rPr>
                <a:t>#</a:t>
              </a:r>
              <a:r>
                <a:rPr lang="en-US" sz="1600" dirty="0" err="1" smtClean="0">
                  <a:solidFill>
                    <a:srgbClr val="000000"/>
                  </a:solidFill>
                  <a:latin typeface="Courier New" charset="0"/>
                </a:rPr>
                <a:t>endif</a:t>
              </a:r>
              <a:endParaRPr lang="en-US" sz="1600" dirty="0" smtClean="0">
                <a:solidFill>
                  <a:srgbClr val="000000"/>
                </a:solidFill>
                <a:latin typeface="Courier New" charset="0"/>
              </a:endParaRPr>
            </a:p>
          </p:txBody>
        </p:sp>
      </p:grpSp>
      <p:sp>
        <p:nvSpPr>
          <p:cNvPr id="926727"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6728"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6729" name="Rectangle 9"/>
          <p:cNvSpPr>
            <a:spLocks noGrp="1" noChangeArrowheads="1"/>
          </p:cNvSpPr>
          <p:nvPr>
            <p:ph type="title"/>
          </p:nvPr>
        </p:nvSpPr>
        <p:spPr>
          <a:xfrm>
            <a:off x="0" y="76200"/>
            <a:ext cx="9144000" cy="1143000"/>
          </a:xfrm>
          <a:noFill/>
          <a:ln/>
        </p:spPr>
        <p:txBody>
          <a:bodyPr/>
          <a:lstStyle/>
          <a:p>
            <a:r>
              <a:rPr lang="en-US" sz="4000" dirty="0">
                <a:solidFill>
                  <a:srgbClr val="FF0000"/>
                </a:solidFill>
              </a:rPr>
              <a:t>The </a:t>
            </a:r>
            <a:r>
              <a:rPr lang="en-US" sz="3600" b="1" dirty="0" err="1">
                <a:solidFill>
                  <a:srgbClr val="FF0000"/>
                </a:solidFill>
                <a:latin typeface="Courier New" charset="0"/>
              </a:rPr>
              <a:t>point.h</a:t>
            </a:r>
            <a:r>
              <a:rPr lang="en-US" sz="4000" dirty="0">
                <a:solidFill>
                  <a:srgbClr val="FF0000"/>
                </a:solidFill>
              </a:rPr>
              <a:t> Interface</a:t>
            </a:r>
          </a:p>
        </p:txBody>
      </p:sp>
      <p:sp>
        <p:nvSpPr>
          <p:cNvPr id="926730"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926723"/>
                                        </p:tgtEl>
                                        <p:attrNameLst>
                                          <p:attrName>ppt_x</p:attrName>
                                        </p:attrNameLst>
                                      </p:cBhvr>
                                      <p:tavLst>
                                        <p:tav tm="0">
                                          <p:val>
                                            <p:strVal val="ppt_x"/>
                                          </p:val>
                                        </p:tav>
                                        <p:tav tm="100000">
                                          <p:val>
                                            <p:strVal val="ppt_x"/>
                                          </p:val>
                                        </p:tav>
                                      </p:tavLst>
                                    </p:anim>
                                    <p:anim calcmode="lin" valueType="num">
                                      <p:cBhvr additive="base">
                                        <p:cTn id="7" dur="1000"/>
                                        <p:tgtEl>
                                          <p:spTgt spid="926723"/>
                                        </p:tgtEl>
                                        <p:attrNameLst>
                                          <p:attrName>ppt_y</p:attrName>
                                        </p:attrNameLst>
                                      </p:cBhvr>
                                      <p:tavLst>
                                        <p:tav tm="0">
                                          <p:val>
                                            <p:strVal val="ppt_y"/>
                                          </p:val>
                                        </p:tav>
                                        <p:tav tm="100000">
                                          <p:val>
                                            <p:strVal val="0-ppt_h/2"/>
                                          </p:val>
                                        </p:tav>
                                      </p:tavLst>
                                    </p:anim>
                                    <p:set>
                                      <p:cBhvr>
                                        <p:cTn id="8" dur="1" fill="hold">
                                          <p:stCondLst>
                                            <p:cond delay="999"/>
                                          </p:stCondLst>
                                        </p:cTn>
                                        <p:tgtEl>
                                          <p:spTgt spid="926723"/>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6723" grpId="0"/>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4674"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924675" name="Text Box 3"/>
          <p:cNvSpPr txBox="1">
            <a:spLocks noChangeArrowheads="1"/>
          </p:cNvSpPr>
          <p:nvPr/>
        </p:nvSpPr>
        <p:spPr bwMode="auto">
          <a:xfrm>
            <a:off x="374904" y="1193800"/>
            <a:ext cx="8440737" cy="5509201"/>
          </a:xfrm>
          <a:prstGeom prst="rect">
            <a:avLst/>
          </a:prstGeom>
          <a:noFill/>
          <a:ln w="9525">
            <a:noFill/>
            <a:miter lim="800000"/>
            <a:headEnd/>
            <a:tailEnd/>
          </a:ln>
          <a:effectLst/>
        </p:spPr>
        <p:txBody>
          <a:bodyPr>
            <a:prstTxWarp prst="textNoShape">
              <a:avLst/>
            </a:prstTxWarp>
            <a:spAutoFit/>
          </a:bodyPr>
          <a:lstStyle/>
          <a:p>
            <a:r>
              <a:rPr lang="en-US" sz="1600" dirty="0" smtClean="0">
                <a:solidFill>
                  <a:srgbClr val="0000FF"/>
                </a:solidFill>
                <a:latin typeface="Courier New" charset="0"/>
              </a:rPr>
              <a:t>/*</a:t>
            </a:r>
          </a:p>
          <a:p>
            <a:r>
              <a:rPr lang="en-US" sz="1600" dirty="0" smtClean="0">
                <a:solidFill>
                  <a:srgbClr val="0000FF"/>
                </a:solidFill>
                <a:latin typeface="Courier New" charset="0"/>
              </a:rPr>
              <a:t> * File: </a:t>
            </a:r>
            <a:r>
              <a:rPr lang="en-US" sz="1600" dirty="0" err="1" smtClean="0">
                <a:solidFill>
                  <a:srgbClr val="0000FF"/>
                </a:solidFill>
                <a:latin typeface="Courier New" charset="0"/>
              </a:rPr>
              <a:t>point.cpp</a:t>
            </a:r>
            <a:endParaRPr lang="en-US" sz="1600" dirty="0" smtClean="0">
              <a:solidFill>
                <a:srgbClr val="0000FF"/>
              </a:solidFill>
              <a:latin typeface="Courier New" charset="0"/>
            </a:endParaRPr>
          </a:p>
          <a:p>
            <a:r>
              <a:rPr lang="en-US" sz="1600" dirty="0" smtClean="0">
                <a:solidFill>
                  <a:srgbClr val="0000FF"/>
                </a:solidFill>
                <a:latin typeface="Courier New" charset="0"/>
              </a:rPr>
              <a:t> * ---------------</a:t>
            </a:r>
          </a:p>
          <a:p>
            <a:r>
              <a:rPr lang="en-US" sz="1600" dirty="0" smtClean="0">
                <a:solidFill>
                  <a:srgbClr val="0000FF"/>
                </a:solidFill>
                <a:latin typeface="Courier New" charset="0"/>
              </a:rPr>
              <a:t> * This file implements the </a:t>
            </a:r>
            <a:r>
              <a:rPr lang="en-US" sz="1600" dirty="0" err="1" smtClean="0">
                <a:solidFill>
                  <a:srgbClr val="0000FF"/>
                </a:solidFill>
                <a:latin typeface="Courier New" charset="0"/>
              </a:rPr>
              <a:t>point.h</a:t>
            </a:r>
            <a:r>
              <a:rPr lang="en-US" sz="1600" dirty="0" smtClean="0">
                <a:solidFill>
                  <a:srgbClr val="0000FF"/>
                </a:solidFill>
                <a:latin typeface="Courier New" charset="0"/>
              </a:rPr>
              <a:t> interface.</a:t>
            </a:r>
          </a:p>
          <a:p>
            <a:r>
              <a:rPr lang="en-US" sz="1600" dirty="0" smtClean="0">
                <a:solidFill>
                  <a:srgbClr val="0000FF"/>
                </a:solidFill>
                <a:latin typeface="Courier New" charset="0"/>
              </a:rPr>
              <a:t> */</a:t>
            </a:r>
          </a:p>
          <a:p>
            <a:endParaRPr lang="en-US" sz="1200" dirty="0" smtClean="0">
              <a:solidFill>
                <a:srgbClr val="000000"/>
              </a:solidFill>
              <a:latin typeface="Courier New" charset="0"/>
            </a:endParaRPr>
          </a:p>
          <a:p>
            <a:r>
              <a:rPr lang="en-US" sz="1600" dirty="0" smtClean="0">
                <a:solidFill>
                  <a:srgbClr val="000000"/>
                </a:solidFill>
                <a:latin typeface="Courier New" charset="0"/>
              </a:rPr>
              <a:t>#include &lt;string&gt;</a:t>
            </a:r>
          </a:p>
          <a:p>
            <a:r>
              <a:rPr lang="en-US" sz="1600" dirty="0" smtClean="0">
                <a:solidFill>
                  <a:srgbClr val="000000"/>
                </a:solidFill>
                <a:latin typeface="Courier New" charset="0"/>
              </a:rPr>
              <a:t>#include "</a:t>
            </a:r>
            <a:r>
              <a:rPr lang="en-US" sz="1600" dirty="0" err="1" smtClean="0">
                <a:solidFill>
                  <a:srgbClr val="000000"/>
                </a:solidFill>
                <a:latin typeface="Courier New" charset="0"/>
              </a:rPr>
              <a:t>point.h</a:t>
            </a:r>
            <a:r>
              <a:rPr lang="en-US" sz="1600" dirty="0" smtClean="0">
                <a:solidFill>
                  <a:srgbClr val="000000"/>
                </a:solidFill>
                <a:latin typeface="Courier New" charset="0"/>
              </a:rPr>
              <a:t>"</a:t>
            </a:r>
          </a:p>
          <a:p>
            <a:r>
              <a:rPr lang="en-US" sz="1600" dirty="0" smtClean="0">
                <a:solidFill>
                  <a:srgbClr val="000000"/>
                </a:solidFill>
                <a:latin typeface="Courier New" charset="0"/>
              </a:rPr>
              <a:t>#include "</a:t>
            </a:r>
            <a:r>
              <a:rPr lang="en-US" sz="1600" dirty="0" err="1" smtClean="0">
                <a:solidFill>
                  <a:srgbClr val="000000"/>
                </a:solidFill>
                <a:latin typeface="Courier New" charset="0"/>
              </a:rPr>
              <a:t>strlib.h</a:t>
            </a:r>
            <a:r>
              <a:rPr lang="en-US" sz="1600" dirty="0" smtClean="0">
                <a:solidFill>
                  <a:srgbClr val="000000"/>
                </a:solidFill>
                <a:latin typeface="Courier New" charset="0"/>
              </a:rPr>
              <a:t>"</a:t>
            </a:r>
          </a:p>
          <a:p>
            <a:r>
              <a:rPr lang="en-US" sz="1600" dirty="0" smtClean="0">
                <a:solidFill>
                  <a:srgbClr val="000000"/>
                </a:solidFill>
                <a:latin typeface="Courier New" charset="0"/>
              </a:rPr>
              <a:t>using namespace std;</a:t>
            </a:r>
          </a:p>
          <a:p>
            <a:endParaRPr lang="en-US" sz="1200" dirty="0" smtClean="0">
              <a:solidFill>
                <a:srgbClr val="000000"/>
              </a:solidFill>
              <a:latin typeface="Courier New" charset="0"/>
            </a:endParaRPr>
          </a:p>
          <a:p>
            <a:r>
              <a:rPr lang="en-US" sz="1600" dirty="0" smtClean="0">
                <a:solidFill>
                  <a:srgbClr val="0000FF"/>
                </a:solidFill>
                <a:latin typeface="Courier New" charset="0"/>
              </a:rPr>
              <a:t>/* Constructors */</a:t>
            </a:r>
          </a:p>
          <a:p>
            <a:endParaRPr lang="en-US" sz="1200" dirty="0" smtClean="0">
              <a:latin typeface="Courier New" charset="0"/>
            </a:endParaRPr>
          </a:p>
          <a:p>
            <a:r>
              <a:rPr lang="en-US" sz="1600" dirty="0" err="1" smtClean="0">
                <a:latin typeface="Courier New" charset="0"/>
              </a:rPr>
              <a:t>Point::Point</a:t>
            </a:r>
            <a:r>
              <a:rPr lang="en-US" sz="1600" dirty="0" smtClean="0">
                <a:latin typeface="Courier New" charset="0"/>
              </a:rPr>
              <a:t>() {</a:t>
            </a:r>
          </a:p>
          <a:p>
            <a:r>
              <a:rPr lang="en-US" sz="1600" dirty="0" smtClean="0">
                <a:latin typeface="Courier New" charset="0"/>
              </a:rPr>
              <a:t>   </a:t>
            </a:r>
            <a:r>
              <a:rPr lang="en-US" sz="1600" dirty="0" err="1" smtClean="0">
                <a:latin typeface="Courier New" charset="0"/>
              </a:rPr>
              <a:t>x</a:t>
            </a:r>
            <a:r>
              <a:rPr lang="en-US" sz="1600" dirty="0" smtClean="0">
                <a:latin typeface="Courier New" charset="0"/>
              </a:rPr>
              <a:t> = 0;</a:t>
            </a:r>
          </a:p>
          <a:p>
            <a:r>
              <a:rPr lang="en-US" sz="1600" dirty="0" smtClean="0">
                <a:latin typeface="Courier New" charset="0"/>
              </a:rPr>
              <a:t>   </a:t>
            </a:r>
            <a:r>
              <a:rPr lang="en-US" sz="1600" dirty="0" err="1" smtClean="0">
                <a:latin typeface="Courier New" charset="0"/>
              </a:rPr>
              <a:t>y</a:t>
            </a:r>
            <a:r>
              <a:rPr lang="en-US" sz="1600" dirty="0" smtClean="0">
                <a:latin typeface="Courier New" charset="0"/>
              </a:rPr>
              <a:t> = 0;</a:t>
            </a:r>
          </a:p>
          <a:p>
            <a:r>
              <a:rPr lang="en-US" sz="1600" dirty="0" smtClean="0">
                <a:latin typeface="Courier New" charset="0"/>
              </a:rPr>
              <a:t>}</a:t>
            </a:r>
          </a:p>
          <a:p>
            <a:endParaRPr lang="en-US" sz="1200" dirty="0" smtClean="0">
              <a:latin typeface="Courier New" charset="0"/>
            </a:endParaRPr>
          </a:p>
          <a:p>
            <a:r>
              <a:rPr lang="en-US" sz="1600" dirty="0" err="1" smtClean="0">
                <a:latin typeface="Courier New" charset="0"/>
              </a:rPr>
              <a:t>Point::Point(int</a:t>
            </a:r>
            <a:r>
              <a:rPr lang="en-US" sz="1600" dirty="0" smtClean="0">
                <a:latin typeface="Courier New" charset="0"/>
              </a:rPr>
              <a:t> </a:t>
            </a:r>
            <a:r>
              <a:rPr lang="en-US" sz="1600" dirty="0" err="1" smtClean="0">
                <a:latin typeface="Courier New" charset="0"/>
              </a:rPr>
              <a:t>xc</a:t>
            </a:r>
            <a:r>
              <a:rPr lang="en-US" sz="1600" dirty="0" smtClean="0">
                <a:latin typeface="Courier New" charset="0"/>
              </a:rPr>
              <a:t>, </a:t>
            </a:r>
            <a:r>
              <a:rPr lang="en-US" sz="1600" dirty="0" err="1" smtClean="0">
                <a:latin typeface="Courier New" charset="0"/>
              </a:rPr>
              <a:t>int</a:t>
            </a:r>
            <a:r>
              <a:rPr lang="en-US" sz="1600" dirty="0" smtClean="0">
                <a:latin typeface="Courier New" charset="0"/>
              </a:rPr>
              <a:t> </a:t>
            </a:r>
            <a:r>
              <a:rPr lang="en-US" sz="1600" dirty="0" err="1" smtClean="0">
                <a:latin typeface="Courier New" charset="0"/>
              </a:rPr>
              <a:t>yc</a:t>
            </a:r>
            <a:r>
              <a:rPr lang="en-US" sz="1600" dirty="0" smtClean="0">
                <a:latin typeface="Courier New" charset="0"/>
              </a:rPr>
              <a:t>) {</a:t>
            </a:r>
          </a:p>
          <a:p>
            <a:r>
              <a:rPr lang="en-US" sz="1600" dirty="0" smtClean="0">
                <a:latin typeface="Courier New" charset="0"/>
              </a:rPr>
              <a:t>   </a:t>
            </a:r>
            <a:r>
              <a:rPr lang="en-US" sz="1600" dirty="0" err="1" smtClean="0">
                <a:latin typeface="Courier New" charset="0"/>
              </a:rPr>
              <a:t>x</a:t>
            </a:r>
            <a:r>
              <a:rPr lang="en-US" sz="1600" dirty="0" smtClean="0">
                <a:latin typeface="Courier New" charset="0"/>
              </a:rPr>
              <a:t> = </a:t>
            </a:r>
            <a:r>
              <a:rPr lang="en-US" sz="1600" dirty="0" err="1" smtClean="0">
                <a:latin typeface="Courier New" charset="0"/>
              </a:rPr>
              <a:t>xc</a:t>
            </a:r>
            <a:r>
              <a:rPr lang="en-US" sz="1600" dirty="0" smtClean="0">
                <a:latin typeface="Courier New" charset="0"/>
              </a:rPr>
              <a:t>;</a:t>
            </a:r>
          </a:p>
          <a:p>
            <a:r>
              <a:rPr lang="en-US" sz="1600" dirty="0" smtClean="0">
                <a:latin typeface="Courier New" charset="0"/>
              </a:rPr>
              <a:t>   </a:t>
            </a:r>
            <a:r>
              <a:rPr lang="en-US" sz="1600" dirty="0" err="1" smtClean="0">
                <a:latin typeface="Courier New" charset="0"/>
              </a:rPr>
              <a:t>y</a:t>
            </a:r>
            <a:r>
              <a:rPr lang="en-US" sz="1600" dirty="0" smtClean="0">
                <a:latin typeface="Courier New" charset="0"/>
              </a:rPr>
              <a:t> = </a:t>
            </a:r>
            <a:r>
              <a:rPr lang="en-US" sz="1600" dirty="0" err="1" smtClean="0">
                <a:latin typeface="Courier New" charset="0"/>
              </a:rPr>
              <a:t>yc</a:t>
            </a:r>
            <a:r>
              <a:rPr lang="en-US" sz="1600" dirty="0" smtClean="0">
                <a:latin typeface="Courier New" charset="0"/>
              </a:rPr>
              <a:t>;</a:t>
            </a:r>
          </a:p>
          <a:p>
            <a:r>
              <a:rPr lang="en-US" sz="1600" dirty="0" smtClean="0">
                <a:latin typeface="Courier New" charset="0"/>
              </a:rPr>
              <a:t>}</a:t>
            </a:r>
          </a:p>
          <a:p>
            <a:endParaRPr lang="en-US" sz="1600" dirty="0">
              <a:latin typeface="Courier New" charset="0"/>
            </a:endParaRPr>
          </a:p>
        </p:txBody>
      </p:sp>
      <p:sp>
        <p:nvSpPr>
          <p:cNvPr id="924676"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4677"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4678" name="Rectangle 6"/>
          <p:cNvSpPr>
            <a:spLocks noGrp="1" noChangeArrowheads="1"/>
          </p:cNvSpPr>
          <p:nvPr>
            <p:ph type="title"/>
          </p:nvPr>
        </p:nvSpPr>
        <p:spPr>
          <a:xfrm>
            <a:off x="0" y="76200"/>
            <a:ext cx="9144000" cy="1143000"/>
          </a:xfrm>
          <a:noFill/>
          <a:ln/>
        </p:spPr>
        <p:txBody>
          <a:bodyPr/>
          <a:lstStyle/>
          <a:p>
            <a:r>
              <a:rPr lang="en-US" sz="4000" dirty="0">
                <a:solidFill>
                  <a:srgbClr val="FF0000"/>
                </a:solidFill>
              </a:rPr>
              <a:t>The </a:t>
            </a:r>
            <a:r>
              <a:rPr lang="en-US" sz="3600" b="1" dirty="0" err="1">
                <a:solidFill>
                  <a:srgbClr val="FF0000"/>
                </a:solidFill>
                <a:latin typeface="Courier New" charset="0"/>
              </a:rPr>
              <a:t>point.cpp</a:t>
            </a:r>
            <a:r>
              <a:rPr lang="en-US" sz="4000" dirty="0">
                <a:solidFill>
                  <a:srgbClr val="FF0000"/>
                </a:solidFill>
              </a:rPr>
              <a:t> Implementation</a:t>
            </a:r>
          </a:p>
        </p:txBody>
      </p:sp>
      <p:sp>
        <p:nvSpPr>
          <p:cNvPr id="924679"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8770"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928771" name="Text Box 3"/>
          <p:cNvSpPr txBox="1">
            <a:spLocks noChangeArrowheads="1"/>
          </p:cNvSpPr>
          <p:nvPr/>
        </p:nvSpPr>
        <p:spPr bwMode="auto">
          <a:xfrm>
            <a:off x="373063" y="1193800"/>
            <a:ext cx="8440737" cy="5262980"/>
          </a:xfrm>
          <a:prstGeom prst="rect">
            <a:avLst/>
          </a:prstGeom>
          <a:noFill/>
          <a:ln w="9525">
            <a:noFill/>
            <a:miter lim="800000"/>
            <a:headEnd/>
            <a:tailEnd/>
          </a:ln>
          <a:effectLst/>
        </p:spPr>
        <p:txBody>
          <a:bodyPr>
            <a:prstTxWarp prst="textNoShape">
              <a:avLst/>
            </a:prstTxWarp>
            <a:spAutoFit/>
          </a:bodyPr>
          <a:lstStyle/>
          <a:p>
            <a:r>
              <a:rPr lang="en-US" sz="1600" dirty="0" smtClean="0">
                <a:solidFill>
                  <a:srgbClr val="0000FF"/>
                </a:solidFill>
                <a:latin typeface="Courier New" charset="0"/>
              </a:rPr>
              <a:t>/*</a:t>
            </a:r>
          </a:p>
          <a:p>
            <a:r>
              <a:rPr lang="en-US" sz="1600" dirty="0" smtClean="0">
                <a:solidFill>
                  <a:srgbClr val="0000FF"/>
                </a:solidFill>
                <a:latin typeface="Courier New" charset="0"/>
              </a:rPr>
              <a:t> * File: </a:t>
            </a:r>
            <a:r>
              <a:rPr lang="en-US" sz="1600" dirty="0" err="1" smtClean="0">
                <a:solidFill>
                  <a:srgbClr val="0000FF"/>
                </a:solidFill>
                <a:latin typeface="Courier New" charset="0"/>
              </a:rPr>
              <a:t>point.cpp</a:t>
            </a:r>
            <a:endParaRPr lang="en-US" sz="1600" dirty="0" smtClean="0">
              <a:solidFill>
                <a:srgbClr val="0000FF"/>
              </a:solidFill>
              <a:latin typeface="Courier New" charset="0"/>
            </a:endParaRPr>
          </a:p>
          <a:p>
            <a:r>
              <a:rPr lang="en-US" sz="1600" dirty="0" smtClean="0">
                <a:solidFill>
                  <a:srgbClr val="0000FF"/>
                </a:solidFill>
                <a:latin typeface="Courier New" charset="0"/>
              </a:rPr>
              <a:t> * ---------------</a:t>
            </a:r>
          </a:p>
          <a:p>
            <a:r>
              <a:rPr lang="en-US" sz="1600" dirty="0" smtClean="0">
                <a:solidFill>
                  <a:srgbClr val="0000FF"/>
                </a:solidFill>
                <a:latin typeface="Courier New" charset="0"/>
              </a:rPr>
              <a:t> * This file implements the </a:t>
            </a:r>
            <a:r>
              <a:rPr lang="en-US" sz="1600" dirty="0" err="1" smtClean="0">
                <a:solidFill>
                  <a:srgbClr val="0000FF"/>
                </a:solidFill>
                <a:latin typeface="Courier New" charset="0"/>
              </a:rPr>
              <a:t>point.h</a:t>
            </a:r>
            <a:r>
              <a:rPr lang="en-US" sz="1600" dirty="0" smtClean="0">
                <a:solidFill>
                  <a:srgbClr val="0000FF"/>
                </a:solidFill>
                <a:latin typeface="Courier New" charset="0"/>
              </a:rPr>
              <a:t> interface.</a:t>
            </a:r>
          </a:p>
          <a:p>
            <a:r>
              <a:rPr lang="en-US" sz="1600" dirty="0" smtClean="0">
                <a:solidFill>
                  <a:srgbClr val="0000FF"/>
                </a:solidFill>
                <a:latin typeface="Courier New" charset="0"/>
              </a:rPr>
              <a:t> */</a:t>
            </a:r>
          </a:p>
          <a:p>
            <a:endParaRPr lang="en-US" sz="1200" dirty="0" smtClean="0">
              <a:solidFill>
                <a:srgbClr val="000000"/>
              </a:solidFill>
              <a:latin typeface="Courier New" charset="0"/>
            </a:endParaRPr>
          </a:p>
          <a:p>
            <a:r>
              <a:rPr lang="en-US" sz="1600" dirty="0" smtClean="0">
                <a:solidFill>
                  <a:srgbClr val="000000"/>
                </a:solidFill>
                <a:latin typeface="Courier New" charset="0"/>
              </a:rPr>
              <a:t>#include &lt;string&gt;</a:t>
            </a:r>
          </a:p>
          <a:p>
            <a:r>
              <a:rPr lang="en-US" sz="1600" dirty="0" smtClean="0">
                <a:solidFill>
                  <a:srgbClr val="000000"/>
                </a:solidFill>
                <a:latin typeface="Courier New" charset="0"/>
              </a:rPr>
              <a:t>#include "</a:t>
            </a:r>
            <a:r>
              <a:rPr lang="en-US" sz="1600" dirty="0" err="1" smtClean="0">
                <a:solidFill>
                  <a:srgbClr val="000000"/>
                </a:solidFill>
                <a:latin typeface="Courier New" charset="0"/>
              </a:rPr>
              <a:t>point.h</a:t>
            </a:r>
            <a:r>
              <a:rPr lang="en-US" sz="1600" dirty="0" smtClean="0">
                <a:solidFill>
                  <a:srgbClr val="000000"/>
                </a:solidFill>
                <a:latin typeface="Courier New" charset="0"/>
              </a:rPr>
              <a:t>"</a:t>
            </a:r>
          </a:p>
          <a:p>
            <a:r>
              <a:rPr lang="en-US" sz="1600" dirty="0" smtClean="0">
                <a:solidFill>
                  <a:srgbClr val="000000"/>
                </a:solidFill>
                <a:latin typeface="Courier New" charset="0"/>
              </a:rPr>
              <a:t>#include "</a:t>
            </a:r>
            <a:r>
              <a:rPr lang="en-US" sz="1600" dirty="0" err="1" smtClean="0">
                <a:solidFill>
                  <a:srgbClr val="000000"/>
                </a:solidFill>
                <a:latin typeface="Courier New" charset="0"/>
              </a:rPr>
              <a:t>strlib.h</a:t>
            </a:r>
            <a:r>
              <a:rPr lang="en-US" sz="1600" dirty="0" smtClean="0">
                <a:solidFill>
                  <a:srgbClr val="000000"/>
                </a:solidFill>
                <a:latin typeface="Courier New" charset="0"/>
              </a:rPr>
              <a:t>"</a:t>
            </a:r>
          </a:p>
          <a:p>
            <a:r>
              <a:rPr lang="en-US" sz="1600" dirty="0" smtClean="0">
                <a:solidFill>
                  <a:srgbClr val="000000"/>
                </a:solidFill>
                <a:latin typeface="Courier New" charset="0"/>
              </a:rPr>
              <a:t>using namespace std;</a:t>
            </a:r>
          </a:p>
          <a:p>
            <a:endParaRPr lang="en-US" sz="1200" dirty="0" smtClean="0">
              <a:solidFill>
                <a:srgbClr val="000000"/>
              </a:solidFill>
              <a:latin typeface="Courier New" charset="0"/>
            </a:endParaRPr>
          </a:p>
          <a:p>
            <a:r>
              <a:rPr lang="en-US" sz="1600" dirty="0" smtClean="0">
                <a:solidFill>
                  <a:srgbClr val="0000FF"/>
                </a:solidFill>
                <a:latin typeface="Courier New" charset="0"/>
              </a:rPr>
              <a:t>/* Constructors */</a:t>
            </a:r>
          </a:p>
          <a:p>
            <a:endParaRPr lang="en-US" sz="1200" dirty="0" smtClean="0">
              <a:latin typeface="Courier New" charset="0"/>
            </a:endParaRPr>
          </a:p>
          <a:p>
            <a:r>
              <a:rPr lang="en-US" sz="1600" dirty="0" err="1" smtClean="0">
                <a:latin typeface="Courier New" charset="0"/>
              </a:rPr>
              <a:t>Point::Point</a:t>
            </a:r>
            <a:r>
              <a:rPr lang="en-US" sz="1600" dirty="0" smtClean="0">
                <a:latin typeface="Courier New" charset="0"/>
              </a:rPr>
              <a:t>() {</a:t>
            </a:r>
          </a:p>
          <a:p>
            <a:r>
              <a:rPr lang="en-US" sz="1600" dirty="0" smtClean="0">
                <a:latin typeface="Courier New" charset="0"/>
              </a:rPr>
              <a:t>   </a:t>
            </a:r>
            <a:r>
              <a:rPr lang="en-US" sz="1600" dirty="0" err="1" smtClean="0">
                <a:latin typeface="Courier New" charset="0"/>
              </a:rPr>
              <a:t>x</a:t>
            </a:r>
            <a:r>
              <a:rPr lang="en-US" sz="1600" dirty="0" smtClean="0">
                <a:latin typeface="Courier New" charset="0"/>
              </a:rPr>
              <a:t> = 0;</a:t>
            </a:r>
          </a:p>
          <a:p>
            <a:r>
              <a:rPr lang="en-US" sz="1600" dirty="0" smtClean="0">
                <a:latin typeface="Courier New" charset="0"/>
              </a:rPr>
              <a:t>   </a:t>
            </a:r>
            <a:r>
              <a:rPr lang="en-US" sz="1600" dirty="0" err="1" smtClean="0">
                <a:latin typeface="Courier New" charset="0"/>
              </a:rPr>
              <a:t>y</a:t>
            </a:r>
            <a:r>
              <a:rPr lang="en-US" sz="1600" dirty="0" smtClean="0">
                <a:latin typeface="Courier New" charset="0"/>
              </a:rPr>
              <a:t> = 0;</a:t>
            </a:r>
          </a:p>
          <a:p>
            <a:r>
              <a:rPr lang="en-US" sz="1600" dirty="0" smtClean="0">
                <a:latin typeface="Courier New" charset="0"/>
              </a:rPr>
              <a:t>}</a:t>
            </a:r>
          </a:p>
          <a:p>
            <a:endParaRPr lang="en-US" sz="1200" dirty="0" smtClean="0">
              <a:latin typeface="Courier New" charset="0"/>
            </a:endParaRPr>
          </a:p>
          <a:p>
            <a:r>
              <a:rPr lang="en-US" sz="1600" dirty="0" err="1" smtClean="0">
                <a:latin typeface="Courier New" charset="0"/>
              </a:rPr>
              <a:t>Point::Point(int</a:t>
            </a:r>
            <a:r>
              <a:rPr lang="en-US" sz="1600" dirty="0" smtClean="0">
                <a:latin typeface="Courier New" charset="0"/>
              </a:rPr>
              <a:t> </a:t>
            </a:r>
            <a:r>
              <a:rPr lang="en-US" sz="1600" dirty="0" err="1" smtClean="0">
                <a:latin typeface="Courier New" charset="0"/>
              </a:rPr>
              <a:t>xc</a:t>
            </a:r>
            <a:r>
              <a:rPr lang="en-US" sz="1600" dirty="0" smtClean="0">
                <a:latin typeface="Courier New" charset="0"/>
              </a:rPr>
              <a:t>, </a:t>
            </a:r>
            <a:r>
              <a:rPr lang="en-US" sz="1600" dirty="0" err="1" smtClean="0">
                <a:latin typeface="Courier New" charset="0"/>
              </a:rPr>
              <a:t>int</a:t>
            </a:r>
            <a:r>
              <a:rPr lang="en-US" sz="1600" dirty="0" smtClean="0">
                <a:latin typeface="Courier New" charset="0"/>
              </a:rPr>
              <a:t> </a:t>
            </a:r>
            <a:r>
              <a:rPr lang="en-US" sz="1600" dirty="0" err="1" smtClean="0">
                <a:latin typeface="Courier New" charset="0"/>
              </a:rPr>
              <a:t>yc</a:t>
            </a:r>
            <a:r>
              <a:rPr lang="en-US" sz="1600" dirty="0" smtClean="0">
                <a:latin typeface="Courier New" charset="0"/>
              </a:rPr>
              <a:t>) {</a:t>
            </a:r>
          </a:p>
          <a:p>
            <a:r>
              <a:rPr lang="en-US" sz="1600" dirty="0" smtClean="0">
                <a:latin typeface="Courier New" charset="0"/>
              </a:rPr>
              <a:t>   </a:t>
            </a:r>
            <a:r>
              <a:rPr lang="en-US" sz="1600" dirty="0" err="1" smtClean="0">
                <a:latin typeface="Courier New" charset="0"/>
              </a:rPr>
              <a:t>x</a:t>
            </a:r>
            <a:r>
              <a:rPr lang="en-US" sz="1600" dirty="0" smtClean="0">
                <a:latin typeface="Courier New" charset="0"/>
              </a:rPr>
              <a:t> = </a:t>
            </a:r>
            <a:r>
              <a:rPr lang="en-US" sz="1600" dirty="0" err="1" smtClean="0">
                <a:latin typeface="Courier New" charset="0"/>
              </a:rPr>
              <a:t>xc</a:t>
            </a:r>
            <a:r>
              <a:rPr lang="en-US" sz="1600" dirty="0" smtClean="0">
                <a:latin typeface="Courier New" charset="0"/>
              </a:rPr>
              <a:t>;</a:t>
            </a:r>
          </a:p>
          <a:p>
            <a:r>
              <a:rPr lang="en-US" sz="1600" dirty="0" smtClean="0">
                <a:latin typeface="Courier New" charset="0"/>
              </a:rPr>
              <a:t>   </a:t>
            </a:r>
            <a:r>
              <a:rPr lang="en-US" sz="1600" dirty="0" err="1" smtClean="0">
                <a:latin typeface="Courier New" charset="0"/>
              </a:rPr>
              <a:t>y</a:t>
            </a:r>
            <a:r>
              <a:rPr lang="en-US" sz="1600" dirty="0" smtClean="0">
                <a:latin typeface="Courier New" charset="0"/>
              </a:rPr>
              <a:t> = </a:t>
            </a:r>
            <a:r>
              <a:rPr lang="en-US" sz="1600" dirty="0" err="1" smtClean="0">
                <a:latin typeface="Courier New" charset="0"/>
              </a:rPr>
              <a:t>yc</a:t>
            </a:r>
            <a:r>
              <a:rPr lang="en-US" sz="1600" dirty="0" smtClean="0">
                <a:latin typeface="Courier New" charset="0"/>
              </a:rPr>
              <a:t>;</a:t>
            </a:r>
          </a:p>
          <a:p>
            <a:r>
              <a:rPr lang="en-US" sz="1600" dirty="0" smtClean="0">
                <a:latin typeface="Courier New" charset="0"/>
              </a:rPr>
              <a:t>}</a:t>
            </a:r>
          </a:p>
        </p:txBody>
      </p:sp>
      <p:grpSp>
        <p:nvGrpSpPr>
          <p:cNvPr id="928772" name="Group 4"/>
          <p:cNvGrpSpPr>
            <a:grpSpLocks/>
          </p:cNvGrpSpPr>
          <p:nvPr/>
        </p:nvGrpSpPr>
        <p:grpSpPr bwMode="auto">
          <a:xfrm>
            <a:off x="355600" y="1143000"/>
            <a:ext cx="8494713" cy="5257800"/>
            <a:chOff x="240" y="720"/>
            <a:chExt cx="5280" cy="3312"/>
          </a:xfrm>
        </p:grpSpPr>
        <p:sp>
          <p:nvSpPr>
            <p:cNvPr id="928773"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928774" name="Text Box 6"/>
            <p:cNvSpPr txBox="1">
              <a:spLocks noChangeArrowheads="1"/>
            </p:cNvSpPr>
            <p:nvPr/>
          </p:nvSpPr>
          <p:spPr bwMode="auto">
            <a:xfrm>
              <a:off x="251" y="752"/>
              <a:ext cx="5261" cy="3160"/>
            </a:xfrm>
            <a:prstGeom prst="rect">
              <a:avLst/>
            </a:prstGeom>
            <a:noFill/>
            <a:ln w="9525">
              <a:noFill/>
              <a:miter lim="800000"/>
              <a:headEnd/>
              <a:tailEnd/>
            </a:ln>
            <a:effectLst/>
          </p:spPr>
          <p:txBody>
            <a:bodyPr>
              <a:prstTxWarp prst="textNoShape">
                <a:avLst/>
              </a:prstTxWarp>
              <a:spAutoFit/>
            </a:bodyPr>
            <a:lstStyle/>
            <a:p>
              <a:r>
                <a:rPr lang="en-US" sz="1600" dirty="0" smtClean="0">
                  <a:solidFill>
                    <a:srgbClr val="0000FF"/>
                  </a:solidFill>
                  <a:latin typeface="Courier New" charset="0"/>
                </a:rPr>
                <a:t>/* Getters */</a:t>
              </a:r>
            </a:p>
            <a:p>
              <a:endParaRPr lang="en-US" sz="1600" dirty="0" smtClean="0">
                <a:latin typeface="Courier New" charset="0"/>
              </a:endParaRPr>
            </a:p>
            <a:p>
              <a:r>
                <a:rPr lang="en-US" sz="1600" dirty="0" err="1" smtClean="0">
                  <a:latin typeface="Courier New" charset="0"/>
                </a:rPr>
                <a:t>int</a:t>
              </a:r>
              <a:r>
                <a:rPr lang="en-US" sz="1600" dirty="0" smtClean="0">
                  <a:latin typeface="Courier New" charset="0"/>
                </a:rPr>
                <a:t> </a:t>
              </a:r>
              <a:r>
                <a:rPr lang="en-US" sz="1600" dirty="0" err="1" smtClean="0">
                  <a:latin typeface="Courier New" charset="0"/>
                </a:rPr>
                <a:t>Point::getX</a:t>
              </a:r>
              <a:r>
                <a:rPr lang="en-US" sz="1600" dirty="0" smtClean="0">
                  <a:latin typeface="Courier New" charset="0"/>
                </a:rPr>
                <a:t>() {</a:t>
              </a:r>
            </a:p>
            <a:p>
              <a:r>
                <a:rPr lang="en-US" sz="1600" dirty="0" smtClean="0">
                  <a:latin typeface="Courier New" charset="0"/>
                </a:rPr>
                <a:t>   return </a:t>
              </a:r>
              <a:r>
                <a:rPr lang="en-US" sz="1600" dirty="0" err="1" smtClean="0">
                  <a:latin typeface="Courier New" charset="0"/>
                </a:rPr>
                <a:t>x</a:t>
              </a:r>
              <a:r>
                <a:rPr lang="en-US" sz="1600" dirty="0" smtClean="0">
                  <a:latin typeface="Courier New" charset="0"/>
                </a:rPr>
                <a:t>;</a:t>
              </a:r>
            </a:p>
            <a:p>
              <a:r>
                <a:rPr lang="en-US" sz="1600" dirty="0" smtClean="0">
                  <a:latin typeface="Courier New" charset="0"/>
                </a:rPr>
                <a:t>}</a:t>
              </a:r>
            </a:p>
            <a:p>
              <a:endParaRPr lang="en-US" sz="1600" dirty="0" smtClean="0">
                <a:latin typeface="Courier New" charset="0"/>
              </a:endParaRPr>
            </a:p>
            <a:p>
              <a:r>
                <a:rPr lang="en-US" sz="1600" dirty="0" err="1" smtClean="0">
                  <a:latin typeface="Courier New" charset="0"/>
                </a:rPr>
                <a:t>int</a:t>
              </a:r>
              <a:r>
                <a:rPr lang="en-US" sz="1600" dirty="0" smtClean="0">
                  <a:latin typeface="Courier New" charset="0"/>
                </a:rPr>
                <a:t> </a:t>
              </a:r>
              <a:r>
                <a:rPr lang="en-US" sz="1600" dirty="0" err="1" smtClean="0">
                  <a:latin typeface="Courier New" charset="0"/>
                </a:rPr>
                <a:t>Point::getY</a:t>
              </a:r>
              <a:r>
                <a:rPr lang="en-US" sz="1600" dirty="0" smtClean="0">
                  <a:latin typeface="Courier New" charset="0"/>
                </a:rPr>
                <a:t>() {</a:t>
              </a:r>
            </a:p>
            <a:p>
              <a:r>
                <a:rPr lang="en-US" sz="1600" dirty="0" smtClean="0">
                  <a:latin typeface="Courier New" charset="0"/>
                </a:rPr>
                <a:t>   return </a:t>
              </a:r>
              <a:r>
                <a:rPr lang="en-US" sz="1600" dirty="0" err="1" smtClean="0">
                  <a:latin typeface="Courier New" charset="0"/>
                </a:rPr>
                <a:t>y</a:t>
              </a:r>
              <a:r>
                <a:rPr lang="en-US" sz="1600" dirty="0" smtClean="0">
                  <a:latin typeface="Courier New" charset="0"/>
                </a:rPr>
                <a:t>;</a:t>
              </a:r>
            </a:p>
            <a:p>
              <a:r>
                <a:rPr lang="en-US" sz="1600" dirty="0" smtClean="0">
                  <a:latin typeface="Courier New" charset="0"/>
                </a:rPr>
                <a:t>}</a:t>
              </a:r>
            </a:p>
            <a:p>
              <a:endParaRPr lang="en-US" sz="1600" dirty="0" smtClean="0">
                <a:latin typeface="Courier New" charset="0"/>
              </a:endParaRPr>
            </a:p>
            <a:p>
              <a:r>
                <a:rPr lang="en-US" sz="1600" dirty="0" smtClean="0">
                  <a:solidFill>
                    <a:srgbClr val="0000FF"/>
                  </a:solidFill>
                  <a:latin typeface="Courier New" charset="0"/>
                </a:rPr>
                <a:t>/* The </a:t>
              </a:r>
              <a:r>
                <a:rPr lang="en-US" sz="1600" dirty="0" err="1" smtClean="0">
                  <a:solidFill>
                    <a:srgbClr val="0000FF"/>
                  </a:solidFill>
                  <a:latin typeface="Courier New" charset="0"/>
                </a:rPr>
                <a:t>toString</a:t>
              </a:r>
              <a:r>
                <a:rPr lang="en-US" sz="1600" dirty="0" smtClean="0">
                  <a:solidFill>
                    <a:srgbClr val="0000FF"/>
                  </a:solidFill>
                  <a:latin typeface="Courier New" charset="0"/>
                </a:rPr>
                <a:t> method and the &lt;&lt; operator */</a:t>
              </a:r>
            </a:p>
            <a:p>
              <a:endParaRPr lang="en-US" sz="1600" dirty="0" smtClean="0">
                <a:latin typeface="Courier New" charset="0"/>
              </a:endParaRPr>
            </a:p>
            <a:p>
              <a:r>
                <a:rPr lang="en-US" sz="1600" dirty="0" smtClean="0">
                  <a:latin typeface="Courier New" charset="0"/>
                </a:rPr>
                <a:t>string </a:t>
              </a:r>
              <a:r>
                <a:rPr lang="en-US" sz="1600" dirty="0" err="1" smtClean="0">
                  <a:latin typeface="Courier New" charset="0"/>
                </a:rPr>
                <a:t>Point::toString</a:t>
              </a:r>
              <a:r>
                <a:rPr lang="en-US" sz="1600" dirty="0" smtClean="0">
                  <a:latin typeface="Courier New" charset="0"/>
                </a:rPr>
                <a:t>() {</a:t>
              </a:r>
            </a:p>
            <a:p>
              <a:r>
                <a:rPr lang="en-US" sz="1600" dirty="0" smtClean="0">
                  <a:latin typeface="Courier New" charset="0"/>
                </a:rPr>
                <a:t>   return "("</a:t>
              </a:r>
              <a:r>
                <a:rPr lang="en-US" dirty="0" smtClean="0">
                  <a:latin typeface="Courier New" charset="0"/>
                </a:rPr>
                <a:t> </a:t>
              </a:r>
              <a:r>
                <a:rPr lang="en-US" sz="1600" dirty="0" smtClean="0">
                  <a:latin typeface="Courier New" charset="0"/>
                </a:rPr>
                <a:t>+</a:t>
              </a:r>
              <a:r>
                <a:rPr lang="en-US" dirty="0" smtClean="0">
                  <a:latin typeface="Courier New" charset="0"/>
                </a:rPr>
                <a:t> </a:t>
              </a:r>
              <a:r>
                <a:rPr lang="en-US" sz="1600" dirty="0" err="1" smtClean="0">
                  <a:latin typeface="Courier New" charset="0"/>
                </a:rPr>
                <a:t>integerToString(x</a:t>
              </a:r>
              <a:r>
                <a:rPr lang="en-US" sz="1600" dirty="0" smtClean="0">
                  <a:latin typeface="Courier New" charset="0"/>
                </a:rPr>
                <a:t>)</a:t>
              </a:r>
              <a:r>
                <a:rPr lang="en-US" dirty="0" smtClean="0">
                  <a:latin typeface="Courier New" charset="0"/>
                </a:rPr>
                <a:t> </a:t>
              </a:r>
              <a:r>
                <a:rPr lang="en-US" sz="1600" dirty="0" smtClean="0">
                  <a:latin typeface="Courier New" charset="0"/>
                </a:rPr>
                <a:t>+</a:t>
              </a:r>
              <a:r>
                <a:rPr lang="en-US" dirty="0" smtClean="0">
                  <a:latin typeface="Courier New" charset="0"/>
                </a:rPr>
                <a:t> </a:t>
              </a:r>
              <a:r>
                <a:rPr lang="en-US" sz="1600" dirty="0" smtClean="0">
                  <a:latin typeface="Courier New" charset="0"/>
                </a:rPr>
                <a:t>","</a:t>
              </a:r>
              <a:r>
                <a:rPr lang="en-US" dirty="0" smtClean="0">
                  <a:latin typeface="Courier New" charset="0"/>
                </a:rPr>
                <a:t> </a:t>
              </a:r>
              <a:r>
                <a:rPr lang="en-US" sz="1600" dirty="0" smtClean="0">
                  <a:latin typeface="Courier New" charset="0"/>
                </a:rPr>
                <a:t>+</a:t>
              </a:r>
              <a:r>
                <a:rPr lang="en-US" dirty="0" smtClean="0">
                  <a:latin typeface="Courier New" charset="0"/>
                </a:rPr>
                <a:t> </a:t>
              </a:r>
              <a:r>
                <a:rPr lang="en-US" sz="1600" dirty="0" err="1" smtClean="0">
                  <a:latin typeface="Courier New" charset="0"/>
                </a:rPr>
                <a:t>integerToString(y</a:t>
              </a:r>
              <a:r>
                <a:rPr lang="en-US" sz="1600" dirty="0" smtClean="0">
                  <a:latin typeface="Courier New" charset="0"/>
                </a:rPr>
                <a:t>)</a:t>
              </a:r>
              <a:r>
                <a:rPr lang="en-US" dirty="0" smtClean="0">
                  <a:latin typeface="Courier New" charset="0"/>
                </a:rPr>
                <a:t> </a:t>
              </a:r>
              <a:r>
                <a:rPr lang="en-US" sz="1600" dirty="0" smtClean="0">
                  <a:latin typeface="Courier New" charset="0"/>
                </a:rPr>
                <a:t>+</a:t>
              </a:r>
              <a:r>
                <a:rPr lang="en-US" dirty="0" smtClean="0">
                  <a:latin typeface="Courier New" charset="0"/>
                </a:rPr>
                <a:t> </a:t>
              </a:r>
              <a:r>
                <a:rPr lang="en-US" sz="1600" dirty="0" smtClean="0">
                  <a:latin typeface="Courier New" charset="0"/>
                </a:rPr>
                <a:t>")";</a:t>
              </a:r>
            </a:p>
            <a:p>
              <a:r>
                <a:rPr lang="en-US" sz="1600" dirty="0" smtClean="0">
                  <a:latin typeface="Courier New" charset="0"/>
                </a:rPr>
                <a:t>}</a:t>
              </a:r>
            </a:p>
            <a:p>
              <a:endParaRPr lang="en-US" sz="1600" dirty="0" smtClean="0">
                <a:latin typeface="Courier New" charset="0"/>
              </a:endParaRPr>
            </a:p>
            <a:p>
              <a:r>
                <a:rPr lang="en-US" sz="1600" dirty="0" err="1" smtClean="0">
                  <a:latin typeface="Courier New" charset="0"/>
                </a:rPr>
                <a:t>ostream</a:t>
              </a:r>
              <a:r>
                <a:rPr lang="en-US" sz="1600" dirty="0" smtClean="0">
                  <a:latin typeface="Courier New" charset="0"/>
                </a:rPr>
                <a:t> &amp; operator&lt;&lt;(</a:t>
              </a:r>
              <a:r>
                <a:rPr lang="en-US" sz="1600" dirty="0" err="1" smtClean="0">
                  <a:latin typeface="Courier New" charset="0"/>
                </a:rPr>
                <a:t>ostream</a:t>
              </a:r>
              <a:r>
                <a:rPr lang="en-US" sz="1600" dirty="0" smtClean="0">
                  <a:latin typeface="Courier New" charset="0"/>
                </a:rPr>
                <a:t> &amp; </a:t>
              </a:r>
              <a:r>
                <a:rPr lang="en-US" sz="1600" dirty="0" err="1" smtClean="0">
                  <a:latin typeface="Courier New" charset="0"/>
                </a:rPr>
                <a:t>os</a:t>
              </a:r>
              <a:r>
                <a:rPr lang="en-US" sz="1600" dirty="0" smtClean="0">
                  <a:latin typeface="Courier New" charset="0"/>
                </a:rPr>
                <a:t>, Point pt) {</a:t>
              </a:r>
            </a:p>
            <a:p>
              <a:r>
                <a:rPr lang="en-US" sz="1600" dirty="0" smtClean="0">
                  <a:latin typeface="Courier New" charset="0"/>
                </a:rPr>
                <a:t>   return </a:t>
              </a:r>
              <a:r>
                <a:rPr lang="en-US" sz="1600" dirty="0" err="1" smtClean="0">
                  <a:latin typeface="Courier New" charset="0"/>
                </a:rPr>
                <a:t>os</a:t>
              </a:r>
              <a:r>
                <a:rPr lang="en-US" sz="1600" dirty="0" smtClean="0">
                  <a:latin typeface="Courier New" charset="0"/>
                </a:rPr>
                <a:t> &lt;&lt; </a:t>
              </a:r>
              <a:r>
                <a:rPr lang="en-US" sz="1600" dirty="0" err="1" smtClean="0">
                  <a:latin typeface="Courier New" charset="0"/>
                </a:rPr>
                <a:t>pt.toString</a:t>
              </a:r>
              <a:r>
                <a:rPr lang="en-US" sz="1600" dirty="0" smtClean="0">
                  <a:latin typeface="Courier New" charset="0"/>
                </a:rPr>
                <a:t>();</a:t>
              </a:r>
            </a:p>
            <a:p>
              <a:r>
                <a:rPr lang="en-US" sz="1600" dirty="0" smtClean="0">
                  <a:latin typeface="Courier New" charset="0"/>
                </a:rPr>
                <a:t>}</a:t>
              </a:r>
            </a:p>
            <a:p>
              <a:endParaRPr lang="en-US" sz="1600" dirty="0">
                <a:latin typeface="Courier New" charset="0"/>
              </a:endParaRPr>
            </a:p>
          </p:txBody>
        </p:sp>
      </p:grpSp>
      <p:sp>
        <p:nvSpPr>
          <p:cNvPr id="928775"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8776"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8777" name="Rectangle 9"/>
          <p:cNvSpPr>
            <a:spLocks noGrp="1" noChangeArrowheads="1"/>
          </p:cNvSpPr>
          <p:nvPr>
            <p:ph type="title"/>
          </p:nvPr>
        </p:nvSpPr>
        <p:spPr>
          <a:xfrm>
            <a:off x="0" y="76200"/>
            <a:ext cx="9144000" cy="1143000"/>
          </a:xfrm>
          <a:noFill/>
          <a:ln/>
        </p:spPr>
        <p:txBody>
          <a:bodyPr/>
          <a:lstStyle/>
          <a:p>
            <a:r>
              <a:rPr lang="en-US" sz="4000" dirty="0">
                <a:solidFill>
                  <a:srgbClr val="FF0000"/>
                </a:solidFill>
              </a:rPr>
              <a:t>The </a:t>
            </a:r>
            <a:r>
              <a:rPr lang="en-US" sz="3600" b="1" dirty="0" err="1">
                <a:solidFill>
                  <a:srgbClr val="FF0000"/>
                </a:solidFill>
                <a:latin typeface="Courier New" charset="0"/>
              </a:rPr>
              <a:t>point.cpp</a:t>
            </a:r>
            <a:r>
              <a:rPr lang="en-US" sz="4000" dirty="0">
                <a:solidFill>
                  <a:srgbClr val="FF0000"/>
                </a:solidFill>
              </a:rPr>
              <a:t> Implementation</a:t>
            </a:r>
          </a:p>
        </p:txBody>
      </p:sp>
      <p:sp>
        <p:nvSpPr>
          <p:cNvPr id="928778"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928771"/>
                                        </p:tgtEl>
                                        <p:attrNameLst>
                                          <p:attrName>ppt_x</p:attrName>
                                        </p:attrNameLst>
                                      </p:cBhvr>
                                      <p:tavLst>
                                        <p:tav tm="0">
                                          <p:val>
                                            <p:strVal val="ppt_x"/>
                                          </p:val>
                                        </p:tav>
                                        <p:tav tm="100000">
                                          <p:val>
                                            <p:strVal val="ppt_x"/>
                                          </p:val>
                                        </p:tav>
                                      </p:tavLst>
                                    </p:anim>
                                    <p:anim calcmode="lin" valueType="num">
                                      <p:cBhvr additive="base">
                                        <p:cTn id="7" dur="1000"/>
                                        <p:tgtEl>
                                          <p:spTgt spid="928771"/>
                                        </p:tgtEl>
                                        <p:attrNameLst>
                                          <p:attrName>ppt_y</p:attrName>
                                        </p:attrNameLst>
                                      </p:cBhvr>
                                      <p:tavLst>
                                        <p:tav tm="0">
                                          <p:val>
                                            <p:strVal val="ppt_y"/>
                                          </p:val>
                                        </p:tav>
                                        <p:tav tm="100000">
                                          <p:val>
                                            <p:strVal val="0-ppt_h/2"/>
                                          </p:val>
                                        </p:tav>
                                      </p:tavLst>
                                    </p:anim>
                                    <p:set>
                                      <p:cBhvr>
                                        <p:cTn id="8" dur="1" fill="hold">
                                          <p:stCondLst>
                                            <p:cond delay="999"/>
                                          </p:stCondLst>
                                        </p:cTn>
                                        <p:tgtEl>
                                          <p:spTgt spid="928771"/>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928772"/>
                                        </p:tgtEl>
                                        <p:attrNameLst>
                                          <p:attrName>style.visibility</p:attrName>
                                        </p:attrNameLst>
                                      </p:cBhvr>
                                      <p:to>
                                        <p:strVal val="visible"/>
                                      </p:to>
                                    </p:set>
                                    <p:anim calcmode="lin" valueType="num">
                                      <p:cBhvr additive="base">
                                        <p:cTn id="11" dur="1000" fill="hold"/>
                                        <p:tgtEl>
                                          <p:spTgt spid="928772"/>
                                        </p:tgtEl>
                                        <p:attrNameLst>
                                          <p:attrName>ppt_x</p:attrName>
                                        </p:attrNameLst>
                                      </p:cBhvr>
                                      <p:tavLst>
                                        <p:tav tm="0">
                                          <p:val>
                                            <p:strVal val="#ppt_x"/>
                                          </p:val>
                                        </p:tav>
                                        <p:tav tm="100000">
                                          <p:val>
                                            <p:strVal val="#ppt_x"/>
                                          </p:val>
                                        </p:tav>
                                      </p:tavLst>
                                    </p:anim>
                                    <p:anim calcmode="lin" valueType="num">
                                      <p:cBhvr additive="base">
                                        <p:cTn id="12" dur="1000" fill="hold"/>
                                        <p:tgtEl>
                                          <p:spTgt spid="9287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8771" grpId="0"/>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1874" name="Rectangle 2"/>
          <p:cNvSpPr>
            <a:spLocks noGrp="1" noChangeArrowheads="1"/>
          </p:cNvSpPr>
          <p:nvPr>
            <p:ph type="title"/>
          </p:nvPr>
        </p:nvSpPr>
        <p:spPr>
          <a:xfrm>
            <a:off x="0" y="76200"/>
            <a:ext cx="9144000" cy="1143000"/>
          </a:xfrm>
          <a:ln/>
        </p:spPr>
        <p:txBody>
          <a:bodyPr/>
          <a:lstStyle/>
          <a:p>
            <a:r>
              <a:rPr lang="en-US" sz="4000" dirty="0">
                <a:solidFill>
                  <a:srgbClr val="FF0000"/>
                </a:solidFill>
              </a:rPr>
              <a:t>Methods in the</a:t>
            </a:r>
            <a:r>
              <a:rPr lang="en-US" sz="4000" dirty="0" smtClean="0">
                <a:solidFill>
                  <a:srgbClr val="FF0000"/>
                </a:solidFill>
              </a:rPr>
              <a:t> </a:t>
            </a:r>
            <a:r>
              <a:rPr lang="en-US" sz="3600" b="1" dirty="0" err="1" smtClean="0">
                <a:solidFill>
                  <a:srgbClr val="FF0000"/>
                </a:solidFill>
                <a:latin typeface="Courier New" charset="0"/>
              </a:rPr>
              <a:t>TokenScanner</a:t>
            </a:r>
            <a:r>
              <a:rPr lang="en-US" sz="4000" dirty="0" smtClean="0">
                <a:solidFill>
                  <a:srgbClr val="FF0000"/>
                </a:solidFill>
              </a:rPr>
              <a:t> </a:t>
            </a:r>
            <a:r>
              <a:rPr lang="en-US" sz="4000" dirty="0">
                <a:solidFill>
                  <a:srgbClr val="FF0000"/>
                </a:solidFill>
              </a:rPr>
              <a:t>Class</a:t>
            </a:r>
            <a:endParaRPr lang="en-US" sz="4200" dirty="0">
              <a:solidFill>
                <a:srgbClr val="FF0000"/>
              </a:solidFill>
            </a:endParaRPr>
          </a:p>
        </p:txBody>
      </p:sp>
      <p:grpSp>
        <p:nvGrpSpPr>
          <p:cNvPr id="2" name="Group 31"/>
          <p:cNvGrpSpPr>
            <a:grpSpLocks/>
          </p:cNvGrpSpPr>
          <p:nvPr/>
        </p:nvGrpSpPr>
        <p:grpSpPr bwMode="auto">
          <a:xfrm>
            <a:off x="495300" y="1219200"/>
            <a:ext cx="8191500" cy="854075"/>
            <a:chOff x="312" y="872"/>
            <a:chExt cx="5160" cy="538"/>
          </a:xfrm>
        </p:grpSpPr>
        <p:sp>
          <p:nvSpPr>
            <p:cNvPr id="591876" name="Rectangle 4"/>
            <p:cNvSpPr>
              <a:spLocks noChangeArrowheads="1"/>
            </p:cNvSpPr>
            <p:nvPr/>
          </p:nvSpPr>
          <p:spPr bwMode="auto">
            <a:xfrm>
              <a:off x="312" y="872"/>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1877" name="Text Box 5"/>
            <p:cNvSpPr txBox="1">
              <a:spLocks noChangeArrowheads="1"/>
            </p:cNvSpPr>
            <p:nvPr/>
          </p:nvSpPr>
          <p:spPr bwMode="auto">
            <a:xfrm>
              <a:off x="408" y="872"/>
              <a:ext cx="5064" cy="53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scanner.setInput(str)  </a:t>
              </a:r>
              <a:r>
                <a:rPr lang="en-US" sz="2000" b="0" i="1"/>
                <a:t>or</a:t>
              </a:r>
              <a:r>
                <a:rPr lang="en-US" sz="2000">
                  <a:latin typeface="Courier New" charset="0"/>
                </a:rPr>
                <a:t>  scanner.setInput(infile)</a:t>
              </a:r>
            </a:p>
            <a:p>
              <a:pPr>
                <a:spcBef>
                  <a:spcPct val="50000"/>
                </a:spcBef>
              </a:pPr>
              <a:endParaRPr lang="en-US" sz="2000">
                <a:latin typeface="Courier New" charset="0"/>
              </a:endParaRPr>
            </a:p>
          </p:txBody>
        </p:sp>
        <p:sp>
          <p:nvSpPr>
            <p:cNvPr id="591878" name="Text Box 6"/>
            <p:cNvSpPr txBox="1">
              <a:spLocks noChangeArrowheads="1"/>
            </p:cNvSpPr>
            <p:nvPr/>
          </p:nvSpPr>
          <p:spPr bwMode="auto">
            <a:xfrm>
              <a:off x="600" y="1049"/>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Sets the input for this scanner to the specified string or input stream.</a:t>
              </a:r>
            </a:p>
          </p:txBody>
        </p:sp>
      </p:grpSp>
      <p:grpSp>
        <p:nvGrpSpPr>
          <p:cNvPr id="3" name="Group 7"/>
          <p:cNvGrpSpPr>
            <a:grpSpLocks/>
          </p:cNvGrpSpPr>
          <p:nvPr/>
        </p:nvGrpSpPr>
        <p:grpSpPr bwMode="auto">
          <a:xfrm>
            <a:off x="495300" y="1866900"/>
            <a:ext cx="8153400" cy="674688"/>
            <a:chOff x="288" y="1511"/>
            <a:chExt cx="5136" cy="425"/>
          </a:xfrm>
        </p:grpSpPr>
        <p:sp>
          <p:nvSpPr>
            <p:cNvPr id="591880" name="Rectangle 8"/>
            <p:cNvSpPr>
              <a:spLocks noChangeArrowheads="1"/>
            </p:cNvSpPr>
            <p:nvPr/>
          </p:nvSpPr>
          <p:spPr bwMode="auto">
            <a:xfrm>
              <a:off x="288" y="1519"/>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1881" name="Text Box 9"/>
            <p:cNvSpPr txBox="1">
              <a:spLocks noChangeArrowheads="1"/>
            </p:cNvSpPr>
            <p:nvPr/>
          </p:nvSpPr>
          <p:spPr bwMode="auto">
            <a:xfrm>
              <a:off x="384" y="1511"/>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scanner.hasMoreTokens()</a:t>
              </a:r>
            </a:p>
          </p:txBody>
        </p:sp>
        <p:sp>
          <p:nvSpPr>
            <p:cNvPr id="591882" name="Text Box 10"/>
            <p:cNvSpPr txBox="1">
              <a:spLocks noChangeArrowheads="1"/>
            </p:cNvSpPr>
            <p:nvPr/>
          </p:nvSpPr>
          <p:spPr bwMode="auto">
            <a:xfrm>
              <a:off x="576" y="1696"/>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Returns </a:t>
              </a:r>
              <a:r>
                <a:rPr lang="en-US" sz="1600">
                  <a:latin typeface="Courier New" charset="0"/>
                </a:rPr>
                <a:t>true</a:t>
              </a:r>
              <a:r>
                <a:rPr lang="en-US" sz="1800" b="0"/>
                <a:t> if more tokens exist, and </a:t>
              </a:r>
              <a:r>
                <a:rPr lang="en-US" sz="1600">
                  <a:latin typeface="Courier New" charset="0"/>
                </a:rPr>
                <a:t>false</a:t>
              </a:r>
              <a:r>
                <a:rPr lang="en-US" sz="1800" b="0"/>
                <a:t> at the end of the token stream.  </a:t>
              </a:r>
            </a:p>
          </p:txBody>
        </p:sp>
      </p:grpSp>
      <p:grpSp>
        <p:nvGrpSpPr>
          <p:cNvPr id="4" name="Group 11"/>
          <p:cNvGrpSpPr>
            <a:grpSpLocks/>
          </p:cNvGrpSpPr>
          <p:nvPr/>
        </p:nvGrpSpPr>
        <p:grpSpPr bwMode="auto">
          <a:xfrm>
            <a:off x="495300" y="2527300"/>
            <a:ext cx="8153400" cy="661988"/>
            <a:chOff x="288" y="1103"/>
            <a:chExt cx="5136" cy="417"/>
          </a:xfrm>
        </p:grpSpPr>
        <p:sp>
          <p:nvSpPr>
            <p:cNvPr id="591884" name="Rectangle 12"/>
            <p:cNvSpPr>
              <a:spLocks noChangeArrowheads="1"/>
            </p:cNvSpPr>
            <p:nvPr/>
          </p:nvSpPr>
          <p:spPr bwMode="auto">
            <a:xfrm>
              <a:off x="288" y="1103"/>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1885" name="Text Box 13"/>
            <p:cNvSpPr txBox="1">
              <a:spLocks noChangeArrowheads="1"/>
            </p:cNvSpPr>
            <p:nvPr/>
          </p:nvSpPr>
          <p:spPr bwMode="auto">
            <a:xfrm>
              <a:off x="384" y="1103"/>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scanner.nextToken()</a:t>
              </a:r>
            </a:p>
          </p:txBody>
        </p:sp>
        <p:sp>
          <p:nvSpPr>
            <p:cNvPr id="591886" name="Text Box 14"/>
            <p:cNvSpPr txBox="1">
              <a:spLocks noChangeArrowheads="1"/>
            </p:cNvSpPr>
            <p:nvPr/>
          </p:nvSpPr>
          <p:spPr bwMode="auto">
            <a:xfrm>
              <a:off x="576" y="1280"/>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Returns the next token from the token stream, and </a:t>
              </a:r>
              <a:r>
                <a:rPr lang="en-US" sz="1600">
                  <a:latin typeface="Courier New" charset="0"/>
                </a:rPr>
                <a:t>""</a:t>
              </a:r>
              <a:r>
                <a:rPr lang="en-US" sz="1800" b="0"/>
                <a:t> at the end.</a:t>
              </a:r>
            </a:p>
          </p:txBody>
        </p:sp>
      </p:grpSp>
      <p:grpSp>
        <p:nvGrpSpPr>
          <p:cNvPr id="5" name="Group 15"/>
          <p:cNvGrpSpPr>
            <a:grpSpLocks/>
          </p:cNvGrpSpPr>
          <p:nvPr/>
        </p:nvGrpSpPr>
        <p:grpSpPr bwMode="auto">
          <a:xfrm>
            <a:off x="495300" y="3175000"/>
            <a:ext cx="8191500" cy="674688"/>
            <a:chOff x="312" y="2104"/>
            <a:chExt cx="5160" cy="425"/>
          </a:xfrm>
        </p:grpSpPr>
        <p:sp>
          <p:nvSpPr>
            <p:cNvPr id="591888" name="Rectangle 16"/>
            <p:cNvSpPr>
              <a:spLocks noChangeArrowheads="1"/>
            </p:cNvSpPr>
            <p:nvPr/>
          </p:nvSpPr>
          <p:spPr bwMode="auto">
            <a:xfrm>
              <a:off x="312" y="2112"/>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1889" name="Text Box 17"/>
            <p:cNvSpPr txBox="1">
              <a:spLocks noChangeArrowheads="1"/>
            </p:cNvSpPr>
            <p:nvPr/>
          </p:nvSpPr>
          <p:spPr bwMode="auto">
            <a:xfrm>
              <a:off x="408" y="2104"/>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scanner.saveToken(token)</a:t>
              </a:r>
            </a:p>
          </p:txBody>
        </p:sp>
        <p:sp>
          <p:nvSpPr>
            <p:cNvPr id="591890" name="Text Box 18"/>
            <p:cNvSpPr txBox="1">
              <a:spLocks noChangeArrowheads="1"/>
            </p:cNvSpPr>
            <p:nvPr/>
          </p:nvSpPr>
          <p:spPr bwMode="auto">
            <a:xfrm>
              <a:off x="600" y="2289"/>
              <a:ext cx="4872"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Saves </a:t>
              </a:r>
              <a:r>
                <a:rPr lang="en-US" sz="1600">
                  <a:latin typeface="Courier New" charset="0"/>
                </a:rPr>
                <a:t>token</a:t>
              </a:r>
              <a:r>
                <a:rPr lang="en-US" sz="1800" b="0"/>
                <a:t> so that it will be read again on the next call to </a:t>
              </a:r>
              <a:r>
                <a:rPr lang="en-US" sz="1600">
                  <a:latin typeface="Courier New" charset="0"/>
                </a:rPr>
                <a:t>nextToken</a:t>
              </a:r>
              <a:r>
                <a:rPr lang="en-US" sz="1800" b="0"/>
                <a:t>.</a:t>
              </a:r>
            </a:p>
          </p:txBody>
        </p:sp>
      </p:grpSp>
      <p:grpSp>
        <p:nvGrpSpPr>
          <p:cNvPr id="6" name="Group 27"/>
          <p:cNvGrpSpPr>
            <a:grpSpLocks/>
          </p:cNvGrpSpPr>
          <p:nvPr/>
        </p:nvGrpSpPr>
        <p:grpSpPr bwMode="auto">
          <a:xfrm>
            <a:off x="495300" y="3821113"/>
            <a:ext cx="8191500" cy="674687"/>
            <a:chOff x="312" y="2104"/>
            <a:chExt cx="5160" cy="425"/>
          </a:xfrm>
        </p:grpSpPr>
        <p:sp>
          <p:nvSpPr>
            <p:cNvPr id="591900" name="Rectangle 28"/>
            <p:cNvSpPr>
              <a:spLocks noChangeArrowheads="1"/>
            </p:cNvSpPr>
            <p:nvPr/>
          </p:nvSpPr>
          <p:spPr bwMode="auto">
            <a:xfrm>
              <a:off x="312" y="2112"/>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1901" name="Text Box 29"/>
            <p:cNvSpPr txBox="1">
              <a:spLocks noChangeArrowheads="1"/>
            </p:cNvSpPr>
            <p:nvPr/>
          </p:nvSpPr>
          <p:spPr bwMode="auto">
            <a:xfrm>
              <a:off x="408" y="2104"/>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scanner.ignoreWhitespace</a:t>
              </a:r>
              <a:r>
                <a:rPr lang="en-US" sz="2000" dirty="0" smtClean="0">
                  <a:latin typeface="Courier New" charset="0"/>
                </a:rPr>
                <a:t>()</a:t>
              </a:r>
              <a:endParaRPr lang="en-US" sz="2000" dirty="0">
                <a:latin typeface="Courier New" charset="0"/>
              </a:endParaRPr>
            </a:p>
          </p:txBody>
        </p:sp>
        <p:sp>
          <p:nvSpPr>
            <p:cNvPr id="591902" name="Text Box 30"/>
            <p:cNvSpPr txBox="1">
              <a:spLocks noChangeArrowheads="1"/>
            </p:cNvSpPr>
            <p:nvPr/>
          </p:nvSpPr>
          <p:spPr bwMode="auto">
            <a:xfrm>
              <a:off x="600" y="2289"/>
              <a:ext cx="4872"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smtClean="0"/>
                <a:t>Tells the scanner to ignore whitespace </a:t>
              </a:r>
              <a:r>
                <a:rPr lang="en-US" sz="1800" b="0" dirty="0"/>
                <a:t>characters. </a:t>
              </a:r>
            </a:p>
          </p:txBody>
        </p:sp>
      </p:grpSp>
      <p:grpSp>
        <p:nvGrpSpPr>
          <p:cNvPr id="7" name="Group 19"/>
          <p:cNvGrpSpPr>
            <a:grpSpLocks/>
          </p:cNvGrpSpPr>
          <p:nvPr/>
        </p:nvGrpSpPr>
        <p:grpSpPr bwMode="auto">
          <a:xfrm>
            <a:off x="495300" y="4470400"/>
            <a:ext cx="8153400" cy="674688"/>
            <a:chOff x="312" y="2856"/>
            <a:chExt cx="5136" cy="425"/>
          </a:xfrm>
        </p:grpSpPr>
        <p:sp>
          <p:nvSpPr>
            <p:cNvPr id="591892" name="Rectangle 20"/>
            <p:cNvSpPr>
              <a:spLocks noChangeArrowheads="1"/>
            </p:cNvSpPr>
            <p:nvPr/>
          </p:nvSpPr>
          <p:spPr bwMode="auto">
            <a:xfrm>
              <a:off x="312" y="2864"/>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1893" name="Text Box 21"/>
            <p:cNvSpPr txBox="1">
              <a:spLocks noChangeArrowheads="1"/>
            </p:cNvSpPr>
            <p:nvPr/>
          </p:nvSpPr>
          <p:spPr bwMode="auto">
            <a:xfrm>
              <a:off x="408" y="2856"/>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scanner.scanNumbers</a:t>
              </a:r>
              <a:r>
                <a:rPr lang="en-US" sz="2000" dirty="0" smtClean="0">
                  <a:latin typeface="Courier New" charset="0"/>
                </a:rPr>
                <a:t>()</a:t>
              </a:r>
              <a:endParaRPr lang="en-US" sz="2000" dirty="0">
                <a:latin typeface="Courier New" charset="0"/>
              </a:endParaRPr>
            </a:p>
          </p:txBody>
        </p:sp>
        <p:sp>
          <p:nvSpPr>
            <p:cNvPr id="591894" name="Text Box 22"/>
            <p:cNvSpPr txBox="1">
              <a:spLocks noChangeArrowheads="1"/>
            </p:cNvSpPr>
            <p:nvPr/>
          </p:nvSpPr>
          <p:spPr bwMode="auto">
            <a:xfrm>
              <a:off x="600" y="3041"/>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smtClean="0"/>
                <a:t>Tells the scanner to treat numbers as single tokens.</a:t>
              </a:r>
              <a:endParaRPr lang="en-US" sz="1800" b="0" dirty="0"/>
            </a:p>
          </p:txBody>
        </p:sp>
      </p:grpSp>
      <p:grpSp>
        <p:nvGrpSpPr>
          <p:cNvPr id="8" name="Group 23"/>
          <p:cNvGrpSpPr>
            <a:grpSpLocks/>
          </p:cNvGrpSpPr>
          <p:nvPr/>
        </p:nvGrpSpPr>
        <p:grpSpPr bwMode="auto">
          <a:xfrm>
            <a:off x="495300" y="5129213"/>
            <a:ext cx="8153400" cy="674687"/>
            <a:chOff x="312" y="2856"/>
            <a:chExt cx="5136" cy="425"/>
          </a:xfrm>
        </p:grpSpPr>
        <p:sp>
          <p:nvSpPr>
            <p:cNvPr id="591896" name="Rectangle 24"/>
            <p:cNvSpPr>
              <a:spLocks noChangeArrowheads="1"/>
            </p:cNvSpPr>
            <p:nvPr/>
          </p:nvSpPr>
          <p:spPr bwMode="auto">
            <a:xfrm>
              <a:off x="312" y="2864"/>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1897" name="Text Box 25"/>
            <p:cNvSpPr txBox="1">
              <a:spLocks noChangeArrowheads="1"/>
            </p:cNvSpPr>
            <p:nvPr/>
          </p:nvSpPr>
          <p:spPr bwMode="auto">
            <a:xfrm>
              <a:off x="408" y="2856"/>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scanner.scanStrings</a:t>
              </a:r>
              <a:r>
                <a:rPr lang="en-US" sz="2000" dirty="0" smtClean="0">
                  <a:latin typeface="Courier New" charset="0"/>
                </a:rPr>
                <a:t>()</a:t>
              </a:r>
              <a:endParaRPr lang="en-US" sz="2000" dirty="0">
                <a:latin typeface="Courier New" charset="0"/>
              </a:endParaRPr>
            </a:p>
          </p:txBody>
        </p:sp>
        <p:sp>
          <p:nvSpPr>
            <p:cNvPr id="591898" name="Text Box 26"/>
            <p:cNvSpPr txBox="1">
              <a:spLocks noChangeArrowheads="1"/>
            </p:cNvSpPr>
            <p:nvPr/>
          </p:nvSpPr>
          <p:spPr bwMode="auto">
            <a:xfrm>
              <a:off x="600" y="3041"/>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smtClean="0"/>
                <a:t>Tells the scanner to treat quoted strings as single tokens.</a:t>
              </a:r>
              <a:endParaRPr lang="en-US" sz="1800" b="0" dirty="0"/>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0" y="76200"/>
            <a:ext cx="9144000" cy="1143000"/>
          </a:xfrm>
          <a:noFill/>
        </p:spPr>
        <p:txBody>
          <a:bodyPr/>
          <a:lstStyle/>
          <a:p>
            <a:r>
              <a:rPr lang="en-US">
                <a:solidFill>
                  <a:srgbClr val="FF0000"/>
                </a:solidFill>
              </a:rPr>
              <a:t>Optional Movie</a:t>
            </a:r>
            <a:endParaRPr lang="en-US">
              <a:solidFill>
                <a:schemeClr val="tx1"/>
              </a:solidFill>
            </a:endParaRPr>
          </a:p>
        </p:txBody>
      </p:sp>
      <p:pic>
        <p:nvPicPr>
          <p:cNvPr id="18435" name="Picture 3"/>
          <p:cNvPicPr>
            <a:picLocks noChangeAspect="1" noChangeArrowheads="1"/>
          </p:cNvPicPr>
          <p:nvPr/>
        </p:nvPicPr>
        <p:blipFill>
          <a:blip r:embed="rId3"/>
          <a:srcRect/>
          <a:stretch>
            <a:fillRect/>
          </a:stretch>
        </p:blipFill>
        <p:spPr bwMode="auto">
          <a:xfrm>
            <a:off x="5029200" y="1219200"/>
            <a:ext cx="3556000" cy="5160963"/>
          </a:xfrm>
          <a:prstGeom prst="rect">
            <a:avLst/>
          </a:prstGeom>
          <a:noFill/>
          <a:ln w="9525">
            <a:solidFill>
              <a:schemeClr val="tx1"/>
            </a:solidFill>
            <a:miter lim="800000"/>
            <a:headEnd/>
            <a:tailEnd/>
          </a:ln>
        </p:spPr>
      </p:pic>
      <p:sp>
        <p:nvSpPr>
          <p:cNvPr id="18436" name="Text Box 4"/>
          <p:cNvSpPr txBox="1">
            <a:spLocks noChangeArrowheads="1"/>
          </p:cNvSpPr>
          <p:nvPr/>
        </p:nvSpPr>
        <p:spPr bwMode="auto">
          <a:xfrm>
            <a:off x="422275" y="3629025"/>
            <a:ext cx="4314825" cy="2739211"/>
          </a:xfrm>
          <a:prstGeom prst="rect">
            <a:avLst/>
          </a:prstGeom>
          <a:noFill/>
          <a:ln w="9525">
            <a:noFill/>
            <a:miter lim="800000"/>
            <a:headEnd/>
            <a:tailEnd/>
          </a:ln>
        </p:spPr>
        <p:txBody>
          <a:bodyPr>
            <a:prstTxWarp prst="textNoShape">
              <a:avLst/>
            </a:prstTxWarp>
            <a:spAutoFit/>
          </a:bodyPr>
          <a:lstStyle/>
          <a:p>
            <a:pPr algn="ctr"/>
            <a:r>
              <a:rPr lang="en-US" sz="3000" b="0" dirty="0"/>
              <a:t>Martin Luther King, Jr.</a:t>
            </a:r>
          </a:p>
          <a:p>
            <a:pPr algn="ctr"/>
            <a:r>
              <a:rPr lang="en-US" sz="3000" b="0" dirty="0"/>
              <a:t>“I Have a Dream”</a:t>
            </a:r>
          </a:p>
          <a:p>
            <a:pPr algn="ctr"/>
            <a:endParaRPr lang="en-US" sz="1600" b="0" dirty="0" smtClean="0"/>
          </a:p>
          <a:p>
            <a:pPr algn="ctr"/>
            <a:r>
              <a:rPr lang="en-US" sz="3000" b="0" dirty="0" err="1" smtClean="0">
                <a:sym typeface="Wingdings"/>
              </a:rPr>
              <a:t></a:t>
            </a:r>
            <a:r>
              <a:rPr lang="en-US" sz="3000" b="0" dirty="0" smtClean="0">
                <a:sym typeface="Wingdings"/>
              </a:rPr>
              <a:t> </a:t>
            </a:r>
            <a:r>
              <a:rPr lang="en-US" sz="3000" b="0" dirty="0" smtClean="0"/>
              <a:t>Gates B-12 </a:t>
            </a:r>
            <a:r>
              <a:rPr lang="en-US" sz="3000" b="0" dirty="0" err="1" smtClean="0">
                <a:sym typeface="Wingdings"/>
              </a:rPr>
              <a:t></a:t>
            </a:r>
            <a:endParaRPr lang="en-US" sz="3000" b="0" dirty="0" smtClean="0"/>
          </a:p>
          <a:p>
            <a:pPr algn="ctr"/>
            <a:r>
              <a:rPr lang="en-US" sz="3000" b="0" dirty="0" smtClean="0"/>
              <a:t>Monday</a:t>
            </a:r>
            <a:r>
              <a:rPr lang="en-US" sz="3000" b="0" dirty="0"/>
              <a:t>, January</a:t>
            </a:r>
            <a:r>
              <a:rPr lang="en-US" sz="3000" b="0" dirty="0" smtClean="0"/>
              <a:t> 19</a:t>
            </a:r>
          </a:p>
          <a:p>
            <a:pPr algn="ctr"/>
            <a:r>
              <a:rPr lang="en-US" sz="3000" b="0" dirty="0" smtClean="0"/>
              <a:t>2:15</a:t>
            </a:r>
            <a:r>
              <a:rPr lang="en-US" sz="800" b="0" dirty="0" smtClean="0"/>
              <a:t>  </a:t>
            </a:r>
            <a:r>
              <a:rPr lang="en-US" sz="2400" b="0" dirty="0" smtClean="0"/>
              <a:t>P</a:t>
            </a:r>
            <a:r>
              <a:rPr lang="en-US" sz="3000" b="0" dirty="0" smtClean="0"/>
              <a:t>.</a:t>
            </a:r>
            <a:r>
              <a:rPr lang="en-US" sz="2400" b="0" dirty="0" smtClean="0"/>
              <a:t>M</a:t>
            </a:r>
            <a:r>
              <a:rPr lang="en-US" sz="3000" b="0" dirty="0"/>
              <a:t>.</a:t>
            </a:r>
          </a:p>
        </p:txBody>
      </p:sp>
      <p:grpSp>
        <p:nvGrpSpPr>
          <p:cNvPr id="2" name="Group 5"/>
          <p:cNvGrpSpPr>
            <a:grpSpLocks/>
          </p:cNvGrpSpPr>
          <p:nvPr/>
        </p:nvGrpSpPr>
        <p:grpSpPr bwMode="auto">
          <a:xfrm>
            <a:off x="357188" y="1206500"/>
            <a:ext cx="4441825" cy="2041525"/>
            <a:chOff x="265" y="697"/>
            <a:chExt cx="2798" cy="1286"/>
          </a:xfrm>
        </p:grpSpPr>
        <p:sp>
          <p:nvSpPr>
            <p:cNvPr id="18438" name="Rectangle 6"/>
            <p:cNvSpPr>
              <a:spLocks noChangeArrowheads="1"/>
            </p:cNvSpPr>
            <p:nvPr/>
          </p:nvSpPr>
          <p:spPr bwMode="auto">
            <a:xfrm>
              <a:off x="265" y="697"/>
              <a:ext cx="2798" cy="1286"/>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18439" name="Text Box 7"/>
            <p:cNvSpPr txBox="1">
              <a:spLocks noChangeArrowheads="1"/>
            </p:cNvSpPr>
            <p:nvPr/>
          </p:nvSpPr>
          <p:spPr bwMode="auto">
            <a:xfrm>
              <a:off x="288" y="720"/>
              <a:ext cx="2736" cy="1234"/>
            </a:xfrm>
            <a:prstGeom prst="rect">
              <a:avLst/>
            </a:prstGeom>
            <a:noFill/>
            <a:ln w="9525">
              <a:noFill/>
              <a:miter lim="800000"/>
              <a:headEnd/>
              <a:tailEnd/>
            </a:ln>
          </p:spPr>
          <p:txBody>
            <a:bodyPr>
              <a:prstTxWarp prst="textNoShape">
                <a:avLst/>
              </a:prstTxWarp>
              <a:spAutoFit/>
            </a:bodyPr>
            <a:lstStyle/>
            <a:p>
              <a:pPr algn="just">
                <a:lnSpc>
                  <a:spcPct val="85000"/>
                </a:lnSpc>
              </a:pPr>
              <a:r>
                <a:rPr lang="en-US" sz="1800" b="0"/>
                <a:t>And so even though we face the difficulties of today and tomorrow, I still have a dream. It is a dream deeply rooted in the American dream.</a:t>
              </a:r>
            </a:p>
            <a:p>
              <a:pPr algn="just">
                <a:lnSpc>
                  <a:spcPct val="85000"/>
                </a:lnSpc>
              </a:pPr>
              <a:r>
                <a:rPr lang="en-US" sz="1800" b="0"/>
                <a:t>    I have a dream that one day this nation will rise up and live out the true meaning of its creed: “We hold these truths to be self-evident, that all men are created equal.”</a:t>
              </a: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7635" name="Rectangle 3"/>
          <p:cNvSpPr>
            <a:spLocks noGrp="1" noChangeArrowheads="1"/>
          </p:cNvSpPr>
          <p:nvPr>
            <p:ph type="title"/>
          </p:nvPr>
        </p:nvSpPr>
        <p:spPr>
          <a:xfrm>
            <a:off x="0" y="2667000"/>
            <a:ext cx="9144000" cy="1143000"/>
          </a:xfrm>
          <a:noFill/>
          <a:ln/>
        </p:spPr>
        <p:txBody>
          <a:bodyPr/>
          <a:lstStyle/>
          <a:p>
            <a:r>
              <a:rPr lang="en-US" sz="3600">
                <a:solidFill>
                  <a:srgbClr val="FF0000"/>
                </a:solidFill>
              </a:rPr>
              <a:t>The End</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2114"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Outline</a:t>
            </a:r>
            <a:endParaRPr lang="en-US" sz="4000" dirty="0">
              <a:solidFill>
                <a:srgbClr val="FF0000"/>
              </a:solidFill>
            </a:endParaRPr>
          </a:p>
        </p:txBody>
      </p:sp>
      <p:grpSp>
        <p:nvGrpSpPr>
          <p:cNvPr id="2" name="Group 3"/>
          <p:cNvGrpSpPr>
            <a:grpSpLocks/>
          </p:cNvGrpSpPr>
          <p:nvPr/>
        </p:nvGrpSpPr>
        <p:grpSpPr bwMode="auto">
          <a:xfrm>
            <a:off x="838200" y="1524000"/>
            <a:ext cx="7772400" cy="457200"/>
            <a:chOff x="528" y="816"/>
            <a:chExt cx="4896" cy="288"/>
          </a:xfrm>
        </p:grpSpPr>
        <p:sp>
          <p:nvSpPr>
            <p:cNvPr id="602116" name="Text Box 4"/>
            <p:cNvSpPr txBox="1">
              <a:spLocks noChangeArrowheads="1"/>
            </p:cNvSpPr>
            <p:nvPr/>
          </p:nvSpPr>
          <p:spPr bwMode="auto">
            <a:xfrm>
              <a:off x="768" y="816"/>
              <a:ext cx="465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smtClean="0"/>
                <a:t>Anagram exercise from last time</a:t>
              </a:r>
              <a:endParaRPr lang="en-US" sz="2400" b="0" dirty="0"/>
            </a:p>
          </p:txBody>
        </p:sp>
        <p:sp>
          <p:nvSpPr>
            <p:cNvPr id="602117" name="Text Box 5"/>
            <p:cNvSpPr txBox="1">
              <a:spLocks noChangeArrowheads="1"/>
            </p:cNvSpPr>
            <p:nvPr/>
          </p:nvSpPr>
          <p:spPr bwMode="auto">
            <a:xfrm>
              <a:off x="528" y="816"/>
              <a:ext cx="33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1.</a:t>
              </a:r>
            </a:p>
          </p:txBody>
        </p:sp>
      </p:grpSp>
      <p:grpSp>
        <p:nvGrpSpPr>
          <p:cNvPr id="3" name="Group 6"/>
          <p:cNvGrpSpPr>
            <a:grpSpLocks/>
          </p:cNvGrpSpPr>
          <p:nvPr/>
        </p:nvGrpSpPr>
        <p:grpSpPr bwMode="auto">
          <a:xfrm>
            <a:off x="838200" y="2462590"/>
            <a:ext cx="7772400" cy="457200"/>
            <a:chOff x="528" y="816"/>
            <a:chExt cx="4896" cy="288"/>
          </a:xfrm>
        </p:grpSpPr>
        <p:sp>
          <p:nvSpPr>
            <p:cNvPr id="602119" name="Text Box 7"/>
            <p:cNvSpPr txBox="1">
              <a:spLocks noChangeArrowheads="1"/>
            </p:cNvSpPr>
            <p:nvPr/>
          </p:nvSpPr>
          <p:spPr bwMode="auto">
            <a:xfrm>
              <a:off x="768" y="816"/>
              <a:ext cx="465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smtClean="0"/>
                <a:t>Representing points using a structure</a:t>
              </a:r>
              <a:endParaRPr lang="en-US" sz="2400" b="0" dirty="0"/>
            </a:p>
          </p:txBody>
        </p:sp>
        <p:sp>
          <p:nvSpPr>
            <p:cNvPr id="602120" name="Text Box 8"/>
            <p:cNvSpPr txBox="1">
              <a:spLocks noChangeArrowheads="1"/>
            </p:cNvSpPr>
            <p:nvPr/>
          </p:nvSpPr>
          <p:spPr bwMode="auto">
            <a:xfrm>
              <a:off x="528" y="816"/>
              <a:ext cx="33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3.</a:t>
              </a:r>
            </a:p>
          </p:txBody>
        </p:sp>
      </p:grpSp>
      <p:grpSp>
        <p:nvGrpSpPr>
          <p:cNvPr id="4" name="Group 9"/>
          <p:cNvGrpSpPr>
            <a:grpSpLocks/>
          </p:cNvGrpSpPr>
          <p:nvPr/>
        </p:nvGrpSpPr>
        <p:grpSpPr bwMode="auto">
          <a:xfrm>
            <a:off x="838200" y="2931885"/>
            <a:ext cx="7772400" cy="457200"/>
            <a:chOff x="528" y="816"/>
            <a:chExt cx="4896" cy="288"/>
          </a:xfrm>
        </p:grpSpPr>
        <p:sp>
          <p:nvSpPr>
            <p:cNvPr id="602122" name="Text Box 10"/>
            <p:cNvSpPr txBox="1">
              <a:spLocks noChangeArrowheads="1"/>
            </p:cNvSpPr>
            <p:nvPr/>
          </p:nvSpPr>
          <p:spPr bwMode="auto">
            <a:xfrm>
              <a:off x="768" y="816"/>
              <a:ext cx="465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smtClean="0"/>
                <a:t>Classes and objects</a:t>
              </a:r>
              <a:endParaRPr lang="en-US" sz="2400" b="0" dirty="0"/>
            </a:p>
          </p:txBody>
        </p:sp>
        <p:sp>
          <p:nvSpPr>
            <p:cNvPr id="602123" name="Text Box 11"/>
            <p:cNvSpPr txBox="1">
              <a:spLocks noChangeArrowheads="1"/>
            </p:cNvSpPr>
            <p:nvPr/>
          </p:nvSpPr>
          <p:spPr bwMode="auto">
            <a:xfrm>
              <a:off x="528" y="816"/>
              <a:ext cx="33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a:t>4.</a:t>
              </a:r>
            </a:p>
          </p:txBody>
        </p:sp>
      </p:grpSp>
      <p:grpSp>
        <p:nvGrpSpPr>
          <p:cNvPr id="5" name="Group 12"/>
          <p:cNvGrpSpPr>
            <a:grpSpLocks/>
          </p:cNvGrpSpPr>
          <p:nvPr/>
        </p:nvGrpSpPr>
        <p:grpSpPr bwMode="auto">
          <a:xfrm>
            <a:off x="838200" y="3401180"/>
            <a:ext cx="7772400" cy="457200"/>
            <a:chOff x="528" y="816"/>
            <a:chExt cx="4896" cy="288"/>
          </a:xfrm>
        </p:grpSpPr>
        <p:sp>
          <p:nvSpPr>
            <p:cNvPr id="602125" name="Text Box 13"/>
            <p:cNvSpPr txBox="1">
              <a:spLocks noChangeArrowheads="1"/>
            </p:cNvSpPr>
            <p:nvPr/>
          </p:nvSpPr>
          <p:spPr bwMode="auto">
            <a:xfrm>
              <a:off x="768" y="816"/>
              <a:ext cx="465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smtClean="0"/>
                <a:t>Overloading operators</a:t>
              </a:r>
              <a:endParaRPr lang="en-US" sz="2400" b="0" dirty="0"/>
            </a:p>
          </p:txBody>
        </p:sp>
        <p:sp>
          <p:nvSpPr>
            <p:cNvPr id="602126" name="Text Box 14"/>
            <p:cNvSpPr txBox="1">
              <a:spLocks noChangeArrowheads="1"/>
            </p:cNvSpPr>
            <p:nvPr/>
          </p:nvSpPr>
          <p:spPr bwMode="auto">
            <a:xfrm>
              <a:off x="528" y="816"/>
              <a:ext cx="33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5.</a:t>
              </a:r>
            </a:p>
          </p:txBody>
        </p:sp>
      </p:grpSp>
      <p:grpSp>
        <p:nvGrpSpPr>
          <p:cNvPr id="6" name="Group 15"/>
          <p:cNvGrpSpPr>
            <a:grpSpLocks/>
          </p:cNvGrpSpPr>
          <p:nvPr/>
        </p:nvGrpSpPr>
        <p:grpSpPr bwMode="auto">
          <a:xfrm>
            <a:off x="838200" y="3870475"/>
            <a:ext cx="7772400" cy="457200"/>
            <a:chOff x="528" y="816"/>
            <a:chExt cx="4896" cy="288"/>
          </a:xfrm>
        </p:grpSpPr>
        <p:sp>
          <p:nvSpPr>
            <p:cNvPr id="602128" name="Text Box 16"/>
            <p:cNvSpPr txBox="1">
              <a:spLocks noChangeArrowheads="1"/>
            </p:cNvSpPr>
            <p:nvPr/>
          </p:nvSpPr>
          <p:spPr bwMode="auto">
            <a:xfrm>
              <a:off x="768" y="816"/>
              <a:ext cx="465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smtClean="0"/>
                <a:t>Constructors</a:t>
              </a:r>
              <a:endParaRPr lang="en-US" sz="2400" b="0" dirty="0"/>
            </a:p>
          </p:txBody>
        </p:sp>
        <p:sp>
          <p:nvSpPr>
            <p:cNvPr id="602129" name="Text Box 17"/>
            <p:cNvSpPr txBox="1">
              <a:spLocks noChangeArrowheads="1"/>
            </p:cNvSpPr>
            <p:nvPr/>
          </p:nvSpPr>
          <p:spPr bwMode="auto">
            <a:xfrm>
              <a:off x="528" y="816"/>
              <a:ext cx="33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6.</a:t>
              </a:r>
            </a:p>
          </p:txBody>
        </p:sp>
      </p:grpSp>
      <p:grpSp>
        <p:nvGrpSpPr>
          <p:cNvPr id="7" name="Group 18"/>
          <p:cNvGrpSpPr>
            <a:grpSpLocks/>
          </p:cNvGrpSpPr>
          <p:nvPr/>
        </p:nvGrpSpPr>
        <p:grpSpPr bwMode="auto">
          <a:xfrm>
            <a:off x="838200" y="4339770"/>
            <a:ext cx="7772400" cy="457200"/>
            <a:chOff x="528" y="816"/>
            <a:chExt cx="4896" cy="288"/>
          </a:xfrm>
        </p:grpSpPr>
        <p:sp>
          <p:nvSpPr>
            <p:cNvPr id="602131" name="Text Box 19"/>
            <p:cNvSpPr txBox="1">
              <a:spLocks noChangeArrowheads="1"/>
            </p:cNvSpPr>
            <p:nvPr/>
          </p:nvSpPr>
          <p:spPr bwMode="auto">
            <a:xfrm>
              <a:off x="768" y="816"/>
              <a:ext cx="465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smtClean="0"/>
                <a:t>Representing points using a class</a:t>
              </a:r>
              <a:endParaRPr lang="en-US" sz="2400" b="0" dirty="0"/>
            </a:p>
          </p:txBody>
        </p:sp>
        <p:sp>
          <p:nvSpPr>
            <p:cNvPr id="602132" name="Text Box 20"/>
            <p:cNvSpPr txBox="1">
              <a:spLocks noChangeArrowheads="1"/>
            </p:cNvSpPr>
            <p:nvPr/>
          </p:nvSpPr>
          <p:spPr bwMode="auto">
            <a:xfrm>
              <a:off x="528" y="816"/>
              <a:ext cx="33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7.</a:t>
              </a:r>
            </a:p>
          </p:txBody>
        </p:sp>
      </p:grpSp>
      <p:grpSp>
        <p:nvGrpSpPr>
          <p:cNvPr id="8" name="Group 21"/>
          <p:cNvGrpSpPr>
            <a:grpSpLocks/>
          </p:cNvGrpSpPr>
          <p:nvPr/>
        </p:nvGrpSpPr>
        <p:grpSpPr bwMode="auto">
          <a:xfrm>
            <a:off x="838200" y="1993295"/>
            <a:ext cx="7772400" cy="457200"/>
            <a:chOff x="528" y="816"/>
            <a:chExt cx="4896" cy="288"/>
          </a:xfrm>
        </p:grpSpPr>
        <p:sp>
          <p:nvSpPr>
            <p:cNvPr id="602134" name="Text Box 22"/>
            <p:cNvSpPr txBox="1">
              <a:spLocks noChangeArrowheads="1"/>
            </p:cNvSpPr>
            <p:nvPr/>
          </p:nvSpPr>
          <p:spPr bwMode="auto">
            <a:xfrm>
              <a:off x="768" y="816"/>
              <a:ext cx="465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smtClean="0"/>
                <a:t>Structures</a:t>
              </a:r>
              <a:endParaRPr lang="en-US" sz="2400" b="0" dirty="0"/>
            </a:p>
          </p:txBody>
        </p:sp>
        <p:sp>
          <p:nvSpPr>
            <p:cNvPr id="602135" name="Text Box 23"/>
            <p:cNvSpPr txBox="1">
              <a:spLocks noChangeArrowheads="1"/>
            </p:cNvSpPr>
            <p:nvPr/>
          </p:nvSpPr>
          <p:spPr bwMode="auto">
            <a:xfrm>
              <a:off x="528" y="816"/>
              <a:ext cx="33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2.</a:t>
              </a:r>
            </a:p>
          </p:txBody>
        </p:sp>
      </p:grpSp>
      <p:grpSp>
        <p:nvGrpSpPr>
          <p:cNvPr id="24" name="Group 18"/>
          <p:cNvGrpSpPr>
            <a:grpSpLocks/>
          </p:cNvGrpSpPr>
          <p:nvPr/>
        </p:nvGrpSpPr>
        <p:grpSpPr bwMode="auto">
          <a:xfrm>
            <a:off x="838200" y="4809065"/>
            <a:ext cx="7772400" cy="457200"/>
            <a:chOff x="528" y="816"/>
            <a:chExt cx="4896" cy="288"/>
          </a:xfrm>
        </p:grpSpPr>
        <p:sp>
          <p:nvSpPr>
            <p:cNvPr id="25" name="Text Box 19"/>
            <p:cNvSpPr txBox="1">
              <a:spLocks noChangeArrowheads="1"/>
            </p:cNvSpPr>
            <p:nvPr/>
          </p:nvSpPr>
          <p:spPr bwMode="auto">
            <a:xfrm>
              <a:off x="768" y="816"/>
              <a:ext cx="465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smtClean="0"/>
                <a:t>The </a:t>
              </a:r>
              <a:r>
                <a:rPr lang="en-US" sz="2000" dirty="0" err="1" smtClean="0">
                  <a:latin typeface="Courier New"/>
                  <a:cs typeface="Courier New"/>
                </a:rPr>
                <a:t>TokenScanner</a:t>
              </a:r>
              <a:r>
                <a:rPr lang="en-US" sz="2400" b="0" dirty="0" smtClean="0"/>
                <a:t> class</a:t>
              </a:r>
              <a:endParaRPr lang="en-US" sz="2400" b="0" dirty="0"/>
            </a:p>
          </p:txBody>
        </p:sp>
        <p:sp>
          <p:nvSpPr>
            <p:cNvPr id="26" name="Text Box 20"/>
            <p:cNvSpPr txBox="1">
              <a:spLocks noChangeArrowheads="1"/>
            </p:cNvSpPr>
            <p:nvPr/>
          </p:nvSpPr>
          <p:spPr bwMode="auto">
            <a:xfrm>
              <a:off x="528" y="816"/>
              <a:ext cx="33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a:t>8</a:t>
              </a:r>
              <a:r>
                <a:rPr lang="en-US" sz="2400" b="0" dirty="0" smtClean="0"/>
                <a:t>.</a:t>
              </a:r>
              <a:endParaRPr lang="en-US" sz="2400" b="0" dirty="0"/>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1026"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Exercise: Finding Anagrams</a:t>
            </a:r>
            <a:endParaRPr lang="en-US" sz="4000" dirty="0">
              <a:solidFill>
                <a:schemeClr val="tx1"/>
              </a:solidFill>
            </a:endParaRPr>
          </a:p>
        </p:txBody>
      </p:sp>
      <p:sp>
        <p:nvSpPr>
          <p:cNvPr id="641027" name="Rectangle 3"/>
          <p:cNvSpPr>
            <a:spLocks noChangeArrowheads="1"/>
          </p:cNvSpPr>
          <p:nvPr/>
        </p:nvSpPr>
        <p:spPr bwMode="auto">
          <a:xfrm>
            <a:off x="482600" y="1155700"/>
            <a:ext cx="8128000" cy="749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Write a program that reads in a set of letters and sees whether any anagrams of that set of letters are themselves </a:t>
            </a:r>
            <a:r>
              <a:rPr lang="en-US" sz="2400" b="0" dirty="0" smtClean="0"/>
              <a:t>words:</a:t>
            </a:r>
            <a:endParaRPr lang="en-US" sz="2400" b="0" dirty="0"/>
          </a:p>
        </p:txBody>
      </p:sp>
      <p:pic>
        <p:nvPicPr>
          <p:cNvPr id="641032" name="Picture 8" descr="Console-3"/>
          <p:cNvPicPr>
            <a:picLocks noChangeAspect="1" noChangeArrowheads="1"/>
          </p:cNvPicPr>
          <p:nvPr/>
        </p:nvPicPr>
        <p:blipFill>
          <a:blip r:embed="rId3"/>
          <a:srcRect r="119" b="273"/>
          <a:stretch>
            <a:fillRect/>
          </a:stretch>
        </p:blipFill>
        <p:spPr bwMode="auto">
          <a:xfrm>
            <a:off x="1460500" y="1969105"/>
            <a:ext cx="6219825" cy="2724150"/>
          </a:xfrm>
          <a:prstGeom prst="rect">
            <a:avLst/>
          </a:prstGeom>
          <a:noFill/>
        </p:spPr>
      </p:pic>
      <p:sp>
        <p:nvSpPr>
          <p:cNvPr id="641035" name="Text Box 11"/>
          <p:cNvSpPr txBox="1">
            <a:spLocks noChangeArrowheads="1"/>
          </p:cNvSpPr>
          <p:nvPr/>
        </p:nvSpPr>
        <p:spPr bwMode="auto">
          <a:xfrm>
            <a:off x="1524000" y="1978630"/>
            <a:ext cx="6096000" cy="244475"/>
          </a:xfrm>
          <a:prstGeom prst="rect">
            <a:avLst/>
          </a:prstGeom>
          <a:noFill/>
          <a:ln w="9525">
            <a:noFill/>
            <a:miter lim="800000"/>
            <a:headEnd/>
            <a:tailEnd/>
          </a:ln>
          <a:effectLst/>
        </p:spPr>
        <p:txBody>
          <a:bodyPr>
            <a:prstTxWarp prst="textNoShape">
              <a:avLst/>
            </a:prstTxWarp>
            <a:spAutoFit/>
          </a:bodyPr>
          <a:lstStyle/>
          <a:p>
            <a:pPr algn="ctr"/>
            <a:r>
              <a:rPr lang="en-US" sz="1000" dirty="0" err="1">
                <a:solidFill>
                  <a:srgbClr val="333333"/>
                </a:solidFill>
                <a:latin typeface="Helvetica Neue"/>
              </a:rPr>
              <a:t>FindAnagrams</a:t>
            </a:r>
            <a:endParaRPr lang="en-US" sz="1000" b="0" dirty="0">
              <a:solidFill>
                <a:srgbClr val="333333"/>
              </a:solidFill>
              <a:latin typeface="Charcoal CY" charset="-52"/>
            </a:endParaRPr>
          </a:p>
        </p:txBody>
      </p:sp>
      <p:sp>
        <p:nvSpPr>
          <p:cNvPr id="641036" name="Text Box 12"/>
          <p:cNvSpPr txBox="1">
            <a:spLocks noChangeArrowheads="1"/>
          </p:cNvSpPr>
          <p:nvPr/>
        </p:nvSpPr>
        <p:spPr bwMode="auto">
          <a:xfrm>
            <a:off x="1536700" y="2197705"/>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Enter tiles: </a:t>
            </a:r>
          </a:p>
        </p:txBody>
      </p:sp>
      <p:sp>
        <p:nvSpPr>
          <p:cNvPr id="641037" name="Text Box 13"/>
          <p:cNvSpPr txBox="1">
            <a:spLocks noChangeArrowheads="1"/>
          </p:cNvSpPr>
          <p:nvPr/>
        </p:nvSpPr>
        <p:spPr bwMode="auto">
          <a:xfrm>
            <a:off x="1536700" y="2197705"/>
            <a:ext cx="5854700" cy="304800"/>
          </a:xfrm>
          <a:prstGeom prst="rect">
            <a:avLst/>
          </a:prstGeom>
          <a:noFill/>
          <a:ln w="9525">
            <a:noFill/>
            <a:miter lim="800000"/>
            <a:headEnd/>
            <a:tailEnd/>
          </a:ln>
          <a:effectLst/>
        </p:spPr>
        <p:txBody>
          <a:bodyPr>
            <a:prstTxWarp prst="textNoShape">
              <a:avLst/>
            </a:prstTxWarp>
            <a:spAutoFit/>
          </a:bodyPr>
          <a:lstStyle/>
          <a:p>
            <a:r>
              <a:rPr lang="en-US">
                <a:solidFill>
                  <a:srgbClr val="0000FF"/>
                </a:solidFill>
                <a:latin typeface="Courier New" charset="0"/>
              </a:rPr>
              <a:t>             ehprsyz</a:t>
            </a:r>
          </a:p>
        </p:txBody>
      </p:sp>
      <p:sp>
        <p:nvSpPr>
          <p:cNvPr id="641054" name="Text Box 30"/>
          <p:cNvSpPr txBox="1">
            <a:spLocks noChangeArrowheads="1"/>
          </p:cNvSpPr>
          <p:nvPr/>
        </p:nvSpPr>
        <p:spPr bwMode="auto">
          <a:xfrm>
            <a:off x="1536700" y="2400905"/>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zephyrs </a:t>
            </a:r>
          </a:p>
        </p:txBody>
      </p:sp>
      <p:sp>
        <p:nvSpPr>
          <p:cNvPr id="641056" name="Text Box 32"/>
          <p:cNvSpPr txBox="1">
            <a:spLocks noChangeArrowheads="1"/>
          </p:cNvSpPr>
          <p:nvPr/>
        </p:nvSpPr>
        <p:spPr bwMode="auto">
          <a:xfrm>
            <a:off x="1536700" y="2604105"/>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Enter tiles: </a:t>
            </a:r>
          </a:p>
        </p:txBody>
      </p:sp>
      <p:sp>
        <p:nvSpPr>
          <p:cNvPr id="641057" name="Text Box 33"/>
          <p:cNvSpPr txBox="1">
            <a:spLocks noChangeArrowheads="1"/>
          </p:cNvSpPr>
          <p:nvPr/>
        </p:nvSpPr>
        <p:spPr bwMode="auto">
          <a:xfrm>
            <a:off x="1536700" y="2604105"/>
            <a:ext cx="5854700" cy="304800"/>
          </a:xfrm>
          <a:prstGeom prst="rect">
            <a:avLst/>
          </a:prstGeom>
          <a:noFill/>
          <a:ln w="9525">
            <a:noFill/>
            <a:miter lim="800000"/>
            <a:headEnd/>
            <a:tailEnd/>
          </a:ln>
          <a:effectLst/>
        </p:spPr>
        <p:txBody>
          <a:bodyPr>
            <a:prstTxWarp prst="textNoShape">
              <a:avLst/>
            </a:prstTxWarp>
            <a:spAutoFit/>
          </a:bodyPr>
          <a:lstStyle/>
          <a:p>
            <a:r>
              <a:rPr lang="en-US">
                <a:solidFill>
                  <a:srgbClr val="0000FF"/>
                </a:solidFill>
                <a:latin typeface="Courier New" charset="0"/>
              </a:rPr>
              <a:t>             aeinstr</a:t>
            </a:r>
          </a:p>
        </p:txBody>
      </p:sp>
      <p:sp>
        <p:nvSpPr>
          <p:cNvPr id="641058" name="Text Box 34"/>
          <p:cNvSpPr txBox="1">
            <a:spLocks noChangeArrowheads="1"/>
          </p:cNvSpPr>
          <p:nvPr/>
        </p:nvSpPr>
        <p:spPr bwMode="auto">
          <a:xfrm>
            <a:off x="1536700" y="2807305"/>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anestri</a:t>
            </a:r>
          </a:p>
        </p:txBody>
      </p:sp>
      <p:sp>
        <p:nvSpPr>
          <p:cNvPr id="641060" name="Text Box 36"/>
          <p:cNvSpPr txBox="1">
            <a:spLocks noChangeArrowheads="1"/>
          </p:cNvSpPr>
          <p:nvPr/>
        </p:nvSpPr>
        <p:spPr bwMode="auto">
          <a:xfrm>
            <a:off x="1536700" y="3010505"/>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nastier</a:t>
            </a:r>
          </a:p>
        </p:txBody>
      </p:sp>
      <p:sp>
        <p:nvSpPr>
          <p:cNvPr id="641062" name="Text Box 38"/>
          <p:cNvSpPr txBox="1">
            <a:spLocks noChangeArrowheads="1"/>
          </p:cNvSpPr>
          <p:nvPr/>
        </p:nvSpPr>
        <p:spPr bwMode="auto">
          <a:xfrm>
            <a:off x="1536700" y="3213705"/>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ratines</a:t>
            </a:r>
          </a:p>
        </p:txBody>
      </p:sp>
      <p:sp>
        <p:nvSpPr>
          <p:cNvPr id="641064" name="Text Box 40"/>
          <p:cNvSpPr txBox="1">
            <a:spLocks noChangeArrowheads="1"/>
          </p:cNvSpPr>
          <p:nvPr/>
        </p:nvSpPr>
        <p:spPr bwMode="auto">
          <a:xfrm>
            <a:off x="1536700" y="3416905"/>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retains</a:t>
            </a:r>
          </a:p>
        </p:txBody>
      </p:sp>
      <p:sp>
        <p:nvSpPr>
          <p:cNvPr id="641066" name="Text Box 42"/>
          <p:cNvSpPr txBox="1">
            <a:spLocks noChangeArrowheads="1"/>
          </p:cNvSpPr>
          <p:nvPr/>
        </p:nvSpPr>
        <p:spPr bwMode="auto">
          <a:xfrm>
            <a:off x="1536700" y="3620105"/>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retinas</a:t>
            </a:r>
          </a:p>
        </p:txBody>
      </p:sp>
      <p:sp>
        <p:nvSpPr>
          <p:cNvPr id="641068" name="Text Box 44"/>
          <p:cNvSpPr txBox="1">
            <a:spLocks noChangeArrowheads="1"/>
          </p:cNvSpPr>
          <p:nvPr/>
        </p:nvSpPr>
        <p:spPr bwMode="auto">
          <a:xfrm>
            <a:off x="1536700" y="3823305"/>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retsina</a:t>
            </a:r>
          </a:p>
        </p:txBody>
      </p:sp>
      <p:sp>
        <p:nvSpPr>
          <p:cNvPr id="641070" name="Text Box 46"/>
          <p:cNvSpPr txBox="1">
            <a:spLocks noChangeArrowheads="1"/>
          </p:cNvSpPr>
          <p:nvPr/>
        </p:nvSpPr>
        <p:spPr bwMode="auto">
          <a:xfrm>
            <a:off x="1536700" y="4026505"/>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stainer</a:t>
            </a:r>
          </a:p>
        </p:txBody>
      </p:sp>
      <p:sp>
        <p:nvSpPr>
          <p:cNvPr id="641072" name="Text Box 48"/>
          <p:cNvSpPr txBox="1">
            <a:spLocks noChangeArrowheads="1"/>
          </p:cNvSpPr>
          <p:nvPr/>
        </p:nvSpPr>
        <p:spPr bwMode="auto">
          <a:xfrm>
            <a:off x="1536700" y="4229705"/>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stearin</a:t>
            </a:r>
          </a:p>
        </p:txBody>
      </p:sp>
      <p:sp>
        <p:nvSpPr>
          <p:cNvPr id="26" name="Rectangle 51"/>
          <p:cNvSpPr>
            <a:spLocks noChangeArrowheads="1"/>
          </p:cNvSpPr>
          <p:nvPr/>
        </p:nvSpPr>
        <p:spPr bwMode="auto">
          <a:xfrm>
            <a:off x="482600" y="4800600"/>
            <a:ext cx="8128000" cy="1358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Generating all anagrams of a word is not a simple </a:t>
            </a:r>
            <a:r>
              <a:rPr lang="en-US" sz="2400" b="0" dirty="0" smtClean="0"/>
              <a:t>task.  Most solutions require some tricky recursion, but can </a:t>
            </a:r>
            <a:r>
              <a:rPr lang="en-US" sz="2400" b="0" dirty="0"/>
              <a:t>you think of another way to solve this </a:t>
            </a:r>
            <a:r>
              <a:rPr lang="en-US" sz="2400" b="0" dirty="0" smtClean="0"/>
              <a:t>problem</a:t>
            </a:r>
            <a:r>
              <a:rPr lang="en-US" sz="2400" b="0" dirty="0" smtClean="0">
                <a:solidFill>
                  <a:srgbClr val="000000"/>
                </a:solidFill>
              </a:rPr>
              <a:t>?</a:t>
            </a:r>
            <a:r>
              <a:rPr lang="en-US" sz="2400" b="0" dirty="0" smtClean="0">
                <a:solidFill>
                  <a:srgbClr val="CCFFFF"/>
                </a:solidFill>
              </a:rPr>
              <a:t>  Hint: What if you had a function that sorts the letters in a word.  Would that help?</a:t>
            </a:r>
            <a:endParaRPr lang="en-US" sz="2400" b="0" dirty="0">
              <a:solidFill>
                <a:srgbClr val="CCFFFF"/>
              </a:solidFill>
            </a:endParaRPr>
          </a:p>
        </p:txBody>
      </p:sp>
      <p:sp>
        <p:nvSpPr>
          <p:cNvPr id="641075" name="Rectangle 51"/>
          <p:cNvSpPr>
            <a:spLocks noChangeArrowheads="1"/>
          </p:cNvSpPr>
          <p:nvPr/>
        </p:nvSpPr>
        <p:spPr bwMode="auto">
          <a:xfrm>
            <a:off x="482600" y="4800600"/>
            <a:ext cx="8128000" cy="1358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Generating all anagrams of a word is not a simple </a:t>
            </a:r>
            <a:r>
              <a:rPr lang="en-US" sz="2400" b="0" dirty="0" smtClean="0"/>
              <a:t>task.  Most solutions require some tricky recursion, but can </a:t>
            </a:r>
            <a:r>
              <a:rPr lang="en-US" sz="2400" b="0" dirty="0"/>
              <a:t>you think of another way to solve this </a:t>
            </a:r>
            <a:r>
              <a:rPr lang="en-US" sz="2400" b="0" dirty="0" smtClean="0"/>
              <a:t>problem?  Hint: What if you had a function that sorts the letters in a word.  Would that help?</a:t>
            </a:r>
            <a:endParaRPr lang="en-US" sz="2400" b="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9858"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Structures</a:t>
            </a:r>
            <a:endParaRPr lang="en-US" dirty="0">
              <a:solidFill>
                <a:schemeClr val="tx1"/>
              </a:solidFill>
            </a:endParaRPr>
          </a:p>
        </p:txBody>
      </p:sp>
      <p:sp>
        <p:nvSpPr>
          <p:cNvPr id="889865" name="Rectangle 9"/>
          <p:cNvSpPr>
            <a:spLocks noGrp="1" noChangeAspect="1" noChangeArrowheads="1"/>
          </p:cNvSpPr>
          <p:nvPr>
            <p:ph type="body" idx="1"/>
          </p:nvPr>
        </p:nvSpPr>
        <p:spPr>
          <a:xfrm>
            <a:off x="450850" y="1219200"/>
            <a:ext cx="8235950" cy="2209800"/>
          </a:xfrm>
          <a:noFill/>
          <a:ln/>
        </p:spPr>
        <p:txBody>
          <a:bodyPr/>
          <a:lstStyle/>
          <a:p>
            <a:pPr algn="just">
              <a:lnSpc>
                <a:spcPct val="85000"/>
              </a:lnSpc>
              <a:spcBef>
                <a:spcPct val="0"/>
              </a:spcBef>
              <a:spcAft>
                <a:spcPct val="50000"/>
              </a:spcAft>
            </a:pPr>
            <a:r>
              <a:rPr lang="en-US" sz="2400" dirty="0" smtClean="0"/>
              <a:t>All modern higher-level languages offer some facility for representing </a:t>
            </a:r>
            <a:r>
              <a:rPr lang="en-US" sz="2400" b="1" i="1" dirty="0" smtClean="0"/>
              <a:t>structures</a:t>
            </a:r>
            <a:r>
              <a:rPr lang="en-US" sz="2400" i="1" dirty="0" smtClean="0"/>
              <a:t>,</a:t>
            </a:r>
            <a:r>
              <a:rPr lang="en-US" sz="2400" dirty="0" smtClean="0"/>
              <a:t> which are compound values in which the individual components are specified by name.</a:t>
            </a:r>
          </a:p>
          <a:p>
            <a:pPr algn="just">
              <a:lnSpc>
                <a:spcPct val="85000"/>
              </a:lnSpc>
              <a:spcBef>
                <a:spcPct val="0"/>
              </a:spcBef>
              <a:spcAft>
                <a:spcPct val="50000"/>
              </a:spcAft>
            </a:pPr>
            <a:r>
              <a:rPr lang="en-US" sz="2400" dirty="0" smtClean="0"/>
              <a:t>Given that C++ is a superset of the older C language, it is still possible to define classic C structures, which are defined using the following syntactic form:</a:t>
            </a:r>
          </a:p>
        </p:txBody>
      </p:sp>
      <p:grpSp>
        <p:nvGrpSpPr>
          <p:cNvPr id="7" name="Group 6"/>
          <p:cNvGrpSpPr/>
          <p:nvPr/>
        </p:nvGrpSpPr>
        <p:grpSpPr>
          <a:xfrm>
            <a:off x="1752600" y="3429000"/>
            <a:ext cx="5638800" cy="1191381"/>
            <a:chOff x="1752600" y="3429000"/>
            <a:chExt cx="5638800" cy="1191381"/>
          </a:xfrm>
        </p:grpSpPr>
        <p:sp>
          <p:nvSpPr>
            <p:cNvPr id="4" name="Rectangle 4"/>
            <p:cNvSpPr>
              <a:spLocks noChangeArrowheads="1"/>
            </p:cNvSpPr>
            <p:nvPr/>
          </p:nvSpPr>
          <p:spPr bwMode="auto">
            <a:xfrm>
              <a:off x="1752600" y="3429000"/>
              <a:ext cx="5638800" cy="1191381"/>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5" name="Text Box 5"/>
            <p:cNvSpPr txBox="1">
              <a:spLocks noChangeArrowheads="1"/>
            </p:cNvSpPr>
            <p:nvPr/>
          </p:nvSpPr>
          <p:spPr bwMode="auto">
            <a:xfrm>
              <a:off x="1803400" y="3505200"/>
              <a:ext cx="5588000" cy="928459"/>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2000" dirty="0" err="1" smtClean="0">
                  <a:latin typeface="Courier New" charset="0"/>
                </a:rPr>
                <a:t>struct</a:t>
              </a:r>
              <a:r>
                <a:rPr lang="en-US" sz="2000" dirty="0" smtClean="0">
                  <a:latin typeface="Courier New" charset="0"/>
                </a:rPr>
                <a:t> </a:t>
              </a:r>
              <a:r>
                <a:rPr lang="en-US" sz="2000" b="0" i="1" dirty="0" err="1" smtClean="0"/>
                <a:t>typename</a:t>
              </a:r>
              <a:r>
                <a:rPr lang="en-US" sz="2000" dirty="0" smtClean="0">
                  <a:latin typeface="Courier New" charset="0"/>
                </a:rPr>
                <a:t> {</a:t>
              </a:r>
            </a:p>
            <a:p>
              <a:pPr>
                <a:lnSpc>
                  <a:spcPct val="90000"/>
                </a:lnSpc>
              </a:pPr>
              <a:r>
                <a:rPr lang="en-US" sz="2000" i="1" dirty="0">
                  <a:latin typeface="Courier New" charset="0"/>
                </a:rPr>
                <a:t>  </a:t>
              </a:r>
              <a:r>
                <a:rPr lang="en-US" sz="2000" i="1" dirty="0" smtClean="0">
                  <a:latin typeface="Courier New" charset="0"/>
                </a:rPr>
                <a:t> </a:t>
              </a:r>
              <a:r>
                <a:rPr lang="en-US" sz="2000" b="0" i="1" dirty="0" smtClean="0"/>
                <a:t>declarations </a:t>
              </a:r>
              <a:r>
                <a:rPr lang="en-US" sz="2000" b="0" i="1" dirty="0"/>
                <a:t>of</a:t>
              </a:r>
              <a:r>
                <a:rPr lang="en-US" sz="2000" b="0" i="1" dirty="0" smtClean="0"/>
                <a:t> fields</a:t>
              </a:r>
              <a:endParaRPr lang="en-US" sz="2000" i="1" dirty="0" smtClean="0">
                <a:latin typeface="Courier New" charset="0"/>
              </a:endParaRPr>
            </a:p>
            <a:p>
              <a:pPr>
                <a:lnSpc>
                  <a:spcPct val="90000"/>
                </a:lnSpc>
              </a:pPr>
              <a:r>
                <a:rPr lang="en-US" sz="2000" dirty="0">
                  <a:latin typeface="Courier New" charset="0"/>
                </a:rPr>
                <a:t>};</a:t>
              </a:r>
            </a:p>
          </p:txBody>
        </p:sp>
      </p:grpSp>
      <p:sp>
        <p:nvSpPr>
          <p:cNvPr id="6" name="Rectangle 9"/>
          <p:cNvSpPr txBox="1">
            <a:spLocks noChangeAspect="1" noChangeArrowheads="1"/>
          </p:cNvSpPr>
          <p:nvPr/>
        </p:nvSpPr>
        <p:spPr bwMode="auto">
          <a:xfrm>
            <a:off x="450850" y="4724400"/>
            <a:ext cx="8235950" cy="1219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just" defTabSz="914400" rtl="0" eaLnBrk="0" fontAlgn="base" latinLnBrk="0" hangingPunct="0">
              <a:lnSpc>
                <a:spcPct val="85000"/>
              </a:lnSpc>
              <a:spcBef>
                <a:spcPct val="0"/>
              </a:spcBef>
              <a:spcAft>
                <a:spcPct val="50000"/>
              </a:spcAft>
              <a:buClrTx/>
              <a:buSzTx/>
              <a:buFontTx/>
              <a:buChar char="•"/>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This definition creates a </a:t>
            </a:r>
            <a:r>
              <a:rPr kumimoji="0" lang="en-US" sz="2400" b="0" i="1" u="none" strike="noStrike" kern="0" cap="none" spc="0" normalizeH="0" baseline="0" noProof="0" dirty="0" smtClean="0">
                <a:ln>
                  <a:noFill/>
                </a:ln>
                <a:solidFill>
                  <a:schemeClr val="tx1"/>
                </a:solidFill>
                <a:effectLst/>
                <a:uLnTx/>
                <a:uFillTx/>
                <a:latin typeface="+mn-lt"/>
                <a:ea typeface="+mn-ea"/>
                <a:cs typeface="+mn-cs"/>
              </a:rPr>
              <a:t>type,</a:t>
            </a:r>
            <a:r>
              <a:rPr kumimoji="0" lang="en-US" sz="2400" b="0" u="none" strike="noStrike" kern="0" cap="none" spc="0" normalizeH="0" noProof="0" dirty="0" smtClean="0">
                <a:ln>
                  <a:noFill/>
                </a:ln>
                <a:solidFill>
                  <a:schemeClr val="tx1"/>
                </a:solidFill>
                <a:effectLst/>
                <a:uLnTx/>
                <a:uFillTx/>
                <a:latin typeface="+mn-lt"/>
                <a:ea typeface="+mn-ea"/>
                <a:cs typeface="+mn-cs"/>
              </a:rPr>
              <a:t> not a </a:t>
            </a:r>
            <a:r>
              <a:rPr kumimoji="0" lang="en-US" sz="2400" b="0" i="1" u="none" strike="noStrike" kern="0" cap="none" spc="0" normalizeH="0" noProof="0" dirty="0" smtClean="0">
                <a:ln>
                  <a:noFill/>
                </a:ln>
                <a:solidFill>
                  <a:schemeClr val="tx1"/>
                </a:solidFill>
                <a:effectLst/>
                <a:uLnTx/>
                <a:uFillTx/>
                <a:latin typeface="+mn-lt"/>
                <a:ea typeface="+mn-ea"/>
                <a:cs typeface="+mn-cs"/>
              </a:rPr>
              <a:t>variable.</a:t>
            </a:r>
            <a:r>
              <a:rPr kumimoji="0" lang="en-US" sz="2400" b="0" u="none" strike="noStrike" kern="0" cap="none" spc="0" normalizeH="0" noProof="0" dirty="0" smtClean="0">
                <a:ln>
                  <a:noFill/>
                </a:ln>
                <a:solidFill>
                  <a:schemeClr val="tx1"/>
                </a:solidFill>
                <a:effectLst/>
                <a:uLnTx/>
                <a:uFillTx/>
                <a:latin typeface="+mn-lt"/>
                <a:ea typeface="+mn-ea"/>
                <a:cs typeface="+mn-cs"/>
              </a:rPr>
              <a:t>  If you want to declare variables of the structure type, you use the type name just as you would with any other declaration.</a:t>
            </a: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89865">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9865" grpId="0" uiExpand="1" build="p"/>
      <p:bldP spid="6" grpId="0"/>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9858"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Representing Points Using a Structure</a:t>
            </a:r>
            <a:endParaRPr lang="en-US" dirty="0">
              <a:solidFill>
                <a:schemeClr val="tx1"/>
              </a:solidFill>
            </a:endParaRPr>
          </a:p>
        </p:txBody>
      </p:sp>
      <p:sp>
        <p:nvSpPr>
          <p:cNvPr id="889865" name="Rectangle 9"/>
          <p:cNvSpPr>
            <a:spLocks noGrp="1" noChangeAspect="1" noChangeArrowheads="1"/>
          </p:cNvSpPr>
          <p:nvPr>
            <p:ph type="body" idx="1"/>
          </p:nvPr>
        </p:nvSpPr>
        <p:spPr>
          <a:xfrm>
            <a:off x="450850" y="1219200"/>
            <a:ext cx="8235950" cy="2209800"/>
          </a:xfrm>
          <a:noFill/>
          <a:ln/>
        </p:spPr>
        <p:txBody>
          <a:bodyPr/>
          <a:lstStyle/>
          <a:p>
            <a:pPr algn="just">
              <a:lnSpc>
                <a:spcPct val="85000"/>
              </a:lnSpc>
              <a:spcBef>
                <a:spcPct val="0"/>
              </a:spcBef>
              <a:spcAft>
                <a:spcPct val="50000"/>
              </a:spcAft>
            </a:pPr>
            <a:r>
              <a:rPr lang="en-US" sz="2400" dirty="0" smtClean="0"/>
              <a:t>One of the simplest examples of a data structure is a </a:t>
            </a:r>
            <a:r>
              <a:rPr lang="en-US" sz="2400" b="1" i="1" dirty="0" smtClean="0"/>
              <a:t>point</a:t>
            </a:r>
            <a:r>
              <a:rPr lang="en-US" sz="2400" i="1" dirty="0" smtClean="0"/>
              <a:t>,</a:t>
            </a:r>
            <a:r>
              <a:rPr lang="en-US" sz="2400" dirty="0" smtClean="0"/>
              <a:t> which is composed of an </a:t>
            </a:r>
            <a:r>
              <a:rPr lang="en-US" sz="2400" i="1" dirty="0" err="1" smtClean="0"/>
              <a:t>x</a:t>
            </a:r>
            <a:r>
              <a:rPr lang="en-US" sz="2400" dirty="0" smtClean="0"/>
              <a:t> and a </a:t>
            </a:r>
            <a:r>
              <a:rPr lang="en-US" sz="2400" i="1" dirty="0" err="1" smtClean="0"/>
              <a:t>y</a:t>
            </a:r>
            <a:r>
              <a:rPr lang="en-US" sz="2400" dirty="0" smtClean="0"/>
              <a:t> component.  For most graphical devices, coordinates are measured in pixels on the screen, which means that these components can be integers, since it is impossible to illuminate a fraction of a pixel.</a:t>
            </a:r>
          </a:p>
        </p:txBody>
      </p:sp>
      <p:grpSp>
        <p:nvGrpSpPr>
          <p:cNvPr id="2" name="Group 6"/>
          <p:cNvGrpSpPr/>
          <p:nvPr/>
        </p:nvGrpSpPr>
        <p:grpSpPr>
          <a:xfrm>
            <a:off x="1752600" y="2983895"/>
            <a:ext cx="5638800" cy="1283305"/>
            <a:chOff x="1752600" y="3420535"/>
            <a:chExt cx="5638800" cy="1283305"/>
          </a:xfrm>
        </p:grpSpPr>
        <p:sp>
          <p:nvSpPr>
            <p:cNvPr id="4" name="Rectangle 4"/>
            <p:cNvSpPr>
              <a:spLocks noChangeArrowheads="1"/>
            </p:cNvSpPr>
            <p:nvPr/>
          </p:nvSpPr>
          <p:spPr bwMode="auto">
            <a:xfrm>
              <a:off x="1752600" y="3429000"/>
              <a:ext cx="5638800" cy="12748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5" name="Text Box 5"/>
            <p:cNvSpPr txBox="1">
              <a:spLocks noChangeArrowheads="1"/>
            </p:cNvSpPr>
            <p:nvPr/>
          </p:nvSpPr>
          <p:spPr bwMode="auto">
            <a:xfrm>
              <a:off x="1803400" y="3420535"/>
              <a:ext cx="5588000" cy="1205458"/>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2000" dirty="0" err="1" smtClean="0">
                  <a:latin typeface="Courier New" charset="0"/>
                </a:rPr>
                <a:t>struct</a:t>
              </a:r>
              <a:r>
                <a:rPr lang="en-US" sz="2000" dirty="0" smtClean="0">
                  <a:latin typeface="Courier New" charset="0"/>
                </a:rPr>
                <a:t> Point {</a:t>
              </a:r>
            </a:p>
            <a:p>
              <a:pPr>
                <a:lnSpc>
                  <a:spcPct val="90000"/>
                </a:lnSpc>
              </a:pPr>
              <a:r>
                <a:rPr lang="en-US" sz="2000" dirty="0" smtClean="0">
                  <a:latin typeface="Courier New" charset="0"/>
                </a:rPr>
                <a:t>   </a:t>
              </a:r>
              <a:r>
                <a:rPr lang="en-US" sz="2000" dirty="0" err="1" smtClean="0">
                  <a:latin typeface="Courier New" charset="0"/>
                </a:rPr>
                <a:t>int</a:t>
              </a:r>
              <a:r>
                <a:rPr lang="en-US" sz="2000" dirty="0" smtClean="0">
                  <a:latin typeface="Courier New" charset="0"/>
                </a:rPr>
                <a:t> </a:t>
              </a:r>
              <a:r>
                <a:rPr lang="en-US" sz="2000" dirty="0" err="1" smtClean="0">
                  <a:latin typeface="Courier New" charset="0"/>
                </a:rPr>
                <a:t>x</a:t>
              </a:r>
              <a:r>
                <a:rPr lang="en-US" sz="2000" dirty="0" smtClean="0">
                  <a:latin typeface="Courier New" charset="0"/>
                </a:rPr>
                <a:t>;</a:t>
              </a:r>
            </a:p>
            <a:p>
              <a:pPr>
                <a:lnSpc>
                  <a:spcPct val="90000"/>
                </a:lnSpc>
              </a:pPr>
              <a:r>
                <a:rPr lang="en-US" sz="2000" dirty="0" smtClean="0">
                  <a:latin typeface="Courier New" charset="0"/>
                </a:rPr>
                <a:t>   </a:t>
              </a:r>
              <a:r>
                <a:rPr lang="en-US" sz="2000" dirty="0" err="1" smtClean="0">
                  <a:latin typeface="Courier New" charset="0"/>
                </a:rPr>
                <a:t>int</a:t>
              </a:r>
              <a:r>
                <a:rPr lang="en-US" sz="2000" dirty="0" smtClean="0">
                  <a:latin typeface="Courier New" charset="0"/>
                </a:rPr>
                <a:t> </a:t>
              </a:r>
              <a:r>
                <a:rPr lang="en-US" sz="2000" dirty="0" err="1" smtClean="0">
                  <a:latin typeface="Courier New" charset="0"/>
                </a:rPr>
                <a:t>y</a:t>
              </a:r>
              <a:r>
                <a:rPr lang="en-US" sz="2000" dirty="0" smtClean="0">
                  <a:latin typeface="Courier New" charset="0"/>
                </a:rPr>
                <a:t>;</a:t>
              </a:r>
            </a:p>
            <a:p>
              <a:pPr>
                <a:lnSpc>
                  <a:spcPct val="90000"/>
                </a:lnSpc>
              </a:pPr>
              <a:r>
                <a:rPr lang="en-US" sz="2000" dirty="0">
                  <a:latin typeface="Courier New" charset="0"/>
                </a:rPr>
                <a:t>};</a:t>
              </a:r>
            </a:p>
          </p:txBody>
        </p:sp>
      </p:grpSp>
      <p:grpSp>
        <p:nvGrpSpPr>
          <p:cNvPr id="12" name="Group 11"/>
          <p:cNvGrpSpPr/>
          <p:nvPr/>
        </p:nvGrpSpPr>
        <p:grpSpPr>
          <a:xfrm>
            <a:off x="450850" y="4371220"/>
            <a:ext cx="8312150" cy="1219200"/>
            <a:chOff x="450850" y="4371220"/>
            <a:chExt cx="8312150" cy="1219200"/>
          </a:xfrm>
        </p:grpSpPr>
        <p:sp>
          <p:nvSpPr>
            <p:cNvPr id="6" name="Rectangle 9"/>
            <p:cNvSpPr txBox="1">
              <a:spLocks noChangeAspect="1" noChangeArrowheads="1"/>
            </p:cNvSpPr>
            <p:nvPr/>
          </p:nvSpPr>
          <p:spPr bwMode="auto">
            <a:xfrm>
              <a:off x="450850" y="4371220"/>
              <a:ext cx="8312150" cy="1219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just" defTabSz="914400" rtl="0" eaLnBrk="0" fontAlgn="base" latinLnBrk="0" hangingPunct="0">
                <a:lnSpc>
                  <a:spcPct val="85000"/>
                </a:lnSpc>
                <a:spcBef>
                  <a:spcPct val="0"/>
                </a:spcBef>
                <a:spcAft>
                  <a:spcPct val="50000"/>
                </a:spcAft>
                <a:buClrTx/>
                <a:buSzTx/>
                <a:buFontTx/>
                <a:buChar char="•"/>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This definition allows you to declare</a:t>
              </a:r>
              <a:r>
                <a:rPr kumimoji="0" lang="en-US" sz="2400" b="0" i="0" u="none" strike="noStrike" kern="0" cap="none" spc="0" normalizeH="0" noProof="0" dirty="0" smtClean="0">
                  <a:ln>
                    <a:noFill/>
                  </a:ln>
                  <a:solidFill>
                    <a:schemeClr val="tx1"/>
                  </a:solidFill>
                  <a:effectLst/>
                  <a:uLnTx/>
                  <a:uFillTx/>
                  <a:latin typeface="+mn-lt"/>
                  <a:ea typeface="+mn-ea"/>
                  <a:cs typeface="+mn-cs"/>
                </a:rPr>
                <a:t> a </a:t>
              </a:r>
              <a:r>
                <a:rPr kumimoji="0" lang="en-US" sz="2000" i="0" u="none" strike="noStrike" kern="0" cap="none" spc="0" normalizeH="0" noProof="0" dirty="0" smtClean="0">
                  <a:ln>
                    <a:noFill/>
                  </a:ln>
                  <a:solidFill>
                    <a:schemeClr val="tx1"/>
                  </a:solidFill>
                  <a:effectLst/>
                  <a:uLnTx/>
                  <a:uFillTx/>
                  <a:latin typeface="Courier New"/>
                  <a:ea typeface="+mn-ea"/>
                  <a:cs typeface="Courier New"/>
                </a:rPr>
                <a:t>Point</a:t>
              </a:r>
              <a:r>
                <a:rPr lang="en-US" sz="2400" b="0" kern="0" dirty="0" smtClean="0">
                  <a:latin typeface="+mn-lt"/>
                </a:rPr>
                <a:t> variable like this:</a:t>
              </a: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9" name="Rectangle 4"/>
            <p:cNvSpPr>
              <a:spLocks noChangeArrowheads="1"/>
            </p:cNvSpPr>
            <p:nvPr/>
          </p:nvSpPr>
          <p:spPr bwMode="auto">
            <a:xfrm>
              <a:off x="1752600" y="4876800"/>
              <a:ext cx="5638800" cy="43301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 name="Text Box 5"/>
            <p:cNvSpPr txBox="1">
              <a:spLocks noChangeArrowheads="1"/>
            </p:cNvSpPr>
            <p:nvPr/>
          </p:nvSpPr>
          <p:spPr bwMode="auto">
            <a:xfrm>
              <a:off x="1803400" y="4868335"/>
              <a:ext cx="5588000" cy="374461"/>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2000" dirty="0" smtClean="0">
                  <a:latin typeface="Courier New" charset="0"/>
                </a:rPr>
                <a:t>Point pt;</a:t>
              </a:r>
              <a:endParaRPr lang="en-US" sz="2000" dirty="0">
                <a:latin typeface="Courier New" charset="0"/>
              </a:endParaRPr>
            </a:p>
          </p:txBody>
        </p:sp>
      </p:grpSp>
      <p:sp>
        <p:nvSpPr>
          <p:cNvPr id="14" name="Rectangle 9"/>
          <p:cNvSpPr txBox="1">
            <a:spLocks noChangeAspect="1" noChangeArrowheads="1"/>
          </p:cNvSpPr>
          <p:nvPr/>
        </p:nvSpPr>
        <p:spPr bwMode="auto">
          <a:xfrm>
            <a:off x="457200" y="5410200"/>
            <a:ext cx="8312150" cy="914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lvl="0" indent="-342900" algn="just">
              <a:lnSpc>
                <a:spcPct val="85000"/>
              </a:lnSpc>
              <a:spcAft>
                <a:spcPct val="50000"/>
              </a:spcAft>
              <a:buFontTx/>
              <a:buChar char="•"/>
            </a:pPr>
            <a:r>
              <a:rPr kumimoji="0" lang="en-US" sz="2400" b="0" i="0" u="none" strike="noStrike" kern="0" cap="none" spc="0" normalizeH="0" baseline="0" noProof="0" dirty="0" smtClean="0">
                <a:ln>
                  <a:noFill/>
                </a:ln>
                <a:solidFill>
                  <a:schemeClr val="tx1"/>
                </a:solidFill>
                <a:effectLst/>
                <a:uLnTx/>
                <a:uFillTx/>
                <a:latin typeface="+mn-lt"/>
                <a:ea typeface="+mn-ea"/>
                <a:cs typeface="+mn-cs"/>
              </a:rPr>
              <a:t>Given the variable </a:t>
            </a:r>
            <a:r>
              <a:rPr kumimoji="0" lang="en-US" sz="2000" i="0" u="none" strike="noStrike" kern="0" cap="none" spc="0" normalizeH="0" baseline="0" noProof="0" dirty="0" smtClean="0">
                <a:ln>
                  <a:noFill/>
                </a:ln>
                <a:solidFill>
                  <a:schemeClr val="tx1"/>
                </a:solidFill>
                <a:effectLst/>
                <a:uLnTx/>
                <a:uFillTx/>
                <a:latin typeface="Courier New"/>
                <a:ea typeface="+mn-ea"/>
                <a:cs typeface="Courier New"/>
              </a:rPr>
              <a:t>pt</a:t>
            </a:r>
            <a:r>
              <a:rPr kumimoji="0" lang="en-US" sz="2400" b="0" i="0" u="none" strike="noStrike" kern="0" cap="none" spc="0" normalizeH="0" baseline="0" noProof="0" dirty="0" smtClean="0">
                <a:ln>
                  <a:noFill/>
                </a:ln>
                <a:solidFill>
                  <a:schemeClr val="tx1"/>
                </a:solidFill>
                <a:effectLst/>
                <a:uLnTx/>
                <a:uFillTx/>
                <a:latin typeface="+mn-lt"/>
                <a:ea typeface="+mn-ea"/>
                <a:cs typeface="+mn-cs"/>
              </a:rPr>
              <a:t>, you can select the individual fields using the dot operator (</a:t>
            </a:r>
            <a:r>
              <a:rPr lang="en-US" sz="2000" kern="0" noProof="0" dirty="0" smtClean="0">
                <a:latin typeface="Courier New"/>
                <a:cs typeface="Courier New"/>
              </a:rPr>
              <a:t>.</a:t>
            </a:r>
            <a:r>
              <a:rPr kumimoji="0" lang="en-US" sz="2400" b="0" i="0" u="none" strike="noStrike" kern="0" cap="none" spc="0" normalizeH="0" baseline="0" noProof="0" dirty="0" smtClean="0">
                <a:ln>
                  <a:noFill/>
                </a:ln>
                <a:solidFill>
                  <a:schemeClr val="tx1"/>
                </a:solidFill>
                <a:effectLst/>
                <a:uLnTx/>
                <a:uFillTx/>
                <a:latin typeface="+mn-lt"/>
                <a:ea typeface="+mn-ea"/>
                <a:cs typeface="+mn-cs"/>
              </a:rPr>
              <a:t>), as in </a:t>
            </a:r>
            <a:r>
              <a:rPr lang="en-US" sz="2000" kern="0" dirty="0" err="1" smtClean="0">
                <a:latin typeface="Courier New"/>
                <a:cs typeface="Courier New"/>
              </a:rPr>
              <a:t>pt.x</a:t>
            </a:r>
            <a:r>
              <a:rPr kumimoji="0" lang="en-US" sz="2400" b="0" i="0" u="none" strike="noStrike" kern="0" cap="none" spc="0" normalizeH="0" baseline="0" noProof="0" dirty="0" smtClean="0">
                <a:ln>
                  <a:noFill/>
                </a:ln>
                <a:solidFill>
                  <a:schemeClr val="tx1"/>
                </a:solidFill>
                <a:effectLst/>
                <a:uLnTx/>
                <a:uFillTx/>
                <a:latin typeface="+mn-lt"/>
                <a:ea typeface="+mn-ea"/>
                <a:cs typeface="+mn-cs"/>
              </a:rPr>
              <a:t> and </a:t>
            </a:r>
            <a:r>
              <a:rPr lang="en-US" sz="2000" kern="0" dirty="0" err="1" smtClean="0">
                <a:latin typeface="Courier New"/>
                <a:cs typeface="Courier New"/>
              </a:rPr>
              <a:t>pt.y</a:t>
            </a:r>
            <a:r>
              <a:rPr kumimoji="0" lang="en-US" sz="2400" b="0" i="0" u="none" strike="noStrike" kern="0" cap="none" spc="0" normalizeH="0" baseline="0" noProof="0" dirty="0" smtClean="0">
                <a:ln>
                  <a:noFill/>
                </a:ln>
                <a:solidFill>
                  <a:schemeClr val="tx1"/>
                </a:solidFill>
                <a:effectLst/>
                <a:uLnTx/>
                <a:uFillTx/>
                <a:latin typeface="+mn-lt"/>
                <a:ea typeface="+mn-ea"/>
                <a:cs typeface="+mn-cs"/>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9858"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Classes and Objects</a:t>
            </a:r>
            <a:endParaRPr lang="en-US" dirty="0">
              <a:solidFill>
                <a:schemeClr val="tx1"/>
              </a:solidFill>
            </a:endParaRPr>
          </a:p>
        </p:txBody>
      </p:sp>
      <p:sp>
        <p:nvSpPr>
          <p:cNvPr id="889865" name="Rectangle 9"/>
          <p:cNvSpPr>
            <a:spLocks noGrp="1" noChangeAspect="1" noChangeArrowheads="1"/>
          </p:cNvSpPr>
          <p:nvPr>
            <p:ph type="body" idx="1"/>
          </p:nvPr>
        </p:nvSpPr>
        <p:spPr>
          <a:xfrm>
            <a:off x="450850" y="1219200"/>
            <a:ext cx="8235950" cy="5334000"/>
          </a:xfrm>
          <a:noFill/>
          <a:ln/>
        </p:spPr>
        <p:txBody>
          <a:bodyPr/>
          <a:lstStyle/>
          <a:p>
            <a:pPr algn="just">
              <a:lnSpc>
                <a:spcPct val="85000"/>
              </a:lnSpc>
              <a:spcBef>
                <a:spcPct val="0"/>
              </a:spcBef>
              <a:spcAft>
                <a:spcPct val="50000"/>
              </a:spcAft>
            </a:pPr>
            <a:r>
              <a:rPr lang="en-US" sz="2400" dirty="0" smtClean="0"/>
              <a:t>Object</a:t>
            </a:r>
            <a:r>
              <a:rPr lang="en-US" sz="2400" dirty="0"/>
              <a:t>-oriented languages are characterized by representing most data structures as </a:t>
            </a:r>
            <a:r>
              <a:rPr lang="en-US" sz="2400" b="1" i="1" dirty="0"/>
              <a:t>objects</a:t>
            </a:r>
            <a:r>
              <a:rPr lang="en-US" sz="2400" dirty="0"/>
              <a:t> that encapsulate representation and behavior in a single entity.  In C, structures define the representation of a compound value, while functions define behavior.  In C++, these two ideas</a:t>
            </a:r>
            <a:r>
              <a:rPr lang="en-US" sz="2400" dirty="0" smtClean="0"/>
              <a:t> are integrated</a:t>
            </a:r>
            <a:r>
              <a:rPr lang="en-US" sz="2400" dirty="0"/>
              <a:t>.</a:t>
            </a:r>
          </a:p>
          <a:p>
            <a:pPr algn="just">
              <a:lnSpc>
                <a:spcPct val="85000"/>
              </a:lnSpc>
              <a:spcBef>
                <a:spcPct val="0"/>
              </a:spcBef>
              <a:spcAft>
                <a:spcPct val="50000"/>
              </a:spcAft>
            </a:pPr>
            <a:r>
              <a:rPr lang="en-US" sz="2400" dirty="0"/>
              <a:t>As in Java, the C++ object model is based on the idea of a </a:t>
            </a:r>
            <a:r>
              <a:rPr lang="en-US" sz="2400" b="1" i="1" dirty="0"/>
              <a:t>class</a:t>
            </a:r>
            <a:r>
              <a:rPr lang="en-US" sz="2400" i="1" dirty="0"/>
              <a:t>,</a:t>
            </a:r>
            <a:r>
              <a:rPr lang="en-US" sz="2400" dirty="0"/>
              <a:t> which is a template describing all objects of a particular type.   The class definition specifies the representation of the object by naming its </a:t>
            </a:r>
            <a:r>
              <a:rPr lang="en-US" sz="2400" b="1" i="1" dirty="0"/>
              <a:t>fields</a:t>
            </a:r>
            <a:r>
              <a:rPr lang="en-US" sz="2400" b="1" dirty="0"/>
              <a:t> </a:t>
            </a:r>
            <a:r>
              <a:rPr lang="en-US" sz="2400" dirty="0"/>
              <a:t>and the behavior of the object by providing a set of </a:t>
            </a:r>
            <a:r>
              <a:rPr lang="en-US" sz="2400" b="1" i="1" dirty="0"/>
              <a:t>methods</a:t>
            </a:r>
            <a:r>
              <a:rPr lang="en-US" sz="2400" i="1" dirty="0"/>
              <a:t>.</a:t>
            </a:r>
          </a:p>
          <a:p>
            <a:pPr algn="just">
              <a:lnSpc>
                <a:spcPct val="85000"/>
              </a:lnSpc>
              <a:spcBef>
                <a:spcPct val="0"/>
              </a:spcBef>
              <a:spcAft>
                <a:spcPct val="50000"/>
              </a:spcAft>
            </a:pPr>
            <a:r>
              <a:rPr lang="en-US" sz="2400" dirty="0"/>
              <a:t>New objects are created as </a:t>
            </a:r>
            <a:r>
              <a:rPr lang="en-US" sz="2400" b="1" i="1" dirty="0"/>
              <a:t>instances</a:t>
            </a:r>
            <a:r>
              <a:rPr lang="en-US" sz="2400" b="1" dirty="0"/>
              <a:t> </a:t>
            </a:r>
            <a:r>
              <a:rPr lang="en-US" sz="2400" dirty="0"/>
              <a:t>of a particular class.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8986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8986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9865" grpId="0" build="p"/>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6242"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A Note on Inheritance</a:t>
            </a:r>
            <a:endParaRPr lang="en-US">
              <a:solidFill>
                <a:schemeClr val="tx1"/>
              </a:solidFill>
            </a:endParaRPr>
          </a:p>
        </p:txBody>
      </p:sp>
      <p:sp>
        <p:nvSpPr>
          <p:cNvPr id="906243" name="Rectangle 3"/>
          <p:cNvSpPr>
            <a:spLocks noGrp="1" noChangeAspect="1" noChangeArrowheads="1"/>
          </p:cNvSpPr>
          <p:nvPr>
            <p:ph type="body" idx="1"/>
          </p:nvPr>
        </p:nvSpPr>
        <p:spPr>
          <a:xfrm>
            <a:off x="450850" y="1219200"/>
            <a:ext cx="8235950" cy="4114800"/>
          </a:xfrm>
          <a:noFill/>
          <a:ln/>
        </p:spPr>
        <p:txBody>
          <a:bodyPr/>
          <a:lstStyle/>
          <a:p>
            <a:pPr algn="just">
              <a:lnSpc>
                <a:spcPct val="85000"/>
              </a:lnSpc>
              <a:spcBef>
                <a:spcPct val="0"/>
              </a:spcBef>
              <a:spcAft>
                <a:spcPct val="50000"/>
              </a:spcAft>
            </a:pPr>
            <a:r>
              <a:rPr lang="en-US" sz="2400" dirty="0"/>
              <a:t>As you know if you’ve studied other object-oriented languages such as Java, classes form hierarchies in which subclasses </a:t>
            </a:r>
            <a:r>
              <a:rPr lang="en-US" sz="2400" b="1" i="1" dirty="0"/>
              <a:t>inherit</a:t>
            </a:r>
            <a:r>
              <a:rPr lang="en-US" sz="2400" b="1" dirty="0"/>
              <a:t> </a:t>
            </a:r>
            <a:r>
              <a:rPr lang="en-US" sz="2400" dirty="0"/>
              <a:t>the behavior and representation of their </a:t>
            </a:r>
            <a:r>
              <a:rPr lang="en-US" sz="2400" dirty="0" err="1"/>
              <a:t>superclass</a:t>
            </a:r>
            <a:r>
              <a:rPr lang="en-US" sz="2400" dirty="0"/>
              <a:t>.</a:t>
            </a:r>
          </a:p>
          <a:p>
            <a:pPr algn="just">
              <a:lnSpc>
                <a:spcPct val="85000"/>
              </a:lnSpc>
              <a:spcBef>
                <a:spcPct val="0"/>
              </a:spcBef>
              <a:spcAft>
                <a:spcPct val="50000"/>
              </a:spcAft>
            </a:pPr>
            <a:r>
              <a:rPr lang="en-US" sz="2400" dirty="0"/>
              <a:t>Inheritance also applies in C++, although the model is more complex, primarily because C++ allows classes to inherit from more than one </a:t>
            </a:r>
            <a:r>
              <a:rPr lang="en-US" sz="2400" dirty="0" err="1"/>
              <a:t>superclass</a:t>
            </a:r>
            <a:r>
              <a:rPr lang="en-US" sz="2400" dirty="0"/>
              <a:t>.  This property is called </a:t>
            </a:r>
            <a:r>
              <a:rPr lang="en-US" sz="2400" b="1" i="1" dirty="0"/>
              <a:t>multiple inheritance</a:t>
            </a:r>
            <a:r>
              <a:rPr lang="en-US" sz="2400" i="1" dirty="0"/>
              <a:t>.</a:t>
            </a:r>
            <a:endParaRPr lang="en-US" sz="2400" dirty="0"/>
          </a:p>
          <a:p>
            <a:pPr algn="just">
              <a:lnSpc>
                <a:spcPct val="85000"/>
              </a:lnSpc>
              <a:spcBef>
                <a:spcPct val="0"/>
              </a:spcBef>
              <a:spcAft>
                <a:spcPct val="50000"/>
              </a:spcAft>
            </a:pPr>
            <a:r>
              <a:rPr lang="en-US" sz="2400" dirty="0"/>
              <a:t>Partly because of this additional complexity and partly because C++ makes inheritance</a:t>
            </a:r>
            <a:r>
              <a:rPr lang="en-US" sz="2400" dirty="0" smtClean="0"/>
              <a:t> harder </a:t>
            </a:r>
            <a:r>
              <a:rPr lang="en-US" sz="2400" dirty="0"/>
              <a:t>to use, CS</a:t>
            </a:r>
            <a:r>
              <a:rPr lang="en-US" sz="1000" dirty="0"/>
              <a:t> </a:t>
            </a:r>
            <a:r>
              <a:rPr lang="en-US" sz="2400" dirty="0"/>
              <a:t>106B postpones the discussion of inheritance until later in the quarter, focusing instead on the use of classes for encapsulation</a:t>
            </a:r>
            <a:r>
              <a:rPr lang="en-US" sz="2400" i="1" dirty="0"/>
              <a:t>.</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06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06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6243" grpId="0" build="p"/>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8290"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The Format of a Class Definition</a:t>
            </a:r>
            <a:endParaRPr lang="en-US">
              <a:solidFill>
                <a:schemeClr val="tx1"/>
              </a:solidFill>
            </a:endParaRPr>
          </a:p>
        </p:txBody>
      </p:sp>
      <p:sp>
        <p:nvSpPr>
          <p:cNvPr id="908291" name="Rectangle 3"/>
          <p:cNvSpPr>
            <a:spLocks noGrp="1" noChangeAspect="1" noChangeArrowheads="1"/>
          </p:cNvSpPr>
          <p:nvPr>
            <p:ph type="body" idx="1"/>
          </p:nvPr>
        </p:nvSpPr>
        <p:spPr>
          <a:xfrm>
            <a:off x="450850" y="1219200"/>
            <a:ext cx="8235950" cy="533400"/>
          </a:xfrm>
          <a:noFill/>
          <a:ln/>
        </p:spPr>
        <p:txBody>
          <a:bodyPr/>
          <a:lstStyle/>
          <a:p>
            <a:pPr algn="just">
              <a:lnSpc>
                <a:spcPct val="85000"/>
              </a:lnSpc>
              <a:spcBef>
                <a:spcPct val="0"/>
              </a:spcBef>
              <a:spcAft>
                <a:spcPct val="50000"/>
              </a:spcAft>
            </a:pPr>
            <a:r>
              <a:rPr lang="en-US" sz="2400"/>
              <a:t>In C++, the definition of a class typically looks like this:</a:t>
            </a:r>
          </a:p>
        </p:txBody>
      </p:sp>
      <p:sp>
        <p:nvSpPr>
          <p:cNvPr id="908292" name="Rectangle 4"/>
          <p:cNvSpPr>
            <a:spLocks noChangeArrowheads="1"/>
          </p:cNvSpPr>
          <p:nvPr/>
        </p:nvSpPr>
        <p:spPr bwMode="auto">
          <a:xfrm>
            <a:off x="1752600" y="1905000"/>
            <a:ext cx="5638800" cy="2316163"/>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908293" name="Text Box 5"/>
          <p:cNvSpPr txBox="1">
            <a:spLocks noChangeArrowheads="1"/>
          </p:cNvSpPr>
          <p:nvPr/>
        </p:nvSpPr>
        <p:spPr bwMode="auto">
          <a:xfrm>
            <a:off x="1803400" y="1981200"/>
            <a:ext cx="5588000" cy="2174954"/>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2000" dirty="0" smtClean="0">
                <a:latin typeface="Courier New" charset="0"/>
              </a:rPr>
              <a:t>class </a:t>
            </a:r>
            <a:r>
              <a:rPr lang="en-US" sz="2000" b="0" i="1" dirty="0" err="1" smtClean="0"/>
              <a:t>typename</a:t>
            </a:r>
            <a:r>
              <a:rPr lang="en-US" sz="2000" dirty="0" smtClean="0">
                <a:latin typeface="Courier New" charset="0"/>
              </a:rPr>
              <a:t> </a:t>
            </a:r>
            <a:r>
              <a:rPr lang="en-US" sz="2000" dirty="0">
                <a:latin typeface="Courier New" charset="0"/>
              </a:rPr>
              <a:t>{</a:t>
            </a:r>
            <a:endParaRPr lang="en-US" sz="2000" dirty="0" smtClean="0">
              <a:latin typeface="Courier New" charset="0"/>
            </a:endParaRPr>
          </a:p>
          <a:p>
            <a:pPr>
              <a:lnSpc>
                <a:spcPct val="90000"/>
              </a:lnSpc>
            </a:pPr>
            <a:r>
              <a:rPr lang="en-US" sz="2000" dirty="0" smtClean="0">
                <a:latin typeface="Courier New" charset="0"/>
              </a:rPr>
              <a:t>public</a:t>
            </a:r>
            <a:r>
              <a:rPr lang="en-US" sz="2000" dirty="0">
                <a:latin typeface="Courier New" charset="0"/>
              </a:rPr>
              <a:t>:</a:t>
            </a:r>
          </a:p>
          <a:p>
            <a:pPr>
              <a:lnSpc>
                <a:spcPct val="90000"/>
              </a:lnSpc>
            </a:pPr>
            <a:r>
              <a:rPr lang="en-US" sz="2000" i="1" dirty="0">
                <a:latin typeface="Courier New" charset="0"/>
              </a:rPr>
              <a:t> </a:t>
            </a:r>
            <a:r>
              <a:rPr lang="en-US" sz="2000" i="1" dirty="0" smtClean="0">
                <a:latin typeface="Courier New" charset="0"/>
              </a:rPr>
              <a:t>  </a:t>
            </a:r>
            <a:r>
              <a:rPr lang="en-US" sz="2000" b="0" i="1" dirty="0" smtClean="0"/>
              <a:t>prototypes </a:t>
            </a:r>
            <a:r>
              <a:rPr lang="en-US" sz="2000" b="0" i="1" dirty="0"/>
              <a:t>of public methods</a:t>
            </a:r>
          </a:p>
          <a:p>
            <a:pPr>
              <a:lnSpc>
                <a:spcPct val="90000"/>
              </a:lnSpc>
            </a:pPr>
            <a:endParaRPr lang="en-US" sz="1000" dirty="0" smtClean="0">
              <a:latin typeface="Courier New" charset="0"/>
            </a:endParaRPr>
          </a:p>
          <a:p>
            <a:pPr>
              <a:lnSpc>
                <a:spcPct val="90000"/>
              </a:lnSpc>
            </a:pPr>
            <a:r>
              <a:rPr lang="en-US" sz="2000" dirty="0" smtClean="0">
                <a:latin typeface="Courier New" charset="0"/>
              </a:rPr>
              <a:t>private</a:t>
            </a:r>
            <a:r>
              <a:rPr lang="en-US" sz="2000" dirty="0">
                <a:latin typeface="Courier New" charset="0"/>
              </a:rPr>
              <a:t>:</a:t>
            </a:r>
          </a:p>
          <a:p>
            <a:pPr>
              <a:lnSpc>
                <a:spcPct val="90000"/>
              </a:lnSpc>
            </a:pPr>
            <a:r>
              <a:rPr lang="en-US" sz="2000" i="1" dirty="0">
                <a:latin typeface="Courier New" charset="0"/>
              </a:rPr>
              <a:t>  </a:t>
            </a:r>
            <a:r>
              <a:rPr lang="en-US" sz="2000" i="1" dirty="0" smtClean="0">
                <a:latin typeface="Courier New" charset="0"/>
              </a:rPr>
              <a:t> </a:t>
            </a:r>
            <a:r>
              <a:rPr lang="en-US" sz="2000" b="0" i="1" dirty="0" smtClean="0"/>
              <a:t>declarations </a:t>
            </a:r>
            <a:r>
              <a:rPr lang="en-US" sz="2000" b="0" i="1" dirty="0"/>
              <a:t>of private instance variables</a:t>
            </a:r>
            <a:endParaRPr lang="en-US" sz="2000" i="1" dirty="0">
              <a:latin typeface="Courier New" charset="0"/>
            </a:endParaRPr>
          </a:p>
          <a:p>
            <a:pPr>
              <a:lnSpc>
                <a:spcPct val="90000"/>
              </a:lnSpc>
            </a:pPr>
            <a:r>
              <a:rPr lang="en-US" sz="2000" i="1" dirty="0">
                <a:latin typeface="Courier New" charset="0"/>
              </a:rPr>
              <a:t>  </a:t>
            </a:r>
            <a:r>
              <a:rPr lang="en-US" sz="2000" i="1" dirty="0" smtClean="0">
                <a:latin typeface="Courier New" charset="0"/>
              </a:rPr>
              <a:t> </a:t>
            </a:r>
            <a:r>
              <a:rPr lang="en-US" sz="2000" b="0" i="1" dirty="0" smtClean="0"/>
              <a:t>prototypes </a:t>
            </a:r>
            <a:r>
              <a:rPr lang="en-US" sz="2000" b="0" i="1" dirty="0"/>
              <a:t>of private methods</a:t>
            </a:r>
            <a:endParaRPr lang="en-US" sz="2000" i="1" dirty="0">
              <a:latin typeface="Courier New" charset="0"/>
            </a:endParaRPr>
          </a:p>
          <a:p>
            <a:pPr>
              <a:lnSpc>
                <a:spcPct val="90000"/>
              </a:lnSpc>
            </a:pPr>
            <a:r>
              <a:rPr lang="en-US" sz="2000" dirty="0">
                <a:latin typeface="Courier New" charset="0"/>
              </a:rPr>
              <a:t>};</a:t>
            </a:r>
          </a:p>
        </p:txBody>
      </p:sp>
      <p:sp>
        <p:nvSpPr>
          <p:cNvPr id="908294" name="Rectangle 6"/>
          <p:cNvSpPr>
            <a:spLocks noChangeAspect="1" noChangeArrowheads="1"/>
          </p:cNvSpPr>
          <p:nvPr/>
        </p:nvSpPr>
        <p:spPr bwMode="auto">
          <a:xfrm>
            <a:off x="450850" y="4495800"/>
            <a:ext cx="8332788" cy="19050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400" b="0" dirty="0"/>
              <a:t>The entries in a class definition are divided into two categories:</a:t>
            </a:r>
          </a:p>
          <a:p>
            <a:pPr marL="742950" lvl="1" indent="-285750" algn="just">
              <a:lnSpc>
                <a:spcPct val="85000"/>
              </a:lnSpc>
              <a:spcAft>
                <a:spcPct val="20000"/>
              </a:spcAft>
              <a:buFontTx/>
              <a:buChar char="–"/>
            </a:pPr>
            <a:r>
              <a:rPr lang="en-US" sz="2200" b="0" dirty="0">
                <a:ea typeface="ＭＳ Ｐゴシック" charset="-128"/>
              </a:rPr>
              <a:t>A public section available to clients of the class</a:t>
            </a:r>
          </a:p>
          <a:p>
            <a:pPr marL="742950" lvl="1" indent="-285750" algn="just">
              <a:lnSpc>
                <a:spcPct val="85000"/>
              </a:lnSpc>
              <a:spcAft>
                <a:spcPct val="60000"/>
              </a:spcAft>
              <a:buFontTx/>
              <a:buChar char="–"/>
            </a:pPr>
            <a:r>
              <a:rPr lang="en-US" sz="2200" b="0" dirty="0">
                <a:ea typeface="ＭＳ Ｐゴシック" charset="-128"/>
              </a:rPr>
              <a:t>A private section restricted to the </a:t>
            </a:r>
            <a:r>
              <a:rPr lang="en-US" sz="2200" b="0" dirty="0" smtClean="0">
                <a:ea typeface="ＭＳ Ｐゴシック" charset="-128"/>
              </a:rPr>
              <a:t>implementation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08294">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908294">
                                            <p:txEl>
                                              <p:pRg st="1" end="1"/>
                                            </p:txEl>
                                          </p:spTgt>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90829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8294" grpId="0" build="p" bldLvl="2"/>
    </p:bld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20865</TotalTime>
  <Words>2500</Words>
  <Application>Microsoft Macintosh PowerPoint</Application>
  <PresentationFormat>On-screen Show (4:3)</PresentationFormat>
  <Paragraphs>314</Paragraphs>
  <Slides>20</Slides>
  <Notes>20</Notes>
  <HiddenSlides>0</HiddenSlides>
  <MMClips>0</MMClips>
  <ScaleCrop>false</ScaleCrop>
  <HeadingPairs>
    <vt:vector size="4" baseType="variant">
      <vt:variant>
        <vt:lpstr>Design Template</vt:lpstr>
      </vt:variant>
      <vt:variant>
        <vt:i4>1</vt:i4>
      </vt:variant>
      <vt:variant>
        <vt:lpstr>Slide Titles</vt:lpstr>
      </vt:variant>
      <vt:variant>
        <vt:i4>20</vt:i4>
      </vt:variant>
    </vt:vector>
  </HeadingPairs>
  <TitlesOfParts>
    <vt:vector size="21" baseType="lpstr">
      <vt:lpstr>Blank Presentation</vt:lpstr>
      <vt:lpstr>Designing Classes</vt:lpstr>
      <vt:lpstr>Optional Movie</vt:lpstr>
      <vt:lpstr>Outline</vt:lpstr>
      <vt:lpstr>Exercise: Finding Anagrams</vt:lpstr>
      <vt:lpstr>Structures</vt:lpstr>
      <vt:lpstr>Representing Points Using a Structure</vt:lpstr>
      <vt:lpstr>Classes and Objects</vt:lpstr>
      <vt:lpstr>A Note on Inheritance</vt:lpstr>
      <vt:lpstr>The Format of a Class Definition</vt:lpstr>
      <vt:lpstr>Implementing Methods</vt:lpstr>
      <vt:lpstr>Overloading Operators</vt:lpstr>
      <vt:lpstr>Constructors</vt:lpstr>
      <vt:lpstr>The point.h Interface</vt:lpstr>
      <vt:lpstr>The point.h Interface</vt:lpstr>
      <vt:lpstr>The point.h Interface</vt:lpstr>
      <vt:lpstr>The point.h Interface</vt:lpstr>
      <vt:lpstr>The point.cpp Implementation</vt:lpstr>
      <vt:lpstr>The point.cpp Implementation</vt:lpstr>
      <vt:lpstr>Methods in the TokenScanner Class</vt:lpstr>
      <vt:lpstr>The End</vt:lpstr>
    </vt:vector>
  </TitlesOfParts>
  <Company>Stanford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3—Expressions</dc:title>
  <cp:lastModifiedBy>Eric Roberts</cp:lastModifiedBy>
  <cp:revision>232</cp:revision>
  <dcterms:created xsi:type="dcterms:W3CDTF">2015-01-16T06:26:52Z</dcterms:created>
  <dcterms:modified xsi:type="dcterms:W3CDTF">2015-01-16T21:53:38Z</dcterms:modified>
</cp:coreProperties>
</file>