
<file path=[Content_Types].xml><?xml version="1.0" encoding="utf-8"?>
<Types xmlns="http://schemas.openxmlformats.org/package/2006/content-types">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notesSlides/notesSlide9.xml" ContentType="application/vnd.openxmlformats-officedocument.presentationml.notesSlide+xml"/>
  <Override PartName="/ppt/slides/slide5.xml" ContentType="application/vnd.openxmlformats-officedocument.presentationml.slide+xml"/>
  <Override PartName="/ppt/slideLayouts/slideLayout11.xml" ContentType="application/vnd.openxmlformats-officedocument.presentationml.slideLayout+xml"/>
  <Override PartName="/ppt/notesSlides/notesSlide16.xml" ContentType="application/vnd.openxmlformats-officedocument.presentationml.notesSlide+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slideLayouts/slideLayout5.xml" ContentType="application/vnd.openxmlformats-officedocument.presentationml.slideLayout+xml"/>
  <Override PartName="/ppt/notesSlides/notesSlide12.xml" ContentType="application/vnd.openxmlformats-officedocument.presentationml.notesSlide+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Default Extension="xml" ContentType="application/xml"/>
  <Override PartName="/ppt/notesSlides/notesSlide5.xml" ContentType="application/vnd.openxmlformats-officedocument.presentationml.notesSlide+xml"/>
  <Override PartName="/ppt/tableStyles.xml" ContentType="application/vnd.openxmlformats-officedocument.presentationml.tableStyles+xml"/>
  <Override PartName="/ppt/slides/slide15.xml" ContentType="application/vnd.openxmlformats-officedocument.presentationml.slide+xml"/>
  <Override PartName="/ppt/notesSlides/notesSlide1.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notesSlides/notesSlide6.xml" ContentType="application/vnd.openxmlformats-officedocument.presentationml.notesSlide+xml"/>
  <Override PartName="/ppt/slides/slide16.xml" ContentType="application/vnd.openxmlformats-officedocument.presentationml.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notesSlides/notesSlide14.xml" ContentType="application/vnd.openxmlformats-officedocument.presentationml.notesSlide+xml"/>
  <Override PartName="/ppt/slides/slide3.xml" ContentType="application/vnd.openxmlformats-officedocument.presentationml.slide+xml"/>
  <Override PartName="/ppt/slideLayouts/slideLayout3.xml" ContentType="application/vnd.openxmlformats-officedocument.presentationml.slide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notesSlides/notesSlide3.xml" ContentType="application/vnd.openxmlformats-officedocument.presentationml.notes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notesSlides/notesSlide8.xml" ContentType="application/vnd.openxmlformats-officedocument.presentationml.notesSlide+xml"/>
  <Override PartName="/ppt/slideLayouts/slideLayout10.xml" ContentType="application/vnd.openxmlformats-officedocument.presentationml.slideLayout+xml"/>
  <Override PartName="/ppt/slides/slide4.xml" ContentType="application/vnd.openxmlformats-officedocument.presentationml.slide+xml"/>
  <Override PartName="/ppt/notesSlides/notesSlide15.xml" ContentType="application/vnd.openxmlformats-officedocument.presentationml.notes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viewProps.xml" ContentType="application/vnd.openxmlformats-officedocument.presentationml.viewProps+xml"/>
  <Default Extension="bin" ContentType="application/vnd.openxmlformats-officedocument.presentationml.printerSettings"/>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trictFirstAndLastChars="0" saveSubsetFonts="1" autoCompressPictures="0">
  <p:sldMasterIdLst>
    <p:sldMasterId id="2147483648" r:id="rId1"/>
  </p:sldMasterIdLst>
  <p:notesMasterIdLst>
    <p:notesMasterId r:id="rId18"/>
  </p:notesMasterIdLst>
  <p:sldIdLst>
    <p:sldId id="494" r:id="rId2"/>
    <p:sldId id="496" r:id="rId3"/>
    <p:sldId id="500" r:id="rId4"/>
    <p:sldId id="497" r:id="rId5"/>
    <p:sldId id="487" r:id="rId6"/>
    <p:sldId id="480" r:id="rId7"/>
    <p:sldId id="485" r:id="rId8"/>
    <p:sldId id="489" r:id="rId9"/>
    <p:sldId id="495" r:id="rId10"/>
    <p:sldId id="471" r:id="rId11"/>
    <p:sldId id="473" r:id="rId12"/>
    <p:sldId id="498" r:id="rId13"/>
    <p:sldId id="488" r:id="rId14"/>
    <p:sldId id="491" r:id="rId15"/>
    <p:sldId id="499" r:id="rId16"/>
    <p:sldId id="369" r:id="rId17"/>
  </p:sldIdLst>
  <p:sldSz cx="9144000" cy="6858000" type="screen4x3"/>
  <p:notesSz cx="9144000" cy="6858000"/>
  <p:defaultTextStyle>
    <a:defPPr>
      <a:defRPr lang="en-US"/>
    </a:defPPr>
    <a:lvl1pPr algn="l" rtl="0" eaLnBrk="0" fontAlgn="base" hangingPunct="0">
      <a:spcBef>
        <a:spcPct val="0"/>
      </a:spcBef>
      <a:spcAft>
        <a:spcPct val="0"/>
      </a:spcAft>
      <a:defRPr sz="1400" b="1" kern="1200">
        <a:solidFill>
          <a:schemeClr val="tx1"/>
        </a:solidFill>
        <a:latin typeface="Times New Roman" charset="0"/>
        <a:ea typeface="+mn-ea"/>
        <a:cs typeface="+mn-cs"/>
      </a:defRPr>
    </a:lvl1pPr>
    <a:lvl2pPr marL="457200" algn="l" rtl="0" eaLnBrk="0" fontAlgn="base" hangingPunct="0">
      <a:spcBef>
        <a:spcPct val="0"/>
      </a:spcBef>
      <a:spcAft>
        <a:spcPct val="0"/>
      </a:spcAft>
      <a:defRPr sz="1400" b="1" kern="1200">
        <a:solidFill>
          <a:schemeClr val="tx1"/>
        </a:solidFill>
        <a:latin typeface="Times New Roman" charset="0"/>
        <a:ea typeface="+mn-ea"/>
        <a:cs typeface="+mn-cs"/>
      </a:defRPr>
    </a:lvl2pPr>
    <a:lvl3pPr marL="914400" algn="l" rtl="0" eaLnBrk="0" fontAlgn="base" hangingPunct="0">
      <a:spcBef>
        <a:spcPct val="0"/>
      </a:spcBef>
      <a:spcAft>
        <a:spcPct val="0"/>
      </a:spcAft>
      <a:defRPr sz="1400" b="1" kern="1200">
        <a:solidFill>
          <a:schemeClr val="tx1"/>
        </a:solidFill>
        <a:latin typeface="Times New Roman" charset="0"/>
        <a:ea typeface="+mn-ea"/>
        <a:cs typeface="+mn-cs"/>
      </a:defRPr>
    </a:lvl3pPr>
    <a:lvl4pPr marL="1371600" algn="l" rtl="0" eaLnBrk="0" fontAlgn="base" hangingPunct="0">
      <a:spcBef>
        <a:spcPct val="0"/>
      </a:spcBef>
      <a:spcAft>
        <a:spcPct val="0"/>
      </a:spcAft>
      <a:defRPr sz="1400" b="1" kern="1200">
        <a:solidFill>
          <a:schemeClr val="tx1"/>
        </a:solidFill>
        <a:latin typeface="Times New Roman" charset="0"/>
        <a:ea typeface="+mn-ea"/>
        <a:cs typeface="+mn-cs"/>
      </a:defRPr>
    </a:lvl4pPr>
    <a:lvl5pPr marL="1828800" algn="l" rtl="0" eaLnBrk="0" fontAlgn="base" hangingPunct="0">
      <a:spcBef>
        <a:spcPct val="0"/>
      </a:spcBef>
      <a:spcAft>
        <a:spcPct val="0"/>
      </a:spcAft>
      <a:defRPr sz="1400" b="1" kern="1200">
        <a:solidFill>
          <a:schemeClr val="tx1"/>
        </a:solidFill>
        <a:latin typeface="Times New Roman" charset="0"/>
        <a:ea typeface="+mn-ea"/>
        <a:cs typeface="+mn-cs"/>
      </a:defRPr>
    </a:lvl5pPr>
    <a:lvl6pPr marL="2286000" algn="l" defTabSz="457200" rtl="0" eaLnBrk="1" latinLnBrk="0" hangingPunct="1">
      <a:defRPr sz="1400" b="1" kern="1200">
        <a:solidFill>
          <a:schemeClr val="tx1"/>
        </a:solidFill>
        <a:latin typeface="Times New Roman" charset="0"/>
        <a:ea typeface="+mn-ea"/>
        <a:cs typeface="+mn-cs"/>
      </a:defRPr>
    </a:lvl6pPr>
    <a:lvl7pPr marL="2743200" algn="l" defTabSz="457200" rtl="0" eaLnBrk="1" latinLnBrk="0" hangingPunct="1">
      <a:defRPr sz="1400" b="1" kern="1200">
        <a:solidFill>
          <a:schemeClr val="tx1"/>
        </a:solidFill>
        <a:latin typeface="Times New Roman" charset="0"/>
        <a:ea typeface="+mn-ea"/>
        <a:cs typeface="+mn-cs"/>
      </a:defRPr>
    </a:lvl7pPr>
    <a:lvl8pPr marL="3200400" algn="l" defTabSz="457200" rtl="0" eaLnBrk="1" latinLnBrk="0" hangingPunct="1">
      <a:defRPr sz="1400" b="1" kern="1200">
        <a:solidFill>
          <a:schemeClr val="tx1"/>
        </a:solidFill>
        <a:latin typeface="Times New Roman" charset="0"/>
        <a:ea typeface="+mn-ea"/>
        <a:cs typeface="+mn-cs"/>
      </a:defRPr>
    </a:lvl8pPr>
    <a:lvl9pPr marL="3657600" algn="l" defTabSz="457200" rtl="0" eaLnBrk="1" latinLnBrk="0" hangingPunct="1">
      <a:defRPr sz="1400" b="1" kern="1200">
        <a:solidFill>
          <a:schemeClr val="tx1"/>
        </a:solidFill>
        <a:latin typeface="Times New Roman"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FFFFFF"/>
    <a:srgbClr val="000000"/>
    <a:srgbClr val="009900"/>
    <a:srgbClr val="66FF66"/>
    <a:srgbClr val="969696"/>
    <a:srgbClr val="FFFF66"/>
    <a:srgbClr val="FF0000"/>
    <a:srgbClr val="CCFFFF"/>
    <a:srgbClr val="333333"/>
    <a:srgbClr val="0000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SorterView">
  <p:normalViewPr preferSingleView="1">
    <p:restoredLeft sz="32787"/>
    <p:restoredTop sz="90929"/>
  </p:normalViewPr>
  <p:slideViewPr>
    <p:cSldViewPr showGuides="1">
      <p:cViewPr>
        <p:scale>
          <a:sx n="105" d="100"/>
          <a:sy n="105" d="100"/>
        </p:scale>
        <p:origin x="-1136" y="-1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notesMaster" Target="notesMasters/notesMaster1.xml"/><Relationship Id="rId1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39624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vl1pPr>
          </a:lstStyle>
          <a:p>
            <a:endParaRPr lang="en-US"/>
          </a:p>
        </p:txBody>
      </p:sp>
      <p:sp>
        <p:nvSpPr>
          <p:cNvPr id="97283" name="Rectangle 3"/>
          <p:cNvSpPr>
            <a:spLocks noGrp="1" noChangeArrowheads="1"/>
          </p:cNvSpPr>
          <p:nvPr>
            <p:ph type="dt" idx="1"/>
          </p:nvPr>
        </p:nvSpPr>
        <p:spPr bwMode="auto">
          <a:xfrm>
            <a:off x="5181600" y="0"/>
            <a:ext cx="39624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vl1pPr>
          </a:lstStyle>
          <a:p>
            <a:endParaRPr lang="en-US"/>
          </a:p>
        </p:txBody>
      </p:sp>
      <p:sp>
        <p:nvSpPr>
          <p:cNvPr id="97284" name="Rectangle 4"/>
          <p:cNvSpPr>
            <a:spLocks noGrp="1" noRot="1" noChangeAspect="1" noChangeArrowheads="1" noTextEdit="1"/>
          </p:cNvSpPr>
          <p:nvPr>
            <p:ph type="sldImg" idx="2"/>
          </p:nvPr>
        </p:nvSpPr>
        <p:spPr bwMode="auto">
          <a:xfrm>
            <a:off x="2844800" y="533400"/>
            <a:ext cx="3454400" cy="2590800"/>
          </a:xfrm>
          <a:prstGeom prst="rect">
            <a:avLst/>
          </a:prstGeom>
          <a:noFill/>
          <a:ln w="9525">
            <a:solidFill>
              <a:srgbClr val="000000"/>
            </a:solidFill>
            <a:miter lim="800000"/>
            <a:headEnd/>
            <a:tailEnd/>
          </a:ln>
          <a:effectLst/>
        </p:spPr>
      </p:sp>
      <p:sp>
        <p:nvSpPr>
          <p:cNvPr id="97285" name="Rectangle 5"/>
          <p:cNvSpPr>
            <a:spLocks noGrp="1" noChangeArrowheads="1"/>
          </p:cNvSpPr>
          <p:nvPr>
            <p:ph type="body" sz="quarter" idx="3"/>
          </p:nvPr>
        </p:nvSpPr>
        <p:spPr bwMode="auto">
          <a:xfrm>
            <a:off x="1219200" y="3276600"/>
            <a:ext cx="6705600" cy="3048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7286" name="Rectangle 6"/>
          <p:cNvSpPr>
            <a:spLocks noGrp="1" noChangeArrowheads="1"/>
          </p:cNvSpPr>
          <p:nvPr>
            <p:ph type="ftr" sz="quarter" idx="4"/>
          </p:nvPr>
        </p:nvSpPr>
        <p:spPr bwMode="auto">
          <a:xfrm>
            <a:off x="0" y="6477000"/>
            <a:ext cx="3962400" cy="381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vl1pPr>
          </a:lstStyle>
          <a:p>
            <a:endParaRPr lang="en-US"/>
          </a:p>
        </p:txBody>
      </p:sp>
      <p:sp>
        <p:nvSpPr>
          <p:cNvPr id="97287" name="Rectangle 7"/>
          <p:cNvSpPr>
            <a:spLocks noGrp="1" noChangeArrowheads="1"/>
          </p:cNvSpPr>
          <p:nvPr>
            <p:ph type="sldNum" sz="quarter" idx="5"/>
          </p:nvPr>
        </p:nvSpPr>
        <p:spPr bwMode="auto">
          <a:xfrm>
            <a:off x="5181600" y="6477000"/>
            <a:ext cx="3962400" cy="381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vl1pPr>
          </a:lstStyle>
          <a:p>
            <a:fld id="{1DC99DAF-89CB-7B4D-8461-A99516D2212A}"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1C7E2B-C165-2B49-BF9C-317EF26F9D26}" type="slidenum">
              <a:rPr lang="en-US"/>
              <a:pPr/>
              <a:t>1</a:t>
            </a:fld>
            <a:endParaRPr lang="en-US"/>
          </a:p>
        </p:txBody>
      </p:sp>
      <p:sp>
        <p:nvSpPr>
          <p:cNvPr id="460802" name="Rectangle 2"/>
          <p:cNvSpPr>
            <a:spLocks noGrp="1" noRot="1" noChangeAspect="1" noChangeArrowheads="1" noTextEdit="1"/>
          </p:cNvSpPr>
          <p:nvPr>
            <p:ph type="sldImg"/>
          </p:nvPr>
        </p:nvSpPr>
        <p:spPr>
          <a:ln/>
        </p:spPr>
      </p:sp>
      <p:sp>
        <p:nvSpPr>
          <p:cNvPr id="4608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76326C-017C-3943-AA9E-3269F59CC147}" type="slidenum">
              <a:rPr lang="en-US"/>
              <a:pPr/>
              <a:t>10</a:t>
            </a:fld>
            <a:endParaRPr lang="en-US"/>
          </a:p>
        </p:txBody>
      </p:sp>
      <p:sp>
        <p:nvSpPr>
          <p:cNvPr id="59494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59494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0F079CA-CC93-7347-97B6-550388DD4CD7}" type="slidenum">
              <a:rPr lang="en-US"/>
              <a:pPr/>
              <a:t>11</a:t>
            </a:fld>
            <a:endParaRPr lang="en-US"/>
          </a:p>
        </p:txBody>
      </p:sp>
      <p:sp>
        <p:nvSpPr>
          <p:cNvPr id="599042"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599043"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BA9280-39EA-1A44-8B9B-A10939C333F2}" type="slidenum">
              <a:rPr lang="en-US"/>
              <a:pPr/>
              <a:t>12</a:t>
            </a:fld>
            <a:endParaRPr lang="en-US"/>
          </a:p>
        </p:txBody>
      </p:sp>
      <p:sp>
        <p:nvSpPr>
          <p:cNvPr id="640002" name="Rectangle 2"/>
          <p:cNvSpPr>
            <a:spLocks noGrp="1" noRot="1" noChangeAspect="1" noChangeArrowheads="1"/>
          </p:cNvSpPr>
          <p:nvPr>
            <p:ph type="sldImg"/>
          </p:nvPr>
        </p:nvSpPr>
        <p:spPr bwMode="auto">
          <a:xfrm>
            <a:off x="1502834" y="533400"/>
            <a:ext cx="6138333" cy="2590800"/>
          </a:xfrm>
          <a:prstGeom prst="rect">
            <a:avLst/>
          </a:prstGeom>
          <a:solidFill>
            <a:srgbClr val="FFFFFF"/>
          </a:solidFill>
          <a:ln>
            <a:solidFill>
              <a:srgbClr val="000000"/>
            </a:solidFill>
            <a:miter lim="800000"/>
            <a:headEnd/>
            <a:tailEnd/>
          </a:ln>
        </p:spPr>
      </p:sp>
      <p:sp>
        <p:nvSpPr>
          <p:cNvPr id="640003"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3458362-79B6-FC43-9132-7E1BF9F53DAF}" type="slidenum">
              <a:rPr lang="en-US"/>
              <a:pPr/>
              <a:t>13</a:t>
            </a:fld>
            <a:endParaRPr lang="en-US"/>
          </a:p>
        </p:txBody>
      </p:sp>
      <p:sp>
        <p:nvSpPr>
          <p:cNvPr id="63590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3590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1008542-D5E1-314C-A590-66115DA55946}" type="slidenum">
              <a:rPr lang="en-US"/>
              <a:pPr/>
              <a:t>14</a:t>
            </a:fld>
            <a:endParaRPr lang="en-US"/>
          </a:p>
        </p:txBody>
      </p:sp>
      <p:sp>
        <p:nvSpPr>
          <p:cNvPr id="64205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4205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1008542-D5E1-314C-A590-66115DA55946}" type="slidenum">
              <a:rPr lang="en-US"/>
              <a:pPr/>
              <a:t>15</a:t>
            </a:fld>
            <a:endParaRPr lang="en-US"/>
          </a:p>
        </p:txBody>
      </p:sp>
      <p:sp>
        <p:nvSpPr>
          <p:cNvPr id="64205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4205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F37C5C9-0CA6-5D40-A539-B189AE7409A0}" type="slidenum">
              <a:rPr lang="en-US"/>
              <a:pPr/>
              <a:t>16</a:t>
            </a:fld>
            <a:endParaRPr lang="en-US"/>
          </a:p>
        </p:txBody>
      </p:sp>
      <p:sp>
        <p:nvSpPr>
          <p:cNvPr id="198658" name="Rectangle 2"/>
          <p:cNvSpPr>
            <a:spLocks noGrp="1" noRot="1" noChangeAspect="1" noChangeArrowheads="1" noTextEdit="1"/>
          </p:cNvSpPr>
          <p:nvPr>
            <p:ph type="sldImg"/>
          </p:nvPr>
        </p:nvSpPr>
        <p:spPr>
          <a:ln/>
        </p:spPr>
      </p:sp>
      <p:sp>
        <p:nvSpPr>
          <p:cNvPr id="1986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9A632628-36AA-724D-BABD-AF5BC3577EE7}" type="slidenum">
              <a:rPr lang="en-US"/>
              <a:pPr/>
              <a:t>2</a:t>
            </a:fld>
            <a:endParaRPr lang="en-US"/>
          </a:p>
        </p:txBody>
      </p:sp>
      <p:sp>
        <p:nvSpPr>
          <p:cNvPr id="19459" name="Rectangle 2"/>
          <p:cNvSpPr>
            <a:spLocks noGrp="1" noRot="1" noChangeAspect="1" noChangeArrowheads="1"/>
          </p:cNvSpPr>
          <p:nvPr>
            <p:ph type="sldImg"/>
          </p:nvPr>
        </p:nvSpPr>
        <p:spPr>
          <a:solidFill>
            <a:srgbClr val="FFFFFF"/>
          </a:solidFill>
          <a:ln/>
        </p:spPr>
      </p:sp>
      <p:sp>
        <p:nvSpPr>
          <p:cNvPr id="19460" name="Rectangle 3"/>
          <p:cNvSpPr>
            <a:spLocks noGrp="1" noChangeArrowheads="1"/>
          </p:cNvSpPr>
          <p:nvPr>
            <p:ph type="body" idx="1"/>
          </p:nvPr>
        </p:nvSpPr>
        <p:spPr>
          <a:solidFill>
            <a:srgbClr val="FFFFFF"/>
          </a:solidFill>
          <a:ln>
            <a:solidFill>
              <a:srgbClr val="000000"/>
            </a:solidFill>
          </a:ln>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2EA6A45-017C-8D41-A488-E935D0379E4D}" type="slidenum">
              <a:rPr lang="en-US"/>
              <a:pPr/>
              <a:t>3</a:t>
            </a:fld>
            <a:endParaRPr lang="en-US"/>
          </a:p>
        </p:txBody>
      </p:sp>
      <p:sp>
        <p:nvSpPr>
          <p:cNvPr id="60313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0313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1AC057D-E11E-BB42-860D-6CA0ADB84AB0}" type="slidenum">
              <a:rPr lang="en-US"/>
              <a:pPr/>
              <a:t>4</a:t>
            </a:fld>
            <a:endParaRPr lang="en-US"/>
          </a:p>
        </p:txBody>
      </p:sp>
      <p:sp>
        <p:nvSpPr>
          <p:cNvPr id="62771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2771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376761E-281D-804B-80C9-DACADB011A9C}" type="slidenum">
              <a:rPr lang="en-US"/>
              <a:pPr/>
              <a:t>5</a:t>
            </a:fld>
            <a:endParaRPr lang="en-US"/>
          </a:p>
        </p:txBody>
      </p:sp>
      <p:sp>
        <p:nvSpPr>
          <p:cNvPr id="63181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3181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D862903-7060-0648-8CFE-7221FF3806EF}" type="slidenum">
              <a:rPr lang="en-US"/>
              <a:pPr/>
              <a:t>6</a:t>
            </a:fld>
            <a:endParaRPr lang="en-US"/>
          </a:p>
        </p:txBody>
      </p:sp>
      <p:sp>
        <p:nvSpPr>
          <p:cNvPr id="61542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1542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A3EB26E-5176-2C4B-9B04-B99F7A2E25D3}" type="slidenum">
              <a:rPr lang="en-US"/>
              <a:pPr/>
              <a:t>7</a:t>
            </a:fld>
            <a:endParaRPr lang="en-US"/>
          </a:p>
        </p:txBody>
      </p:sp>
      <p:sp>
        <p:nvSpPr>
          <p:cNvPr id="62566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2566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EC01BF5-FBB5-6F42-B9E2-15CBD2672AD5}" type="slidenum">
              <a:rPr lang="en-US"/>
              <a:pPr/>
              <a:t>8</a:t>
            </a:fld>
            <a:endParaRPr lang="en-US"/>
          </a:p>
        </p:txBody>
      </p:sp>
      <p:sp>
        <p:nvSpPr>
          <p:cNvPr id="63795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63795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76326C-017C-3943-AA9E-3269F59CC147}" type="slidenum">
              <a:rPr lang="en-US"/>
              <a:pPr/>
              <a:t>9</a:t>
            </a:fld>
            <a:endParaRPr lang="en-US"/>
          </a:p>
        </p:txBody>
      </p:sp>
      <p:sp>
        <p:nvSpPr>
          <p:cNvPr id="59494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59494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55B0931B-19D2-9A4E-A811-0A139F865D90}"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212CAED6-BFB2-0A42-82A8-1C7D77A432DF}"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FC9D42AB-ACCA-5647-A810-FDFBF71263C0}"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3624F0BD-624A-8B4F-8AD3-86AC7CB4E566}"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778793A3-816F-E64A-BCC9-350F77E315F9}"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492F9CD6-A546-8F40-9C87-B42B763E5CCD}"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smtClean="0"/>
            </a:lvl1pPr>
          </a:lstStyle>
          <a:p>
            <a:fld id="{8D741A8C-51D8-B24C-9225-99639E76B312}"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smtClean="0"/>
            </a:lvl1pPr>
          </a:lstStyle>
          <a:p>
            <a:fld id="{A85D7524-240B-8849-9FA5-78891FD46EDC}"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smtClean="0"/>
            </a:lvl1pPr>
          </a:lstStyle>
          <a:p>
            <a:fld id="{F708232A-F95A-7E43-B572-F4E2E38D79FB}"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484DB74F-53BF-E542-89DE-112F83D61B11}"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0EE963D9-040F-0846-862B-800E4A26FFF4}"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CC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b="0"/>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b="0"/>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b="0"/>
            </a:lvl1pPr>
          </a:lstStyle>
          <a:p>
            <a:fld id="{0788654A-F1DE-3C42-B055-3BD571764DBA}"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eaLnBrk="0" fontAlgn="base" hangingPunct="0">
        <a:spcBef>
          <a:spcPct val="20000"/>
        </a:spcBef>
        <a:spcAft>
          <a:spcPct val="0"/>
        </a:spcAft>
        <a:buChar char="»"/>
        <a:defRPr sz="2000">
          <a:solidFill>
            <a:schemeClr val="tx1"/>
          </a:solidFill>
          <a:latin typeface="+mn-lt"/>
          <a:ea typeface="ＭＳ Ｐゴシック" charset="-128"/>
        </a:defRPr>
      </a:lvl6pPr>
      <a:lvl7pPr marL="2971800" indent="-228600" algn="l" rtl="0" eaLnBrk="0" fontAlgn="base" hangingPunct="0">
        <a:spcBef>
          <a:spcPct val="20000"/>
        </a:spcBef>
        <a:spcAft>
          <a:spcPct val="0"/>
        </a:spcAft>
        <a:buChar char="»"/>
        <a:defRPr sz="2000">
          <a:solidFill>
            <a:schemeClr val="tx1"/>
          </a:solidFill>
          <a:latin typeface="+mn-lt"/>
          <a:ea typeface="ＭＳ Ｐゴシック" charset="-128"/>
        </a:defRPr>
      </a:lvl7pPr>
      <a:lvl8pPr marL="3429000" indent="-228600" algn="l" rtl="0" eaLnBrk="0" fontAlgn="base" hangingPunct="0">
        <a:spcBef>
          <a:spcPct val="20000"/>
        </a:spcBef>
        <a:spcAft>
          <a:spcPct val="0"/>
        </a:spcAft>
        <a:buChar char="»"/>
        <a:defRPr sz="2000">
          <a:solidFill>
            <a:schemeClr val="tx1"/>
          </a:solidFill>
          <a:latin typeface="+mn-lt"/>
          <a:ea typeface="ＭＳ Ｐゴシック" charset="-128"/>
        </a:defRPr>
      </a:lvl8pPr>
      <a:lvl9pPr marL="3886200" indent="-228600" algn="l" rtl="0" eaLnBrk="0" fontAlgn="base" hangingPunct="0">
        <a:spcBef>
          <a:spcPct val="20000"/>
        </a:spcBef>
        <a:spcAft>
          <a:spcPct val="0"/>
        </a:spcAft>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hyperlink" Target="http://www.stanford.edu/class/cs106b/lectures/06-maps-and-lexicons/findhooks.cpp" TargetMode="External"/><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9538" name="Rectangle 2"/>
          <p:cNvSpPr>
            <a:spLocks noGrp="1" noChangeArrowheads="1"/>
          </p:cNvSpPr>
          <p:nvPr>
            <p:ph type="ctrTitle"/>
          </p:nvPr>
        </p:nvSpPr>
        <p:spPr>
          <a:xfrm>
            <a:off x="0" y="1143000"/>
            <a:ext cx="9144000" cy="1143000"/>
          </a:xfrm>
        </p:spPr>
        <p:txBody>
          <a:bodyPr/>
          <a:lstStyle/>
          <a:p>
            <a:r>
              <a:rPr lang="en-US" sz="6000" dirty="0" smtClean="0">
                <a:solidFill>
                  <a:srgbClr val="FF0000"/>
                </a:solidFill>
              </a:rPr>
              <a:t>Collection Classes</a:t>
            </a:r>
            <a:endParaRPr lang="en-US" sz="6000" dirty="0">
              <a:solidFill>
                <a:srgbClr val="FF0000"/>
              </a:solidFill>
            </a:endParaRPr>
          </a:p>
        </p:txBody>
      </p:sp>
      <p:sp>
        <p:nvSpPr>
          <p:cNvPr id="449576" name="Text Box 40"/>
          <p:cNvSpPr txBox="1">
            <a:spLocks noChangeArrowheads="1"/>
          </p:cNvSpPr>
          <p:nvPr/>
        </p:nvSpPr>
        <p:spPr bwMode="auto">
          <a:xfrm>
            <a:off x="0" y="4114800"/>
            <a:ext cx="9144000" cy="1360372"/>
          </a:xfrm>
          <a:prstGeom prst="rect">
            <a:avLst/>
          </a:prstGeom>
          <a:noFill/>
          <a:ln w="9525">
            <a:noFill/>
            <a:miter lim="800000"/>
            <a:headEnd/>
            <a:tailEnd/>
          </a:ln>
          <a:effectLst/>
        </p:spPr>
        <p:txBody>
          <a:bodyPr>
            <a:prstTxWarp prst="textNoShape">
              <a:avLst/>
            </a:prstTxWarp>
            <a:spAutoFit/>
          </a:bodyPr>
          <a:lstStyle/>
          <a:p>
            <a:pPr algn="ctr">
              <a:lnSpc>
                <a:spcPct val="85000"/>
              </a:lnSpc>
            </a:pPr>
            <a:r>
              <a:rPr lang="en-US" sz="3200" b="0" dirty="0"/>
              <a:t>Eric Roberts</a:t>
            </a:r>
          </a:p>
          <a:p>
            <a:pPr algn="ctr">
              <a:lnSpc>
                <a:spcPct val="85000"/>
              </a:lnSpc>
            </a:pPr>
            <a:r>
              <a:rPr lang="en-US" sz="3200" b="0" dirty="0"/>
              <a:t>CS 106B</a:t>
            </a:r>
            <a:endParaRPr lang="en-US" sz="3200" b="0" dirty="0" smtClean="0"/>
          </a:p>
          <a:p>
            <a:pPr algn="ctr">
              <a:lnSpc>
                <a:spcPct val="85000"/>
              </a:lnSpc>
            </a:pPr>
            <a:r>
              <a:rPr lang="en-US" sz="3200" b="0" dirty="0" smtClean="0"/>
              <a:t>January 14, 2015</a:t>
            </a:r>
            <a:endParaRPr lang="en-US" sz="3200" b="0" dirty="0"/>
          </a:p>
        </p:txBody>
      </p:sp>
      <p:sp>
        <p:nvSpPr>
          <p:cNvPr id="4" name="Rectangle 2"/>
          <p:cNvSpPr txBox="1">
            <a:spLocks noChangeArrowheads="1"/>
          </p:cNvSpPr>
          <p:nvPr/>
        </p:nvSpPr>
        <p:spPr bwMode="auto">
          <a:xfrm>
            <a:off x="0" y="1925560"/>
            <a:ext cx="91440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3600" b="0" i="0" u="none" strike="noStrike" kern="0" cap="none" spc="0" normalizeH="0" baseline="0" noProof="0" dirty="0" smtClean="0">
                <a:ln>
                  <a:noFill/>
                </a:ln>
                <a:solidFill>
                  <a:srgbClr val="FF0000"/>
                </a:solidFill>
                <a:effectLst/>
                <a:uLnTx/>
                <a:uFillTx/>
                <a:latin typeface="+mj-lt"/>
                <a:ea typeface="+mj-ea"/>
                <a:cs typeface="+mj-cs"/>
              </a:rPr>
              <a:t>(Part 2:</a:t>
            </a:r>
            <a:r>
              <a:rPr kumimoji="0" lang="en-US" sz="3600" b="0" i="0" u="none" strike="noStrike" kern="0" cap="none" spc="0" normalizeH="0" noProof="0" dirty="0" smtClean="0">
                <a:ln>
                  <a:noFill/>
                </a:ln>
                <a:solidFill>
                  <a:srgbClr val="FF0000"/>
                </a:solidFill>
                <a:effectLst/>
                <a:uLnTx/>
                <a:uFillTx/>
                <a:latin typeface="+mj-lt"/>
                <a:ea typeface="+mj-ea"/>
                <a:cs typeface="+mj-cs"/>
              </a:rPr>
              <a:t> Maps, Sets, and Lexicons)</a:t>
            </a:r>
            <a:endParaRPr kumimoji="0" lang="en-US" sz="3600" b="0" i="0" u="none" strike="noStrike" kern="0" cap="none" spc="0" normalizeH="0" baseline="0" noProof="0" dirty="0">
              <a:ln>
                <a:noFill/>
              </a:ln>
              <a:solidFill>
                <a:srgbClr val="FF0000"/>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3922" name="Rectangle 2"/>
          <p:cNvSpPr>
            <a:spLocks noGrp="1" noChangeArrowheads="1"/>
          </p:cNvSpPr>
          <p:nvPr>
            <p:ph type="title"/>
          </p:nvPr>
        </p:nvSpPr>
        <p:spPr>
          <a:xfrm>
            <a:off x="0" y="76200"/>
            <a:ext cx="9144000" cy="1143000"/>
          </a:xfrm>
          <a:ln/>
        </p:spPr>
        <p:txBody>
          <a:bodyPr/>
          <a:lstStyle/>
          <a:p>
            <a:r>
              <a:rPr lang="en-US" sz="4000" dirty="0">
                <a:solidFill>
                  <a:srgbClr val="FF0000"/>
                </a:solidFill>
              </a:rPr>
              <a:t>Methods in the </a:t>
            </a:r>
            <a:r>
              <a:rPr lang="en-US" sz="3600" b="1" dirty="0">
                <a:solidFill>
                  <a:srgbClr val="FF0000"/>
                </a:solidFill>
                <a:latin typeface="Courier New" charset="0"/>
              </a:rPr>
              <a:t>Lexicon</a:t>
            </a:r>
            <a:r>
              <a:rPr lang="en-US" sz="4000" dirty="0">
                <a:solidFill>
                  <a:srgbClr val="FF0000"/>
                </a:solidFill>
              </a:rPr>
              <a:t> Class</a:t>
            </a:r>
            <a:endParaRPr lang="en-US" sz="4200" dirty="0">
              <a:solidFill>
                <a:srgbClr val="FF0000"/>
              </a:solidFill>
            </a:endParaRPr>
          </a:p>
        </p:txBody>
      </p:sp>
      <p:grpSp>
        <p:nvGrpSpPr>
          <p:cNvPr id="593923" name="Group 3"/>
          <p:cNvGrpSpPr>
            <a:grpSpLocks/>
          </p:cNvGrpSpPr>
          <p:nvPr/>
        </p:nvGrpSpPr>
        <p:grpSpPr bwMode="auto">
          <a:xfrm>
            <a:off x="495300" y="1384300"/>
            <a:ext cx="8153400" cy="661988"/>
            <a:chOff x="288" y="1103"/>
            <a:chExt cx="5136" cy="417"/>
          </a:xfrm>
        </p:grpSpPr>
        <p:sp>
          <p:nvSpPr>
            <p:cNvPr id="593924" name="Rectangle 4"/>
            <p:cNvSpPr>
              <a:spLocks noChangeArrowheads="1"/>
            </p:cNvSpPr>
            <p:nvPr/>
          </p:nvSpPr>
          <p:spPr bwMode="auto">
            <a:xfrm>
              <a:off x="288" y="1103"/>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593925" name="Text Box 5"/>
            <p:cNvSpPr txBox="1">
              <a:spLocks noChangeArrowheads="1"/>
            </p:cNvSpPr>
            <p:nvPr/>
          </p:nvSpPr>
          <p:spPr bwMode="auto">
            <a:xfrm>
              <a:off x="384" y="1103"/>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lexicon.size()</a:t>
              </a:r>
            </a:p>
          </p:txBody>
        </p:sp>
        <p:sp>
          <p:nvSpPr>
            <p:cNvPr id="593926" name="Text Box 6"/>
            <p:cNvSpPr txBox="1">
              <a:spLocks noChangeArrowheads="1"/>
            </p:cNvSpPr>
            <p:nvPr/>
          </p:nvSpPr>
          <p:spPr bwMode="auto">
            <a:xfrm>
              <a:off x="576" y="1280"/>
              <a:ext cx="480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a:t>Returns the number of</a:t>
              </a:r>
              <a:r>
                <a:rPr lang="en-US" sz="1800" b="0" dirty="0" smtClean="0"/>
                <a:t> words in </a:t>
              </a:r>
              <a:r>
                <a:rPr lang="en-US" sz="1800" b="0" dirty="0"/>
                <a:t>the lexicon.</a:t>
              </a:r>
            </a:p>
          </p:txBody>
        </p:sp>
      </p:grpSp>
      <p:grpSp>
        <p:nvGrpSpPr>
          <p:cNvPr id="593927" name="Group 7"/>
          <p:cNvGrpSpPr>
            <a:grpSpLocks/>
          </p:cNvGrpSpPr>
          <p:nvPr/>
        </p:nvGrpSpPr>
        <p:grpSpPr bwMode="auto">
          <a:xfrm>
            <a:off x="495300" y="2032000"/>
            <a:ext cx="8153400" cy="674688"/>
            <a:chOff x="288" y="1511"/>
            <a:chExt cx="5136" cy="425"/>
          </a:xfrm>
        </p:grpSpPr>
        <p:sp>
          <p:nvSpPr>
            <p:cNvPr id="593928" name="Rectangle 8"/>
            <p:cNvSpPr>
              <a:spLocks noChangeArrowheads="1"/>
            </p:cNvSpPr>
            <p:nvPr/>
          </p:nvSpPr>
          <p:spPr bwMode="auto">
            <a:xfrm>
              <a:off x="288" y="1519"/>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593929" name="Text Box 9"/>
            <p:cNvSpPr txBox="1">
              <a:spLocks noChangeArrowheads="1"/>
            </p:cNvSpPr>
            <p:nvPr/>
          </p:nvSpPr>
          <p:spPr bwMode="auto">
            <a:xfrm>
              <a:off x="384" y="1511"/>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lexicon.isEmpty()</a:t>
              </a:r>
            </a:p>
          </p:txBody>
        </p:sp>
        <p:sp>
          <p:nvSpPr>
            <p:cNvPr id="593930" name="Text Box 10"/>
            <p:cNvSpPr txBox="1">
              <a:spLocks noChangeArrowheads="1"/>
            </p:cNvSpPr>
            <p:nvPr/>
          </p:nvSpPr>
          <p:spPr bwMode="auto">
            <a:xfrm>
              <a:off x="576" y="1696"/>
              <a:ext cx="480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Returns </a:t>
              </a:r>
              <a:r>
                <a:rPr lang="en-US" sz="1600">
                  <a:latin typeface="Courier New" charset="0"/>
                </a:rPr>
                <a:t>true</a:t>
              </a:r>
              <a:r>
                <a:rPr lang="en-US" sz="1800" b="0"/>
                <a:t> if the lexicon is empty.  </a:t>
              </a:r>
            </a:p>
          </p:txBody>
        </p:sp>
      </p:grpSp>
      <p:grpSp>
        <p:nvGrpSpPr>
          <p:cNvPr id="593931" name="Group 11"/>
          <p:cNvGrpSpPr>
            <a:grpSpLocks/>
          </p:cNvGrpSpPr>
          <p:nvPr/>
        </p:nvGrpSpPr>
        <p:grpSpPr bwMode="auto">
          <a:xfrm>
            <a:off x="495300" y="2692400"/>
            <a:ext cx="8153400" cy="661988"/>
            <a:chOff x="288" y="1103"/>
            <a:chExt cx="5136" cy="417"/>
          </a:xfrm>
        </p:grpSpPr>
        <p:sp>
          <p:nvSpPr>
            <p:cNvPr id="593932" name="Rectangle 12"/>
            <p:cNvSpPr>
              <a:spLocks noChangeArrowheads="1"/>
            </p:cNvSpPr>
            <p:nvPr/>
          </p:nvSpPr>
          <p:spPr bwMode="auto">
            <a:xfrm>
              <a:off x="288" y="1103"/>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593933" name="Text Box 13"/>
            <p:cNvSpPr txBox="1">
              <a:spLocks noChangeArrowheads="1"/>
            </p:cNvSpPr>
            <p:nvPr/>
          </p:nvSpPr>
          <p:spPr bwMode="auto">
            <a:xfrm>
              <a:off x="384" y="1103"/>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lexicon.add(word)</a:t>
              </a:r>
            </a:p>
          </p:txBody>
        </p:sp>
        <p:sp>
          <p:nvSpPr>
            <p:cNvPr id="593934" name="Text Box 14"/>
            <p:cNvSpPr txBox="1">
              <a:spLocks noChangeArrowheads="1"/>
            </p:cNvSpPr>
            <p:nvPr/>
          </p:nvSpPr>
          <p:spPr bwMode="auto">
            <a:xfrm>
              <a:off x="576" y="1280"/>
              <a:ext cx="480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a:t>Adds</a:t>
              </a:r>
              <a:r>
                <a:rPr lang="en-US" sz="1800" b="0" dirty="0" smtClean="0"/>
                <a:t> </a:t>
              </a:r>
              <a:r>
                <a:rPr lang="en-US" sz="1600" dirty="0" smtClean="0">
                  <a:latin typeface="Courier New" charset="0"/>
                </a:rPr>
                <a:t>word</a:t>
              </a:r>
              <a:r>
                <a:rPr lang="en-US" sz="1800" b="0" dirty="0" smtClean="0"/>
                <a:t> to </a:t>
              </a:r>
              <a:r>
                <a:rPr lang="en-US" sz="1800" b="0" dirty="0"/>
                <a:t>the lexicon, always in lowercase.</a:t>
              </a:r>
            </a:p>
          </p:txBody>
        </p:sp>
      </p:grpSp>
      <p:grpSp>
        <p:nvGrpSpPr>
          <p:cNvPr id="593935" name="Group 15"/>
          <p:cNvGrpSpPr>
            <a:grpSpLocks/>
          </p:cNvGrpSpPr>
          <p:nvPr/>
        </p:nvGrpSpPr>
        <p:grpSpPr bwMode="auto">
          <a:xfrm>
            <a:off x="495300" y="3340100"/>
            <a:ext cx="8191500" cy="674688"/>
            <a:chOff x="312" y="2104"/>
            <a:chExt cx="5160" cy="425"/>
          </a:xfrm>
        </p:grpSpPr>
        <p:sp>
          <p:nvSpPr>
            <p:cNvPr id="593936" name="Rectangle 16"/>
            <p:cNvSpPr>
              <a:spLocks noChangeArrowheads="1"/>
            </p:cNvSpPr>
            <p:nvPr/>
          </p:nvSpPr>
          <p:spPr bwMode="auto">
            <a:xfrm>
              <a:off x="312" y="2112"/>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593937" name="Text Box 17"/>
            <p:cNvSpPr txBox="1">
              <a:spLocks noChangeArrowheads="1"/>
            </p:cNvSpPr>
            <p:nvPr/>
          </p:nvSpPr>
          <p:spPr bwMode="auto">
            <a:xfrm>
              <a:off x="408" y="2104"/>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lexicon.addWordsFromFile(filename)</a:t>
              </a:r>
            </a:p>
          </p:txBody>
        </p:sp>
        <p:sp>
          <p:nvSpPr>
            <p:cNvPr id="593938" name="Text Box 18"/>
            <p:cNvSpPr txBox="1">
              <a:spLocks noChangeArrowheads="1"/>
            </p:cNvSpPr>
            <p:nvPr/>
          </p:nvSpPr>
          <p:spPr bwMode="auto">
            <a:xfrm>
              <a:off x="600" y="2289"/>
              <a:ext cx="4872"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Adds all the words in the specified file to the lexicon.</a:t>
              </a:r>
            </a:p>
          </p:txBody>
        </p:sp>
      </p:grpSp>
      <p:grpSp>
        <p:nvGrpSpPr>
          <p:cNvPr id="593939" name="Group 19"/>
          <p:cNvGrpSpPr>
            <a:grpSpLocks/>
          </p:cNvGrpSpPr>
          <p:nvPr/>
        </p:nvGrpSpPr>
        <p:grpSpPr bwMode="auto">
          <a:xfrm>
            <a:off x="495300" y="3986213"/>
            <a:ext cx="8191500" cy="674687"/>
            <a:chOff x="312" y="2104"/>
            <a:chExt cx="5160" cy="425"/>
          </a:xfrm>
        </p:grpSpPr>
        <p:sp>
          <p:nvSpPr>
            <p:cNvPr id="593940" name="Rectangle 20"/>
            <p:cNvSpPr>
              <a:spLocks noChangeArrowheads="1"/>
            </p:cNvSpPr>
            <p:nvPr/>
          </p:nvSpPr>
          <p:spPr bwMode="auto">
            <a:xfrm>
              <a:off x="312" y="2112"/>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593941" name="Text Box 21"/>
            <p:cNvSpPr txBox="1">
              <a:spLocks noChangeArrowheads="1"/>
            </p:cNvSpPr>
            <p:nvPr/>
          </p:nvSpPr>
          <p:spPr bwMode="auto">
            <a:xfrm>
              <a:off x="408" y="2104"/>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dirty="0" err="1" smtClean="0">
                  <a:latin typeface="Courier New" charset="0"/>
                </a:rPr>
                <a:t>lexicon.contains(</a:t>
              </a:r>
              <a:r>
                <a:rPr lang="en-US" sz="2000" dirty="0" err="1">
                  <a:latin typeface="Courier New" charset="0"/>
                </a:rPr>
                <a:t>word</a:t>
              </a:r>
              <a:r>
                <a:rPr lang="en-US" sz="2000" dirty="0">
                  <a:latin typeface="Courier New" charset="0"/>
                </a:rPr>
                <a:t>)</a:t>
              </a:r>
            </a:p>
          </p:txBody>
        </p:sp>
        <p:sp>
          <p:nvSpPr>
            <p:cNvPr id="593942" name="Text Box 22"/>
            <p:cNvSpPr txBox="1">
              <a:spLocks noChangeArrowheads="1"/>
            </p:cNvSpPr>
            <p:nvPr/>
          </p:nvSpPr>
          <p:spPr bwMode="auto">
            <a:xfrm>
              <a:off x="600" y="2289"/>
              <a:ext cx="4872"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Returns </a:t>
              </a:r>
              <a:r>
                <a:rPr lang="en-US" sz="1600">
                  <a:latin typeface="Courier New" charset="0"/>
                </a:rPr>
                <a:t>true</a:t>
              </a:r>
              <a:r>
                <a:rPr lang="en-US" sz="1800" b="0"/>
                <a:t> if the lexicon contains the specified word.</a:t>
              </a:r>
            </a:p>
          </p:txBody>
        </p:sp>
      </p:grpSp>
      <p:grpSp>
        <p:nvGrpSpPr>
          <p:cNvPr id="593943" name="Group 23"/>
          <p:cNvGrpSpPr>
            <a:grpSpLocks/>
          </p:cNvGrpSpPr>
          <p:nvPr/>
        </p:nvGrpSpPr>
        <p:grpSpPr bwMode="auto">
          <a:xfrm>
            <a:off x="495300" y="4635500"/>
            <a:ext cx="8153400" cy="674688"/>
            <a:chOff x="312" y="2856"/>
            <a:chExt cx="5136" cy="425"/>
          </a:xfrm>
        </p:grpSpPr>
        <p:sp>
          <p:nvSpPr>
            <p:cNvPr id="593944" name="Rectangle 24"/>
            <p:cNvSpPr>
              <a:spLocks noChangeArrowheads="1"/>
            </p:cNvSpPr>
            <p:nvPr/>
          </p:nvSpPr>
          <p:spPr bwMode="auto">
            <a:xfrm>
              <a:off x="312" y="2864"/>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593945" name="Text Box 25"/>
            <p:cNvSpPr txBox="1">
              <a:spLocks noChangeArrowheads="1"/>
            </p:cNvSpPr>
            <p:nvPr/>
          </p:nvSpPr>
          <p:spPr bwMode="auto">
            <a:xfrm>
              <a:off x="408" y="2856"/>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lexicon.containsPrefix(prefix)</a:t>
              </a:r>
            </a:p>
          </p:txBody>
        </p:sp>
        <p:sp>
          <p:nvSpPr>
            <p:cNvPr id="593946" name="Text Box 26"/>
            <p:cNvSpPr txBox="1">
              <a:spLocks noChangeArrowheads="1"/>
            </p:cNvSpPr>
            <p:nvPr/>
          </p:nvSpPr>
          <p:spPr bwMode="auto">
            <a:xfrm>
              <a:off x="600" y="3041"/>
              <a:ext cx="480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Returns </a:t>
              </a:r>
              <a:r>
                <a:rPr lang="en-US" sz="1600">
                  <a:latin typeface="Courier New" charset="0"/>
                </a:rPr>
                <a:t>true</a:t>
              </a:r>
              <a:r>
                <a:rPr lang="en-US" sz="1800" b="0"/>
                <a:t> if the lexicon contains any word beginning with </a:t>
              </a:r>
              <a:r>
                <a:rPr lang="en-US" sz="1600">
                  <a:latin typeface="Courier New" charset="0"/>
                </a:rPr>
                <a:t>prefix</a:t>
              </a:r>
              <a:r>
                <a:rPr lang="en-US" sz="1800" b="0"/>
                <a:t>.</a:t>
              </a:r>
            </a:p>
          </p:txBody>
        </p:sp>
      </p:grpSp>
      <p:grpSp>
        <p:nvGrpSpPr>
          <p:cNvPr id="593947" name="Group 27"/>
          <p:cNvGrpSpPr>
            <a:grpSpLocks/>
          </p:cNvGrpSpPr>
          <p:nvPr/>
        </p:nvGrpSpPr>
        <p:grpSpPr bwMode="auto">
          <a:xfrm>
            <a:off x="495300" y="5294313"/>
            <a:ext cx="8153400" cy="674687"/>
            <a:chOff x="312" y="2856"/>
            <a:chExt cx="5136" cy="425"/>
          </a:xfrm>
        </p:grpSpPr>
        <p:sp>
          <p:nvSpPr>
            <p:cNvPr id="593948" name="Rectangle 28"/>
            <p:cNvSpPr>
              <a:spLocks noChangeArrowheads="1"/>
            </p:cNvSpPr>
            <p:nvPr/>
          </p:nvSpPr>
          <p:spPr bwMode="auto">
            <a:xfrm>
              <a:off x="312" y="2864"/>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593949" name="Text Box 29"/>
            <p:cNvSpPr txBox="1">
              <a:spLocks noChangeArrowheads="1"/>
            </p:cNvSpPr>
            <p:nvPr/>
          </p:nvSpPr>
          <p:spPr bwMode="auto">
            <a:xfrm>
              <a:off x="408" y="2856"/>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lexicon.clear()</a:t>
              </a:r>
            </a:p>
          </p:txBody>
        </p:sp>
        <p:sp>
          <p:nvSpPr>
            <p:cNvPr id="593950" name="Text Box 30"/>
            <p:cNvSpPr txBox="1">
              <a:spLocks noChangeArrowheads="1"/>
            </p:cNvSpPr>
            <p:nvPr/>
          </p:nvSpPr>
          <p:spPr bwMode="auto">
            <a:xfrm>
              <a:off x="600" y="3041"/>
              <a:ext cx="480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Removes all words from the lexicon.</a:t>
              </a: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8018"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Why Do Both </a:t>
            </a:r>
            <a:r>
              <a:rPr lang="en-US" sz="3600" b="1" dirty="0">
                <a:solidFill>
                  <a:srgbClr val="FF0000"/>
                </a:solidFill>
                <a:latin typeface="Courier New" charset="0"/>
              </a:rPr>
              <a:t>Lexicon</a:t>
            </a:r>
            <a:r>
              <a:rPr lang="en-US" sz="4000" dirty="0">
                <a:solidFill>
                  <a:srgbClr val="FF0000"/>
                </a:solidFill>
              </a:rPr>
              <a:t> and</a:t>
            </a:r>
            <a:r>
              <a:rPr lang="en-US" sz="4000" dirty="0" smtClean="0">
                <a:solidFill>
                  <a:srgbClr val="FF0000"/>
                </a:solidFill>
              </a:rPr>
              <a:t> </a:t>
            </a:r>
            <a:r>
              <a:rPr lang="en-US" sz="3600" b="1" dirty="0" smtClean="0">
                <a:solidFill>
                  <a:srgbClr val="FF0000"/>
                </a:solidFill>
                <a:latin typeface="Courier New" charset="0"/>
              </a:rPr>
              <a:t>Set</a:t>
            </a:r>
            <a:r>
              <a:rPr lang="en-US" sz="4000" dirty="0" smtClean="0">
                <a:solidFill>
                  <a:srgbClr val="FF0000"/>
                </a:solidFill>
              </a:rPr>
              <a:t> Exist</a:t>
            </a:r>
            <a:r>
              <a:rPr lang="en-US" sz="4000" dirty="0">
                <a:solidFill>
                  <a:srgbClr val="FF0000"/>
                </a:solidFill>
              </a:rPr>
              <a:t>?</a:t>
            </a:r>
          </a:p>
        </p:txBody>
      </p:sp>
      <p:sp>
        <p:nvSpPr>
          <p:cNvPr id="598019" name="Rectangle 3"/>
          <p:cNvSpPr>
            <a:spLocks noChangeArrowheads="1"/>
          </p:cNvSpPr>
          <p:nvPr/>
        </p:nvSpPr>
        <p:spPr bwMode="auto">
          <a:xfrm>
            <a:off x="482600" y="1066800"/>
            <a:ext cx="4530725" cy="53975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The </a:t>
            </a:r>
            <a:r>
              <a:rPr lang="en-US" sz="2000" dirty="0">
                <a:latin typeface="Courier New" charset="0"/>
              </a:rPr>
              <a:t>Lexicon</a:t>
            </a:r>
            <a:r>
              <a:rPr lang="en-US" sz="2400" b="0" dirty="0"/>
              <a:t> representation is extremely space-efficient.  The data structure used in the library implementation stores the full English dictionary in 350,000 bytes, which is shorter than a text file containing those words.</a:t>
            </a:r>
          </a:p>
          <a:p>
            <a:pPr marL="342900" indent="-342900" algn="just">
              <a:lnSpc>
                <a:spcPct val="85000"/>
              </a:lnSpc>
              <a:spcAft>
                <a:spcPct val="50000"/>
              </a:spcAft>
              <a:buFontTx/>
              <a:buChar char="•"/>
            </a:pPr>
            <a:r>
              <a:rPr lang="en-US" sz="2400" b="0" dirty="0"/>
              <a:t>The underlying representation makes it possible to implement a </a:t>
            </a:r>
            <a:r>
              <a:rPr lang="en-US" sz="2000" dirty="0" err="1">
                <a:latin typeface="Courier New" charset="0"/>
              </a:rPr>
              <a:t>containsPrefix</a:t>
            </a:r>
            <a:r>
              <a:rPr lang="en-US" sz="2400" b="0" dirty="0"/>
              <a:t> method that is useful in many applications.</a:t>
            </a:r>
          </a:p>
          <a:p>
            <a:pPr marL="342900" indent="-342900" algn="just">
              <a:lnSpc>
                <a:spcPct val="85000"/>
              </a:lnSpc>
              <a:spcAft>
                <a:spcPct val="50000"/>
              </a:spcAft>
              <a:buFontTx/>
              <a:buChar char="•"/>
            </a:pPr>
            <a:r>
              <a:rPr lang="en-US" sz="2400" b="0" dirty="0"/>
              <a:t>The representation</a:t>
            </a:r>
            <a:r>
              <a:rPr lang="en-US" sz="2400" b="0" dirty="0" smtClean="0"/>
              <a:t> makes it easy for </a:t>
            </a:r>
            <a:r>
              <a:rPr lang="en-US" sz="2400" b="0" dirty="0" err="1" smtClean="0"/>
              <a:t>iterators</a:t>
            </a:r>
            <a:r>
              <a:rPr lang="en-US" sz="2400" b="0" dirty="0" smtClean="0"/>
              <a:t> to process the words in </a:t>
            </a:r>
            <a:r>
              <a:rPr lang="en-US" sz="2400" b="0" dirty="0"/>
              <a:t>alphabetical order.</a:t>
            </a:r>
          </a:p>
        </p:txBody>
      </p:sp>
      <p:pic>
        <p:nvPicPr>
          <p:cNvPr id="598027" name="Picture 11" descr="ScrabbleArticle"/>
          <p:cNvPicPr>
            <a:picLocks noChangeAspect="1" noChangeArrowheads="1"/>
          </p:cNvPicPr>
          <p:nvPr/>
        </p:nvPicPr>
        <p:blipFill>
          <a:blip r:embed="rId3"/>
          <a:srcRect/>
          <a:stretch>
            <a:fillRect/>
          </a:stretch>
        </p:blipFill>
        <p:spPr bwMode="auto">
          <a:xfrm>
            <a:off x="5181600" y="1185863"/>
            <a:ext cx="3563938" cy="4833937"/>
          </a:xfrm>
          <a:prstGeom prst="rect">
            <a:avLst/>
          </a:prstGeom>
          <a:noFill/>
          <a:ln w="9525">
            <a:solidFill>
              <a:schemeClr val="tx1"/>
            </a:solidFill>
            <a:miter lim="800000"/>
            <a:headEnd/>
            <a:tailEnd/>
          </a:ln>
        </p:spPr>
      </p:pic>
      <p:pic>
        <p:nvPicPr>
          <p:cNvPr id="598029" name="Picture 13" descr="CACM-Cover"/>
          <p:cNvPicPr>
            <a:picLocks noChangeAspect="1" noChangeArrowheads="1"/>
          </p:cNvPicPr>
          <p:nvPr/>
        </p:nvPicPr>
        <p:blipFill>
          <a:blip r:embed="rId4"/>
          <a:srcRect/>
          <a:stretch>
            <a:fillRect/>
          </a:stretch>
        </p:blipFill>
        <p:spPr bwMode="auto">
          <a:xfrm>
            <a:off x="5176838" y="1185863"/>
            <a:ext cx="3546475" cy="48736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5980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598027"/>
                                        </p:tgtEl>
                                        <p:attrNameLst>
                                          <p:attrName>style.visibility</p:attrName>
                                        </p:attrNameLst>
                                      </p:cBhvr>
                                      <p:to>
                                        <p:strVal val="visible"/>
                                      </p:to>
                                    </p:set>
                                  </p:childTnLst>
                                </p:cTn>
                              </p:par>
                            </p:childTnLst>
                          </p:cTn>
                        </p:par>
                        <p:par>
                          <p:cTn id="11" fill="hold">
                            <p:stCondLst>
                              <p:cond delay="500"/>
                            </p:stCondLst>
                            <p:childTnLst>
                              <p:par>
                                <p:cTn id="12" presetID="1" presetClass="exit" presetSubtype="0" fill="hold" nodeType="afterEffect">
                                  <p:stCondLst>
                                    <p:cond delay="0"/>
                                  </p:stCondLst>
                                  <p:childTnLst>
                                    <p:set>
                                      <p:cBhvr>
                                        <p:cTn id="13" dur="1" fill="hold">
                                          <p:stCondLst>
                                            <p:cond delay="0"/>
                                          </p:stCondLst>
                                        </p:cTn>
                                        <p:tgtEl>
                                          <p:spTgt spid="598029"/>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598019">
                                            <p:txEl>
                                              <p:pRg st="1" end="1"/>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59801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8019" grpId="0" build="p"/>
    </p:bld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8978" name="Rectangle 2"/>
          <p:cNvSpPr>
            <a:spLocks noGrp="1" noChangeArrowheads="1"/>
          </p:cNvSpPr>
          <p:nvPr>
            <p:ph type="title"/>
          </p:nvPr>
        </p:nvSpPr>
        <p:spPr>
          <a:xfrm>
            <a:off x="0" y="76200"/>
            <a:ext cx="9144000" cy="1143000"/>
          </a:xfrm>
          <a:noFill/>
          <a:ln/>
        </p:spPr>
        <p:txBody>
          <a:bodyPr/>
          <a:lstStyle/>
          <a:p>
            <a:r>
              <a:rPr lang="en-US" sz="4000" dirty="0" err="1">
                <a:solidFill>
                  <a:srgbClr val="FF0000"/>
                </a:solidFill>
              </a:rPr>
              <a:t>Iterator</a:t>
            </a:r>
            <a:r>
              <a:rPr lang="en-US" sz="4000" dirty="0">
                <a:solidFill>
                  <a:srgbClr val="FF0000"/>
                </a:solidFill>
              </a:rPr>
              <a:t> Order</a:t>
            </a:r>
            <a:endParaRPr lang="en-US" sz="4000" dirty="0">
              <a:solidFill>
                <a:schemeClr val="tx1"/>
              </a:solidFill>
            </a:endParaRPr>
          </a:p>
        </p:txBody>
      </p:sp>
      <p:sp>
        <p:nvSpPr>
          <p:cNvPr id="638979" name="Rectangle 3"/>
          <p:cNvSpPr>
            <a:spLocks noChangeArrowheads="1"/>
          </p:cNvSpPr>
          <p:nvPr/>
        </p:nvSpPr>
        <p:spPr bwMode="auto">
          <a:xfrm>
            <a:off x="482600" y="1155700"/>
            <a:ext cx="8128000" cy="54737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When you look at the documentation for an </a:t>
            </a:r>
            <a:r>
              <a:rPr lang="en-US" sz="2400" b="0" dirty="0" err="1"/>
              <a:t>iterator</a:t>
            </a:r>
            <a:r>
              <a:rPr lang="en-US" sz="2400" b="0" dirty="0"/>
              <a:t>, one of the important things to determine is whether the collection class specifies the order in which elements are generated.  The</a:t>
            </a:r>
            <a:r>
              <a:rPr lang="en-US" sz="2400" b="0" dirty="0" smtClean="0"/>
              <a:t> Stanford C++ libraries </a:t>
            </a:r>
            <a:r>
              <a:rPr lang="en-US" sz="2400" b="0" dirty="0"/>
              <a:t>make the following guarantees:</a:t>
            </a:r>
          </a:p>
          <a:p>
            <a:pPr marL="742950" lvl="1" indent="-285750" algn="just">
              <a:lnSpc>
                <a:spcPct val="85000"/>
              </a:lnSpc>
              <a:spcAft>
                <a:spcPct val="50000"/>
              </a:spcAft>
              <a:buFontTx/>
              <a:buChar char="–"/>
            </a:pPr>
            <a:r>
              <a:rPr lang="en-US" sz="2200" b="0" dirty="0" err="1">
                <a:ea typeface="ＭＳ Ｐゴシック" charset="-128"/>
              </a:rPr>
              <a:t>Iterators</a:t>
            </a:r>
            <a:r>
              <a:rPr lang="en-US" sz="2200" b="0" dirty="0">
                <a:ea typeface="ＭＳ Ｐゴシック" charset="-128"/>
              </a:rPr>
              <a:t> for arrays operate in index </a:t>
            </a:r>
            <a:r>
              <a:rPr lang="en-US" sz="2200" b="0" dirty="0" smtClean="0">
                <a:ea typeface="ＭＳ Ｐゴシック" charset="-128"/>
              </a:rPr>
              <a:t>order.</a:t>
            </a:r>
            <a:endParaRPr lang="en-US" sz="2200" b="0" dirty="0">
              <a:ea typeface="ＭＳ Ｐゴシック" charset="-128"/>
            </a:endParaRPr>
          </a:p>
          <a:p>
            <a:pPr marL="742950" lvl="1" indent="-285750" algn="just">
              <a:lnSpc>
                <a:spcPct val="85000"/>
              </a:lnSpc>
              <a:spcAft>
                <a:spcPct val="50000"/>
              </a:spcAft>
              <a:buFontTx/>
              <a:buChar char="–"/>
            </a:pPr>
            <a:r>
              <a:rPr lang="en-US" sz="2200" b="0" dirty="0" err="1">
                <a:ea typeface="ＭＳ Ｐゴシック" charset="-128"/>
              </a:rPr>
              <a:t>Iterators</a:t>
            </a:r>
            <a:r>
              <a:rPr lang="en-US" sz="2200" b="0" dirty="0">
                <a:ea typeface="ＭＳ Ｐゴシック" charset="-128"/>
              </a:rPr>
              <a:t> for grids operate in </a:t>
            </a:r>
            <a:r>
              <a:rPr lang="en-US" sz="2200" i="1" dirty="0">
                <a:ea typeface="ＭＳ Ｐゴシック" charset="-128"/>
              </a:rPr>
              <a:t>row-major order</a:t>
            </a:r>
            <a:r>
              <a:rPr lang="en-US" sz="2200" b="0" dirty="0">
                <a:ea typeface="ＭＳ Ｐゴシック" charset="-128"/>
              </a:rPr>
              <a:t>, which means that the </a:t>
            </a:r>
            <a:r>
              <a:rPr lang="en-US" sz="2200" b="0" dirty="0" err="1">
                <a:ea typeface="ＭＳ Ｐゴシック" charset="-128"/>
              </a:rPr>
              <a:t>iterator</a:t>
            </a:r>
            <a:r>
              <a:rPr lang="en-US" sz="2200" b="0" dirty="0">
                <a:ea typeface="ＭＳ Ｐゴシック" charset="-128"/>
              </a:rPr>
              <a:t> runs through every element in row 0, then every element in row 1, and so on.</a:t>
            </a:r>
          </a:p>
          <a:p>
            <a:pPr marL="742950" lvl="1" indent="-285750" algn="just">
              <a:lnSpc>
                <a:spcPct val="85000"/>
              </a:lnSpc>
              <a:spcAft>
                <a:spcPct val="50000"/>
              </a:spcAft>
              <a:buFontTx/>
              <a:buChar char="–"/>
            </a:pPr>
            <a:r>
              <a:rPr lang="en-US" sz="2200" b="0" dirty="0" err="1">
                <a:ea typeface="ＭＳ Ｐゴシック" charset="-128"/>
              </a:rPr>
              <a:t>Iterators</a:t>
            </a:r>
            <a:r>
              <a:rPr lang="en-US" sz="2200" b="0" dirty="0">
                <a:ea typeface="ＭＳ Ｐゴシック" charset="-128"/>
              </a:rPr>
              <a:t> for</a:t>
            </a:r>
            <a:r>
              <a:rPr lang="en-US" sz="2200" b="0" dirty="0" smtClean="0">
                <a:ea typeface="ＭＳ Ｐゴシック" charset="-128"/>
              </a:rPr>
              <a:t> the </a:t>
            </a:r>
            <a:r>
              <a:rPr lang="en-US" sz="1800" dirty="0" smtClean="0">
                <a:latin typeface="Courier New"/>
                <a:ea typeface="ＭＳ Ｐゴシック" charset="-128"/>
                <a:cs typeface="Courier New"/>
              </a:rPr>
              <a:t>Map</a:t>
            </a:r>
            <a:r>
              <a:rPr lang="en-US" sz="2200" b="0" dirty="0" smtClean="0">
                <a:ea typeface="ＭＳ Ｐゴシック" charset="-128"/>
              </a:rPr>
              <a:t> class deliver the keys in the order imposed by the standard comparison function for the key type; </a:t>
            </a:r>
            <a:r>
              <a:rPr lang="en-US" sz="2200" b="0" dirty="0" err="1" smtClean="0">
                <a:ea typeface="ＭＳ Ｐゴシック" charset="-128"/>
              </a:rPr>
              <a:t>iterators</a:t>
            </a:r>
            <a:r>
              <a:rPr lang="en-US" sz="2200" b="0" dirty="0" smtClean="0">
                <a:ea typeface="ＭＳ Ｐゴシック" charset="-128"/>
              </a:rPr>
              <a:t> for the </a:t>
            </a:r>
            <a:r>
              <a:rPr lang="en-US" sz="1800" dirty="0" err="1" smtClean="0">
                <a:latin typeface="Courier New"/>
                <a:ea typeface="ＭＳ Ｐゴシック" charset="-128"/>
                <a:cs typeface="Courier New"/>
              </a:rPr>
              <a:t>HashMap</a:t>
            </a:r>
            <a:r>
              <a:rPr lang="en-US" sz="2200" b="0" dirty="0" smtClean="0">
                <a:ea typeface="ＭＳ Ｐゴシック" charset="-128"/>
              </a:rPr>
              <a:t> class return keys in a seemingly random order.</a:t>
            </a:r>
          </a:p>
          <a:p>
            <a:pPr marL="742950" lvl="1" indent="-285750" algn="just">
              <a:lnSpc>
                <a:spcPct val="85000"/>
              </a:lnSpc>
              <a:spcAft>
                <a:spcPct val="50000"/>
              </a:spcAft>
              <a:buFontTx/>
              <a:buChar char="–"/>
            </a:pPr>
            <a:r>
              <a:rPr lang="en-US" sz="2200" b="0" dirty="0" err="1" smtClean="0">
                <a:ea typeface="ＭＳ Ｐゴシック" charset="-128"/>
              </a:rPr>
              <a:t>Iterators</a:t>
            </a:r>
            <a:r>
              <a:rPr lang="en-US" sz="2200" b="0" dirty="0" smtClean="0">
                <a:ea typeface="ＭＳ Ｐゴシック" charset="-128"/>
              </a:rPr>
              <a:t> for the </a:t>
            </a:r>
            <a:r>
              <a:rPr lang="en-US" sz="1800" dirty="0" smtClean="0">
                <a:latin typeface="Courier New"/>
                <a:ea typeface="ＭＳ Ｐゴシック" charset="-128"/>
                <a:cs typeface="Courier New"/>
              </a:rPr>
              <a:t>Set</a:t>
            </a:r>
            <a:r>
              <a:rPr lang="en-US" sz="2200" b="0" dirty="0" smtClean="0">
                <a:ea typeface="ＭＳ Ｐゴシック" charset="-128"/>
              </a:rPr>
              <a:t> class deliver the elements in the order imposed by the standard comparison function for the value type; the </a:t>
            </a:r>
            <a:r>
              <a:rPr lang="en-US" sz="1800" dirty="0" err="1" smtClean="0">
                <a:latin typeface="Courier New"/>
                <a:ea typeface="ＭＳ Ｐゴシック" charset="-128"/>
                <a:cs typeface="Courier New"/>
              </a:rPr>
              <a:t>HashSet</a:t>
            </a:r>
            <a:r>
              <a:rPr lang="en-US" sz="2200" b="0" dirty="0" smtClean="0">
                <a:ea typeface="ＭＳ Ｐゴシック" charset="-128"/>
              </a:rPr>
              <a:t> class is unordered.</a:t>
            </a:r>
          </a:p>
          <a:p>
            <a:pPr marL="742950" lvl="1" indent="-285750" algn="just">
              <a:lnSpc>
                <a:spcPct val="85000"/>
              </a:lnSpc>
              <a:spcAft>
                <a:spcPct val="50000"/>
              </a:spcAft>
              <a:buFontTx/>
              <a:buChar char="–"/>
            </a:pPr>
            <a:r>
              <a:rPr lang="en-US" sz="2200" b="0" dirty="0" err="1">
                <a:ea typeface="ＭＳ Ｐゴシック" charset="-128"/>
              </a:rPr>
              <a:t>Iterators</a:t>
            </a:r>
            <a:r>
              <a:rPr lang="en-US" sz="2200" b="0" dirty="0">
                <a:ea typeface="ＭＳ Ｐゴシック" charset="-128"/>
              </a:rPr>
              <a:t> for lexicons always deliver words in alphabetical order.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63897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3897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63897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638979">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63897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8979" grpId="0" build="p" autoUpdateAnimBg="0"/>
    </p:bld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4882"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Exercise: Finding “S” Hooks</a:t>
            </a:r>
            <a:endParaRPr lang="en-US" sz="4000" dirty="0">
              <a:solidFill>
                <a:schemeClr val="tx1"/>
              </a:solidFill>
            </a:endParaRPr>
          </a:p>
        </p:txBody>
      </p:sp>
      <p:sp>
        <p:nvSpPr>
          <p:cNvPr id="634887" name="Rectangle 7"/>
          <p:cNvSpPr>
            <a:spLocks noChangeArrowheads="1"/>
          </p:cNvSpPr>
          <p:nvPr/>
        </p:nvSpPr>
        <p:spPr bwMode="auto">
          <a:xfrm>
            <a:off x="482600" y="1155700"/>
            <a:ext cx="8128000" cy="14351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In Scrabble, one of the most important strategic principles is to conserve your </a:t>
            </a:r>
            <a:r>
              <a:rPr lang="en-US" sz="2000" b="0">
                <a:latin typeface="Helvetica Neue" charset="0"/>
              </a:rPr>
              <a:t>S</a:t>
            </a:r>
            <a:r>
              <a:rPr lang="en-US" sz="2400" b="0"/>
              <a:t> tiles so that you can hook longer words (ideally, the high-scoring seven-letter plays called </a:t>
            </a:r>
            <a:r>
              <a:rPr lang="en-US" sz="2400" i="1"/>
              <a:t>bingos</a:t>
            </a:r>
            <a:r>
              <a:rPr lang="en-US" sz="2400" b="0"/>
              <a:t>) onto existing words.</a:t>
            </a:r>
          </a:p>
        </p:txBody>
      </p:sp>
      <p:sp>
        <p:nvSpPr>
          <p:cNvPr id="634888" name="Rectangle 8"/>
          <p:cNvSpPr>
            <a:spLocks noChangeArrowheads="1"/>
          </p:cNvSpPr>
          <p:nvPr/>
        </p:nvSpPr>
        <p:spPr bwMode="auto">
          <a:xfrm>
            <a:off x="482600" y="2578100"/>
            <a:ext cx="8128000" cy="8509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Some years ago, I was in a hotel where the shower taps were prominently labeled with </a:t>
            </a:r>
            <a:r>
              <a:rPr lang="en-US" sz="2000" b="0">
                <a:solidFill>
                  <a:srgbClr val="FF0000"/>
                </a:solidFill>
                <a:latin typeface="Helvetica Neue" charset="0"/>
              </a:rPr>
              <a:t>HOT</a:t>
            </a:r>
            <a:r>
              <a:rPr lang="en-US" sz="2400" b="0"/>
              <a:t> and </a:t>
            </a:r>
            <a:r>
              <a:rPr lang="en-US" sz="2000" b="0">
                <a:solidFill>
                  <a:srgbClr val="0000CC"/>
                </a:solidFill>
                <a:latin typeface="Helvetica Neue" charset="0"/>
              </a:rPr>
              <a:t>COLD</a:t>
            </a:r>
            <a:r>
              <a:rPr lang="en-US" sz="2400" b="0"/>
              <a:t>:</a:t>
            </a:r>
          </a:p>
        </p:txBody>
      </p:sp>
      <p:pic>
        <p:nvPicPr>
          <p:cNvPr id="634889" name="Picture 9" descr="hot_cold_water_faucets"/>
          <p:cNvPicPr>
            <a:picLocks noChangeAspect="1" noChangeArrowheads="1"/>
          </p:cNvPicPr>
          <p:nvPr/>
        </p:nvPicPr>
        <p:blipFill>
          <a:blip r:embed="rId3"/>
          <a:srcRect t="9631" b="24080"/>
          <a:stretch>
            <a:fillRect/>
          </a:stretch>
        </p:blipFill>
        <p:spPr bwMode="auto">
          <a:xfrm>
            <a:off x="3292475" y="3416300"/>
            <a:ext cx="2559050" cy="1262063"/>
          </a:xfrm>
          <a:prstGeom prst="rect">
            <a:avLst/>
          </a:prstGeom>
          <a:noFill/>
        </p:spPr>
      </p:pic>
      <p:sp>
        <p:nvSpPr>
          <p:cNvPr id="634890" name="Rectangle 10"/>
          <p:cNvSpPr>
            <a:spLocks noChangeArrowheads="1"/>
          </p:cNvSpPr>
          <p:nvPr/>
        </p:nvSpPr>
        <p:spPr bwMode="auto">
          <a:xfrm>
            <a:off x="482600" y="4813300"/>
            <a:ext cx="8128000" cy="15875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Being a Scrabble player, it happened to occur to me that each of these words takes an </a:t>
            </a:r>
            <a:r>
              <a:rPr lang="en-US" sz="2000" b="0" dirty="0">
                <a:latin typeface="Helvetica Neue" charset="0"/>
              </a:rPr>
              <a:t>S</a:t>
            </a:r>
            <a:r>
              <a:rPr lang="en-US" sz="2400" b="0" dirty="0"/>
              <a:t> on </a:t>
            </a:r>
            <a:r>
              <a:rPr lang="en-US" sz="2400" b="0" i="1" dirty="0"/>
              <a:t>either</a:t>
            </a:r>
            <a:r>
              <a:rPr lang="en-US" sz="2400" b="0" dirty="0"/>
              <a:t> end, making them ideally flexible for Scrabble plays.</a:t>
            </a:r>
          </a:p>
          <a:p>
            <a:pPr marL="342900" indent="-342900" algn="just">
              <a:lnSpc>
                <a:spcPct val="85000"/>
              </a:lnSpc>
              <a:spcAft>
                <a:spcPct val="50000"/>
              </a:spcAft>
              <a:buFontTx/>
              <a:buChar char="•"/>
            </a:pPr>
            <a:r>
              <a:rPr lang="en-US" sz="2400" b="0" dirty="0"/>
              <a:t>Write a C++ program that finds all such words.</a:t>
            </a:r>
          </a:p>
        </p:txBody>
      </p:sp>
      <p:grpSp>
        <p:nvGrpSpPr>
          <p:cNvPr id="13" name="Group 12"/>
          <p:cNvGrpSpPr/>
          <p:nvPr/>
        </p:nvGrpSpPr>
        <p:grpSpPr>
          <a:xfrm>
            <a:off x="4847170" y="6299200"/>
            <a:ext cx="3975100" cy="368717"/>
            <a:chOff x="4847170" y="6299200"/>
            <a:chExt cx="3975100" cy="368717"/>
          </a:xfrm>
        </p:grpSpPr>
        <p:sp>
          <p:nvSpPr>
            <p:cNvPr id="634892" name="Text Box 12"/>
            <p:cNvSpPr txBox="1">
              <a:spLocks noChangeArrowheads="1"/>
            </p:cNvSpPr>
            <p:nvPr/>
          </p:nvSpPr>
          <p:spPr bwMode="auto">
            <a:xfrm>
              <a:off x="4847170" y="6299200"/>
              <a:ext cx="2133600" cy="366713"/>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Download: </a:t>
              </a:r>
            </a:p>
          </p:txBody>
        </p:sp>
        <p:sp>
          <p:nvSpPr>
            <p:cNvPr id="634893" name="Text Box 13"/>
            <p:cNvSpPr txBox="1">
              <a:spLocks noChangeArrowheads="1"/>
            </p:cNvSpPr>
            <p:nvPr/>
          </p:nvSpPr>
          <p:spPr bwMode="auto">
            <a:xfrm>
              <a:off x="6907745" y="6329363"/>
              <a:ext cx="1914525" cy="338554"/>
            </a:xfrm>
            <a:prstGeom prst="rect">
              <a:avLst/>
            </a:prstGeom>
            <a:noFill/>
            <a:ln w="9525">
              <a:noFill/>
              <a:miter lim="800000"/>
              <a:headEnd/>
              <a:tailEnd/>
            </a:ln>
            <a:effectLst/>
          </p:spPr>
          <p:txBody>
            <a:bodyPr wrap="square">
              <a:prstTxWarp prst="textNoShape">
                <a:avLst/>
              </a:prstTxWarp>
              <a:spAutoFit/>
            </a:bodyPr>
            <a:lstStyle/>
            <a:p>
              <a:pPr>
                <a:spcBef>
                  <a:spcPct val="50000"/>
                </a:spcBef>
              </a:pPr>
              <a:r>
                <a:rPr lang="en-US" sz="1600" dirty="0" err="1" smtClean="0">
                  <a:solidFill>
                    <a:srgbClr val="0000FF"/>
                  </a:solidFill>
                  <a:latin typeface="Courier New" charset="0"/>
                </a:rPr>
                <a:t>FindSHooks.cpp</a:t>
              </a:r>
              <a:r>
                <a:rPr lang="en-US" sz="1600" dirty="0" smtClean="0">
                  <a:solidFill>
                    <a:srgbClr val="0000FF"/>
                  </a:solidFill>
                  <a:latin typeface="Courier New" charset="0"/>
                </a:rPr>
                <a:t> </a:t>
              </a:r>
              <a:endParaRPr lang="en-US" sz="1600" dirty="0">
                <a:solidFill>
                  <a:srgbClr val="0000FF"/>
                </a:solidFill>
                <a:latin typeface="Courier New" charset="0"/>
              </a:endParaRPr>
            </a:p>
          </p:txBody>
        </p:sp>
        <p:sp>
          <p:nvSpPr>
            <p:cNvPr id="634894" name="Line 14"/>
            <p:cNvSpPr>
              <a:spLocks noChangeShapeType="1"/>
            </p:cNvSpPr>
            <p:nvPr/>
          </p:nvSpPr>
          <p:spPr bwMode="auto">
            <a:xfrm flipV="1">
              <a:off x="6998233" y="6594475"/>
              <a:ext cx="1737360" cy="1588"/>
            </a:xfrm>
            <a:prstGeom prst="line">
              <a:avLst/>
            </a:prstGeom>
            <a:noFill/>
            <a:ln w="9525">
              <a:solidFill>
                <a:srgbClr val="0000FF"/>
              </a:solidFill>
              <a:round/>
              <a:headEnd/>
              <a:tailEnd/>
            </a:ln>
            <a:effectLst/>
          </p:spPr>
          <p:txBody>
            <a:bodyPr wrap="none" anchor="ctr">
              <a:prstTxWarp prst="textNoShape">
                <a:avLst/>
              </a:prstTxWarp>
            </a:bodyPr>
            <a:lstStyle/>
            <a:p>
              <a:endParaRPr lang="en-US"/>
            </a:p>
          </p:txBody>
        </p:sp>
      </p:grpSp>
      <p:sp>
        <p:nvSpPr>
          <p:cNvPr id="634895" name="Rectangle 15">
            <a:hlinkClick r:id="rId4"/>
          </p:cNvPr>
          <p:cNvSpPr>
            <a:spLocks noChangeArrowheads="1"/>
          </p:cNvSpPr>
          <p:nvPr/>
        </p:nvSpPr>
        <p:spPr bwMode="auto">
          <a:xfrm>
            <a:off x="6968070" y="6351588"/>
            <a:ext cx="1701800" cy="285750"/>
          </a:xfrm>
          <a:prstGeom prst="rect">
            <a:avLst/>
          </a:prstGeom>
          <a:noFill/>
          <a:ln w="9525">
            <a:noFill/>
            <a:miter lim="800000"/>
            <a:headEnd/>
            <a:tailEnd/>
          </a:ln>
          <a:effectLst/>
        </p:spPr>
        <p:txBody>
          <a:bodyPr wrap="none" anchor="ctr">
            <a:prstTxWarp prst="textNoShape">
              <a:avLst/>
            </a:prstTxWarp>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34888">
                                            <p:txEl>
                                              <p:pRg st="0" end="0"/>
                                            </p:txEl>
                                          </p:spTgt>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634889"/>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499"/>
                                          </p:stCondLst>
                                        </p:cTn>
                                        <p:tgtEl>
                                          <p:spTgt spid="634890">
                                            <p:txEl>
                                              <p:pRg st="0" end="0"/>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499"/>
                                          </p:stCondLst>
                                        </p:cTn>
                                        <p:tgtEl>
                                          <p:spTgt spid="634890">
                                            <p:txEl>
                                              <p:pRg st="1" end="1"/>
                                            </p:txEl>
                                          </p:spTgt>
                                        </p:tgtEl>
                                        <p:attrNameLst>
                                          <p:attrName>style.visibility</p:attrName>
                                        </p:attrNameLst>
                                      </p:cBhvr>
                                      <p:to>
                                        <p:strVal val="visible"/>
                                      </p:to>
                                    </p:set>
                                  </p:childTnLst>
                                </p:cTn>
                              </p:par>
                              <p:par>
                                <p:cTn id="18" presetID="1" presetClass="entr" presetSubtype="0" fill="hold" grpId="0" nodeType="withEffect" nodePh="1">
                                  <p:stCondLst>
                                    <p:cond delay="0"/>
                                  </p:stCondLst>
                                  <p:endCondLst>
                                    <p:cond evt="begin" delay="0">
                                      <p:tn val="18"/>
                                    </p:cond>
                                  </p:endCondLst>
                                  <p:childTnLst>
                                    <p:set>
                                      <p:cBhvr>
                                        <p:cTn id="19" dur="1" fill="hold">
                                          <p:stCondLst>
                                            <p:cond delay="499"/>
                                          </p:stCondLst>
                                        </p:cTn>
                                        <p:tgtEl>
                                          <p:spTgt spid="634895"/>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888" grpId="0" build="p" autoUpdateAnimBg="0"/>
      <p:bldP spid="634890" grpId="0" build="p" autoUpdateAnimBg="0"/>
      <p:bldP spid="634895" grpId="0" animBg="1"/>
    </p:bld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1026"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Challenge for Next Time: Anagrams</a:t>
            </a:r>
            <a:endParaRPr lang="en-US" sz="4000" dirty="0">
              <a:solidFill>
                <a:schemeClr val="tx1"/>
              </a:solidFill>
            </a:endParaRPr>
          </a:p>
        </p:txBody>
      </p:sp>
      <p:pic>
        <p:nvPicPr>
          <p:cNvPr id="32" name="Picture 31"/>
          <p:cNvPicPr>
            <a:picLocks noChangeAspect="1"/>
          </p:cNvPicPr>
          <p:nvPr/>
        </p:nvPicPr>
        <p:blipFill>
          <a:blip r:embed="rId3"/>
          <a:srcRect l="6506" t="3081" r="6506" b="38825"/>
          <a:stretch>
            <a:fillRect/>
          </a:stretch>
        </p:blipFill>
        <p:spPr>
          <a:xfrm>
            <a:off x="2738136" y="1201420"/>
            <a:ext cx="3667746" cy="5171894"/>
          </a:xfrm>
          <a:prstGeom prst="rect">
            <a:avLst/>
          </a:prstGeom>
          <a:ln>
            <a:solidFill>
              <a:srgbClr val="000000"/>
            </a:solidFill>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1026"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Challenge for Next Time: Anagrams</a:t>
            </a:r>
            <a:endParaRPr lang="en-US" sz="4000" dirty="0">
              <a:solidFill>
                <a:schemeClr val="tx1"/>
              </a:solidFill>
            </a:endParaRPr>
          </a:p>
        </p:txBody>
      </p:sp>
      <p:sp>
        <p:nvSpPr>
          <p:cNvPr id="641027" name="Rectangle 3"/>
          <p:cNvSpPr>
            <a:spLocks noChangeArrowheads="1"/>
          </p:cNvSpPr>
          <p:nvPr/>
        </p:nvSpPr>
        <p:spPr bwMode="auto">
          <a:xfrm>
            <a:off x="482600" y="1155700"/>
            <a:ext cx="8128000" cy="749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Write a program that reads in a set of letters and sees whether any anagrams of that set of letters are themselves </a:t>
            </a:r>
            <a:r>
              <a:rPr lang="en-US" sz="2400" b="0" dirty="0" smtClean="0"/>
              <a:t>words:</a:t>
            </a:r>
            <a:endParaRPr lang="en-US" sz="2400" b="0" dirty="0"/>
          </a:p>
        </p:txBody>
      </p:sp>
      <p:pic>
        <p:nvPicPr>
          <p:cNvPr id="641032" name="Picture 8" descr="Console-3"/>
          <p:cNvPicPr>
            <a:picLocks noChangeAspect="1" noChangeArrowheads="1"/>
          </p:cNvPicPr>
          <p:nvPr/>
        </p:nvPicPr>
        <p:blipFill>
          <a:blip r:embed="rId3"/>
          <a:srcRect r="119" b="273"/>
          <a:stretch>
            <a:fillRect/>
          </a:stretch>
        </p:blipFill>
        <p:spPr bwMode="auto">
          <a:xfrm>
            <a:off x="1460500" y="1969105"/>
            <a:ext cx="6219825" cy="2724150"/>
          </a:xfrm>
          <a:prstGeom prst="rect">
            <a:avLst/>
          </a:prstGeom>
          <a:noFill/>
        </p:spPr>
      </p:pic>
      <p:sp>
        <p:nvSpPr>
          <p:cNvPr id="641035" name="Text Box 11"/>
          <p:cNvSpPr txBox="1">
            <a:spLocks noChangeArrowheads="1"/>
          </p:cNvSpPr>
          <p:nvPr/>
        </p:nvSpPr>
        <p:spPr bwMode="auto">
          <a:xfrm>
            <a:off x="1524000" y="1978630"/>
            <a:ext cx="6096000" cy="244475"/>
          </a:xfrm>
          <a:prstGeom prst="rect">
            <a:avLst/>
          </a:prstGeom>
          <a:noFill/>
          <a:ln w="9525">
            <a:noFill/>
            <a:miter lim="800000"/>
            <a:headEnd/>
            <a:tailEnd/>
          </a:ln>
          <a:effectLst/>
        </p:spPr>
        <p:txBody>
          <a:bodyPr>
            <a:prstTxWarp prst="textNoShape">
              <a:avLst/>
            </a:prstTxWarp>
            <a:spAutoFit/>
          </a:bodyPr>
          <a:lstStyle/>
          <a:p>
            <a:pPr algn="ctr"/>
            <a:r>
              <a:rPr lang="en-US" sz="1000" dirty="0" err="1">
                <a:solidFill>
                  <a:srgbClr val="333333"/>
                </a:solidFill>
                <a:latin typeface="Helvetica Neue"/>
              </a:rPr>
              <a:t>FindAnagrams</a:t>
            </a:r>
            <a:endParaRPr lang="en-US" sz="1000" b="0" dirty="0">
              <a:solidFill>
                <a:srgbClr val="333333"/>
              </a:solidFill>
              <a:latin typeface="Charcoal CY" charset="-52"/>
            </a:endParaRPr>
          </a:p>
        </p:txBody>
      </p:sp>
      <p:sp>
        <p:nvSpPr>
          <p:cNvPr id="641036" name="Text Box 12"/>
          <p:cNvSpPr txBox="1">
            <a:spLocks noChangeArrowheads="1"/>
          </p:cNvSpPr>
          <p:nvPr/>
        </p:nvSpPr>
        <p:spPr bwMode="auto">
          <a:xfrm>
            <a:off x="1536700" y="2197705"/>
            <a:ext cx="5118100"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Enter tiles: </a:t>
            </a:r>
          </a:p>
        </p:txBody>
      </p:sp>
      <p:sp>
        <p:nvSpPr>
          <p:cNvPr id="641037" name="Text Box 13"/>
          <p:cNvSpPr txBox="1">
            <a:spLocks noChangeArrowheads="1"/>
          </p:cNvSpPr>
          <p:nvPr/>
        </p:nvSpPr>
        <p:spPr bwMode="auto">
          <a:xfrm>
            <a:off x="1536700" y="2197705"/>
            <a:ext cx="5854700" cy="304800"/>
          </a:xfrm>
          <a:prstGeom prst="rect">
            <a:avLst/>
          </a:prstGeom>
          <a:noFill/>
          <a:ln w="9525">
            <a:noFill/>
            <a:miter lim="800000"/>
            <a:headEnd/>
            <a:tailEnd/>
          </a:ln>
          <a:effectLst/>
        </p:spPr>
        <p:txBody>
          <a:bodyPr>
            <a:prstTxWarp prst="textNoShape">
              <a:avLst/>
            </a:prstTxWarp>
            <a:spAutoFit/>
          </a:bodyPr>
          <a:lstStyle/>
          <a:p>
            <a:r>
              <a:rPr lang="en-US">
                <a:solidFill>
                  <a:srgbClr val="0000FF"/>
                </a:solidFill>
                <a:latin typeface="Courier New" charset="0"/>
              </a:rPr>
              <a:t>             ehprsyz</a:t>
            </a:r>
          </a:p>
        </p:txBody>
      </p:sp>
      <p:sp>
        <p:nvSpPr>
          <p:cNvPr id="641054" name="Text Box 30"/>
          <p:cNvSpPr txBox="1">
            <a:spLocks noChangeArrowheads="1"/>
          </p:cNvSpPr>
          <p:nvPr/>
        </p:nvSpPr>
        <p:spPr bwMode="auto">
          <a:xfrm>
            <a:off x="1536700" y="2400905"/>
            <a:ext cx="5118100"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zephyrs </a:t>
            </a:r>
          </a:p>
        </p:txBody>
      </p:sp>
      <p:sp>
        <p:nvSpPr>
          <p:cNvPr id="641056" name="Text Box 32"/>
          <p:cNvSpPr txBox="1">
            <a:spLocks noChangeArrowheads="1"/>
          </p:cNvSpPr>
          <p:nvPr/>
        </p:nvSpPr>
        <p:spPr bwMode="auto">
          <a:xfrm>
            <a:off x="1536700" y="2604105"/>
            <a:ext cx="5118100"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Enter tiles: </a:t>
            </a:r>
          </a:p>
        </p:txBody>
      </p:sp>
      <p:sp>
        <p:nvSpPr>
          <p:cNvPr id="641057" name="Text Box 33"/>
          <p:cNvSpPr txBox="1">
            <a:spLocks noChangeArrowheads="1"/>
          </p:cNvSpPr>
          <p:nvPr/>
        </p:nvSpPr>
        <p:spPr bwMode="auto">
          <a:xfrm>
            <a:off x="1536700" y="2604105"/>
            <a:ext cx="5854700" cy="304800"/>
          </a:xfrm>
          <a:prstGeom prst="rect">
            <a:avLst/>
          </a:prstGeom>
          <a:noFill/>
          <a:ln w="9525">
            <a:noFill/>
            <a:miter lim="800000"/>
            <a:headEnd/>
            <a:tailEnd/>
          </a:ln>
          <a:effectLst/>
        </p:spPr>
        <p:txBody>
          <a:bodyPr>
            <a:prstTxWarp prst="textNoShape">
              <a:avLst/>
            </a:prstTxWarp>
            <a:spAutoFit/>
          </a:bodyPr>
          <a:lstStyle/>
          <a:p>
            <a:r>
              <a:rPr lang="en-US">
                <a:solidFill>
                  <a:srgbClr val="0000FF"/>
                </a:solidFill>
                <a:latin typeface="Courier New" charset="0"/>
              </a:rPr>
              <a:t>             aeinstr</a:t>
            </a:r>
          </a:p>
        </p:txBody>
      </p:sp>
      <p:sp>
        <p:nvSpPr>
          <p:cNvPr id="641058" name="Text Box 34"/>
          <p:cNvSpPr txBox="1">
            <a:spLocks noChangeArrowheads="1"/>
          </p:cNvSpPr>
          <p:nvPr/>
        </p:nvSpPr>
        <p:spPr bwMode="auto">
          <a:xfrm>
            <a:off x="1536700" y="2807305"/>
            <a:ext cx="5118100"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anestri</a:t>
            </a:r>
          </a:p>
        </p:txBody>
      </p:sp>
      <p:sp>
        <p:nvSpPr>
          <p:cNvPr id="641060" name="Text Box 36"/>
          <p:cNvSpPr txBox="1">
            <a:spLocks noChangeArrowheads="1"/>
          </p:cNvSpPr>
          <p:nvPr/>
        </p:nvSpPr>
        <p:spPr bwMode="auto">
          <a:xfrm>
            <a:off x="1536700" y="3010505"/>
            <a:ext cx="5118100"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nastier</a:t>
            </a:r>
          </a:p>
        </p:txBody>
      </p:sp>
      <p:sp>
        <p:nvSpPr>
          <p:cNvPr id="641062" name="Text Box 38"/>
          <p:cNvSpPr txBox="1">
            <a:spLocks noChangeArrowheads="1"/>
          </p:cNvSpPr>
          <p:nvPr/>
        </p:nvSpPr>
        <p:spPr bwMode="auto">
          <a:xfrm>
            <a:off x="1536700" y="3213705"/>
            <a:ext cx="5118100"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ratines</a:t>
            </a:r>
          </a:p>
        </p:txBody>
      </p:sp>
      <p:sp>
        <p:nvSpPr>
          <p:cNvPr id="641064" name="Text Box 40"/>
          <p:cNvSpPr txBox="1">
            <a:spLocks noChangeArrowheads="1"/>
          </p:cNvSpPr>
          <p:nvPr/>
        </p:nvSpPr>
        <p:spPr bwMode="auto">
          <a:xfrm>
            <a:off x="1536700" y="3416905"/>
            <a:ext cx="5118100"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retains</a:t>
            </a:r>
          </a:p>
        </p:txBody>
      </p:sp>
      <p:sp>
        <p:nvSpPr>
          <p:cNvPr id="641066" name="Text Box 42"/>
          <p:cNvSpPr txBox="1">
            <a:spLocks noChangeArrowheads="1"/>
          </p:cNvSpPr>
          <p:nvPr/>
        </p:nvSpPr>
        <p:spPr bwMode="auto">
          <a:xfrm>
            <a:off x="1536700" y="3620105"/>
            <a:ext cx="5118100"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retinas</a:t>
            </a:r>
          </a:p>
        </p:txBody>
      </p:sp>
      <p:sp>
        <p:nvSpPr>
          <p:cNvPr id="641068" name="Text Box 44"/>
          <p:cNvSpPr txBox="1">
            <a:spLocks noChangeArrowheads="1"/>
          </p:cNvSpPr>
          <p:nvPr/>
        </p:nvSpPr>
        <p:spPr bwMode="auto">
          <a:xfrm>
            <a:off x="1536700" y="3823305"/>
            <a:ext cx="5118100"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retsina</a:t>
            </a:r>
          </a:p>
        </p:txBody>
      </p:sp>
      <p:sp>
        <p:nvSpPr>
          <p:cNvPr id="641070" name="Text Box 46"/>
          <p:cNvSpPr txBox="1">
            <a:spLocks noChangeArrowheads="1"/>
          </p:cNvSpPr>
          <p:nvPr/>
        </p:nvSpPr>
        <p:spPr bwMode="auto">
          <a:xfrm>
            <a:off x="1536700" y="4026505"/>
            <a:ext cx="5118100"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stainer</a:t>
            </a:r>
          </a:p>
        </p:txBody>
      </p:sp>
      <p:sp>
        <p:nvSpPr>
          <p:cNvPr id="641072" name="Text Box 48"/>
          <p:cNvSpPr txBox="1">
            <a:spLocks noChangeArrowheads="1"/>
          </p:cNvSpPr>
          <p:nvPr/>
        </p:nvSpPr>
        <p:spPr bwMode="auto">
          <a:xfrm>
            <a:off x="1536700" y="4229705"/>
            <a:ext cx="5118100"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stearin</a:t>
            </a:r>
          </a:p>
        </p:txBody>
      </p:sp>
      <p:sp>
        <p:nvSpPr>
          <p:cNvPr id="26" name="Rectangle 51"/>
          <p:cNvSpPr>
            <a:spLocks noChangeArrowheads="1"/>
          </p:cNvSpPr>
          <p:nvPr/>
        </p:nvSpPr>
        <p:spPr bwMode="auto">
          <a:xfrm>
            <a:off x="482600" y="4800600"/>
            <a:ext cx="8128000" cy="13589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Generating all anagrams of a word is not a simple </a:t>
            </a:r>
            <a:r>
              <a:rPr lang="en-US" sz="2400" b="0" dirty="0" smtClean="0"/>
              <a:t>task.  Most solutions require some tricky recursion, but can </a:t>
            </a:r>
            <a:r>
              <a:rPr lang="en-US" sz="2400" b="0" dirty="0"/>
              <a:t>you think of another way to solve this </a:t>
            </a:r>
            <a:r>
              <a:rPr lang="en-US" sz="2400" b="0" dirty="0" smtClean="0"/>
              <a:t>problem</a:t>
            </a:r>
            <a:r>
              <a:rPr lang="en-US" sz="2400" b="0" dirty="0" smtClean="0">
                <a:solidFill>
                  <a:srgbClr val="000000"/>
                </a:solidFill>
              </a:rPr>
              <a:t>?</a:t>
            </a:r>
            <a:r>
              <a:rPr lang="en-US" sz="2400" b="0" dirty="0" smtClean="0">
                <a:solidFill>
                  <a:srgbClr val="CCFFFF"/>
                </a:solidFill>
              </a:rPr>
              <a:t>  Hint: What if you had a function that sorts the letters in a word.  Would that help?</a:t>
            </a:r>
            <a:endParaRPr lang="en-US" sz="2400" b="0" dirty="0">
              <a:solidFill>
                <a:srgbClr val="CCFFFF"/>
              </a:solidFill>
            </a:endParaRPr>
          </a:p>
        </p:txBody>
      </p:sp>
      <p:sp>
        <p:nvSpPr>
          <p:cNvPr id="641075" name="Rectangle 51"/>
          <p:cNvSpPr>
            <a:spLocks noChangeArrowheads="1"/>
          </p:cNvSpPr>
          <p:nvPr/>
        </p:nvSpPr>
        <p:spPr bwMode="auto">
          <a:xfrm>
            <a:off x="482600" y="4800600"/>
            <a:ext cx="8128000" cy="13589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Generating all anagrams of a word is not a simple </a:t>
            </a:r>
            <a:r>
              <a:rPr lang="en-US" sz="2400" b="0" dirty="0" smtClean="0"/>
              <a:t>task.  Most solutions require some tricky recursion, but can </a:t>
            </a:r>
            <a:r>
              <a:rPr lang="en-US" sz="2400" b="0" dirty="0"/>
              <a:t>you think of another way to solve this </a:t>
            </a:r>
            <a:r>
              <a:rPr lang="en-US" sz="2400" b="0" dirty="0" smtClean="0"/>
              <a:t>problem?  Hint: What if you had a function that sorts the letters in a word.  Would that help?</a:t>
            </a:r>
            <a:endParaRPr lang="en-US" sz="2400" b="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64103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41037">
                                            <p:txEl>
                                              <p:pRg st="0" end="0"/>
                                            </p:txEl>
                                          </p:spTgt>
                                        </p:tgtEl>
                                        <p:attrNameLst>
                                          <p:attrName>style.visibility</p:attrName>
                                        </p:attrNameLst>
                                      </p:cBhvr>
                                      <p:to>
                                        <p:strVal val="visible"/>
                                      </p:to>
                                    </p:set>
                                  </p:childTnLst>
                                </p:cTn>
                              </p:par>
                            </p:childTnLst>
                          </p:cTn>
                        </p:par>
                        <p:par>
                          <p:cTn id="11" fill="hold">
                            <p:stCondLst>
                              <p:cond delay="500"/>
                            </p:stCondLst>
                            <p:childTnLst>
                              <p:par>
                                <p:cTn id="12" presetID="1" presetClass="entr" presetSubtype="0" fill="hold" grpId="0" nodeType="afterEffect">
                                  <p:stCondLst>
                                    <p:cond delay="500"/>
                                  </p:stCondLst>
                                  <p:childTnLst>
                                    <p:set>
                                      <p:cBhvr>
                                        <p:cTn id="13" dur="1" fill="hold">
                                          <p:stCondLst>
                                            <p:cond delay="499"/>
                                          </p:stCondLst>
                                        </p:cTn>
                                        <p:tgtEl>
                                          <p:spTgt spid="641054">
                                            <p:txEl>
                                              <p:pRg st="0" end="0"/>
                                            </p:txEl>
                                          </p:spTgt>
                                        </p:tgtEl>
                                        <p:attrNameLst>
                                          <p:attrName>style.visibility</p:attrName>
                                        </p:attrNameLst>
                                      </p:cBhvr>
                                      <p:to>
                                        <p:strVal val="visible"/>
                                      </p:to>
                                    </p:set>
                                  </p:childTnLst>
                                </p:cTn>
                              </p:par>
                            </p:childTnLst>
                          </p:cTn>
                        </p:par>
                        <p:par>
                          <p:cTn id="14" fill="hold">
                            <p:stCondLst>
                              <p:cond delay="1500"/>
                            </p:stCondLst>
                            <p:childTnLst>
                              <p:par>
                                <p:cTn id="15" presetID="1" presetClass="entr" presetSubtype="0" fill="hold" grpId="0" nodeType="afterEffect">
                                  <p:stCondLst>
                                    <p:cond delay="0"/>
                                  </p:stCondLst>
                                  <p:childTnLst>
                                    <p:set>
                                      <p:cBhvr>
                                        <p:cTn id="16" dur="1" fill="hold">
                                          <p:stCondLst>
                                            <p:cond delay="499"/>
                                          </p:stCondLst>
                                        </p:cTn>
                                        <p:tgtEl>
                                          <p:spTgt spid="641056">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641057">
                                            <p:txEl>
                                              <p:pRg st="0" end="0"/>
                                            </p:txEl>
                                          </p:spTgt>
                                        </p:tgtEl>
                                        <p:attrNameLst>
                                          <p:attrName>style.visibility</p:attrName>
                                        </p:attrNameLst>
                                      </p:cBhvr>
                                      <p:to>
                                        <p:strVal val="visible"/>
                                      </p:to>
                                    </p:set>
                                  </p:childTnLst>
                                </p:cTn>
                              </p:par>
                            </p:childTnLst>
                          </p:cTn>
                        </p:par>
                        <p:par>
                          <p:cTn id="21" fill="hold">
                            <p:stCondLst>
                              <p:cond delay="500"/>
                            </p:stCondLst>
                            <p:childTnLst>
                              <p:par>
                                <p:cTn id="22" presetID="1" presetClass="entr" presetSubtype="0" fill="hold" grpId="0" nodeType="afterEffect">
                                  <p:stCondLst>
                                    <p:cond delay="0"/>
                                  </p:stCondLst>
                                  <p:childTnLst>
                                    <p:set>
                                      <p:cBhvr>
                                        <p:cTn id="23" dur="1" fill="hold">
                                          <p:stCondLst>
                                            <p:cond delay="499"/>
                                          </p:stCondLst>
                                        </p:cTn>
                                        <p:tgtEl>
                                          <p:spTgt spid="641058">
                                            <p:txEl>
                                              <p:pRg st="0" end="0"/>
                                            </p:txEl>
                                          </p:spTgt>
                                        </p:tgtEl>
                                        <p:attrNameLst>
                                          <p:attrName>style.visibility</p:attrName>
                                        </p:attrNameLst>
                                      </p:cBhvr>
                                      <p:to>
                                        <p:strVal val="visible"/>
                                      </p:to>
                                    </p:set>
                                  </p:childTnLst>
                                </p:cTn>
                              </p:par>
                            </p:childTnLst>
                          </p:cTn>
                        </p:par>
                        <p:par>
                          <p:cTn id="24" fill="hold">
                            <p:stCondLst>
                              <p:cond delay="1000"/>
                            </p:stCondLst>
                            <p:childTnLst>
                              <p:par>
                                <p:cTn id="25" presetID="1" presetClass="entr" presetSubtype="0" fill="hold" grpId="0" nodeType="afterEffect">
                                  <p:stCondLst>
                                    <p:cond delay="500"/>
                                  </p:stCondLst>
                                  <p:childTnLst>
                                    <p:set>
                                      <p:cBhvr>
                                        <p:cTn id="26" dur="1" fill="hold">
                                          <p:stCondLst>
                                            <p:cond delay="499"/>
                                          </p:stCondLst>
                                        </p:cTn>
                                        <p:tgtEl>
                                          <p:spTgt spid="641060">
                                            <p:txEl>
                                              <p:pRg st="0" end="0"/>
                                            </p:txEl>
                                          </p:spTgt>
                                        </p:tgtEl>
                                        <p:attrNameLst>
                                          <p:attrName>style.visibility</p:attrName>
                                        </p:attrNameLst>
                                      </p:cBhvr>
                                      <p:to>
                                        <p:strVal val="visible"/>
                                      </p:to>
                                    </p:set>
                                  </p:childTnLst>
                                </p:cTn>
                              </p:par>
                            </p:childTnLst>
                          </p:cTn>
                        </p:par>
                        <p:par>
                          <p:cTn id="27" fill="hold">
                            <p:stCondLst>
                              <p:cond delay="2000"/>
                            </p:stCondLst>
                            <p:childTnLst>
                              <p:par>
                                <p:cTn id="28" presetID="1" presetClass="entr" presetSubtype="0" fill="hold" grpId="0" nodeType="afterEffect">
                                  <p:stCondLst>
                                    <p:cond delay="500"/>
                                  </p:stCondLst>
                                  <p:childTnLst>
                                    <p:set>
                                      <p:cBhvr>
                                        <p:cTn id="29" dur="1" fill="hold">
                                          <p:stCondLst>
                                            <p:cond delay="499"/>
                                          </p:stCondLst>
                                        </p:cTn>
                                        <p:tgtEl>
                                          <p:spTgt spid="641062">
                                            <p:txEl>
                                              <p:pRg st="0" end="0"/>
                                            </p:txEl>
                                          </p:spTgt>
                                        </p:tgtEl>
                                        <p:attrNameLst>
                                          <p:attrName>style.visibility</p:attrName>
                                        </p:attrNameLst>
                                      </p:cBhvr>
                                      <p:to>
                                        <p:strVal val="visible"/>
                                      </p:to>
                                    </p:set>
                                  </p:childTnLst>
                                </p:cTn>
                              </p:par>
                            </p:childTnLst>
                          </p:cTn>
                        </p:par>
                        <p:par>
                          <p:cTn id="30" fill="hold">
                            <p:stCondLst>
                              <p:cond delay="3000"/>
                            </p:stCondLst>
                            <p:childTnLst>
                              <p:par>
                                <p:cTn id="31" presetID="1" presetClass="entr" presetSubtype="0" fill="hold" grpId="0" nodeType="afterEffect">
                                  <p:stCondLst>
                                    <p:cond delay="0"/>
                                  </p:stCondLst>
                                  <p:childTnLst>
                                    <p:set>
                                      <p:cBhvr>
                                        <p:cTn id="32" dur="1" fill="hold">
                                          <p:stCondLst>
                                            <p:cond delay="499"/>
                                          </p:stCondLst>
                                        </p:cTn>
                                        <p:tgtEl>
                                          <p:spTgt spid="641064">
                                            <p:txEl>
                                              <p:pRg st="0" end="0"/>
                                            </p:txEl>
                                          </p:spTgt>
                                        </p:tgtEl>
                                        <p:attrNameLst>
                                          <p:attrName>style.visibility</p:attrName>
                                        </p:attrNameLst>
                                      </p:cBhvr>
                                      <p:to>
                                        <p:strVal val="visible"/>
                                      </p:to>
                                    </p:set>
                                  </p:childTnLst>
                                </p:cTn>
                              </p:par>
                            </p:childTnLst>
                          </p:cTn>
                        </p:par>
                        <p:par>
                          <p:cTn id="33" fill="hold">
                            <p:stCondLst>
                              <p:cond delay="3500"/>
                            </p:stCondLst>
                            <p:childTnLst>
                              <p:par>
                                <p:cTn id="34" presetID="1" presetClass="entr" presetSubtype="0" fill="hold" grpId="0" nodeType="afterEffect">
                                  <p:stCondLst>
                                    <p:cond delay="0"/>
                                  </p:stCondLst>
                                  <p:childTnLst>
                                    <p:set>
                                      <p:cBhvr>
                                        <p:cTn id="35" dur="1" fill="hold">
                                          <p:stCondLst>
                                            <p:cond delay="499"/>
                                          </p:stCondLst>
                                        </p:cTn>
                                        <p:tgtEl>
                                          <p:spTgt spid="641066">
                                            <p:txEl>
                                              <p:pRg st="0" end="0"/>
                                            </p:txEl>
                                          </p:spTgt>
                                        </p:tgtEl>
                                        <p:attrNameLst>
                                          <p:attrName>style.visibility</p:attrName>
                                        </p:attrNameLst>
                                      </p:cBhvr>
                                      <p:to>
                                        <p:strVal val="visible"/>
                                      </p:to>
                                    </p:set>
                                  </p:childTnLst>
                                </p:cTn>
                              </p:par>
                            </p:childTnLst>
                          </p:cTn>
                        </p:par>
                        <p:par>
                          <p:cTn id="36" fill="hold">
                            <p:stCondLst>
                              <p:cond delay="4000"/>
                            </p:stCondLst>
                            <p:childTnLst>
                              <p:par>
                                <p:cTn id="37" presetID="1" presetClass="entr" presetSubtype="0" fill="hold" grpId="0" nodeType="afterEffect">
                                  <p:stCondLst>
                                    <p:cond delay="0"/>
                                  </p:stCondLst>
                                  <p:childTnLst>
                                    <p:set>
                                      <p:cBhvr>
                                        <p:cTn id="38" dur="1" fill="hold">
                                          <p:stCondLst>
                                            <p:cond delay="499"/>
                                          </p:stCondLst>
                                        </p:cTn>
                                        <p:tgtEl>
                                          <p:spTgt spid="641068">
                                            <p:txEl>
                                              <p:pRg st="0" end="0"/>
                                            </p:txEl>
                                          </p:spTgt>
                                        </p:tgtEl>
                                        <p:attrNameLst>
                                          <p:attrName>style.visibility</p:attrName>
                                        </p:attrNameLst>
                                      </p:cBhvr>
                                      <p:to>
                                        <p:strVal val="visible"/>
                                      </p:to>
                                    </p:set>
                                  </p:childTnLst>
                                </p:cTn>
                              </p:par>
                            </p:childTnLst>
                          </p:cTn>
                        </p:par>
                        <p:par>
                          <p:cTn id="39" fill="hold">
                            <p:stCondLst>
                              <p:cond delay="4500"/>
                            </p:stCondLst>
                            <p:childTnLst>
                              <p:par>
                                <p:cTn id="40" presetID="1" presetClass="entr" presetSubtype="0" fill="hold" grpId="0" nodeType="afterEffect">
                                  <p:stCondLst>
                                    <p:cond delay="200"/>
                                  </p:stCondLst>
                                  <p:childTnLst>
                                    <p:set>
                                      <p:cBhvr>
                                        <p:cTn id="41" dur="1" fill="hold">
                                          <p:stCondLst>
                                            <p:cond delay="499"/>
                                          </p:stCondLst>
                                        </p:cTn>
                                        <p:tgtEl>
                                          <p:spTgt spid="641070">
                                            <p:txEl>
                                              <p:pRg st="0" end="0"/>
                                            </p:txEl>
                                          </p:spTgt>
                                        </p:tgtEl>
                                        <p:attrNameLst>
                                          <p:attrName>style.visibility</p:attrName>
                                        </p:attrNameLst>
                                      </p:cBhvr>
                                      <p:to>
                                        <p:strVal val="visible"/>
                                      </p:to>
                                    </p:set>
                                  </p:childTnLst>
                                </p:cTn>
                              </p:par>
                            </p:childTnLst>
                          </p:cTn>
                        </p:par>
                        <p:par>
                          <p:cTn id="42" fill="hold">
                            <p:stCondLst>
                              <p:cond delay="5200"/>
                            </p:stCondLst>
                            <p:childTnLst>
                              <p:par>
                                <p:cTn id="43" presetID="1" presetClass="entr" presetSubtype="0" fill="hold" grpId="0" nodeType="afterEffect">
                                  <p:stCondLst>
                                    <p:cond delay="0"/>
                                  </p:stCondLst>
                                  <p:childTnLst>
                                    <p:set>
                                      <p:cBhvr>
                                        <p:cTn id="44" dur="1" fill="hold">
                                          <p:stCondLst>
                                            <p:cond delay="499"/>
                                          </p:stCondLst>
                                        </p:cTn>
                                        <p:tgtEl>
                                          <p:spTgt spid="641072">
                                            <p:txEl>
                                              <p:pRg st="0" end="0"/>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1" nodeType="clickEffect">
                                  <p:stCondLst>
                                    <p:cond delay="0"/>
                                  </p:stCondLst>
                                  <p:childTnLst>
                                    <p:set>
                                      <p:cBhvr>
                                        <p:cTn id="48" dur="1" fill="hold">
                                          <p:stCondLst>
                                            <p:cond delay="0"/>
                                          </p:stCondLst>
                                        </p:cTn>
                                        <p:tgtEl>
                                          <p:spTgt spid="26">
                                            <p:txEl>
                                              <p:pRg st="0" end="0"/>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641075">
                                            <p:txEl>
                                              <p:pRg st="0" end="0"/>
                                            </p:txEl>
                                          </p:spTgt>
                                        </p:tgtEl>
                                        <p:attrNameLst>
                                          <p:attrName>style.visibility</p:attrName>
                                        </p:attrNameLst>
                                      </p:cBhvr>
                                      <p:to>
                                        <p:strVal val="visible"/>
                                      </p:to>
                                    </p:set>
                                    <p:animEffect transition="in" filter="fade">
                                      <p:cBhvr>
                                        <p:cTn id="53" dur="1000"/>
                                        <p:tgtEl>
                                          <p:spTgt spid="641075">
                                            <p:txEl>
                                              <p:pRg st="0" end="0"/>
                                            </p:txEl>
                                          </p:spTgt>
                                        </p:tgtEl>
                                      </p:cBhvr>
                                    </p:animEffect>
                                  </p:childTnLst>
                                </p:cTn>
                              </p:par>
                            </p:childTnLst>
                          </p:cTn>
                        </p:par>
                        <p:par>
                          <p:cTn id="54" fill="hold">
                            <p:stCondLst>
                              <p:cond delay="1000"/>
                            </p:stCondLst>
                            <p:childTnLst>
                              <p:par>
                                <p:cTn id="55" presetID="1" presetClass="exit" presetSubtype="0" fill="hold" grpId="0" nodeType="afterEffect">
                                  <p:stCondLst>
                                    <p:cond delay="0"/>
                                  </p:stCondLst>
                                  <p:childTnLst>
                                    <p:set>
                                      <p:cBhvr>
                                        <p:cTn id="56" dur="1" fill="hold">
                                          <p:stCondLst>
                                            <p:cond delay="0"/>
                                          </p:stCondLst>
                                        </p:cTn>
                                        <p:tgtEl>
                                          <p:spTgt spid="26">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1036" grpId="0" build="p" autoUpdateAnimBg="0"/>
      <p:bldP spid="641037" grpId="0" build="p" autoUpdateAnimBg="0"/>
      <p:bldP spid="641054" grpId="0" build="p" autoUpdateAnimBg="0"/>
      <p:bldP spid="641056" grpId="0" build="p" autoUpdateAnimBg="0"/>
      <p:bldP spid="641057" grpId="0" build="p" autoUpdateAnimBg="0"/>
      <p:bldP spid="641058" grpId="0" build="p" autoUpdateAnimBg="0"/>
      <p:bldP spid="641060" grpId="0" build="p" autoUpdateAnimBg="0"/>
      <p:bldP spid="641062" grpId="0" build="p" autoUpdateAnimBg="0"/>
      <p:bldP spid="641064" grpId="0" build="p" autoUpdateAnimBg="0"/>
      <p:bldP spid="641066" grpId="0" build="p" autoUpdateAnimBg="0"/>
      <p:bldP spid="641068" grpId="0" build="p" autoUpdateAnimBg="0"/>
      <p:bldP spid="641070" grpId="0" build="p" autoUpdateAnimBg="0"/>
      <p:bldP spid="641072" grpId="0" build="p" autoUpdateAnimBg="0"/>
      <p:bldP spid="26" grpId="0" build="allAtOnce"/>
      <p:bldP spid="26" grpId="1" build="allAtOnce"/>
      <p:bldP spid="641075" grpId="0" build="p" autoUpdateAnimBg="0"/>
    </p:bld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7635" name="Rectangle 3"/>
          <p:cNvSpPr>
            <a:spLocks noGrp="1" noChangeArrowheads="1"/>
          </p:cNvSpPr>
          <p:nvPr>
            <p:ph type="title"/>
          </p:nvPr>
        </p:nvSpPr>
        <p:spPr>
          <a:xfrm>
            <a:off x="0" y="2667000"/>
            <a:ext cx="9144000" cy="1143000"/>
          </a:xfrm>
          <a:noFill/>
          <a:ln/>
        </p:spPr>
        <p:txBody>
          <a:bodyPr/>
          <a:lstStyle/>
          <a:p>
            <a:r>
              <a:rPr lang="en-US" sz="3600">
                <a:solidFill>
                  <a:srgbClr val="FF0000"/>
                </a:solidFill>
              </a:rPr>
              <a:t>The End</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0" y="76200"/>
            <a:ext cx="9144000" cy="1143000"/>
          </a:xfrm>
          <a:noFill/>
        </p:spPr>
        <p:txBody>
          <a:bodyPr/>
          <a:lstStyle/>
          <a:p>
            <a:r>
              <a:rPr lang="en-US">
                <a:solidFill>
                  <a:srgbClr val="FF0000"/>
                </a:solidFill>
              </a:rPr>
              <a:t>Optional Movie</a:t>
            </a:r>
            <a:endParaRPr lang="en-US">
              <a:solidFill>
                <a:schemeClr val="tx1"/>
              </a:solidFill>
            </a:endParaRPr>
          </a:p>
        </p:txBody>
      </p:sp>
      <p:pic>
        <p:nvPicPr>
          <p:cNvPr id="18435" name="Picture 3"/>
          <p:cNvPicPr>
            <a:picLocks noChangeAspect="1" noChangeArrowheads="1"/>
          </p:cNvPicPr>
          <p:nvPr/>
        </p:nvPicPr>
        <p:blipFill>
          <a:blip r:embed="rId3"/>
          <a:srcRect/>
          <a:stretch>
            <a:fillRect/>
          </a:stretch>
        </p:blipFill>
        <p:spPr bwMode="auto">
          <a:xfrm>
            <a:off x="5029200" y="1219200"/>
            <a:ext cx="3556000" cy="5160963"/>
          </a:xfrm>
          <a:prstGeom prst="rect">
            <a:avLst/>
          </a:prstGeom>
          <a:noFill/>
          <a:ln w="9525">
            <a:solidFill>
              <a:schemeClr val="tx1"/>
            </a:solidFill>
            <a:miter lim="800000"/>
            <a:headEnd/>
            <a:tailEnd/>
          </a:ln>
        </p:spPr>
      </p:pic>
      <p:sp>
        <p:nvSpPr>
          <p:cNvPr id="18436" name="Text Box 4"/>
          <p:cNvSpPr txBox="1">
            <a:spLocks noChangeArrowheads="1"/>
          </p:cNvSpPr>
          <p:nvPr/>
        </p:nvSpPr>
        <p:spPr bwMode="auto">
          <a:xfrm>
            <a:off x="422275" y="3629025"/>
            <a:ext cx="4314825" cy="2622550"/>
          </a:xfrm>
          <a:prstGeom prst="rect">
            <a:avLst/>
          </a:prstGeom>
          <a:noFill/>
          <a:ln w="9525">
            <a:noFill/>
            <a:miter lim="800000"/>
            <a:headEnd/>
            <a:tailEnd/>
          </a:ln>
        </p:spPr>
        <p:txBody>
          <a:bodyPr>
            <a:prstTxWarp prst="textNoShape">
              <a:avLst/>
            </a:prstTxWarp>
            <a:spAutoFit/>
          </a:bodyPr>
          <a:lstStyle/>
          <a:p>
            <a:pPr algn="ctr"/>
            <a:r>
              <a:rPr lang="en-US" sz="3000" b="0" dirty="0"/>
              <a:t>Martin Luther King, Jr.</a:t>
            </a:r>
          </a:p>
          <a:p>
            <a:pPr algn="ctr"/>
            <a:r>
              <a:rPr lang="en-US" sz="3000" b="0" dirty="0"/>
              <a:t>“I Have a Dream”</a:t>
            </a:r>
          </a:p>
          <a:p>
            <a:pPr algn="ctr"/>
            <a:endParaRPr lang="en-US" sz="1600" b="0" dirty="0" smtClean="0"/>
          </a:p>
          <a:p>
            <a:pPr algn="ctr"/>
            <a:r>
              <a:rPr lang="en-US" sz="3000" b="0" dirty="0" smtClean="0"/>
              <a:t>Location TBA</a:t>
            </a:r>
          </a:p>
          <a:p>
            <a:pPr algn="ctr"/>
            <a:r>
              <a:rPr lang="en-US" sz="3000" b="0" dirty="0"/>
              <a:t>Monday, January</a:t>
            </a:r>
            <a:r>
              <a:rPr lang="en-US" sz="3000" b="0" dirty="0" smtClean="0"/>
              <a:t> 19</a:t>
            </a:r>
          </a:p>
          <a:p>
            <a:pPr algn="ctr"/>
            <a:r>
              <a:rPr lang="en-US" sz="3000" b="0" dirty="0" smtClean="0"/>
              <a:t>2:15</a:t>
            </a:r>
            <a:r>
              <a:rPr lang="en-US" sz="800" b="0" dirty="0" smtClean="0"/>
              <a:t>  </a:t>
            </a:r>
            <a:r>
              <a:rPr lang="en-US" sz="2400" b="0" dirty="0" smtClean="0"/>
              <a:t>P</a:t>
            </a:r>
            <a:r>
              <a:rPr lang="en-US" sz="3000" b="0" dirty="0" smtClean="0"/>
              <a:t>.</a:t>
            </a:r>
            <a:r>
              <a:rPr lang="en-US" sz="2400" b="0" dirty="0" smtClean="0"/>
              <a:t>M</a:t>
            </a:r>
            <a:r>
              <a:rPr lang="en-US" sz="3000" b="0" dirty="0"/>
              <a:t>.</a:t>
            </a:r>
          </a:p>
        </p:txBody>
      </p:sp>
      <p:grpSp>
        <p:nvGrpSpPr>
          <p:cNvPr id="2" name="Group 5"/>
          <p:cNvGrpSpPr>
            <a:grpSpLocks/>
          </p:cNvGrpSpPr>
          <p:nvPr/>
        </p:nvGrpSpPr>
        <p:grpSpPr bwMode="auto">
          <a:xfrm>
            <a:off x="357188" y="1206500"/>
            <a:ext cx="4441825" cy="2041525"/>
            <a:chOff x="265" y="697"/>
            <a:chExt cx="2798" cy="1286"/>
          </a:xfrm>
        </p:grpSpPr>
        <p:sp>
          <p:nvSpPr>
            <p:cNvPr id="18438" name="Rectangle 6"/>
            <p:cNvSpPr>
              <a:spLocks noChangeArrowheads="1"/>
            </p:cNvSpPr>
            <p:nvPr/>
          </p:nvSpPr>
          <p:spPr bwMode="auto">
            <a:xfrm>
              <a:off x="265" y="697"/>
              <a:ext cx="2798" cy="1286"/>
            </a:xfrm>
            <a:prstGeom prst="rect">
              <a:avLst/>
            </a:prstGeom>
            <a:solidFill>
              <a:schemeClr val="bg1"/>
            </a:solidFill>
            <a:ln w="9525">
              <a:solidFill>
                <a:schemeClr val="tx1"/>
              </a:solidFill>
              <a:miter lim="800000"/>
              <a:headEnd/>
              <a:tailEnd/>
            </a:ln>
          </p:spPr>
          <p:txBody>
            <a:bodyPr wrap="none" anchor="ctr">
              <a:prstTxWarp prst="textNoShape">
                <a:avLst/>
              </a:prstTxWarp>
            </a:bodyPr>
            <a:lstStyle/>
            <a:p>
              <a:endParaRPr lang="en-US"/>
            </a:p>
          </p:txBody>
        </p:sp>
        <p:sp>
          <p:nvSpPr>
            <p:cNvPr id="18439" name="Text Box 7"/>
            <p:cNvSpPr txBox="1">
              <a:spLocks noChangeArrowheads="1"/>
            </p:cNvSpPr>
            <p:nvPr/>
          </p:nvSpPr>
          <p:spPr bwMode="auto">
            <a:xfrm>
              <a:off x="288" y="720"/>
              <a:ext cx="2736" cy="1234"/>
            </a:xfrm>
            <a:prstGeom prst="rect">
              <a:avLst/>
            </a:prstGeom>
            <a:noFill/>
            <a:ln w="9525">
              <a:noFill/>
              <a:miter lim="800000"/>
              <a:headEnd/>
              <a:tailEnd/>
            </a:ln>
          </p:spPr>
          <p:txBody>
            <a:bodyPr>
              <a:prstTxWarp prst="textNoShape">
                <a:avLst/>
              </a:prstTxWarp>
              <a:spAutoFit/>
            </a:bodyPr>
            <a:lstStyle/>
            <a:p>
              <a:pPr algn="just">
                <a:lnSpc>
                  <a:spcPct val="85000"/>
                </a:lnSpc>
              </a:pPr>
              <a:r>
                <a:rPr lang="en-US" sz="1800" b="0"/>
                <a:t>And so even though we face the difficulties of today and tomorrow, I still have a dream. It is a dream deeply rooted in the American dream.</a:t>
              </a:r>
            </a:p>
            <a:p>
              <a:pPr algn="just">
                <a:lnSpc>
                  <a:spcPct val="85000"/>
                </a:lnSpc>
              </a:pPr>
              <a:r>
                <a:rPr lang="en-US" sz="1800" b="0"/>
                <a:t>    I have a dream that one day this nation will rise up and live out the true meaning of its creed: “We hold these truths to be self-evident, that all men are created equal.”</a:t>
              </a:r>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02114"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Outline</a:t>
            </a:r>
            <a:endParaRPr lang="en-US" sz="4000" dirty="0">
              <a:solidFill>
                <a:srgbClr val="FF0000"/>
              </a:solidFill>
            </a:endParaRPr>
          </a:p>
        </p:txBody>
      </p:sp>
      <p:grpSp>
        <p:nvGrpSpPr>
          <p:cNvPr id="2" name="Group 3"/>
          <p:cNvGrpSpPr>
            <a:grpSpLocks/>
          </p:cNvGrpSpPr>
          <p:nvPr/>
        </p:nvGrpSpPr>
        <p:grpSpPr bwMode="auto">
          <a:xfrm>
            <a:off x="838200" y="1524000"/>
            <a:ext cx="7772400" cy="457200"/>
            <a:chOff x="528" y="816"/>
            <a:chExt cx="4896" cy="288"/>
          </a:xfrm>
        </p:grpSpPr>
        <p:sp>
          <p:nvSpPr>
            <p:cNvPr id="602116" name="Text Box 4"/>
            <p:cNvSpPr txBox="1">
              <a:spLocks noChangeArrowheads="1"/>
            </p:cNvSpPr>
            <p:nvPr/>
          </p:nvSpPr>
          <p:spPr bwMode="auto">
            <a:xfrm>
              <a:off x="768" y="816"/>
              <a:ext cx="4656" cy="2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dirty="0" smtClean="0"/>
                <a:t>The </a:t>
              </a:r>
              <a:r>
                <a:rPr lang="en-US" sz="2000" dirty="0" smtClean="0">
                  <a:latin typeface="Courier New"/>
                  <a:cs typeface="Courier New"/>
                </a:rPr>
                <a:t>Map</a:t>
              </a:r>
              <a:r>
                <a:rPr lang="en-US" sz="2400" b="0" dirty="0" smtClean="0"/>
                <a:t> class</a:t>
              </a:r>
              <a:endParaRPr lang="en-US" sz="2400" b="0" dirty="0"/>
            </a:p>
          </p:txBody>
        </p:sp>
        <p:sp>
          <p:nvSpPr>
            <p:cNvPr id="602117" name="Text Box 5"/>
            <p:cNvSpPr txBox="1">
              <a:spLocks noChangeArrowheads="1"/>
            </p:cNvSpPr>
            <p:nvPr/>
          </p:nvSpPr>
          <p:spPr bwMode="auto">
            <a:xfrm>
              <a:off x="528" y="816"/>
              <a:ext cx="336" cy="2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a:t>1.</a:t>
              </a:r>
            </a:p>
          </p:txBody>
        </p:sp>
      </p:grpSp>
      <p:grpSp>
        <p:nvGrpSpPr>
          <p:cNvPr id="3" name="Group 6"/>
          <p:cNvGrpSpPr>
            <a:grpSpLocks/>
          </p:cNvGrpSpPr>
          <p:nvPr/>
        </p:nvGrpSpPr>
        <p:grpSpPr bwMode="auto">
          <a:xfrm>
            <a:off x="838200" y="2459038"/>
            <a:ext cx="7772400" cy="457200"/>
            <a:chOff x="528" y="816"/>
            <a:chExt cx="4896" cy="288"/>
          </a:xfrm>
        </p:grpSpPr>
        <p:sp>
          <p:nvSpPr>
            <p:cNvPr id="602119" name="Text Box 7"/>
            <p:cNvSpPr txBox="1">
              <a:spLocks noChangeArrowheads="1"/>
            </p:cNvSpPr>
            <p:nvPr/>
          </p:nvSpPr>
          <p:spPr bwMode="auto">
            <a:xfrm>
              <a:off x="768" y="816"/>
              <a:ext cx="4656" cy="2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dirty="0" smtClean="0"/>
                <a:t>Symbol tables</a:t>
              </a:r>
              <a:endParaRPr lang="en-US" sz="2400" b="0" dirty="0"/>
            </a:p>
          </p:txBody>
        </p:sp>
        <p:sp>
          <p:nvSpPr>
            <p:cNvPr id="602120" name="Text Box 8"/>
            <p:cNvSpPr txBox="1">
              <a:spLocks noChangeArrowheads="1"/>
            </p:cNvSpPr>
            <p:nvPr/>
          </p:nvSpPr>
          <p:spPr bwMode="auto">
            <a:xfrm>
              <a:off x="528" y="816"/>
              <a:ext cx="336" cy="2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a:t>3.</a:t>
              </a:r>
            </a:p>
          </p:txBody>
        </p:sp>
      </p:grpSp>
      <p:grpSp>
        <p:nvGrpSpPr>
          <p:cNvPr id="4" name="Group 9"/>
          <p:cNvGrpSpPr>
            <a:grpSpLocks/>
          </p:cNvGrpSpPr>
          <p:nvPr/>
        </p:nvGrpSpPr>
        <p:grpSpPr bwMode="auto">
          <a:xfrm>
            <a:off x="838200" y="2927350"/>
            <a:ext cx="7772400" cy="457200"/>
            <a:chOff x="528" y="816"/>
            <a:chExt cx="4896" cy="288"/>
          </a:xfrm>
        </p:grpSpPr>
        <p:sp>
          <p:nvSpPr>
            <p:cNvPr id="602122" name="Text Box 10"/>
            <p:cNvSpPr txBox="1">
              <a:spLocks noChangeArrowheads="1"/>
            </p:cNvSpPr>
            <p:nvPr/>
          </p:nvSpPr>
          <p:spPr bwMode="auto">
            <a:xfrm>
              <a:off x="768" y="816"/>
              <a:ext cx="4656" cy="2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dirty="0" smtClean="0"/>
                <a:t>The range-based </a:t>
              </a:r>
              <a:r>
                <a:rPr lang="en-US" sz="2000" dirty="0" smtClean="0">
                  <a:latin typeface="Courier New" charset="0"/>
                </a:rPr>
                <a:t>for</a:t>
              </a:r>
              <a:r>
                <a:rPr lang="en-US" sz="2400" b="0" dirty="0" smtClean="0"/>
                <a:t> loop</a:t>
              </a:r>
              <a:endParaRPr lang="en-US" sz="2400" b="0" dirty="0"/>
            </a:p>
          </p:txBody>
        </p:sp>
        <p:sp>
          <p:nvSpPr>
            <p:cNvPr id="602123" name="Text Box 11"/>
            <p:cNvSpPr txBox="1">
              <a:spLocks noChangeArrowheads="1"/>
            </p:cNvSpPr>
            <p:nvPr/>
          </p:nvSpPr>
          <p:spPr bwMode="auto">
            <a:xfrm>
              <a:off x="528" y="816"/>
              <a:ext cx="336" cy="2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dirty="0"/>
                <a:t>4.</a:t>
              </a:r>
            </a:p>
          </p:txBody>
        </p:sp>
      </p:grpSp>
      <p:grpSp>
        <p:nvGrpSpPr>
          <p:cNvPr id="5" name="Group 12"/>
          <p:cNvGrpSpPr>
            <a:grpSpLocks/>
          </p:cNvGrpSpPr>
          <p:nvPr/>
        </p:nvGrpSpPr>
        <p:grpSpPr bwMode="auto">
          <a:xfrm>
            <a:off x="838200" y="3395663"/>
            <a:ext cx="7772400" cy="457200"/>
            <a:chOff x="528" y="816"/>
            <a:chExt cx="4896" cy="288"/>
          </a:xfrm>
        </p:grpSpPr>
        <p:sp>
          <p:nvSpPr>
            <p:cNvPr id="602125" name="Text Box 13"/>
            <p:cNvSpPr txBox="1">
              <a:spLocks noChangeArrowheads="1"/>
            </p:cNvSpPr>
            <p:nvPr/>
          </p:nvSpPr>
          <p:spPr bwMode="auto">
            <a:xfrm>
              <a:off x="768" y="816"/>
              <a:ext cx="4656" cy="2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dirty="0" smtClean="0"/>
                <a:t>The </a:t>
              </a:r>
              <a:r>
                <a:rPr lang="en-US" sz="2000" dirty="0" smtClean="0">
                  <a:latin typeface="Courier New" charset="0"/>
                </a:rPr>
                <a:t>Set</a:t>
              </a:r>
              <a:r>
                <a:rPr lang="en-US" sz="2400" b="0" dirty="0" smtClean="0"/>
                <a:t> </a:t>
              </a:r>
              <a:r>
                <a:rPr lang="en-US" sz="2400" b="0" dirty="0" smtClean="0"/>
                <a:t>class</a:t>
              </a:r>
              <a:endParaRPr lang="en-US" sz="2400" b="0" dirty="0"/>
            </a:p>
          </p:txBody>
        </p:sp>
        <p:sp>
          <p:nvSpPr>
            <p:cNvPr id="602126" name="Text Box 14"/>
            <p:cNvSpPr txBox="1">
              <a:spLocks noChangeArrowheads="1"/>
            </p:cNvSpPr>
            <p:nvPr/>
          </p:nvSpPr>
          <p:spPr bwMode="auto">
            <a:xfrm>
              <a:off x="528" y="816"/>
              <a:ext cx="336" cy="2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a:t>5.</a:t>
              </a:r>
            </a:p>
          </p:txBody>
        </p:sp>
      </p:grpSp>
      <p:grpSp>
        <p:nvGrpSpPr>
          <p:cNvPr id="6" name="Group 15"/>
          <p:cNvGrpSpPr>
            <a:grpSpLocks/>
          </p:cNvGrpSpPr>
          <p:nvPr/>
        </p:nvGrpSpPr>
        <p:grpSpPr bwMode="auto">
          <a:xfrm>
            <a:off x="838200" y="3863975"/>
            <a:ext cx="7772400" cy="457200"/>
            <a:chOff x="528" y="816"/>
            <a:chExt cx="4896" cy="288"/>
          </a:xfrm>
        </p:grpSpPr>
        <p:sp>
          <p:nvSpPr>
            <p:cNvPr id="602128" name="Text Box 16"/>
            <p:cNvSpPr txBox="1">
              <a:spLocks noChangeArrowheads="1"/>
            </p:cNvSpPr>
            <p:nvPr/>
          </p:nvSpPr>
          <p:spPr bwMode="auto">
            <a:xfrm>
              <a:off x="768" y="816"/>
              <a:ext cx="4656" cy="2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dirty="0" smtClean="0"/>
                <a:t>The </a:t>
              </a:r>
              <a:r>
                <a:rPr lang="en-US" sz="2000" dirty="0" smtClean="0">
                  <a:latin typeface="Courier New"/>
                  <a:cs typeface="Courier New"/>
                </a:rPr>
                <a:t>Lexicon</a:t>
              </a:r>
              <a:r>
                <a:rPr lang="en-US" sz="2400" b="0" dirty="0" smtClean="0"/>
                <a:t> class</a:t>
              </a:r>
              <a:endParaRPr lang="en-US" sz="2400" b="0" dirty="0"/>
            </a:p>
          </p:txBody>
        </p:sp>
        <p:sp>
          <p:nvSpPr>
            <p:cNvPr id="602129" name="Text Box 17"/>
            <p:cNvSpPr txBox="1">
              <a:spLocks noChangeArrowheads="1"/>
            </p:cNvSpPr>
            <p:nvPr/>
          </p:nvSpPr>
          <p:spPr bwMode="auto">
            <a:xfrm>
              <a:off x="528" y="816"/>
              <a:ext cx="336" cy="2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a:t>6.</a:t>
              </a:r>
            </a:p>
          </p:txBody>
        </p:sp>
      </p:grpSp>
      <p:grpSp>
        <p:nvGrpSpPr>
          <p:cNvPr id="7" name="Group 18"/>
          <p:cNvGrpSpPr>
            <a:grpSpLocks/>
          </p:cNvGrpSpPr>
          <p:nvPr/>
        </p:nvGrpSpPr>
        <p:grpSpPr bwMode="auto">
          <a:xfrm>
            <a:off x="838200" y="4332288"/>
            <a:ext cx="7772400" cy="457200"/>
            <a:chOff x="528" y="816"/>
            <a:chExt cx="4896" cy="288"/>
          </a:xfrm>
        </p:grpSpPr>
        <p:sp>
          <p:nvSpPr>
            <p:cNvPr id="602131" name="Text Box 19"/>
            <p:cNvSpPr txBox="1">
              <a:spLocks noChangeArrowheads="1"/>
            </p:cNvSpPr>
            <p:nvPr/>
          </p:nvSpPr>
          <p:spPr bwMode="auto">
            <a:xfrm>
              <a:off x="768" y="816"/>
              <a:ext cx="4656" cy="2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dirty="0" smtClean="0"/>
                <a:t>Exercises</a:t>
              </a:r>
              <a:endParaRPr lang="en-US" sz="2400" b="0" dirty="0"/>
            </a:p>
          </p:txBody>
        </p:sp>
        <p:sp>
          <p:nvSpPr>
            <p:cNvPr id="602132" name="Text Box 20"/>
            <p:cNvSpPr txBox="1">
              <a:spLocks noChangeArrowheads="1"/>
            </p:cNvSpPr>
            <p:nvPr/>
          </p:nvSpPr>
          <p:spPr bwMode="auto">
            <a:xfrm>
              <a:off x="528" y="816"/>
              <a:ext cx="336" cy="2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a:t>7.</a:t>
              </a:r>
            </a:p>
          </p:txBody>
        </p:sp>
      </p:grpSp>
      <p:grpSp>
        <p:nvGrpSpPr>
          <p:cNvPr id="8" name="Group 21"/>
          <p:cNvGrpSpPr>
            <a:grpSpLocks/>
          </p:cNvGrpSpPr>
          <p:nvPr/>
        </p:nvGrpSpPr>
        <p:grpSpPr bwMode="auto">
          <a:xfrm>
            <a:off x="838200" y="1990725"/>
            <a:ext cx="7772400" cy="457200"/>
            <a:chOff x="528" y="816"/>
            <a:chExt cx="4896" cy="288"/>
          </a:xfrm>
        </p:grpSpPr>
        <p:sp>
          <p:nvSpPr>
            <p:cNvPr id="602134" name="Text Box 22"/>
            <p:cNvSpPr txBox="1">
              <a:spLocks noChangeArrowheads="1"/>
            </p:cNvSpPr>
            <p:nvPr/>
          </p:nvSpPr>
          <p:spPr bwMode="auto">
            <a:xfrm>
              <a:off x="768" y="816"/>
              <a:ext cx="4656" cy="2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dirty="0" smtClean="0"/>
                <a:t>Using maps in an application</a:t>
              </a:r>
              <a:endParaRPr lang="en-US" sz="2400" b="0" dirty="0"/>
            </a:p>
          </p:txBody>
        </p:sp>
        <p:sp>
          <p:nvSpPr>
            <p:cNvPr id="602135" name="Text Box 23"/>
            <p:cNvSpPr txBox="1">
              <a:spLocks noChangeArrowheads="1"/>
            </p:cNvSpPr>
            <p:nvPr/>
          </p:nvSpPr>
          <p:spPr bwMode="auto">
            <a:xfrm>
              <a:off x="528" y="816"/>
              <a:ext cx="336" cy="2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a:t>2.</a:t>
              </a:r>
            </a:p>
          </p:txBody>
        </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6716" name="Rectangle 28"/>
          <p:cNvSpPr>
            <a:spLocks noChangeArrowheads="1"/>
          </p:cNvSpPr>
          <p:nvPr/>
        </p:nvSpPr>
        <p:spPr bwMode="auto">
          <a:xfrm>
            <a:off x="495300" y="2322284"/>
            <a:ext cx="8153400" cy="4281715"/>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626690" name="Rectangle 2"/>
          <p:cNvSpPr>
            <a:spLocks noGrp="1" noChangeArrowheads="1"/>
          </p:cNvSpPr>
          <p:nvPr>
            <p:ph type="title"/>
          </p:nvPr>
        </p:nvSpPr>
        <p:spPr>
          <a:xfrm>
            <a:off x="0" y="76200"/>
            <a:ext cx="9144000" cy="1143000"/>
          </a:xfrm>
          <a:ln/>
        </p:spPr>
        <p:txBody>
          <a:bodyPr/>
          <a:lstStyle/>
          <a:p>
            <a:r>
              <a:rPr lang="en-US" sz="4000" dirty="0">
                <a:solidFill>
                  <a:srgbClr val="FF0000"/>
                </a:solidFill>
              </a:rPr>
              <a:t>Methods in </a:t>
            </a:r>
            <a:r>
              <a:rPr lang="en-US" sz="4000" dirty="0" smtClean="0">
                <a:solidFill>
                  <a:srgbClr val="FF0000"/>
                </a:solidFill>
              </a:rPr>
              <a:t>the Map Classes</a:t>
            </a:r>
            <a:endParaRPr lang="en-US" sz="4200" dirty="0">
              <a:solidFill>
                <a:srgbClr val="FF0000"/>
              </a:solidFill>
            </a:endParaRPr>
          </a:p>
        </p:txBody>
      </p:sp>
      <p:sp>
        <p:nvSpPr>
          <p:cNvPr id="626693" name="Text Box 5"/>
          <p:cNvSpPr txBox="1">
            <a:spLocks noChangeArrowheads="1"/>
          </p:cNvSpPr>
          <p:nvPr/>
        </p:nvSpPr>
        <p:spPr bwMode="auto">
          <a:xfrm>
            <a:off x="647700" y="2244043"/>
            <a:ext cx="7848600" cy="39687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map.size()</a:t>
            </a:r>
          </a:p>
        </p:txBody>
      </p:sp>
      <p:sp>
        <p:nvSpPr>
          <p:cNvPr id="626694" name="Text Box 6"/>
          <p:cNvSpPr txBox="1">
            <a:spLocks noChangeArrowheads="1"/>
          </p:cNvSpPr>
          <p:nvPr/>
        </p:nvSpPr>
        <p:spPr bwMode="auto">
          <a:xfrm>
            <a:off x="952500" y="2525031"/>
            <a:ext cx="7620000" cy="36671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a:t>Returns the number of key/value pairs in the map.</a:t>
            </a:r>
          </a:p>
        </p:txBody>
      </p:sp>
      <p:sp>
        <p:nvSpPr>
          <p:cNvPr id="626697" name="Text Box 9"/>
          <p:cNvSpPr txBox="1">
            <a:spLocks noChangeArrowheads="1"/>
          </p:cNvSpPr>
          <p:nvPr/>
        </p:nvSpPr>
        <p:spPr bwMode="auto">
          <a:xfrm>
            <a:off x="647700" y="2855458"/>
            <a:ext cx="7848600" cy="39687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map.isEmpty()</a:t>
            </a:r>
          </a:p>
        </p:txBody>
      </p:sp>
      <p:sp>
        <p:nvSpPr>
          <p:cNvPr id="626698" name="Text Box 10"/>
          <p:cNvSpPr txBox="1">
            <a:spLocks noChangeArrowheads="1"/>
          </p:cNvSpPr>
          <p:nvPr/>
        </p:nvSpPr>
        <p:spPr bwMode="auto">
          <a:xfrm>
            <a:off x="952500" y="3149146"/>
            <a:ext cx="7620000" cy="36671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Returns </a:t>
            </a:r>
            <a:r>
              <a:rPr lang="en-US" sz="1600">
                <a:latin typeface="Courier New" charset="0"/>
              </a:rPr>
              <a:t>true</a:t>
            </a:r>
            <a:r>
              <a:rPr lang="en-US" sz="1800" b="0"/>
              <a:t> if the map is empty.  </a:t>
            </a:r>
          </a:p>
        </p:txBody>
      </p:sp>
      <p:sp>
        <p:nvSpPr>
          <p:cNvPr id="626701" name="Text Box 13"/>
          <p:cNvSpPr txBox="1">
            <a:spLocks noChangeArrowheads="1"/>
          </p:cNvSpPr>
          <p:nvPr/>
        </p:nvSpPr>
        <p:spPr bwMode="auto">
          <a:xfrm>
            <a:off x="647700" y="3467478"/>
            <a:ext cx="7848600" cy="39687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dirty="0" err="1">
                <a:latin typeface="Courier New" charset="0"/>
              </a:rPr>
              <a:t>map.put(key</a:t>
            </a:r>
            <a:r>
              <a:rPr lang="en-US" sz="2000" dirty="0">
                <a:latin typeface="Courier New" charset="0"/>
              </a:rPr>
              <a:t>, value)    </a:t>
            </a:r>
            <a:r>
              <a:rPr lang="en-US" sz="2000" b="0" i="1" dirty="0"/>
              <a:t>or</a:t>
            </a:r>
            <a:r>
              <a:rPr lang="en-US" sz="2000" dirty="0">
                <a:latin typeface="Courier New" charset="0"/>
              </a:rPr>
              <a:t>      </a:t>
            </a:r>
            <a:r>
              <a:rPr lang="en-US" sz="2000" dirty="0" err="1">
                <a:latin typeface="Courier New" charset="0"/>
              </a:rPr>
              <a:t>map[key</a:t>
            </a:r>
            <a:r>
              <a:rPr lang="en-US" sz="2000" dirty="0">
                <a:latin typeface="Courier New" charset="0"/>
              </a:rPr>
              <a:t>] = value;</a:t>
            </a:r>
          </a:p>
        </p:txBody>
      </p:sp>
      <p:sp>
        <p:nvSpPr>
          <p:cNvPr id="626702" name="Text Box 14"/>
          <p:cNvSpPr txBox="1">
            <a:spLocks noChangeArrowheads="1"/>
          </p:cNvSpPr>
          <p:nvPr/>
        </p:nvSpPr>
        <p:spPr bwMode="auto">
          <a:xfrm>
            <a:off x="952500" y="3748466"/>
            <a:ext cx="7620000" cy="36671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Makes an association between </a:t>
            </a:r>
            <a:r>
              <a:rPr lang="en-US" sz="1600">
                <a:latin typeface="Courier New" charset="0"/>
              </a:rPr>
              <a:t>key</a:t>
            </a:r>
            <a:r>
              <a:rPr lang="en-US" sz="1800" b="0"/>
              <a:t> and </a:t>
            </a:r>
            <a:r>
              <a:rPr lang="en-US" sz="1600">
                <a:latin typeface="Courier New" charset="0"/>
              </a:rPr>
              <a:t>value</a:t>
            </a:r>
            <a:r>
              <a:rPr lang="en-US" sz="1800" b="0"/>
              <a:t>, discarding any existing one.</a:t>
            </a:r>
          </a:p>
        </p:txBody>
      </p:sp>
      <p:sp>
        <p:nvSpPr>
          <p:cNvPr id="626705" name="Text Box 17"/>
          <p:cNvSpPr txBox="1">
            <a:spLocks noChangeArrowheads="1"/>
          </p:cNvSpPr>
          <p:nvPr/>
        </p:nvSpPr>
        <p:spPr bwMode="auto">
          <a:xfrm>
            <a:off x="647700" y="4066798"/>
            <a:ext cx="7848600" cy="39687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map.get(key)           </a:t>
            </a:r>
            <a:r>
              <a:rPr lang="en-US" sz="2000" b="0" i="1"/>
              <a:t>or</a:t>
            </a:r>
            <a:r>
              <a:rPr lang="en-US" sz="2000">
                <a:latin typeface="Courier New" charset="0"/>
              </a:rPr>
              <a:t>      map[key]</a:t>
            </a:r>
          </a:p>
        </p:txBody>
      </p:sp>
      <p:sp>
        <p:nvSpPr>
          <p:cNvPr id="626706" name="Text Box 18"/>
          <p:cNvSpPr txBox="1">
            <a:spLocks noChangeArrowheads="1"/>
          </p:cNvSpPr>
          <p:nvPr/>
        </p:nvSpPr>
        <p:spPr bwMode="auto">
          <a:xfrm>
            <a:off x="952500" y="4360486"/>
            <a:ext cx="7734300" cy="36671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Returns the most recent value associated with </a:t>
            </a:r>
            <a:r>
              <a:rPr lang="en-US" sz="1600">
                <a:latin typeface="Courier New" charset="0"/>
              </a:rPr>
              <a:t>key</a:t>
            </a:r>
            <a:r>
              <a:rPr lang="en-US" sz="1800" b="0"/>
              <a:t>.</a:t>
            </a:r>
          </a:p>
        </p:txBody>
      </p:sp>
      <p:sp>
        <p:nvSpPr>
          <p:cNvPr id="626709" name="Text Box 21"/>
          <p:cNvSpPr txBox="1">
            <a:spLocks noChangeArrowheads="1"/>
          </p:cNvSpPr>
          <p:nvPr/>
        </p:nvSpPr>
        <p:spPr bwMode="auto">
          <a:xfrm>
            <a:off x="647700" y="4676626"/>
            <a:ext cx="7848600" cy="39687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map.containsKey(key)</a:t>
            </a:r>
          </a:p>
        </p:txBody>
      </p:sp>
      <p:sp>
        <p:nvSpPr>
          <p:cNvPr id="626710" name="Text Box 22"/>
          <p:cNvSpPr txBox="1">
            <a:spLocks noChangeArrowheads="1"/>
          </p:cNvSpPr>
          <p:nvPr/>
        </p:nvSpPr>
        <p:spPr bwMode="auto">
          <a:xfrm>
            <a:off x="952500" y="4970313"/>
            <a:ext cx="77343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Returns </a:t>
            </a:r>
            <a:r>
              <a:rPr lang="en-US" sz="1600">
                <a:latin typeface="Courier New" charset="0"/>
              </a:rPr>
              <a:t>true</a:t>
            </a:r>
            <a:r>
              <a:rPr lang="en-US" sz="1800" b="0"/>
              <a:t> if there is a value associated with </a:t>
            </a:r>
            <a:r>
              <a:rPr lang="en-US" sz="1600">
                <a:latin typeface="Courier New" charset="0"/>
              </a:rPr>
              <a:t>key</a:t>
            </a:r>
            <a:r>
              <a:rPr lang="en-US" sz="1800" b="0"/>
              <a:t>.</a:t>
            </a:r>
          </a:p>
        </p:txBody>
      </p:sp>
      <p:sp>
        <p:nvSpPr>
          <p:cNvPr id="626713" name="Text Box 25"/>
          <p:cNvSpPr txBox="1">
            <a:spLocks noChangeArrowheads="1"/>
          </p:cNvSpPr>
          <p:nvPr/>
        </p:nvSpPr>
        <p:spPr bwMode="auto">
          <a:xfrm>
            <a:off x="647700" y="5289628"/>
            <a:ext cx="7848600" cy="39687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map.remove(key)</a:t>
            </a:r>
          </a:p>
        </p:txBody>
      </p:sp>
      <p:sp>
        <p:nvSpPr>
          <p:cNvPr id="626714" name="Text Box 26"/>
          <p:cNvSpPr txBox="1">
            <a:spLocks noChangeArrowheads="1"/>
          </p:cNvSpPr>
          <p:nvPr/>
        </p:nvSpPr>
        <p:spPr bwMode="auto">
          <a:xfrm>
            <a:off x="952500" y="5583316"/>
            <a:ext cx="7620000" cy="36671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Removes </a:t>
            </a:r>
            <a:r>
              <a:rPr lang="en-US" sz="1600">
                <a:latin typeface="Courier New" charset="0"/>
              </a:rPr>
              <a:t>key</a:t>
            </a:r>
            <a:r>
              <a:rPr lang="en-US" sz="1800" b="0"/>
              <a:t> from the map along with its associated value, if any.</a:t>
            </a:r>
          </a:p>
        </p:txBody>
      </p:sp>
      <p:sp>
        <p:nvSpPr>
          <p:cNvPr id="626717" name="Text Box 29"/>
          <p:cNvSpPr txBox="1">
            <a:spLocks noChangeArrowheads="1"/>
          </p:cNvSpPr>
          <p:nvPr/>
        </p:nvSpPr>
        <p:spPr bwMode="auto">
          <a:xfrm>
            <a:off x="647700" y="5912156"/>
            <a:ext cx="7848600" cy="39687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a:latin typeface="Courier New" charset="0"/>
              </a:rPr>
              <a:t>map.clear()</a:t>
            </a:r>
          </a:p>
        </p:txBody>
      </p:sp>
      <p:sp>
        <p:nvSpPr>
          <p:cNvPr id="626718" name="Text Box 30"/>
          <p:cNvSpPr txBox="1">
            <a:spLocks noChangeArrowheads="1"/>
          </p:cNvSpPr>
          <p:nvPr/>
        </p:nvSpPr>
        <p:spPr bwMode="auto">
          <a:xfrm>
            <a:off x="952500" y="6205843"/>
            <a:ext cx="7620000" cy="366712"/>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Removes all key/value pairs from the map.</a:t>
            </a:r>
          </a:p>
        </p:txBody>
      </p:sp>
      <p:cxnSp>
        <p:nvCxnSpPr>
          <p:cNvPr id="32" name="Straight Connector 31"/>
          <p:cNvCxnSpPr/>
          <p:nvPr/>
        </p:nvCxnSpPr>
        <p:spPr bwMode="auto">
          <a:xfrm flipV="1">
            <a:off x="508000" y="2933958"/>
            <a:ext cx="8140095"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35" name="Straight Connector 34"/>
          <p:cNvCxnSpPr/>
          <p:nvPr/>
        </p:nvCxnSpPr>
        <p:spPr bwMode="auto">
          <a:xfrm flipV="1">
            <a:off x="508000" y="3545632"/>
            <a:ext cx="8140095"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36" name="Straight Connector 35"/>
          <p:cNvCxnSpPr/>
          <p:nvPr/>
        </p:nvCxnSpPr>
        <p:spPr bwMode="auto">
          <a:xfrm flipV="1">
            <a:off x="508000" y="4157306"/>
            <a:ext cx="8140095"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37" name="Straight Connector 36"/>
          <p:cNvCxnSpPr/>
          <p:nvPr/>
        </p:nvCxnSpPr>
        <p:spPr bwMode="auto">
          <a:xfrm flipV="1">
            <a:off x="508000" y="4768980"/>
            <a:ext cx="8140095"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38" name="Straight Connector 37"/>
          <p:cNvCxnSpPr/>
          <p:nvPr/>
        </p:nvCxnSpPr>
        <p:spPr bwMode="auto">
          <a:xfrm flipV="1">
            <a:off x="508000" y="5380654"/>
            <a:ext cx="8140095"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39" name="Straight Connector 38"/>
          <p:cNvCxnSpPr/>
          <p:nvPr/>
        </p:nvCxnSpPr>
        <p:spPr bwMode="auto">
          <a:xfrm flipV="1">
            <a:off x="508000" y="5992328"/>
            <a:ext cx="8140095"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24" name="Rectangle 7"/>
          <p:cNvSpPr>
            <a:spLocks noChangeArrowheads="1"/>
          </p:cNvSpPr>
          <p:nvPr/>
        </p:nvSpPr>
        <p:spPr bwMode="auto">
          <a:xfrm>
            <a:off x="482600" y="1155700"/>
            <a:ext cx="8204200" cy="1130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smtClean="0"/>
              <a:t>A </a:t>
            </a:r>
            <a:r>
              <a:rPr lang="en-US" sz="2400" i="1" dirty="0" smtClean="0"/>
              <a:t>map</a:t>
            </a:r>
            <a:r>
              <a:rPr lang="en-US" sz="2400" b="0" dirty="0" smtClean="0"/>
              <a:t> associates </a:t>
            </a:r>
            <a:r>
              <a:rPr lang="en-US" sz="2400" i="1" dirty="0" smtClean="0"/>
              <a:t>keys</a:t>
            </a:r>
            <a:r>
              <a:rPr lang="en-US" sz="2400" b="0" dirty="0" smtClean="0"/>
              <a:t> and </a:t>
            </a:r>
            <a:r>
              <a:rPr lang="en-US" sz="2400" i="1" dirty="0" smtClean="0"/>
              <a:t>values</a:t>
            </a:r>
            <a:r>
              <a:rPr lang="en-US" sz="2400" b="0" dirty="0" smtClean="0"/>
              <a:t>.  The Stanford library offers two flavors of maps—</a:t>
            </a:r>
            <a:r>
              <a:rPr lang="en-US" sz="2000" dirty="0" smtClean="0">
                <a:latin typeface="Courier New"/>
                <a:cs typeface="Courier New"/>
              </a:rPr>
              <a:t>Map</a:t>
            </a:r>
            <a:r>
              <a:rPr lang="en-US" sz="2400" b="0" dirty="0" smtClean="0"/>
              <a:t> and </a:t>
            </a:r>
            <a:r>
              <a:rPr lang="en-US" sz="2000" dirty="0" err="1" smtClean="0">
                <a:latin typeface="Courier New"/>
                <a:cs typeface="Courier New"/>
              </a:rPr>
              <a:t>HashMap</a:t>
            </a:r>
            <a:r>
              <a:rPr lang="en-US" sz="2400" b="0" dirty="0" smtClean="0"/>
              <a:t>—both of which implement the following methods: </a:t>
            </a:r>
            <a:endParaRPr lang="en-US" sz="2400" b="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0786"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Using Maps in an Application</a:t>
            </a:r>
            <a:endParaRPr lang="en-US" sz="4000" dirty="0">
              <a:solidFill>
                <a:schemeClr val="tx1"/>
              </a:solidFill>
            </a:endParaRPr>
          </a:p>
        </p:txBody>
      </p:sp>
      <p:sp>
        <p:nvSpPr>
          <p:cNvPr id="630791" name="Rectangle 7"/>
          <p:cNvSpPr>
            <a:spLocks noChangeArrowheads="1"/>
          </p:cNvSpPr>
          <p:nvPr/>
        </p:nvSpPr>
        <p:spPr bwMode="auto">
          <a:xfrm>
            <a:off x="482600" y="1155700"/>
            <a:ext cx="8128000" cy="1130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Before going on to create new applications of maps, it seems worth going through the example from the text, which uses a map to associate three-letter airport codes with their locations. </a:t>
            </a:r>
          </a:p>
        </p:txBody>
      </p:sp>
      <p:grpSp>
        <p:nvGrpSpPr>
          <p:cNvPr id="11" name="Group 10"/>
          <p:cNvGrpSpPr/>
          <p:nvPr/>
        </p:nvGrpSpPr>
        <p:grpSpPr>
          <a:xfrm>
            <a:off x="482600" y="2273300"/>
            <a:ext cx="8128000" cy="3136900"/>
            <a:chOff x="482600" y="2273300"/>
            <a:chExt cx="8128000" cy="3136900"/>
          </a:xfrm>
        </p:grpSpPr>
        <p:sp>
          <p:nvSpPr>
            <p:cNvPr id="630792" name="Rectangle 8"/>
            <p:cNvSpPr>
              <a:spLocks noChangeArrowheads="1"/>
            </p:cNvSpPr>
            <p:nvPr/>
          </p:nvSpPr>
          <p:spPr bwMode="auto">
            <a:xfrm>
              <a:off x="482600" y="2273300"/>
              <a:ext cx="8128000" cy="5461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The association list is stored in a text file that looks like this:</a:t>
              </a:r>
            </a:p>
          </p:txBody>
        </p:sp>
        <p:sp>
          <p:nvSpPr>
            <p:cNvPr id="630793" name="Rectangle 9"/>
            <p:cNvSpPr>
              <a:spLocks noChangeArrowheads="1"/>
            </p:cNvSpPr>
            <p:nvPr/>
          </p:nvSpPr>
          <p:spPr bwMode="auto">
            <a:xfrm>
              <a:off x="1143000" y="2895600"/>
              <a:ext cx="7010400" cy="25146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30794" name="Text Box 10"/>
            <p:cNvSpPr txBox="1">
              <a:spLocks noChangeArrowheads="1"/>
            </p:cNvSpPr>
            <p:nvPr/>
          </p:nvSpPr>
          <p:spPr bwMode="auto">
            <a:xfrm>
              <a:off x="1155700" y="2895600"/>
              <a:ext cx="6629400" cy="2289175"/>
            </a:xfrm>
            <a:prstGeom prst="rect">
              <a:avLst/>
            </a:prstGeom>
            <a:noFill/>
            <a:ln w="9525">
              <a:noFill/>
              <a:miter lim="800000"/>
              <a:headEnd/>
              <a:tailEnd/>
            </a:ln>
            <a:effectLst/>
          </p:spPr>
          <p:txBody>
            <a:bodyPr>
              <a:prstTxWarp prst="textNoShape">
                <a:avLst/>
              </a:prstTxWarp>
              <a:spAutoFit/>
            </a:bodyPr>
            <a:lstStyle/>
            <a:p>
              <a:pPr algn="just"/>
              <a:r>
                <a:rPr lang="en-US" sz="1800">
                  <a:latin typeface="Courier New" charset="0"/>
                </a:rPr>
                <a:t>ATL=Atlanta, GA, USA</a:t>
              </a:r>
            </a:p>
            <a:p>
              <a:pPr algn="just"/>
              <a:r>
                <a:rPr lang="en-US" sz="1800">
                  <a:latin typeface="Courier New" charset="0"/>
                </a:rPr>
                <a:t>ORD=Chicago, IL, USA</a:t>
              </a:r>
            </a:p>
            <a:p>
              <a:pPr algn="just"/>
              <a:r>
                <a:rPr lang="en-US" sz="1800">
                  <a:latin typeface="Courier New" charset="0"/>
                </a:rPr>
                <a:t>LHR=London, England, United Kingdom</a:t>
              </a:r>
            </a:p>
            <a:p>
              <a:pPr algn="just"/>
              <a:r>
                <a:rPr lang="en-US" sz="1800">
                  <a:latin typeface="Courier New" charset="0"/>
                </a:rPr>
                <a:t>HND=Tokyo, Japan</a:t>
              </a:r>
            </a:p>
            <a:p>
              <a:pPr algn="just"/>
              <a:r>
                <a:rPr lang="en-US" sz="1800">
                  <a:latin typeface="Courier New" charset="0"/>
                </a:rPr>
                <a:t>LAX=Los Angeles, CA, USA</a:t>
              </a:r>
            </a:p>
            <a:p>
              <a:pPr algn="just"/>
              <a:r>
                <a:rPr lang="en-US" sz="1800">
                  <a:latin typeface="Courier New" charset="0"/>
                </a:rPr>
                <a:t>CDG=Paris, France</a:t>
              </a:r>
            </a:p>
            <a:p>
              <a:pPr algn="just"/>
              <a:r>
                <a:rPr lang="en-US" sz="1800">
                  <a:latin typeface="Courier New" charset="0"/>
                </a:rPr>
                <a:t>DFW=Dallas/Ft Worth, TX, USA</a:t>
              </a:r>
            </a:p>
            <a:p>
              <a:pPr algn="just"/>
              <a:r>
                <a:rPr lang="en-US" sz="1800">
                  <a:latin typeface="Courier New" charset="0"/>
                </a:rPr>
                <a:t>FRA=Frankfurt, Germany</a:t>
              </a:r>
            </a:p>
          </p:txBody>
        </p:sp>
        <p:sp>
          <p:nvSpPr>
            <p:cNvPr id="630795" name="Text Box 11"/>
            <p:cNvSpPr txBox="1">
              <a:spLocks noChangeArrowheads="1"/>
            </p:cNvSpPr>
            <p:nvPr/>
          </p:nvSpPr>
          <p:spPr bwMode="auto">
            <a:xfrm>
              <a:off x="1600200" y="4953000"/>
              <a:ext cx="304800" cy="3048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t>.</a:t>
              </a:r>
            </a:p>
          </p:txBody>
        </p:sp>
        <p:sp>
          <p:nvSpPr>
            <p:cNvPr id="630796" name="Text Box 12"/>
            <p:cNvSpPr txBox="1">
              <a:spLocks noChangeArrowheads="1"/>
            </p:cNvSpPr>
            <p:nvPr/>
          </p:nvSpPr>
          <p:spPr bwMode="auto">
            <a:xfrm>
              <a:off x="1600200" y="5029200"/>
              <a:ext cx="304800" cy="3048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t>.</a:t>
              </a:r>
            </a:p>
          </p:txBody>
        </p:sp>
        <p:sp>
          <p:nvSpPr>
            <p:cNvPr id="630797" name="Text Box 13"/>
            <p:cNvSpPr txBox="1">
              <a:spLocks noChangeArrowheads="1"/>
            </p:cNvSpPr>
            <p:nvPr/>
          </p:nvSpPr>
          <p:spPr bwMode="auto">
            <a:xfrm>
              <a:off x="1600200" y="5105400"/>
              <a:ext cx="304800" cy="3048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t>.</a:t>
              </a:r>
            </a:p>
          </p:txBody>
        </p:sp>
      </p:grpSp>
      <p:sp>
        <p:nvSpPr>
          <p:cNvPr id="630798" name="Rectangle 14"/>
          <p:cNvSpPr>
            <a:spLocks noChangeArrowheads="1"/>
          </p:cNvSpPr>
          <p:nvPr/>
        </p:nvSpPr>
        <p:spPr bwMode="auto">
          <a:xfrm>
            <a:off x="482600" y="5562600"/>
            <a:ext cx="8128000" cy="7620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The</a:t>
            </a:r>
            <a:r>
              <a:rPr lang="en-US" sz="2400" b="0" dirty="0" smtClean="0"/>
              <a:t> </a:t>
            </a:r>
            <a:r>
              <a:rPr lang="en-US" sz="2000" dirty="0" err="1">
                <a:latin typeface="Courier New" charset="0"/>
              </a:rPr>
              <a:t>A</a:t>
            </a:r>
            <a:r>
              <a:rPr lang="en-US" sz="2000" dirty="0" err="1" smtClean="0">
                <a:latin typeface="Courier New" charset="0"/>
              </a:rPr>
              <a:t>irports.cpp</a:t>
            </a:r>
            <a:r>
              <a:rPr lang="en-US" sz="2400" b="0" dirty="0" smtClean="0"/>
              <a:t> </a:t>
            </a:r>
            <a:r>
              <a:rPr lang="en-US" sz="2400" b="0" dirty="0"/>
              <a:t>program shows how to read this file into a </a:t>
            </a:r>
            <a:r>
              <a:rPr lang="en-US" sz="2000" dirty="0">
                <a:latin typeface="Courier New" charset="0"/>
              </a:rPr>
              <a:t>Map&lt;</a:t>
            </a:r>
            <a:r>
              <a:rPr lang="en-US" sz="2000" dirty="0" err="1" smtClean="0">
                <a:latin typeface="Courier New" charset="0"/>
              </a:rPr>
              <a:t>string,string</a:t>
            </a:r>
            <a:r>
              <a:rPr lang="en-US" sz="2000" dirty="0" smtClean="0">
                <a:latin typeface="Courier New" charset="0"/>
              </a:rPr>
              <a:t>&gt;</a:t>
            </a:r>
            <a:r>
              <a:rPr lang="en-US" sz="2400" b="0" dirty="0"/>
              <a:t>, where it can be more easily used.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307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0798" grpId="0"/>
    </p:bld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402"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Sample Program: Symbol Tables</a:t>
            </a:r>
            <a:endParaRPr lang="en-US" sz="4000" dirty="0">
              <a:solidFill>
                <a:schemeClr val="tx1"/>
              </a:solidFill>
            </a:endParaRPr>
          </a:p>
        </p:txBody>
      </p:sp>
      <p:sp>
        <p:nvSpPr>
          <p:cNvPr id="614413" name="Text Box 13"/>
          <p:cNvSpPr txBox="1">
            <a:spLocks noChangeArrowheads="1"/>
          </p:cNvSpPr>
          <p:nvPr/>
        </p:nvSpPr>
        <p:spPr bwMode="auto">
          <a:xfrm>
            <a:off x="647700" y="1143000"/>
            <a:ext cx="7848600" cy="1985159"/>
          </a:xfrm>
          <a:prstGeom prst="rect">
            <a:avLst/>
          </a:prstGeom>
          <a:noFill/>
          <a:ln w="9525">
            <a:noFill/>
            <a:miter lim="800000"/>
            <a:headEnd/>
            <a:tailEnd/>
          </a:ln>
          <a:effectLst/>
        </p:spPr>
        <p:txBody>
          <a:bodyPr>
            <a:prstTxWarp prst="textNoShape">
              <a:avLst/>
            </a:prstTxWarp>
            <a:spAutoFit/>
          </a:bodyPr>
          <a:lstStyle/>
          <a:p>
            <a:pPr algn="just">
              <a:lnSpc>
                <a:spcPct val="85000"/>
              </a:lnSpc>
              <a:spcBef>
                <a:spcPct val="50000"/>
              </a:spcBef>
            </a:pPr>
            <a:r>
              <a:rPr lang="en-US" sz="2400" b="0" dirty="0"/>
              <a:t>A map is often called a </a:t>
            </a:r>
            <a:r>
              <a:rPr lang="en-US" sz="2400" i="1" dirty="0"/>
              <a:t>symbol table</a:t>
            </a:r>
            <a:r>
              <a:rPr lang="en-US" sz="2400" dirty="0"/>
              <a:t> </a:t>
            </a:r>
            <a:r>
              <a:rPr lang="en-US" sz="2400" b="0" dirty="0"/>
              <a:t>when it is used in the context of a programming language, because it is precisely the structure you need to store variables and their values.  For example, if you are working in an application in which you need to assign floating-point values to variable names, you could do so using a map declared as follows:</a:t>
            </a:r>
          </a:p>
        </p:txBody>
      </p:sp>
      <p:sp>
        <p:nvSpPr>
          <p:cNvPr id="614445" name="Text Box 45"/>
          <p:cNvSpPr txBox="1">
            <a:spLocks noChangeArrowheads="1"/>
          </p:cNvSpPr>
          <p:nvPr/>
        </p:nvSpPr>
        <p:spPr bwMode="auto">
          <a:xfrm>
            <a:off x="1600200" y="3276600"/>
            <a:ext cx="6324600" cy="39687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dirty="0">
                <a:latin typeface="Courier New" charset="0"/>
              </a:rPr>
              <a:t>Map</a:t>
            </a:r>
            <a:r>
              <a:rPr lang="en-US" sz="2000" dirty="0" smtClean="0">
                <a:latin typeface="Courier New" charset="0"/>
              </a:rPr>
              <a:t>&lt;</a:t>
            </a:r>
            <a:r>
              <a:rPr lang="en-US" sz="2000" dirty="0" err="1" smtClean="0">
                <a:latin typeface="Courier New" charset="0"/>
              </a:rPr>
              <a:t>string,double</a:t>
            </a:r>
            <a:r>
              <a:rPr lang="en-US" sz="2000" dirty="0">
                <a:latin typeface="Courier New" charset="0"/>
              </a:rPr>
              <a:t>&gt; </a:t>
            </a:r>
            <a:r>
              <a:rPr lang="en-US" sz="2000" dirty="0" err="1">
                <a:latin typeface="Courier New" charset="0"/>
              </a:rPr>
              <a:t>symbolTable</a:t>
            </a:r>
            <a:r>
              <a:rPr lang="en-US" sz="2000" dirty="0">
                <a:latin typeface="Courier New" charset="0"/>
              </a:rPr>
              <a:t>;</a:t>
            </a:r>
          </a:p>
        </p:txBody>
      </p:sp>
      <p:sp>
        <p:nvSpPr>
          <p:cNvPr id="614446" name="Text Box 46"/>
          <p:cNvSpPr txBox="1">
            <a:spLocks noChangeArrowheads="1"/>
          </p:cNvSpPr>
          <p:nvPr/>
        </p:nvSpPr>
        <p:spPr bwMode="auto">
          <a:xfrm>
            <a:off x="647700" y="3794125"/>
            <a:ext cx="7848600" cy="1025525"/>
          </a:xfrm>
          <a:prstGeom prst="rect">
            <a:avLst/>
          </a:prstGeom>
          <a:noFill/>
          <a:ln w="9525">
            <a:noFill/>
            <a:miter lim="800000"/>
            <a:headEnd/>
            <a:tailEnd/>
          </a:ln>
          <a:effectLst/>
        </p:spPr>
        <p:txBody>
          <a:bodyPr>
            <a:prstTxWarp prst="textNoShape">
              <a:avLst/>
            </a:prstTxWarp>
            <a:spAutoFit/>
          </a:bodyPr>
          <a:lstStyle/>
          <a:p>
            <a:pPr algn="just">
              <a:lnSpc>
                <a:spcPct val="85000"/>
              </a:lnSpc>
              <a:spcBef>
                <a:spcPct val="50000"/>
              </a:spcBef>
            </a:pPr>
            <a:r>
              <a:rPr lang="en-US" sz="2400" b="0"/>
              <a:t>Write a C++ program that declares such a symbol table and then reads in command lines from the user, which must be in one of the following forms:</a:t>
            </a:r>
          </a:p>
        </p:txBody>
      </p:sp>
      <p:sp>
        <p:nvSpPr>
          <p:cNvPr id="614448" name="Rectangle 48"/>
          <p:cNvSpPr>
            <a:spLocks noChangeArrowheads="1"/>
          </p:cNvSpPr>
          <p:nvPr/>
        </p:nvSpPr>
        <p:spPr bwMode="auto">
          <a:xfrm>
            <a:off x="952500" y="4889500"/>
            <a:ext cx="7543800" cy="14478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20000"/>
              </a:spcAft>
              <a:buFontTx/>
              <a:buChar char="•"/>
            </a:pPr>
            <a:r>
              <a:rPr lang="en-US" sz="2000" b="0"/>
              <a:t>A simple assignment statement of the form </a:t>
            </a:r>
            <a:r>
              <a:rPr lang="en-US" sz="2000" b="0" i="1"/>
              <a:t>var</a:t>
            </a:r>
            <a:r>
              <a:rPr lang="en-US" sz="1800">
                <a:latin typeface="Courier New" charset="0"/>
              </a:rPr>
              <a:t> = </a:t>
            </a:r>
            <a:r>
              <a:rPr lang="en-US" sz="2000" b="0" i="1"/>
              <a:t>number</a:t>
            </a:r>
            <a:r>
              <a:rPr lang="en-US" sz="2000" b="0"/>
              <a:t>.</a:t>
            </a:r>
          </a:p>
          <a:p>
            <a:pPr marL="342900" indent="-342900" algn="just">
              <a:lnSpc>
                <a:spcPct val="85000"/>
              </a:lnSpc>
              <a:spcAft>
                <a:spcPct val="20000"/>
              </a:spcAft>
              <a:buFontTx/>
              <a:buChar char="•"/>
            </a:pPr>
            <a:r>
              <a:rPr lang="en-US" sz="2000" b="0"/>
              <a:t>A variable alone on a line, which is a request to display its value.</a:t>
            </a:r>
          </a:p>
          <a:p>
            <a:pPr marL="342900" indent="-342900" algn="just">
              <a:lnSpc>
                <a:spcPct val="85000"/>
              </a:lnSpc>
              <a:spcAft>
                <a:spcPct val="20000"/>
              </a:spcAft>
              <a:buFontTx/>
              <a:buChar char="•"/>
            </a:pPr>
            <a:r>
              <a:rPr lang="en-US" sz="2000" b="0"/>
              <a:t>The command </a:t>
            </a:r>
            <a:r>
              <a:rPr lang="en-US" sz="1800">
                <a:latin typeface="Courier New" charset="0"/>
              </a:rPr>
              <a:t>list</a:t>
            </a:r>
            <a:r>
              <a:rPr lang="en-US" sz="2000" b="0"/>
              <a:t>, which lists all the variables.</a:t>
            </a:r>
          </a:p>
          <a:p>
            <a:pPr marL="342900" indent="-342900" algn="just">
              <a:lnSpc>
                <a:spcPct val="85000"/>
              </a:lnSpc>
              <a:spcAft>
                <a:spcPct val="20000"/>
              </a:spcAft>
              <a:buFontTx/>
              <a:buChar char="•"/>
            </a:pPr>
            <a:r>
              <a:rPr lang="en-US" sz="2000" b="0"/>
              <a:t>The command </a:t>
            </a:r>
            <a:r>
              <a:rPr lang="en-US" sz="1800">
                <a:latin typeface="Courier New" charset="0"/>
              </a:rPr>
              <a:t>quit</a:t>
            </a:r>
            <a:r>
              <a:rPr lang="en-US" sz="2000" b="0"/>
              <a:t>, which exits from the program.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1444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1444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1444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48" grpId="0" build="p"/>
    </p:bld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4642"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Symbol Table Sample Run</a:t>
            </a:r>
            <a:endParaRPr lang="en-US" sz="4000" dirty="0">
              <a:solidFill>
                <a:schemeClr val="tx1"/>
              </a:solidFill>
            </a:endParaRPr>
          </a:p>
        </p:txBody>
      </p:sp>
      <p:pic>
        <p:nvPicPr>
          <p:cNvPr id="624666" name="Picture 26" descr="Console-7"/>
          <p:cNvPicPr>
            <a:picLocks noChangeAspect="1" noChangeArrowheads="1"/>
          </p:cNvPicPr>
          <p:nvPr/>
        </p:nvPicPr>
        <p:blipFill>
          <a:blip r:embed="rId3"/>
          <a:srcRect/>
          <a:stretch>
            <a:fillRect/>
          </a:stretch>
        </p:blipFill>
        <p:spPr bwMode="auto">
          <a:xfrm>
            <a:off x="1524000" y="1279525"/>
            <a:ext cx="6096000" cy="5121275"/>
          </a:xfrm>
          <a:prstGeom prst="rect">
            <a:avLst/>
          </a:prstGeom>
          <a:noFill/>
        </p:spPr>
      </p:pic>
      <p:sp>
        <p:nvSpPr>
          <p:cNvPr id="624646" name="Text Box 6"/>
          <p:cNvSpPr txBox="1">
            <a:spLocks noChangeArrowheads="1"/>
          </p:cNvSpPr>
          <p:nvPr/>
        </p:nvSpPr>
        <p:spPr bwMode="auto">
          <a:xfrm>
            <a:off x="1524000" y="1273175"/>
            <a:ext cx="6096000" cy="244475"/>
          </a:xfrm>
          <a:prstGeom prst="rect">
            <a:avLst/>
          </a:prstGeom>
          <a:noFill/>
          <a:ln w="9525">
            <a:noFill/>
            <a:miter lim="800000"/>
            <a:headEnd/>
            <a:tailEnd/>
          </a:ln>
          <a:effectLst/>
        </p:spPr>
        <p:txBody>
          <a:bodyPr>
            <a:prstTxWarp prst="textNoShape">
              <a:avLst/>
            </a:prstTxWarp>
            <a:spAutoFit/>
          </a:bodyPr>
          <a:lstStyle/>
          <a:p>
            <a:pPr algn="ctr"/>
            <a:r>
              <a:rPr lang="en-US" sz="1000" dirty="0" err="1">
                <a:solidFill>
                  <a:srgbClr val="333333"/>
                </a:solidFill>
                <a:latin typeface="Helvetica Neue"/>
              </a:rPr>
              <a:t>SymbolTableTest</a:t>
            </a:r>
            <a:endParaRPr lang="en-US" sz="1000" b="0" dirty="0">
              <a:solidFill>
                <a:srgbClr val="333333"/>
              </a:solidFill>
              <a:latin typeface="Charcoal CY" charset="-52"/>
            </a:endParaRPr>
          </a:p>
        </p:txBody>
      </p:sp>
      <p:sp>
        <p:nvSpPr>
          <p:cNvPr id="624647" name="Text Box 7"/>
          <p:cNvSpPr txBox="1">
            <a:spLocks noChangeArrowheads="1"/>
          </p:cNvSpPr>
          <p:nvPr/>
        </p:nvSpPr>
        <p:spPr bwMode="auto">
          <a:xfrm>
            <a:off x="1536700" y="1535113"/>
            <a:ext cx="5118100"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&gt;</a:t>
            </a:r>
          </a:p>
        </p:txBody>
      </p:sp>
      <p:sp>
        <p:nvSpPr>
          <p:cNvPr id="624648" name="Text Box 8"/>
          <p:cNvSpPr txBox="1">
            <a:spLocks noChangeArrowheads="1"/>
          </p:cNvSpPr>
          <p:nvPr/>
        </p:nvSpPr>
        <p:spPr bwMode="auto">
          <a:xfrm>
            <a:off x="1536700" y="1535113"/>
            <a:ext cx="5854700" cy="304800"/>
          </a:xfrm>
          <a:prstGeom prst="rect">
            <a:avLst/>
          </a:prstGeom>
          <a:noFill/>
          <a:ln w="9525">
            <a:noFill/>
            <a:miter lim="800000"/>
            <a:headEnd/>
            <a:tailEnd/>
          </a:ln>
          <a:effectLst/>
        </p:spPr>
        <p:txBody>
          <a:bodyPr>
            <a:prstTxWarp prst="textNoShape">
              <a:avLst/>
            </a:prstTxWarp>
            <a:spAutoFit/>
          </a:bodyPr>
          <a:lstStyle/>
          <a:p>
            <a:r>
              <a:rPr lang="en-US">
                <a:solidFill>
                  <a:srgbClr val="0000FF"/>
                </a:solidFill>
                <a:latin typeface="Courier New" charset="0"/>
              </a:rPr>
              <a:t>  pi = 3.14159</a:t>
            </a:r>
          </a:p>
        </p:txBody>
      </p:sp>
      <p:sp>
        <p:nvSpPr>
          <p:cNvPr id="624667" name="Text Box 27"/>
          <p:cNvSpPr txBox="1">
            <a:spLocks noChangeArrowheads="1"/>
          </p:cNvSpPr>
          <p:nvPr/>
        </p:nvSpPr>
        <p:spPr bwMode="auto">
          <a:xfrm>
            <a:off x="1536700" y="1763713"/>
            <a:ext cx="5118100"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&gt;</a:t>
            </a:r>
          </a:p>
        </p:txBody>
      </p:sp>
      <p:sp>
        <p:nvSpPr>
          <p:cNvPr id="624668" name="Text Box 28"/>
          <p:cNvSpPr txBox="1">
            <a:spLocks noChangeArrowheads="1"/>
          </p:cNvSpPr>
          <p:nvPr/>
        </p:nvSpPr>
        <p:spPr bwMode="auto">
          <a:xfrm>
            <a:off x="1536700" y="1763713"/>
            <a:ext cx="5854700" cy="304800"/>
          </a:xfrm>
          <a:prstGeom prst="rect">
            <a:avLst/>
          </a:prstGeom>
          <a:noFill/>
          <a:ln w="9525">
            <a:noFill/>
            <a:miter lim="800000"/>
            <a:headEnd/>
            <a:tailEnd/>
          </a:ln>
          <a:effectLst/>
        </p:spPr>
        <p:txBody>
          <a:bodyPr>
            <a:prstTxWarp prst="textNoShape">
              <a:avLst/>
            </a:prstTxWarp>
            <a:spAutoFit/>
          </a:bodyPr>
          <a:lstStyle/>
          <a:p>
            <a:r>
              <a:rPr lang="en-US">
                <a:solidFill>
                  <a:srgbClr val="0000FF"/>
                </a:solidFill>
                <a:latin typeface="Courier New" charset="0"/>
              </a:rPr>
              <a:t>  e = 2.71828</a:t>
            </a:r>
          </a:p>
        </p:txBody>
      </p:sp>
      <p:sp>
        <p:nvSpPr>
          <p:cNvPr id="624669" name="Text Box 29"/>
          <p:cNvSpPr txBox="1">
            <a:spLocks noChangeArrowheads="1"/>
          </p:cNvSpPr>
          <p:nvPr/>
        </p:nvSpPr>
        <p:spPr bwMode="auto">
          <a:xfrm>
            <a:off x="1536700" y="1992313"/>
            <a:ext cx="5118100"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&gt;</a:t>
            </a:r>
          </a:p>
        </p:txBody>
      </p:sp>
      <p:sp>
        <p:nvSpPr>
          <p:cNvPr id="624670" name="Text Box 30"/>
          <p:cNvSpPr txBox="1">
            <a:spLocks noChangeArrowheads="1"/>
          </p:cNvSpPr>
          <p:nvPr/>
        </p:nvSpPr>
        <p:spPr bwMode="auto">
          <a:xfrm>
            <a:off x="1536700" y="1992313"/>
            <a:ext cx="5854700" cy="304800"/>
          </a:xfrm>
          <a:prstGeom prst="rect">
            <a:avLst/>
          </a:prstGeom>
          <a:noFill/>
          <a:ln w="9525">
            <a:noFill/>
            <a:miter lim="800000"/>
            <a:headEnd/>
            <a:tailEnd/>
          </a:ln>
          <a:effectLst/>
        </p:spPr>
        <p:txBody>
          <a:bodyPr>
            <a:prstTxWarp prst="textNoShape">
              <a:avLst/>
            </a:prstTxWarp>
            <a:spAutoFit/>
          </a:bodyPr>
          <a:lstStyle/>
          <a:p>
            <a:r>
              <a:rPr lang="en-US">
                <a:solidFill>
                  <a:srgbClr val="0000FF"/>
                </a:solidFill>
                <a:latin typeface="Courier New" charset="0"/>
              </a:rPr>
              <a:t>  x = 2.00</a:t>
            </a:r>
          </a:p>
        </p:txBody>
      </p:sp>
      <p:sp>
        <p:nvSpPr>
          <p:cNvPr id="624671" name="Text Box 31"/>
          <p:cNvSpPr txBox="1">
            <a:spLocks noChangeArrowheads="1"/>
          </p:cNvSpPr>
          <p:nvPr/>
        </p:nvSpPr>
        <p:spPr bwMode="auto">
          <a:xfrm>
            <a:off x="1536700" y="2220913"/>
            <a:ext cx="5118100"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&gt;</a:t>
            </a:r>
          </a:p>
        </p:txBody>
      </p:sp>
      <p:sp>
        <p:nvSpPr>
          <p:cNvPr id="624672" name="Text Box 32"/>
          <p:cNvSpPr txBox="1">
            <a:spLocks noChangeArrowheads="1"/>
          </p:cNvSpPr>
          <p:nvPr/>
        </p:nvSpPr>
        <p:spPr bwMode="auto">
          <a:xfrm>
            <a:off x="1536700" y="2220913"/>
            <a:ext cx="5854700" cy="304800"/>
          </a:xfrm>
          <a:prstGeom prst="rect">
            <a:avLst/>
          </a:prstGeom>
          <a:noFill/>
          <a:ln w="9525">
            <a:noFill/>
            <a:miter lim="800000"/>
            <a:headEnd/>
            <a:tailEnd/>
          </a:ln>
          <a:effectLst/>
        </p:spPr>
        <p:txBody>
          <a:bodyPr>
            <a:prstTxWarp prst="textNoShape">
              <a:avLst/>
            </a:prstTxWarp>
            <a:spAutoFit/>
          </a:bodyPr>
          <a:lstStyle/>
          <a:p>
            <a:r>
              <a:rPr lang="en-US">
                <a:solidFill>
                  <a:srgbClr val="0000FF"/>
                </a:solidFill>
                <a:latin typeface="Courier New" charset="0"/>
              </a:rPr>
              <a:t>  pi</a:t>
            </a:r>
          </a:p>
        </p:txBody>
      </p:sp>
      <p:sp>
        <p:nvSpPr>
          <p:cNvPr id="624673" name="Text Box 33"/>
          <p:cNvSpPr txBox="1">
            <a:spLocks noChangeArrowheads="1"/>
          </p:cNvSpPr>
          <p:nvPr/>
        </p:nvSpPr>
        <p:spPr bwMode="auto">
          <a:xfrm>
            <a:off x="1536700" y="2449513"/>
            <a:ext cx="5118100"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3.14159</a:t>
            </a:r>
          </a:p>
        </p:txBody>
      </p:sp>
      <p:sp>
        <p:nvSpPr>
          <p:cNvPr id="624675" name="Text Box 35"/>
          <p:cNvSpPr txBox="1">
            <a:spLocks noChangeArrowheads="1"/>
          </p:cNvSpPr>
          <p:nvPr/>
        </p:nvSpPr>
        <p:spPr bwMode="auto">
          <a:xfrm>
            <a:off x="1536700" y="2678113"/>
            <a:ext cx="5118100"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&gt;</a:t>
            </a:r>
          </a:p>
        </p:txBody>
      </p:sp>
      <p:sp>
        <p:nvSpPr>
          <p:cNvPr id="624676" name="Text Box 36"/>
          <p:cNvSpPr txBox="1">
            <a:spLocks noChangeArrowheads="1"/>
          </p:cNvSpPr>
          <p:nvPr/>
        </p:nvSpPr>
        <p:spPr bwMode="auto">
          <a:xfrm>
            <a:off x="1536700" y="2678113"/>
            <a:ext cx="5854700" cy="304800"/>
          </a:xfrm>
          <a:prstGeom prst="rect">
            <a:avLst/>
          </a:prstGeom>
          <a:noFill/>
          <a:ln w="9525">
            <a:noFill/>
            <a:miter lim="800000"/>
            <a:headEnd/>
            <a:tailEnd/>
          </a:ln>
          <a:effectLst/>
        </p:spPr>
        <p:txBody>
          <a:bodyPr>
            <a:prstTxWarp prst="textNoShape">
              <a:avLst/>
            </a:prstTxWarp>
            <a:spAutoFit/>
          </a:bodyPr>
          <a:lstStyle/>
          <a:p>
            <a:r>
              <a:rPr lang="en-US">
                <a:solidFill>
                  <a:srgbClr val="0000FF"/>
                </a:solidFill>
                <a:latin typeface="Courier New" charset="0"/>
              </a:rPr>
              <a:t>  x</a:t>
            </a:r>
          </a:p>
        </p:txBody>
      </p:sp>
      <p:sp>
        <p:nvSpPr>
          <p:cNvPr id="624677" name="Text Box 37"/>
          <p:cNvSpPr txBox="1">
            <a:spLocks noChangeArrowheads="1"/>
          </p:cNvSpPr>
          <p:nvPr/>
        </p:nvSpPr>
        <p:spPr bwMode="auto">
          <a:xfrm>
            <a:off x="1536700" y="2906713"/>
            <a:ext cx="5118100"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2</a:t>
            </a:r>
          </a:p>
        </p:txBody>
      </p:sp>
      <p:sp>
        <p:nvSpPr>
          <p:cNvPr id="624679" name="Text Box 39"/>
          <p:cNvSpPr txBox="1">
            <a:spLocks noChangeArrowheads="1"/>
          </p:cNvSpPr>
          <p:nvPr/>
        </p:nvSpPr>
        <p:spPr bwMode="auto">
          <a:xfrm>
            <a:off x="1536700" y="3135313"/>
            <a:ext cx="5118100"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&gt;</a:t>
            </a:r>
          </a:p>
        </p:txBody>
      </p:sp>
      <p:sp>
        <p:nvSpPr>
          <p:cNvPr id="624680" name="Text Box 40"/>
          <p:cNvSpPr txBox="1">
            <a:spLocks noChangeArrowheads="1"/>
          </p:cNvSpPr>
          <p:nvPr/>
        </p:nvSpPr>
        <p:spPr bwMode="auto">
          <a:xfrm>
            <a:off x="1536700" y="3135313"/>
            <a:ext cx="5854700" cy="304800"/>
          </a:xfrm>
          <a:prstGeom prst="rect">
            <a:avLst/>
          </a:prstGeom>
          <a:noFill/>
          <a:ln w="9525">
            <a:noFill/>
            <a:miter lim="800000"/>
            <a:headEnd/>
            <a:tailEnd/>
          </a:ln>
          <a:effectLst/>
        </p:spPr>
        <p:txBody>
          <a:bodyPr>
            <a:prstTxWarp prst="textNoShape">
              <a:avLst/>
            </a:prstTxWarp>
            <a:spAutoFit/>
          </a:bodyPr>
          <a:lstStyle/>
          <a:p>
            <a:r>
              <a:rPr lang="en-US">
                <a:solidFill>
                  <a:srgbClr val="0000FF"/>
                </a:solidFill>
                <a:latin typeface="Courier New" charset="0"/>
              </a:rPr>
              <a:t>  list</a:t>
            </a:r>
          </a:p>
        </p:txBody>
      </p:sp>
      <p:sp>
        <p:nvSpPr>
          <p:cNvPr id="624681" name="Text Box 41"/>
          <p:cNvSpPr txBox="1">
            <a:spLocks noChangeArrowheads="1"/>
          </p:cNvSpPr>
          <p:nvPr/>
        </p:nvSpPr>
        <p:spPr bwMode="auto">
          <a:xfrm>
            <a:off x="1536700" y="3363913"/>
            <a:ext cx="5118100"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e = 2.71828</a:t>
            </a:r>
          </a:p>
        </p:txBody>
      </p:sp>
      <p:sp>
        <p:nvSpPr>
          <p:cNvPr id="624683" name="Text Box 43"/>
          <p:cNvSpPr txBox="1">
            <a:spLocks noChangeArrowheads="1"/>
          </p:cNvSpPr>
          <p:nvPr/>
        </p:nvSpPr>
        <p:spPr bwMode="auto">
          <a:xfrm>
            <a:off x="1536700" y="3592513"/>
            <a:ext cx="5118100" cy="307777"/>
          </a:xfrm>
          <a:prstGeom prst="rect">
            <a:avLst/>
          </a:prstGeom>
          <a:noFill/>
          <a:ln w="9525">
            <a:noFill/>
            <a:miter lim="800000"/>
            <a:headEnd/>
            <a:tailEnd/>
          </a:ln>
          <a:effectLst/>
        </p:spPr>
        <p:txBody>
          <a:bodyPr>
            <a:prstTxWarp prst="textNoShape">
              <a:avLst/>
            </a:prstTxWarp>
            <a:spAutoFit/>
          </a:bodyPr>
          <a:lstStyle/>
          <a:p>
            <a:r>
              <a:rPr lang="en-US" dirty="0" smtClean="0">
                <a:latin typeface="Courier New" charset="0"/>
              </a:rPr>
              <a:t>pi = 3.14159</a:t>
            </a:r>
            <a:endParaRPr lang="en-US" dirty="0">
              <a:latin typeface="Courier New" charset="0"/>
            </a:endParaRPr>
          </a:p>
        </p:txBody>
      </p:sp>
      <p:sp>
        <p:nvSpPr>
          <p:cNvPr id="624685" name="Text Box 45"/>
          <p:cNvSpPr txBox="1">
            <a:spLocks noChangeArrowheads="1"/>
          </p:cNvSpPr>
          <p:nvPr/>
        </p:nvSpPr>
        <p:spPr bwMode="auto">
          <a:xfrm>
            <a:off x="1536700" y="3821113"/>
            <a:ext cx="5118100" cy="304800"/>
          </a:xfrm>
          <a:prstGeom prst="rect">
            <a:avLst/>
          </a:prstGeom>
          <a:noFill/>
          <a:ln w="9525">
            <a:noFill/>
            <a:miter lim="800000"/>
            <a:headEnd/>
            <a:tailEnd/>
          </a:ln>
          <a:effectLst/>
        </p:spPr>
        <p:txBody>
          <a:bodyPr>
            <a:prstTxWarp prst="textNoShape">
              <a:avLst/>
            </a:prstTxWarp>
            <a:spAutoFit/>
          </a:bodyPr>
          <a:lstStyle/>
          <a:p>
            <a:r>
              <a:rPr lang="en-US" dirty="0" err="1" smtClean="0">
                <a:latin typeface="Courier New" charset="0"/>
              </a:rPr>
              <a:t>x</a:t>
            </a:r>
            <a:r>
              <a:rPr lang="en-US" dirty="0" smtClean="0">
                <a:latin typeface="Courier New" charset="0"/>
              </a:rPr>
              <a:t> = 2</a:t>
            </a:r>
            <a:endParaRPr lang="en-US" dirty="0">
              <a:latin typeface="Courier New" charset="0"/>
            </a:endParaRPr>
          </a:p>
        </p:txBody>
      </p:sp>
      <p:sp>
        <p:nvSpPr>
          <p:cNvPr id="624687" name="Text Box 47"/>
          <p:cNvSpPr txBox="1">
            <a:spLocks noChangeArrowheads="1"/>
          </p:cNvSpPr>
          <p:nvPr/>
        </p:nvSpPr>
        <p:spPr bwMode="auto">
          <a:xfrm>
            <a:off x="1536700" y="4049713"/>
            <a:ext cx="5118100"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&gt;</a:t>
            </a:r>
          </a:p>
        </p:txBody>
      </p:sp>
      <p:sp>
        <p:nvSpPr>
          <p:cNvPr id="624688" name="Text Box 48"/>
          <p:cNvSpPr txBox="1">
            <a:spLocks noChangeArrowheads="1"/>
          </p:cNvSpPr>
          <p:nvPr/>
        </p:nvSpPr>
        <p:spPr bwMode="auto">
          <a:xfrm>
            <a:off x="1536700" y="4049713"/>
            <a:ext cx="5854700" cy="304800"/>
          </a:xfrm>
          <a:prstGeom prst="rect">
            <a:avLst/>
          </a:prstGeom>
          <a:noFill/>
          <a:ln w="9525">
            <a:noFill/>
            <a:miter lim="800000"/>
            <a:headEnd/>
            <a:tailEnd/>
          </a:ln>
          <a:effectLst/>
        </p:spPr>
        <p:txBody>
          <a:bodyPr>
            <a:prstTxWarp prst="textNoShape">
              <a:avLst/>
            </a:prstTxWarp>
            <a:spAutoFit/>
          </a:bodyPr>
          <a:lstStyle/>
          <a:p>
            <a:r>
              <a:rPr lang="en-US">
                <a:solidFill>
                  <a:srgbClr val="0000FF"/>
                </a:solidFill>
                <a:latin typeface="Courier New" charset="0"/>
              </a:rPr>
              <a:t>  x = 42</a:t>
            </a:r>
          </a:p>
        </p:txBody>
      </p:sp>
      <p:sp>
        <p:nvSpPr>
          <p:cNvPr id="624689" name="Text Box 49"/>
          <p:cNvSpPr txBox="1">
            <a:spLocks noChangeArrowheads="1"/>
          </p:cNvSpPr>
          <p:nvPr/>
        </p:nvSpPr>
        <p:spPr bwMode="auto">
          <a:xfrm>
            <a:off x="1536700" y="4278313"/>
            <a:ext cx="5118100"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&gt;</a:t>
            </a:r>
          </a:p>
        </p:txBody>
      </p:sp>
      <p:sp>
        <p:nvSpPr>
          <p:cNvPr id="624690" name="Text Box 50"/>
          <p:cNvSpPr txBox="1">
            <a:spLocks noChangeArrowheads="1"/>
          </p:cNvSpPr>
          <p:nvPr/>
        </p:nvSpPr>
        <p:spPr bwMode="auto">
          <a:xfrm>
            <a:off x="1536700" y="4278313"/>
            <a:ext cx="5854700" cy="304800"/>
          </a:xfrm>
          <a:prstGeom prst="rect">
            <a:avLst/>
          </a:prstGeom>
          <a:noFill/>
          <a:ln w="9525">
            <a:noFill/>
            <a:miter lim="800000"/>
            <a:headEnd/>
            <a:tailEnd/>
          </a:ln>
          <a:effectLst/>
        </p:spPr>
        <p:txBody>
          <a:bodyPr>
            <a:prstTxWarp prst="textNoShape">
              <a:avLst/>
            </a:prstTxWarp>
            <a:spAutoFit/>
          </a:bodyPr>
          <a:lstStyle/>
          <a:p>
            <a:r>
              <a:rPr lang="en-US">
                <a:solidFill>
                  <a:srgbClr val="0000FF"/>
                </a:solidFill>
                <a:latin typeface="Courier New" charset="0"/>
              </a:rPr>
              <a:t>  a = 1.5</a:t>
            </a:r>
          </a:p>
        </p:txBody>
      </p:sp>
      <p:sp>
        <p:nvSpPr>
          <p:cNvPr id="624691" name="Text Box 51"/>
          <p:cNvSpPr txBox="1">
            <a:spLocks noChangeArrowheads="1"/>
          </p:cNvSpPr>
          <p:nvPr/>
        </p:nvSpPr>
        <p:spPr bwMode="auto">
          <a:xfrm>
            <a:off x="1536700" y="4506913"/>
            <a:ext cx="5118100"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&gt;</a:t>
            </a:r>
          </a:p>
        </p:txBody>
      </p:sp>
      <p:sp>
        <p:nvSpPr>
          <p:cNvPr id="624692" name="Text Box 52"/>
          <p:cNvSpPr txBox="1">
            <a:spLocks noChangeArrowheads="1"/>
          </p:cNvSpPr>
          <p:nvPr/>
        </p:nvSpPr>
        <p:spPr bwMode="auto">
          <a:xfrm>
            <a:off x="1536700" y="4506913"/>
            <a:ext cx="5854700" cy="304800"/>
          </a:xfrm>
          <a:prstGeom prst="rect">
            <a:avLst/>
          </a:prstGeom>
          <a:noFill/>
          <a:ln w="9525">
            <a:noFill/>
            <a:miter lim="800000"/>
            <a:headEnd/>
            <a:tailEnd/>
          </a:ln>
          <a:effectLst/>
        </p:spPr>
        <p:txBody>
          <a:bodyPr>
            <a:prstTxWarp prst="textNoShape">
              <a:avLst/>
            </a:prstTxWarp>
            <a:spAutoFit/>
          </a:bodyPr>
          <a:lstStyle/>
          <a:p>
            <a:r>
              <a:rPr lang="en-US">
                <a:solidFill>
                  <a:srgbClr val="0000FF"/>
                </a:solidFill>
                <a:latin typeface="Courier New" charset="0"/>
              </a:rPr>
              <a:t>  list</a:t>
            </a:r>
          </a:p>
        </p:txBody>
      </p:sp>
      <p:sp>
        <p:nvSpPr>
          <p:cNvPr id="624693" name="Text Box 53"/>
          <p:cNvSpPr txBox="1">
            <a:spLocks noChangeArrowheads="1"/>
          </p:cNvSpPr>
          <p:nvPr/>
        </p:nvSpPr>
        <p:spPr bwMode="auto">
          <a:xfrm>
            <a:off x="1536700" y="4735513"/>
            <a:ext cx="5118100" cy="304800"/>
          </a:xfrm>
          <a:prstGeom prst="rect">
            <a:avLst/>
          </a:prstGeom>
          <a:noFill/>
          <a:ln w="9525">
            <a:noFill/>
            <a:miter lim="800000"/>
            <a:headEnd/>
            <a:tailEnd/>
          </a:ln>
          <a:effectLst/>
        </p:spPr>
        <p:txBody>
          <a:bodyPr>
            <a:prstTxWarp prst="textNoShape">
              <a:avLst/>
            </a:prstTxWarp>
            <a:spAutoFit/>
          </a:bodyPr>
          <a:lstStyle/>
          <a:p>
            <a:r>
              <a:rPr lang="en-US" dirty="0">
                <a:latin typeface="Courier New" charset="0"/>
              </a:rPr>
              <a:t>a</a:t>
            </a:r>
            <a:r>
              <a:rPr lang="en-US" dirty="0" smtClean="0">
                <a:latin typeface="Courier New" charset="0"/>
              </a:rPr>
              <a:t> </a:t>
            </a:r>
            <a:r>
              <a:rPr lang="en-US" dirty="0">
                <a:latin typeface="Courier New" charset="0"/>
              </a:rPr>
              <a:t>=</a:t>
            </a:r>
            <a:r>
              <a:rPr lang="en-US" dirty="0" smtClean="0">
                <a:latin typeface="Courier New" charset="0"/>
              </a:rPr>
              <a:t> 1.5</a:t>
            </a:r>
            <a:endParaRPr lang="en-US" dirty="0">
              <a:latin typeface="Courier New" charset="0"/>
            </a:endParaRPr>
          </a:p>
        </p:txBody>
      </p:sp>
      <p:sp>
        <p:nvSpPr>
          <p:cNvPr id="624695" name="Text Box 55"/>
          <p:cNvSpPr txBox="1">
            <a:spLocks noChangeArrowheads="1"/>
          </p:cNvSpPr>
          <p:nvPr/>
        </p:nvSpPr>
        <p:spPr bwMode="auto">
          <a:xfrm>
            <a:off x="1536700" y="4964113"/>
            <a:ext cx="5118100" cy="304800"/>
          </a:xfrm>
          <a:prstGeom prst="rect">
            <a:avLst/>
          </a:prstGeom>
          <a:noFill/>
          <a:ln w="9525">
            <a:noFill/>
            <a:miter lim="800000"/>
            <a:headEnd/>
            <a:tailEnd/>
          </a:ln>
          <a:effectLst/>
        </p:spPr>
        <p:txBody>
          <a:bodyPr>
            <a:prstTxWarp prst="textNoShape">
              <a:avLst/>
            </a:prstTxWarp>
            <a:spAutoFit/>
          </a:bodyPr>
          <a:lstStyle/>
          <a:p>
            <a:r>
              <a:rPr lang="en-US" dirty="0" err="1" smtClean="0">
                <a:latin typeface="Courier New" charset="0"/>
              </a:rPr>
              <a:t>e</a:t>
            </a:r>
            <a:r>
              <a:rPr lang="en-US" dirty="0" smtClean="0">
                <a:latin typeface="Courier New" charset="0"/>
              </a:rPr>
              <a:t> = 2.71828</a:t>
            </a:r>
            <a:endParaRPr lang="en-US" dirty="0">
              <a:latin typeface="Courier New" charset="0"/>
            </a:endParaRPr>
          </a:p>
        </p:txBody>
      </p:sp>
      <p:sp>
        <p:nvSpPr>
          <p:cNvPr id="624697" name="Text Box 57"/>
          <p:cNvSpPr txBox="1">
            <a:spLocks noChangeArrowheads="1"/>
          </p:cNvSpPr>
          <p:nvPr/>
        </p:nvSpPr>
        <p:spPr bwMode="auto">
          <a:xfrm>
            <a:off x="1536700" y="5192713"/>
            <a:ext cx="5118100"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pi = 3.14159</a:t>
            </a:r>
          </a:p>
        </p:txBody>
      </p:sp>
      <p:sp>
        <p:nvSpPr>
          <p:cNvPr id="624699" name="Text Box 59"/>
          <p:cNvSpPr txBox="1">
            <a:spLocks noChangeArrowheads="1"/>
          </p:cNvSpPr>
          <p:nvPr/>
        </p:nvSpPr>
        <p:spPr bwMode="auto">
          <a:xfrm>
            <a:off x="1536700" y="5421313"/>
            <a:ext cx="5118100" cy="304800"/>
          </a:xfrm>
          <a:prstGeom prst="rect">
            <a:avLst/>
          </a:prstGeom>
          <a:noFill/>
          <a:ln w="9525">
            <a:noFill/>
            <a:miter lim="800000"/>
            <a:headEnd/>
            <a:tailEnd/>
          </a:ln>
          <a:effectLst/>
        </p:spPr>
        <p:txBody>
          <a:bodyPr>
            <a:prstTxWarp prst="textNoShape">
              <a:avLst/>
            </a:prstTxWarp>
            <a:spAutoFit/>
          </a:bodyPr>
          <a:lstStyle/>
          <a:p>
            <a:r>
              <a:rPr lang="en-US" dirty="0" err="1" smtClean="0">
                <a:latin typeface="Courier New" charset="0"/>
              </a:rPr>
              <a:t>x</a:t>
            </a:r>
            <a:r>
              <a:rPr lang="en-US" dirty="0" smtClean="0">
                <a:latin typeface="Courier New" charset="0"/>
              </a:rPr>
              <a:t> = 42</a:t>
            </a:r>
            <a:endParaRPr lang="en-US" dirty="0">
              <a:latin typeface="Courier New" charset="0"/>
            </a:endParaRPr>
          </a:p>
        </p:txBody>
      </p:sp>
      <p:sp>
        <p:nvSpPr>
          <p:cNvPr id="624701" name="Text Box 61"/>
          <p:cNvSpPr txBox="1">
            <a:spLocks noChangeArrowheads="1"/>
          </p:cNvSpPr>
          <p:nvPr/>
        </p:nvSpPr>
        <p:spPr bwMode="auto">
          <a:xfrm>
            <a:off x="1536700" y="5649913"/>
            <a:ext cx="5118100" cy="304800"/>
          </a:xfrm>
          <a:prstGeom prst="rect">
            <a:avLst/>
          </a:prstGeom>
          <a:noFill/>
          <a:ln w="9525">
            <a:noFill/>
            <a:miter lim="800000"/>
            <a:headEnd/>
            <a:tailEnd/>
          </a:ln>
          <a:effectLst/>
        </p:spPr>
        <p:txBody>
          <a:bodyPr>
            <a:prstTxWarp prst="textNoShape">
              <a:avLst/>
            </a:prstTxWarp>
            <a:spAutoFit/>
          </a:bodyPr>
          <a:lstStyle/>
          <a:p>
            <a:r>
              <a:rPr lang="en-US">
                <a:latin typeface="Courier New" charset="0"/>
              </a:rPr>
              <a:t>&gt;</a:t>
            </a:r>
          </a:p>
        </p:txBody>
      </p:sp>
      <p:sp>
        <p:nvSpPr>
          <p:cNvPr id="624702" name="Text Box 62"/>
          <p:cNvSpPr txBox="1">
            <a:spLocks noChangeArrowheads="1"/>
          </p:cNvSpPr>
          <p:nvPr/>
        </p:nvSpPr>
        <p:spPr bwMode="auto">
          <a:xfrm>
            <a:off x="1536700" y="5649913"/>
            <a:ext cx="5854700" cy="304800"/>
          </a:xfrm>
          <a:prstGeom prst="rect">
            <a:avLst/>
          </a:prstGeom>
          <a:noFill/>
          <a:ln w="9525">
            <a:noFill/>
            <a:miter lim="800000"/>
            <a:headEnd/>
            <a:tailEnd/>
          </a:ln>
          <a:effectLst/>
        </p:spPr>
        <p:txBody>
          <a:bodyPr>
            <a:prstTxWarp prst="textNoShape">
              <a:avLst/>
            </a:prstTxWarp>
            <a:spAutoFit/>
          </a:bodyPr>
          <a:lstStyle/>
          <a:p>
            <a:r>
              <a:rPr lang="en-US">
                <a:solidFill>
                  <a:srgbClr val="0000FF"/>
                </a:solidFill>
                <a:latin typeface="Courier New" charset="0"/>
              </a:rPr>
              <a:t>  quit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6246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24648">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624667">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624668">
                                            <p:txEl>
                                              <p:pRg st="0" end="0"/>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624669">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624670">
                                            <p:txEl>
                                              <p:pRg st="0" end="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624671">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499"/>
                                          </p:stCondLst>
                                        </p:cTn>
                                        <p:tgtEl>
                                          <p:spTgt spid="624672">
                                            <p:txEl>
                                              <p:pRg st="0" end="0"/>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499"/>
                                          </p:stCondLst>
                                        </p:cTn>
                                        <p:tgtEl>
                                          <p:spTgt spid="624673">
                                            <p:txEl>
                                              <p:pRg st="0" end="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624675">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624676">
                                            <p:txEl>
                                              <p:pRg st="0" end="0"/>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624677">
                                            <p:txEl>
                                              <p:pRg st="0" end="0"/>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499"/>
                                          </p:stCondLst>
                                        </p:cTn>
                                        <p:tgtEl>
                                          <p:spTgt spid="624679">
                                            <p:txEl>
                                              <p:pRg st="0" end="0"/>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499"/>
                                          </p:stCondLst>
                                        </p:cTn>
                                        <p:tgtEl>
                                          <p:spTgt spid="624680">
                                            <p:txEl>
                                              <p:pRg st="0" end="0"/>
                                            </p:txEl>
                                          </p:spTgt>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499"/>
                                          </p:stCondLst>
                                        </p:cTn>
                                        <p:tgtEl>
                                          <p:spTgt spid="624681">
                                            <p:txEl>
                                              <p:pRg st="0" end="0"/>
                                            </p:txEl>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499"/>
                                          </p:stCondLst>
                                        </p:cTn>
                                        <p:tgtEl>
                                          <p:spTgt spid="624683">
                                            <p:txEl>
                                              <p:pRg st="0" end="0"/>
                                            </p:txEl>
                                          </p:spTgt>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499"/>
                                          </p:stCondLst>
                                        </p:cTn>
                                        <p:tgtEl>
                                          <p:spTgt spid="624685">
                                            <p:txEl>
                                              <p:pRg st="0" end="0"/>
                                            </p:txEl>
                                          </p:spTgt>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499"/>
                                          </p:stCondLst>
                                        </p:cTn>
                                        <p:tgtEl>
                                          <p:spTgt spid="624687">
                                            <p:txEl>
                                              <p:pRg st="0" end="0"/>
                                            </p:tx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499"/>
                                          </p:stCondLst>
                                        </p:cTn>
                                        <p:tgtEl>
                                          <p:spTgt spid="624688">
                                            <p:txEl>
                                              <p:pRg st="0" end="0"/>
                                            </p:txEl>
                                          </p:spTgt>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499"/>
                                          </p:stCondLst>
                                        </p:cTn>
                                        <p:tgtEl>
                                          <p:spTgt spid="624689">
                                            <p:txEl>
                                              <p:pRg st="0" end="0"/>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499"/>
                                          </p:stCondLst>
                                        </p:cTn>
                                        <p:tgtEl>
                                          <p:spTgt spid="624690">
                                            <p:txEl>
                                              <p:pRg st="0" end="0"/>
                                            </p:txEl>
                                          </p:spTgt>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499"/>
                                          </p:stCondLst>
                                        </p:cTn>
                                        <p:tgtEl>
                                          <p:spTgt spid="624691">
                                            <p:txEl>
                                              <p:pRg st="0" end="0"/>
                                            </p:txEl>
                                          </p:spTgt>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499"/>
                                          </p:stCondLst>
                                        </p:cTn>
                                        <p:tgtEl>
                                          <p:spTgt spid="624692">
                                            <p:txEl>
                                              <p:pRg st="0" end="0"/>
                                            </p:txEl>
                                          </p:spTgt>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499"/>
                                          </p:stCondLst>
                                        </p:cTn>
                                        <p:tgtEl>
                                          <p:spTgt spid="624693">
                                            <p:txEl>
                                              <p:pRg st="0" end="0"/>
                                            </p:txEl>
                                          </p:spTgt>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499"/>
                                          </p:stCondLst>
                                        </p:cTn>
                                        <p:tgtEl>
                                          <p:spTgt spid="624695">
                                            <p:txEl>
                                              <p:pRg st="0" end="0"/>
                                            </p:txEl>
                                          </p:spTgt>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499"/>
                                          </p:stCondLst>
                                        </p:cTn>
                                        <p:tgtEl>
                                          <p:spTgt spid="624697">
                                            <p:txEl>
                                              <p:pRg st="0" end="0"/>
                                            </p:txEl>
                                          </p:spTgt>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499"/>
                                          </p:stCondLst>
                                        </p:cTn>
                                        <p:tgtEl>
                                          <p:spTgt spid="624699">
                                            <p:txEl>
                                              <p:pRg st="0" end="0"/>
                                            </p:txEl>
                                          </p:spTgt>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499"/>
                                          </p:stCondLst>
                                        </p:cTn>
                                        <p:tgtEl>
                                          <p:spTgt spid="624701">
                                            <p:txEl>
                                              <p:pRg st="0" end="0"/>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499"/>
                                          </p:stCondLst>
                                        </p:cTn>
                                        <p:tgtEl>
                                          <p:spTgt spid="62470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47" grpId="0" build="p" autoUpdateAnimBg="0"/>
      <p:bldP spid="624648" grpId="0" build="p" autoUpdateAnimBg="0"/>
      <p:bldP spid="624667" grpId="0" build="p" autoUpdateAnimBg="0"/>
      <p:bldP spid="624668" grpId="0" build="p" autoUpdateAnimBg="0"/>
      <p:bldP spid="624669" grpId="0" build="p" autoUpdateAnimBg="0"/>
      <p:bldP spid="624670" grpId="0" build="p" autoUpdateAnimBg="0"/>
      <p:bldP spid="624671" grpId="0" build="p" autoUpdateAnimBg="0"/>
      <p:bldP spid="624672" grpId="0" build="p" autoUpdateAnimBg="0"/>
      <p:bldP spid="624673" grpId="0" build="p" autoUpdateAnimBg="0"/>
      <p:bldP spid="624675" grpId="0" build="p" autoUpdateAnimBg="0"/>
      <p:bldP spid="624676" grpId="0" build="p" autoUpdateAnimBg="0"/>
      <p:bldP spid="624677" grpId="0" build="p" autoUpdateAnimBg="0"/>
      <p:bldP spid="624679" grpId="0" build="p" autoUpdateAnimBg="0"/>
      <p:bldP spid="624680" grpId="0" build="p" autoUpdateAnimBg="0"/>
      <p:bldP spid="624681" grpId="0" build="p" autoUpdateAnimBg="0"/>
      <p:bldP spid="624683" grpId="0" build="p" autoUpdateAnimBg="0"/>
      <p:bldP spid="624685" grpId="0" build="p" autoUpdateAnimBg="0"/>
      <p:bldP spid="624687" grpId="0" build="p" autoUpdateAnimBg="0"/>
      <p:bldP spid="624688" grpId="0" build="p" autoUpdateAnimBg="0"/>
      <p:bldP spid="624689" grpId="0" build="p" autoUpdateAnimBg="0"/>
      <p:bldP spid="624690" grpId="0" build="p" autoUpdateAnimBg="0"/>
      <p:bldP spid="624691" grpId="0" build="p" autoUpdateAnimBg="0"/>
      <p:bldP spid="624692" grpId="0" build="p" autoUpdateAnimBg="0"/>
      <p:bldP spid="624693" grpId="0" build="p" autoUpdateAnimBg="0"/>
      <p:bldP spid="624695" grpId="0" build="p" autoUpdateAnimBg="0"/>
      <p:bldP spid="624697" grpId="0" build="p" autoUpdateAnimBg="0"/>
      <p:bldP spid="624699" grpId="0" build="p" autoUpdateAnimBg="0"/>
      <p:bldP spid="624701" grpId="0" build="p" autoUpdateAnimBg="0"/>
      <p:bldP spid="624702" grpId="0" build="p" autoUpdateAnimBg="0"/>
    </p:bld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6930"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The Range-Based </a:t>
            </a:r>
            <a:r>
              <a:rPr lang="en-US" sz="3600" b="1" dirty="0" smtClean="0">
                <a:solidFill>
                  <a:srgbClr val="FF0000"/>
                </a:solidFill>
                <a:latin typeface="Courier New"/>
                <a:cs typeface="Courier New"/>
              </a:rPr>
              <a:t>for</a:t>
            </a:r>
            <a:r>
              <a:rPr lang="en-US" sz="4000" dirty="0" smtClean="0">
                <a:solidFill>
                  <a:srgbClr val="FF0000"/>
                </a:solidFill>
              </a:rPr>
              <a:t> Statement</a:t>
            </a:r>
            <a:endParaRPr lang="en-US" sz="4000" dirty="0">
              <a:solidFill>
                <a:schemeClr val="tx1"/>
              </a:solidFill>
            </a:endParaRPr>
          </a:p>
        </p:txBody>
      </p:sp>
      <p:sp>
        <p:nvSpPr>
          <p:cNvPr id="636931" name="Rectangle 3"/>
          <p:cNvSpPr>
            <a:spLocks noChangeArrowheads="1"/>
          </p:cNvSpPr>
          <p:nvPr/>
        </p:nvSpPr>
        <p:spPr bwMode="auto">
          <a:xfrm>
            <a:off x="482600" y="1155700"/>
            <a:ext cx="8128000" cy="1130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One of the common operations that clients need to perform when using a collection is to</a:t>
            </a:r>
            <a:r>
              <a:rPr lang="en-US" sz="2400" b="0" dirty="0" smtClean="0"/>
              <a:t> iterate through </a:t>
            </a:r>
            <a:r>
              <a:rPr lang="en-US" sz="2400" b="0" dirty="0"/>
              <a:t>the </a:t>
            </a:r>
            <a:r>
              <a:rPr lang="en-US" sz="2400" b="0" dirty="0" smtClean="0"/>
              <a:t>elements.</a:t>
            </a:r>
            <a:endParaRPr lang="en-US" sz="2400" b="0" dirty="0"/>
          </a:p>
        </p:txBody>
      </p:sp>
      <p:sp>
        <p:nvSpPr>
          <p:cNvPr id="636932" name="Rectangle 4"/>
          <p:cNvSpPr>
            <a:spLocks noChangeArrowheads="1"/>
          </p:cNvSpPr>
          <p:nvPr/>
        </p:nvSpPr>
        <p:spPr bwMode="auto">
          <a:xfrm>
            <a:off x="482600" y="1905000"/>
            <a:ext cx="8128000" cy="23622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While it is easy to implement iteration for vectors and grids using </a:t>
            </a:r>
            <a:r>
              <a:rPr lang="en-US" sz="2000" dirty="0">
                <a:latin typeface="Courier New" charset="0"/>
              </a:rPr>
              <a:t>for</a:t>
            </a:r>
            <a:r>
              <a:rPr lang="en-US" sz="2400" b="0" dirty="0"/>
              <a:t> loops, it is</a:t>
            </a:r>
            <a:r>
              <a:rPr lang="en-US" sz="2400" b="0" dirty="0" smtClean="0"/>
              <a:t> less clear </a:t>
            </a:r>
            <a:r>
              <a:rPr lang="en-US" sz="2400" b="0" dirty="0"/>
              <a:t>how you would do the same</a:t>
            </a:r>
            <a:r>
              <a:rPr lang="en-US" sz="2400" b="0" dirty="0" smtClean="0"/>
              <a:t> for </a:t>
            </a:r>
            <a:r>
              <a:rPr lang="en-US" sz="2400" b="0" dirty="0"/>
              <a:t>other</a:t>
            </a:r>
            <a:r>
              <a:rPr lang="en-US" sz="2400" b="0" dirty="0" smtClean="0"/>
              <a:t> collection types. The modern approach to solving this problem is to use a general tool called an </a:t>
            </a:r>
            <a:r>
              <a:rPr lang="en-US" sz="2400" i="1" dirty="0" err="1" smtClean="0"/>
              <a:t>iterator</a:t>
            </a:r>
            <a:r>
              <a:rPr lang="en-US" sz="2400" b="0" dirty="0" smtClean="0"/>
              <a:t> that delivers the elements of the collection, one at a time.</a:t>
            </a:r>
          </a:p>
          <a:p>
            <a:pPr marL="342900" indent="-342900" algn="just">
              <a:lnSpc>
                <a:spcPct val="85000"/>
              </a:lnSpc>
              <a:spcAft>
                <a:spcPct val="50000"/>
              </a:spcAft>
              <a:buFontTx/>
              <a:buChar char="•"/>
            </a:pPr>
            <a:r>
              <a:rPr lang="en-US" sz="2400" b="0" dirty="0" smtClean="0"/>
              <a:t>C++11 uses a </a:t>
            </a:r>
            <a:r>
              <a:rPr lang="en-US" sz="2400" i="1" dirty="0" smtClean="0"/>
              <a:t>range-based for</a:t>
            </a:r>
            <a:r>
              <a:rPr lang="en-US" sz="2400" dirty="0" smtClean="0"/>
              <a:t> </a:t>
            </a:r>
            <a:r>
              <a:rPr lang="en-US" sz="2400" i="1" dirty="0" smtClean="0"/>
              <a:t>statement</a:t>
            </a:r>
            <a:r>
              <a:rPr lang="en-US" sz="2400" b="0" dirty="0" smtClean="0"/>
              <a:t> to simplify </a:t>
            </a:r>
            <a:r>
              <a:rPr lang="en-US" sz="2400" b="0" dirty="0" err="1" smtClean="0"/>
              <a:t>iterators</a:t>
            </a:r>
            <a:r>
              <a:rPr lang="en-US" sz="2400" b="0" dirty="0" smtClean="0"/>
              <a:t>:</a:t>
            </a:r>
          </a:p>
        </p:txBody>
      </p:sp>
      <p:grpSp>
        <p:nvGrpSpPr>
          <p:cNvPr id="10" name="Group 9"/>
          <p:cNvGrpSpPr/>
          <p:nvPr/>
        </p:nvGrpSpPr>
        <p:grpSpPr>
          <a:xfrm>
            <a:off x="1524000" y="4074885"/>
            <a:ext cx="6400800" cy="919237"/>
            <a:chOff x="1524000" y="5297715"/>
            <a:chExt cx="6400800" cy="919237"/>
          </a:xfrm>
        </p:grpSpPr>
        <p:sp>
          <p:nvSpPr>
            <p:cNvPr id="636942" name="Rectangle 14"/>
            <p:cNvSpPr>
              <a:spLocks noChangeArrowheads="1"/>
            </p:cNvSpPr>
            <p:nvPr/>
          </p:nvSpPr>
          <p:spPr bwMode="auto">
            <a:xfrm>
              <a:off x="1524000" y="5343675"/>
              <a:ext cx="6400800" cy="873277"/>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636943" name="Text Box 15"/>
            <p:cNvSpPr txBox="1">
              <a:spLocks noChangeArrowheads="1"/>
            </p:cNvSpPr>
            <p:nvPr/>
          </p:nvSpPr>
          <p:spPr bwMode="auto">
            <a:xfrm>
              <a:off x="1600200" y="5297715"/>
              <a:ext cx="6248400" cy="915988"/>
            </a:xfrm>
            <a:prstGeom prst="rect">
              <a:avLst/>
            </a:prstGeom>
            <a:noFill/>
            <a:ln w="9525">
              <a:noFill/>
              <a:miter lim="800000"/>
              <a:headEnd/>
              <a:tailEnd/>
            </a:ln>
            <a:effectLst/>
          </p:spPr>
          <p:txBody>
            <a:bodyPr>
              <a:prstTxWarp prst="textNoShape">
                <a:avLst/>
              </a:prstTxWarp>
              <a:spAutoFit/>
            </a:bodyPr>
            <a:lstStyle/>
            <a:p>
              <a:r>
                <a:rPr lang="en-US" sz="1800" dirty="0" smtClean="0">
                  <a:latin typeface="Courier New" charset="0"/>
                </a:rPr>
                <a:t>for </a:t>
              </a:r>
              <a:r>
                <a:rPr lang="en-US" sz="1800" dirty="0">
                  <a:latin typeface="Courier New" charset="0"/>
                </a:rPr>
                <a:t>(string key</a:t>
              </a:r>
              <a:r>
                <a:rPr lang="en-US" sz="1800" dirty="0" smtClean="0">
                  <a:latin typeface="Courier New" charset="0"/>
                </a:rPr>
                <a:t> : map</a:t>
              </a:r>
              <a:r>
                <a:rPr lang="en-US" sz="1800" dirty="0">
                  <a:latin typeface="Courier New" charset="0"/>
                </a:rPr>
                <a:t>) {</a:t>
              </a:r>
            </a:p>
            <a:p>
              <a:r>
                <a:rPr lang="en-US" sz="1800" dirty="0">
                  <a:latin typeface="Courier New" charset="0"/>
                </a:rPr>
                <a:t>    </a:t>
              </a:r>
              <a:r>
                <a:rPr lang="en-US" sz="1800" b="0" dirty="0"/>
                <a:t>. . . </a:t>
              </a:r>
              <a:r>
                <a:rPr lang="en-US" sz="1800" b="0" i="1" dirty="0"/>
                <a:t>code to process that key . . .</a:t>
              </a:r>
              <a:endParaRPr lang="en-US" sz="1800" dirty="0">
                <a:latin typeface="Courier New" charset="0"/>
              </a:endParaRPr>
            </a:p>
            <a:p>
              <a:r>
                <a:rPr lang="en-US" sz="1800" dirty="0">
                  <a:latin typeface="Courier New" charset="0"/>
                </a:rPr>
                <a: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3693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36932">
                                            <p:txEl>
                                              <p:pRg st="1" end="1"/>
                                            </p:txEl>
                                          </p:spTgt>
                                        </p:tgtEl>
                                        <p:attrNameLst>
                                          <p:attrName>style.visibility</p:attrName>
                                        </p:attrNameLst>
                                      </p:cBhvr>
                                      <p:to>
                                        <p:strVal val="visible"/>
                                      </p:to>
                                    </p:set>
                                  </p:childTnLst>
                                </p:cTn>
                              </p:par>
                            </p:childTnLst>
                          </p:cTn>
                        </p:par>
                        <p:par>
                          <p:cTn id="11" fill="hold">
                            <p:stCondLst>
                              <p:cond delay="500"/>
                            </p:stCondLst>
                            <p:childTnLst>
                              <p:par>
                                <p:cTn id="12" presetID="1" presetClass="entr" presetSubtype="0"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6932" grpId="0" build="p" autoUpdateAnimBg="0"/>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3922" name="Rectangle 2"/>
          <p:cNvSpPr>
            <a:spLocks noGrp="1" noChangeArrowheads="1"/>
          </p:cNvSpPr>
          <p:nvPr>
            <p:ph type="title"/>
          </p:nvPr>
        </p:nvSpPr>
        <p:spPr>
          <a:xfrm>
            <a:off x="0" y="76200"/>
            <a:ext cx="9144000" cy="1143000"/>
          </a:xfrm>
          <a:ln/>
        </p:spPr>
        <p:txBody>
          <a:bodyPr/>
          <a:lstStyle/>
          <a:p>
            <a:r>
              <a:rPr lang="en-US" sz="4000" dirty="0">
                <a:solidFill>
                  <a:srgbClr val="FF0000"/>
                </a:solidFill>
              </a:rPr>
              <a:t>Methods in the</a:t>
            </a:r>
            <a:r>
              <a:rPr lang="en-US" sz="4000" dirty="0" smtClean="0">
                <a:solidFill>
                  <a:srgbClr val="FF0000"/>
                </a:solidFill>
              </a:rPr>
              <a:t> </a:t>
            </a:r>
            <a:r>
              <a:rPr lang="en-US" sz="3600" b="1" dirty="0" smtClean="0">
                <a:solidFill>
                  <a:srgbClr val="FF0000"/>
                </a:solidFill>
                <a:latin typeface="Courier New" charset="0"/>
              </a:rPr>
              <a:t>Set&lt;</a:t>
            </a:r>
            <a:r>
              <a:rPr lang="en-US" sz="3600" i="1" dirty="0" smtClean="0">
                <a:solidFill>
                  <a:srgbClr val="FF0000"/>
                </a:solidFill>
              </a:rPr>
              <a:t>type</a:t>
            </a:r>
            <a:r>
              <a:rPr lang="en-US" sz="3600" b="1" dirty="0" smtClean="0">
                <a:solidFill>
                  <a:srgbClr val="FF0000"/>
                </a:solidFill>
                <a:latin typeface="Courier New" charset="0"/>
              </a:rPr>
              <a:t>&gt;</a:t>
            </a:r>
            <a:r>
              <a:rPr lang="en-US" sz="4000" dirty="0" smtClean="0">
                <a:solidFill>
                  <a:srgbClr val="FF0000"/>
                </a:solidFill>
              </a:rPr>
              <a:t> Class</a:t>
            </a:r>
            <a:endParaRPr lang="en-US" sz="4200" dirty="0">
              <a:solidFill>
                <a:srgbClr val="FF0000"/>
              </a:solidFill>
            </a:endParaRPr>
          </a:p>
        </p:txBody>
      </p:sp>
      <p:grpSp>
        <p:nvGrpSpPr>
          <p:cNvPr id="2" name="Group 3"/>
          <p:cNvGrpSpPr>
            <a:grpSpLocks/>
          </p:cNvGrpSpPr>
          <p:nvPr/>
        </p:nvGrpSpPr>
        <p:grpSpPr bwMode="auto">
          <a:xfrm>
            <a:off x="495300" y="1227065"/>
            <a:ext cx="8153400" cy="661988"/>
            <a:chOff x="288" y="1103"/>
            <a:chExt cx="5136" cy="417"/>
          </a:xfrm>
        </p:grpSpPr>
        <p:sp>
          <p:nvSpPr>
            <p:cNvPr id="593924" name="Rectangle 4"/>
            <p:cNvSpPr>
              <a:spLocks noChangeArrowheads="1"/>
            </p:cNvSpPr>
            <p:nvPr/>
          </p:nvSpPr>
          <p:spPr bwMode="auto">
            <a:xfrm>
              <a:off x="288" y="1103"/>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593925" name="Text Box 5"/>
            <p:cNvSpPr txBox="1">
              <a:spLocks noChangeArrowheads="1"/>
            </p:cNvSpPr>
            <p:nvPr/>
          </p:nvSpPr>
          <p:spPr bwMode="auto">
            <a:xfrm>
              <a:off x="384" y="1103"/>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dirty="0" err="1" smtClean="0">
                  <a:latin typeface="Courier New" charset="0"/>
                </a:rPr>
                <a:t>set.size</a:t>
              </a:r>
              <a:r>
                <a:rPr lang="en-US" sz="2000" dirty="0" smtClean="0">
                  <a:latin typeface="Courier New" charset="0"/>
                </a:rPr>
                <a:t>(</a:t>
              </a:r>
              <a:r>
                <a:rPr lang="en-US" sz="2000" dirty="0">
                  <a:latin typeface="Courier New" charset="0"/>
                </a:rPr>
                <a:t>)</a:t>
              </a:r>
            </a:p>
          </p:txBody>
        </p:sp>
        <p:sp>
          <p:nvSpPr>
            <p:cNvPr id="593926" name="Text Box 6"/>
            <p:cNvSpPr txBox="1">
              <a:spLocks noChangeArrowheads="1"/>
            </p:cNvSpPr>
            <p:nvPr/>
          </p:nvSpPr>
          <p:spPr bwMode="auto">
            <a:xfrm>
              <a:off x="576" y="1280"/>
              <a:ext cx="480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a:t>Returns the number of</a:t>
              </a:r>
              <a:r>
                <a:rPr lang="en-US" sz="1800" b="0" dirty="0" smtClean="0"/>
                <a:t> elements in </a:t>
              </a:r>
              <a:r>
                <a:rPr lang="en-US" sz="1800" b="0" dirty="0"/>
                <a:t>the</a:t>
              </a:r>
              <a:r>
                <a:rPr lang="en-US" sz="1800" b="0" dirty="0" smtClean="0"/>
                <a:t> set.</a:t>
              </a:r>
              <a:endParaRPr lang="en-US" sz="1800" b="0" dirty="0"/>
            </a:p>
          </p:txBody>
        </p:sp>
      </p:grpSp>
      <p:grpSp>
        <p:nvGrpSpPr>
          <p:cNvPr id="3" name="Group 7"/>
          <p:cNvGrpSpPr>
            <a:grpSpLocks/>
          </p:cNvGrpSpPr>
          <p:nvPr/>
        </p:nvGrpSpPr>
        <p:grpSpPr bwMode="auto">
          <a:xfrm>
            <a:off x="495300" y="1874765"/>
            <a:ext cx="8153400" cy="674688"/>
            <a:chOff x="288" y="1511"/>
            <a:chExt cx="5136" cy="425"/>
          </a:xfrm>
        </p:grpSpPr>
        <p:sp>
          <p:nvSpPr>
            <p:cNvPr id="593928" name="Rectangle 8"/>
            <p:cNvSpPr>
              <a:spLocks noChangeArrowheads="1"/>
            </p:cNvSpPr>
            <p:nvPr/>
          </p:nvSpPr>
          <p:spPr bwMode="auto">
            <a:xfrm>
              <a:off x="288" y="1519"/>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593929" name="Text Box 9"/>
            <p:cNvSpPr txBox="1">
              <a:spLocks noChangeArrowheads="1"/>
            </p:cNvSpPr>
            <p:nvPr/>
          </p:nvSpPr>
          <p:spPr bwMode="auto">
            <a:xfrm>
              <a:off x="384" y="1511"/>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dirty="0" err="1" smtClean="0">
                  <a:latin typeface="Courier New" charset="0"/>
                </a:rPr>
                <a:t>set.isEmpty</a:t>
              </a:r>
              <a:r>
                <a:rPr lang="en-US" sz="2000" dirty="0">
                  <a:latin typeface="Courier New" charset="0"/>
                </a:rPr>
                <a:t>()</a:t>
              </a:r>
            </a:p>
          </p:txBody>
        </p:sp>
        <p:sp>
          <p:nvSpPr>
            <p:cNvPr id="593930" name="Text Box 10"/>
            <p:cNvSpPr txBox="1">
              <a:spLocks noChangeArrowheads="1"/>
            </p:cNvSpPr>
            <p:nvPr/>
          </p:nvSpPr>
          <p:spPr bwMode="auto">
            <a:xfrm>
              <a:off x="576" y="1696"/>
              <a:ext cx="480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a:t>Returns </a:t>
              </a:r>
              <a:r>
                <a:rPr lang="en-US" sz="1600" dirty="0">
                  <a:latin typeface="Courier New" charset="0"/>
                </a:rPr>
                <a:t>true</a:t>
              </a:r>
              <a:r>
                <a:rPr lang="en-US" sz="1800" b="0" dirty="0"/>
                <a:t> if the</a:t>
              </a:r>
              <a:r>
                <a:rPr lang="en-US" sz="1800" b="0" dirty="0" smtClean="0"/>
                <a:t> set </a:t>
              </a:r>
              <a:r>
                <a:rPr lang="en-US" sz="1800" b="0" dirty="0"/>
                <a:t>is empty.  </a:t>
              </a:r>
            </a:p>
          </p:txBody>
        </p:sp>
      </p:grpSp>
      <p:grpSp>
        <p:nvGrpSpPr>
          <p:cNvPr id="4" name="Group 11"/>
          <p:cNvGrpSpPr>
            <a:grpSpLocks/>
          </p:cNvGrpSpPr>
          <p:nvPr/>
        </p:nvGrpSpPr>
        <p:grpSpPr bwMode="auto">
          <a:xfrm>
            <a:off x="495300" y="2535165"/>
            <a:ext cx="8153400" cy="661988"/>
            <a:chOff x="288" y="1103"/>
            <a:chExt cx="5136" cy="417"/>
          </a:xfrm>
        </p:grpSpPr>
        <p:sp>
          <p:nvSpPr>
            <p:cNvPr id="593932" name="Rectangle 12"/>
            <p:cNvSpPr>
              <a:spLocks noChangeArrowheads="1"/>
            </p:cNvSpPr>
            <p:nvPr/>
          </p:nvSpPr>
          <p:spPr bwMode="auto">
            <a:xfrm>
              <a:off x="288" y="1103"/>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593933" name="Text Box 13"/>
            <p:cNvSpPr txBox="1">
              <a:spLocks noChangeArrowheads="1"/>
            </p:cNvSpPr>
            <p:nvPr/>
          </p:nvSpPr>
          <p:spPr bwMode="auto">
            <a:xfrm>
              <a:off x="384" y="1103"/>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dirty="0" err="1" smtClean="0">
                  <a:latin typeface="Courier New" charset="0"/>
                </a:rPr>
                <a:t>set.add(value</a:t>
              </a:r>
              <a:r>
                <a:rPr lang="en-US" sz="2000" dirty="0" smtClean="0">
                  <a:latin typeface="Courier New" charset="0"/>
                </a:rPr>
                <a:t>)</a:t>
              </a:r>
              <a:endParaRPr lang="en-US" sz="2000" dirty="0">
                <a:latin typeface="Courier New" charset="0"/>
              </a:endParaRPr>
            </a:p>
          </p:txBody>
        </p:sp>
        <p:sp>
          <p:nvSpPr>
            <p:cNvPr id="593934" name="Text Box 14"/>
            <p:cNvSpPr txBox="1">
              <a:spLocks noChangeArrowheads="1"/>
            </p:cNvSpPr>
            <p:nvPr/>
          </p:nvSpPr>
          <p:spPr bwMode="auto">
            <a:xfrm>
              <a:off x="576" y="1280"/>
              <a:ext cx="480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a:t>Adds</a:t>
              </a:r>
              <a:r>
                <a:rPr lang="en-US" sz="1800" b="0" dirty="0" smtClean="0"/>
                <a:t> </a:t>
              </a:r>
              <a:r>
                <a:rPr lang="en-US" sz="1600" dirty="0" smtClean="0">
                  <a:latin typeface="Courier New" charset="0"/>
                </a:rPr>
                <a:t>value</a:t>
              </a:r>
              <a:r>
                <a:rPr lang="en-US" sz="1800" b="0" dirty="0" smtClean="0"/>
                <a:t> </a:t>
              </a:r>
              <a:r>
                <a:rPr lang="en-US" sz="1800" b="0" dirty="0"/>
                <a:t>to the</a:t>
              </a:r>
              <a:r>
                <a:rPr lang="en-US" sz="1800" b="0" dirty="0" smtClean="0"/>
                <a:t> set.</a:t>
              </a:r>
              <a:endParaRPr lang="en-US" sz="1800" b="0" dirty="0"/>
            </a:p>
          </p:txBody>
        </p:sp>
      </p:grpSp>
      <p:grpSp>
        <p:nvGrpSpPr>
          <p:cNvPr id="5" name="Group 15"/>
          <p:cNvGrpSpPr>
            <a:grpSpLocks/>
          </p:cNvGrpSpPr>
          <p:nvPr/>
        </p:nvGrpSpPr>
        <p:grpSpPr bwMode="auto">
          <a:xfrm>
            <a:off x="495300" y="3182865"/>
            <a:ext cx="8191500" cy="674688"/>
            <a:chOff x="312" y="2104"/>
            <a:chExt cx="5160" cy="425"/>
          </a:xfrm>
        </p:grpSpPr>
        <p:sp>
          <p:nvSpPr>
            <p:cNvPr id="593936" name="Rectangle 16"/>
            <p:cNvSpPr>
              <a:spLocks noChangeArrowheads="1"/>
            </p:cNvSpPr>
            <p:nvPr/>
          </p:nvSpPr>
          <p:spPr bwMode="auto">
            <a:xfrm>
              <a:off x="312" y="2112"/>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593937" name="Text Box 17"/>
            <p:cNvSpPr txBox="1">
              <a:spLocks noChangeArrowheads="1"/>
            </p:cNvSpPr>
            <p:nvPr/>
          </p:nvSpPr>
          <p:spPr bwMode="auto">
            <a:xfrm>
              <a:off x="408" y="2104"/>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dirty="0" err="1" smtClean="0">
                  <a:latin typeface="Courier New" charset="0"/>
                </a:rPr>
                <a:t>set.remove(value</a:t>
              </a:r>
              <a:r>
                <a:rPr lang="en-US" sz="2000" dirty="0" smtClean="0">
                  <a:latin typeface="Courier New" charset="0"/>
                </a:rPr>
                <a:t>)</a:t>
              </a:r>
              <a:endParaRPr lang="en-US" sz="2000" dirty="0">
                <a:latin typeface="Courier New" charset="0"/>
              </a:endParaRPr>
            </a:p>
          </p:txBody>
        </p:sp>
        <p:sp>
          <p:nvSpPr>
            <p:cNvPr id="593938" name="Text Box 18"/>
            <p:cNvSpPr txBox="1">
              <a:spLocks noChangeArrowheads="1"/>
            </p:cNvSpPr>
            <p:nvPr/>
          </p:nvSpPr>
          <p:spPr bwMode="auto">
            <a:xfrm>
              <a:off x="600" y="2289"/>
              <a:ext cx="4872"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smtClean="0"/>
                <a:t>Removes </a:t>
              </a:r>
              <a:r>
                <a:rPr lang="en-US" sz="1600" dirty="0" smtClean="0">
                  <a:latin typeface="Courier New"/>
                  <a:cs typeface="Courier New"/>
                </a:rPr>
                <a:t>value</a:t>
              </a:r>
              <a:r>
                <a:rPr lang="en-US" sz="1800" b="0" dirty="0" smtClean="0"/>
                <a:t> from the set.</a:t>
              </a:r>
              <a:endParaRPr lang="en-US" sz="1800" b="0" dirty="0"/>
            </a:p>
          </p:txBody>
        </p:sp>
      </p:grpSp>
      <p:grpSp>
        <p:nvGrpSpPr>
          <p:cNvPr id="6" name="Group 19"/>
          <p:cNvGrpSpPr>
            <a:grpSpLocks/>
          </p:cNvGrpSpPr>
          <p:nvPr/>
        </p:nvGrpSpPr>
        <p:grpSpPr bwMode="auto">
          <a:xfrm>
            <a:off x="495300" y="3828978"/>
            <a:ext cx="8191500" cy="674687"/>
            <a:chOff x="312" y="2104"/>
            <a:chExt cx="5160" cy="425"/>
          </a:xfrm>
        </p:grpSpPr>
        <p:sp>
          <p:nvSpPr>
            <p:cNvPr id="593940" name="Rectangle 20"/>
            <p:cNvSpPr>
              <a:spLocks noChangeArrowheads="1"/>
            </p:cNvSpPr>
            <p:nvPr/>
          </p:nvSpPr>
          <p:spPr bwMode="auto">
            <a:xfrm>
              <a:off x="312" y="2112"/>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593941" name="Text Box 21"/>
            <p:cNvSpPr txBox="1">
              <a:spLocks noChangeArrowheads="1"/>
            </p:cNvSpPr>
            <p:nvPr/>
          </p:nvSpPr>
          <p:spPr bwMode="auto">
            <a:xfrm>
              <a:off x="408" y="2104"/>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dirty="0" err="1" smtClean="0">
                  <a:latin typeface="Courier New" charset="0"/>
                </a:rPr>
                <a:t>set.contains(value</a:t>
              </a:r>
              <a:r>
                <a:rPr lang="en-US" sz="2000" dirty="0" smtClean="0">
                  <a:latin typeface="Courier New" charset="0"/>
                </a:rPr>
                <a:t>)</a:t>
              </a:r>
              <a:endParaRPr lang="en-US" sz="2000" dirty="0">
                <a:latin typeface="Courier New" charset="0"/>
              </a:endParaRPr>
            </a:p>
          </p:txBody>
        </p:sp>
        <p:sp>
          <p:nvSpPr>
            <p:cNvPr id="593942" name="Text Box 22"/>
            <p:cNvSpPr txBox="1">
              <a:spLocks noChangeArrowheads="1"/>
            </p:cNvSpPr>
            <p:nvPr/>
          </p:nvSpPr>
          <p:spPr bwMode="auto">
            <a:xfrm>
              <a:off x="600" y="2289"/>
              <a:ext cx="4872"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a:t>Returns </a:t>
              </a:r>
              <a:r>
                <a:rPr lang="en-US" sz="1600" dirty="0">
                  <a:latin typeface="Courier New" charset="0"/>
                </a:rPr>
                <a:t>true</a:t>
              </a:r>
              <a:r>
                <a:rPr lang="en-US" sz="1800" b="0" dirty="0"/>
                <a:t> if the</a:t>
              </a:r>
              <a:r>
                <a:rPr lang="en-US" sz="1800" b="0" dirty="0" smtClean="0"/>
                <a:t> set </a:t>
              </a:r>
              <a:r>
                <a:rPr lang="en-US" sz="1800" b="0" dirty="0"/>
                <a:t>contains the specified</a:t>
              </a:r>
              <a:r>
                <a:rPr lang="en-US" sz="1800" b="0" dirty="0" smtClean="0"/>
                <a:t> value.</a:t>
              </a:r>
              <a:endParaRPr lang="en-US" sz="1800" b="0" dirty="0"/>
            </a:p>
          </p:txBody>
        </p:sp>
      </p:grpSp>
      <p:grpSp>
        <p:nvGrpSpPr>
          <p:cNvPr id="7" name="Group 23"/>
          <p:cNvGrpSpPr>
            <a:grpSpLocks/>
          </p:cNvGrpSpPr>
          <p:nvPr/>
        </p:nvGrpSpPr>
        <p:grpSpPr bwMode="auto">
          <a:xfrm>
            <a:off x="495300" y="4478265"/>
            <a:ext cx="8153400" cy="674688"/>
            <a:chOff x="312" y="2856"/>
            <a:chExt cx="5136" cy="425"/>
          </a:xfrm>
        </p:grpSpPr>
        <p:sp>
          <p:nvSpPr>
            <p:cNvPr id="593944" name="Rectangle 24"/>
            <p:cNvSpPr>
              <a:spLocks noChangeArrowheads="1"/>
            </p:cNvSpPr>
            <p:nvPr/>
          </p:nvSpPr>
          <p:spPr bwMode="auto">
            <a:xfrm>
              <a:off x="312" y="2864"/>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593945" name="Text Box 25"/>
            <p:cNvSpPr txBox="1">
              <a:spLocks noChangeArrowheads="1"/>
            </p:cNvSpPr>
            <p:nvPr/>
          </p:nvSpPr>
          <p:spPr bwMode="auto">
            <a:xfrm>
              <a:off x="408" y="2856"/>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dirty="0" err="1" smtClean="0">
                  <a:latin typeface="Courier New" charset="0"/>
                </a:rPr>
                <a:t>set.clear</a:t>
              </a:r>
              <a:r>
                <a:rPr lang="en-US" sz="2000" dirty="0" smtClean="0">
                  <a:latin typeface="Courier New" charset="0"/>
                </a:rPr>
                <a:t>()</a:t>
              </a:r>
              <a:endParaRPr lang="en-US" sz="2000" dirty="0">
                <a:latin typeface="Courier New" charset="0"/>
              </a:endParaRPr>
            </a:p>
          </p:txBody>
        </p:sp>
        <p:sp>
          <p:nvSpPr>
            <p:cNvPr id="593946" name="Text Box 26"/>
            <p:cNvSpPr txBox="1">
              <a:spLocks noChangeArrowheads="1"/>
            </p:cNvSpPr>
            <p:nvPr/>
          </p:nvSpPr>
          <p:spPr bwMode="auto">
            <a:xfrm>
              <a:off x="600" y="3041"/>
              <a:ext cx="480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smtClean="0"/>
                <a:t>Removes all words from the set.</a:t>
              </a:r>
              <a:endParaRPr lang="en-US" sz="1800" b="0" dirty="0"/>
            </a:p>
          </p:txBody>
        </p:sp>
      </p:grpSp>
      <p:grpSp>
        <p:nvGrpSpPr>
          <p:cNvPr id="8" name="Group 27"/>
          <p:cNvGrpSpPr>
            <a:grpSpLocks/>
          </p:cNvGrpSpPr>
          <p:nvPr/>
        </p:nvGrpSpPr>
        <p:grpSpPr bwMode="auto">
          <a:xfrm>
            <a:off x="495300" y="5137078"/>
            <a:ext cx="8153400" cy="674687"/>
            <a:chOff x="312" y="2856"/>
            <a:chExt cx="5136" cy="425"/>
          </a:xfrm>
        </p:grpSpPr>
        <p:sp>
          <p:nvSpPr>
            <p:cNvPr id="593948" name="Rectangle 28"/>
            <p:cNvSpPr>
              <a:spLocks noChangeArrowheads="1"/>
            </p:cNvSpPr>
            <p:nvPr/>
          </p:nvSpPr>
          <p:spPr bwMode="auto">
            <a:xfrm>
              <a:off x="312" y="2864"/>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593949" name="Text Box 29"/>
            <p:cNvSpPr txBox="1">
              <a:spLocks noChangeArrowheads="1"/>
            </p:cNvSpPr>
            <p:nvPr/>
          </p:nvSpPr>
          <p:spPr bwMode="auto">
            <a:xfrm>
              <a:off x="408" y="2856"/>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dirty="0" smtClean="0">
                  <a:latin typeface="Courier New" charset="0"/>
                </a:rPr>
                <a:t>s1.isSubsetOf(s2)</a:t>
              </a:r>
              <a:endParaRPr lang="en-US" sz="2000" dirty="0">
                <a:latin typeface="Courier New" charset="0"/>
              </a:endParaRPr>
            </a:p>
          </p:txBody>
        </p:sp>
        <p:sp>
          <p:nvSpPr>
            <p:cNvPr id="593950" name="Text Box 30"/>
            <p:cNvSpPr txBox="1">
              <a:spLocks noChangeArrowheads="1"/>
            </p:cNvSpPr>
            <p:nvPr/>
          </p:nvSpPr>
          <p:spPr bwMode="auto">
            <a:xfrm>
              <a:off x="600" y="3041"/>
              <a:ext cx="480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smtClean="0"/>
                <a:t>Returns </a:t>
              </a:r>
              <a:r>
                <a:rPr lang="en-US" sz="1600" dirty="0" smtClean="0">
                  <a:latin typeface="Courier New" charset="0"/>
                </a:rPr>
                <a:t>true</a:t>
              </a:r>
              <a:r>
                <a:rPr lang="en-US" sz="1800" b="0" dirty="0" smtClean="0"/>
                <a:t> if </a:t>
              </a:r>
              <a:r>
                <a:rPr lang="en-US" sz="1600" dirty="0" smtClean="0">
                  <a:latin typeface="Courier New"/>
                  <a:cs typeface="Courier New"/>
                </a:rPr>
                <a:t>s1</a:t>
              </a:r>
              <a:r>
                <a:rPr lang="en-US" sz="1800" b="0" dirty="0" smtClean="0"/>
                <a:t> is a subset of </a:t>
              </a:r>
              <a:r>
                <a:rPr lang="en-US" sz="1600" dirty="0" smtClean="0">
                  <a:latin typeface="Courier New"/>
                  <a:cs typeface="Courier New"/>
                </a:rPr>
                <a:t>s2</a:t>
              </a:r>
              <a:r>
                <a:rPr lang="en-US" sz="1800" b="0" dirty="0" smtClean="0"/>
                <a:t>.</a:t>
              </a:r>
              <a:endParaRPr lang="en-US" sz="1800" b="0" dirty="0"/>
            </a:p>
          </p:txBody>
        </p:sp>
      </p:grpSp>
      <p:grpSp>
        <p:nvGrpSpPr>
          <p:cNvPr id="31" name="Group 27"/>
          <p:cNvGrpSpPr>
            <a:grpSpLocks/>
          </p:cNvGrpSpPr>
          <p:nvPr/>
        </p:nvGrpSpPr>
        <p:grpSpPr bwMode="auto">
          <a:xfrm>
            <a:off x="497115" y="5802313"/>
            <a:ext cx="8153400" cy="674687"/>
            <a:chOff x="312" y="2856"/>
            <a:chExt cx="5136" cy="425"/>
          </a:xfrm>
        </p:grpSpPr>
        <p:sp>
          <p:nvSpPr>
            <p:cNvPr id="32" name="Rectangle 28"/>
            <p:cNvSpPr>
              <a:spLocks noChangeArrowheads="1"/>
            </p:cNvSpPr>
            <p:nvPr/>
          </p:nvSpPr>
          <p:spPr bwMode="auto">
            <a:xfrm>
              <a:off x="312" y="2864"/>
              <a:ext cx="5136" cy="417"/>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600">
                <a:latin typeface="Courier New" charset="0"/>
              </a:endParaRPr>
            </a:p>
          </p:txBody>
        </p:sp>
        <p:sp>
          <p:nvSpPr>
            <p:cNvPr id="33" name="Text Box 29"/>
            <p:cNvSpPr txBox="1">
              <a:spLocks noChangeArrowheads="1"/>
            </p:cNvSpPr>
            <p:nvPr/>
          </p:nvSpPr>
          <p:spPr bwMode="auto">
            <a:xfrm>
              <a:off x="408" y="2856"/>
              <a:ext cx="4944" cy="2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dirty="0" err="1" smtClean="0">
                  <a:latin typeface="Courier New" charset="0"/>
                </a:rPr>
                <a:t>set.first</a:t>
              </a:r>
              <a:r>
                <a:rPr lang="en-US" sz="2000" dirty="0" smtClean="0">
                  <a:latin typeface="Courier New" charset="0"/>
                </a:rPr>
                <a:t>()</a:t>
              </a:r>
              <a:endParaRPr lang="en-US" sz="2000" dirty="0">
                <a:latin typeface="Courier New" charset="0"/>
              </a:endParaRPr>
            </a:p>
          </p:txBody>
        </p:sp>
        <p:sp>
          <p:nvSpPr>
            <p:cNvPr id="34" name="Text Box 30"/>
            <p:cNvSpPr txBox="1">
              <a:spLocks noChangeArrowheads="1"/>
            </p:cNvSpPr>
            <p:nvPr/>
          </p:nvSpPr>
          <p:spPr bwMode="auto">
            <a:xfrm>
              <a:off x="600" y="3041"/>
              <a:ext cx="480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smtClean="0"/>
                <a:t>Returns the first element of the set in the ordering specified by the value type.</a:t>
              </a:r>
              <a:endParaRPr lang="en-US" sz="1800" b="0" dirty="0"/>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a:ln>
              <a:noFill/>
            </a:ln>
            <a:solidFill>
              <a:schemeClr val="tx1"/>
            </a:solidFill>
            <a:effectLst/>
            <a:latin typeface="Times New Roman"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20249</TotalTime>
  <Words>1533</Words>
  <Application>Microsoft Macintosh PowerPoint</Application>
  <PresentationFormat>On-screen Show (4:3)</PresentationFormat>
  <Paragraphs>192</Paragraphs>
  <Slides>16</Slides>
  <Notes>16</Notes>
  <HiddenSlides>0</HiddenSlides>
  <MMClips>0</MMClips>
  <ScaleCrop>false</ScaleCrop>
  <HeadingPairs>
    <vt:vector size="4" baseType="variant">
      <vt:variant>
        <vt:lpstr>Design Template</vt:lpstr>
      </vt:variant>
      <vt:variant>
        <vt:i4>1</vt:i4>
      </vt:variant>
      <vt:variant>
        <vt:lpstr>Slide Titles</vt:lpstr>
      </vt:variant>
      <vt:variant>
        <vt:i4>16</vt:i4>
      </vt:variant>
    </vt:vector>
  </HeadingPairs>
  <TitlesOfParts>
    <vt:vector size="17" baseType="lpstr">
      <vt:lpstr>Blank Presentation</vt:lpstr>
      <vt:lpstr>Collection Classes</vt:lpstr>
      <vt:lpstr>Optional Movie</vt:lpstr>
      <vt:lpstr>Outline</vt:lpstr>
      <vt:lpstr>Methods in the Map Classes</vt:lpstr>
      <vt:lpstr>Using Maps in an Application</vt:lpstr>
      <vt:lpstr>Sample Program: Symbol Tables</vt:lpstr>
      <vt:lpstr>Symbol Table Sample Run</vt:lpstr>
      <vt:lpstr>The Range-Based for Statement</vt:lpstr>
      <vt:lpstr>Methods in the Set&lt;type&gt; Class</vt:lpstr>
      <vt:lpstr>Methods in the Lexicon Class</vt:lpstr>
      <vt:lpstr>Why Do Both Lexicon and Set Exist?</vt:lpstr>
      <vt:lpstr>Iterator Order</vt:lpstr>
      <vt:lpstr>Exercise: Finding “S” Hooks</vt:lpstr>
      <vt:lpstr>Challenge for Next Time: Anagrams</vt:lpstr>
      <vt:lpstr>Challenge for Next Time: Anagrams</vt:lpstr>
      <vt:lpstr>The End</vt:lpstr>
    </vt:vector>
  </TitlesOfParts>
  <Company>Stanford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3—Expressions</dc:title>
  <cp:lastModifiedBy>Eric Roberts</cp:lastModifiedBy>
  <cp:revision>131</cp:revision>
  <dcterms:created xsi:type="dcterms:W3CDTF">2015-01-09T06:45:18Z</dcterms:created>
  <dcterms:modified xsi:type="dcterms:W3CDTF">2015-01-09T06:59:19Z</dcterms:modified>
</cp:coreProperties>
</file>