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441" r:id="rId2"/>
    <p:sldId id="475" r:id="rId3"/>
    <p:sldId id="487" r:id="rId4"/>
    <p:sldId id="476" r:id="rId5"/>
    <p:sldId id="477" r:id="rId6"/>
    <p:sldId id="464" r:id="rId7"/>
    <p:sldId id="454" r:id="rId8"/>
    <p:sldId id="485" r:id="rId9"/>
    <p:sldId id="465" r:id="rId10"/>
    <p:sldId id="486" r:id="rId11"/>
    <p:sldId id="478" r:id="rId12"/>
    <p:sldId id="480" r:id="rId13"/>
    <p:sldId id="481" r:id="rId14"/>
    <p:sldId id="484" r:id="rId15"/>
    <p:sldId id="482" r:id="rId16"/>
    <p:sldId id="483" r:id="rId17"/>
    <p:sldId id="369" r:id="rId18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C0000"/>
    <a:srgbClr val="FFFFFF"/>
    <a:srgbClr val="009900"/>
    <a:srgbClr val="66FF66"/>
    <a:srgbClr val="969696"/>
    <a:srgbClr val="FFFF66"/>
    <a:srgbClr val="FF0000"/>
    <a:srgbClr val="0000FF"/>
    <a:srgbClr val="FF3333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E756D6EB-F966-6142-A1E4-A24B44409C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C7E2B-C165-2B49-BF9C-317EF26F9D26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35C56-A81C-0848-81B6-61E19ADE46A8}" type="slidenum">
              <a:rPr lang="en-US"/>
              <a:pPr/>
              <a:t>10</a:t>
            </a:fld>
            <a:endParaRPr lang="en-US"/>
          </a:p>
        </p:txBody>
      </p:sp>
      <p:sp>
        <p:nvSpPr>
          <p:cNvPr id="560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1ED4C2-B461-B147-AF77-FEF4CFE59A06}" type="slidenum">
              <a:rPr lang="en-US"/>
              <a:pPr/>
              <a:t>11</a:t>
            </a:fld>
            <a:endParaRPr lang="en-US"/>
          </a:p>
        </p:txBody>
      </p:sp>
      <p:sp>
        <p:nvSpPr>
          <p:cNvPr id="6195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FBC97D-E312-B54D-8A76-A90D1C472EB7}" type="slidenum">
              <a:rPr lang="en-US"/>
              <a:pPr/>
              <a:t>12</a:t>
            </a:fld>
            <a:endParaRPr lang="en-US"/>
          </a:p>
        </p:txBody>
      </p:sp>
      <p:sp>
        <p:nvSpPr>
          <p:cNvPr id="5969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FB6297-3218-394A-96EC-B97D5760B6BD}" type="slidenum">
              <a:rPr lang="en-US"/>
              <a:pPr/>
              <a:t>13</a:t>
            </a:fld>
            <a:endParaRPr lang="en-US"/>
          </a:p>
        </p:txBody>
      </p:sp>
      <p:sp>
        <p:nvSpPr>
          <p:cNvPr id="6113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D16B70-954D-6344-82EE-7DEB7B822FB1}" type="slidenum">
              <a:rPr lang="en-US"/>
              <a:pPr/>
              <a:t>14</a:t>
            </a:fld>
            <a:endParaRPr lang="en-US"/>
          </a:p>
        </p:txBody>
      </p:sp>
      <p:sp>
        <p:nvSpPr>
          <p:cNvPr id="5908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F25124-A413-F941-8A10-37E54A5C4124}" type="slidenum">
              <a:rPr lang="en-US"/>
              <a:pPr/>
              <a:t>15</a:t>
            </a:fld>
            <a:endParaRPr lang="en-US"/>
          </a:p>
        </p:txBody>
      </p:sp>
      <p:sp>
        <p:nvSpPr>
          <p:cNvPr id="6133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ABAFB0-F546-D842-9ACA-727FFD6685A6}" type="slidenum">
              <a:rPr lang="en-US"/>
              <a:pPr/>
              <a:t>16</a:t>
            </a:fld>
            <a:endParaRPr lang="en-US"/>
          </a:p>
        </p:txBody>
      </p:sp>
      <p:sp>
        <p:nvSpPr>
          <p:cNvPr id="6215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B0E254-33A9-FC43-953F-34B9D312DC12}" type="slidenum">
              <a:rPr lang="en-US"/>
              <a:pPr/>
              <a:t>17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A6A45-017C-8D41-A488-E935D0379E4D}" type="slidenum">
              <a:rPr lang="en-US"/>
              <a:pPr/>
              <a:t>2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A6A45-017C-8D41-A488-E935D0379E4D}" type="slidenum">
              <a:rPr lang="en-US"/>
              <a:pPr/>
              <a:t>3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C3D16C-AB51-BE4C-B173-49F434EED203}" type="slidenum">
              <a:rPr lang="en-US"/>
              <a:pPr/>
              <a:t>4</a:t>
            </a:fld>
            <a:endParaRPr lang="en-US"/>
          </a:p>
        </p:txBody>
      </p:sp>
      <p:sp>
        <p:nvSpPr>
          <p:cNvPr id="6072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BBB6D4-6074-8143-878E-902ADA295969}" type="slidenum">
              <a:rPr lang="en-US"/>
              <a:pPr/>
              <a:t>5</a:t>
            </a:fld>
            <a:endParaRPr lang="en-US"/>
          </a:p>
        </p:txBody>
      </p:sp>
      <p:sp>
        <p:nvSpPr>
          <p:cNvPr id="5990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483C36-3C64-6444-B5DC-063F5093C81E}" type="slidenum">
              <a:rPr lang="en-US"/>
              <a:pPr/>
              <a:t>6</a:t>
            </a:fld>
            <a:endParaRPr lang="en-US"/>
          </a:p>
        </p:txBody>
      </p:sp>
      <p:sp>
        <p:nvSpPr>
          <p:cNvPr id="5806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35C56-A81C-0848-81B6-61E19ADE46A8}" type="slidenum">
              <a:rPr lang="en-US"/>
              <a:pPr/>
              <a:t>7</a:t>
            </a:fld>
            <a:endParaRPr lang="en-US"/>
          </a:p>
        </p:txBody>
      </p:sp>
      <p:sp>
        <p:nvSpPr>
          <p:cNvPr id="560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35C56-A81C-0848-81B6-61E19ADE46A8}" type="slidenum">
              <a:rPr lang="en-US"/>
              <a:pPr/>
              <a:t>8</a:t>
            </a:fld>
            <a:endParaRPr lang="en-US"/>
          </a:p>
        </p:txBody>
      </p:sp>
      <p:sp>
        <p:nvSpPr>
          <p:cNvPr id="560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2400B-1D72-C349-A67F-D96B927FB540}" type="slidenum">
              <a:rPr lang="en-US"/>
              <a:pPr/>
              <a:t>9</a:t>
            </a:fld>
            <a:endParaRPr lang="en-US"/>
          </a:p>
        </p:txBody>
      </p:sp>
      <p:sp>
        <p:nvSpPr>
          <p:cNvPr id="5826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0916483-8A83-2543-B190-12CF9B685D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556A99C-23DB-DF45-9E53-0E79477C04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2233B71-D94D-B847-AC36-ADFC9E4501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927E8C4-2C1F-1C46-BD98-7FAB2B0099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DB3F62D-32D4-BA40-80F4-91FB525E15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C994B12-2B08-C542-9DA1-15988A3DC2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E4B95E1-4C01-D145-A58E-0205CD7906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7884A80-6B62-0E4C-8F9D-9A47EBB28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FAC7F66-C41A-BA47-BFD8-AF3752BEC7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7872AAC-DCE6-3042-A30F-4C4E5D83EA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3C494FA-0E2D-EF44-A108-9982E5E9B5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D66EB59C-1022-8C4A-B6A5-043144D05D0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</a:rPr>
              <a:t>Collection Classes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114800"/>
            <a:ext cx="9144000" cy="136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/>
              <a:t>Eric Roberts</a:t>
            </a:r>
          </a:p>
          <a:p>
            <a:pPr algn="ctr">
              <a:lnSpc>
                <a:spcPct val="85000"/>
              </a:lnSpc>
            </a:pPr>
            <a:r>
              <a:rPr lang="en-US" sz="3200" b="0" dirty="0"/>
              <a:t>CS 106B</a:t>
            </a:r>
            <a:endParaRPr lang="en-US" sz="3200" b="0" dirty="0" smtClean="0"/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January 12, 2015</a:t>
            </a:r>
            <a:endParaRPr lang="en-US" sz="3200" b="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92556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(Part 1:</a:t>
            </a: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Vectors, Grids, Stacks, and Queues)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Methods in 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Grid&lt;</a:t>
            </a:r>
            <a:r>
              <a:rPr lang="en-US" sz="3600" i="1" dirty="0" smtClean="0">
                <a:solidFill>
                  <a:srgbClr val="FF0000"/>
                </a:solidFill>
              </a:rPr>
              <a:t>type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&gt;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2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5300" y="1244600"/>
            <a:ext cx="8153400" cy="661988"/>
            <a:chOff x="288" y="1103"/>
            <a:chExt cx="5136" cy="417"/>
          </a:xfrm>
        </p:grpSpPr>
        <p:sp>
          <p:nvSpPr>
            <p:cNvPr id="559108" name="Rectangle 4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09" name="Text Box 5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ourier New" charset="0"/>
                </a:rPr>
                <a:t>Grid&lt;type&gt; </a:t>
              </a:r>
              <a:r>
                <a:rPr lang="en-US" sz="2000" dirty="0" err="1" smtClean="0">
                  <a:latin typeface="Courier New" charset="0"/>
                </a:rPr>
                <a:t>grid(nrows</a:t>
              </a:r>
              <a:r>
                <a:rPr lang="en-US" sz="2000" dirty="0" smtClean="0">
                  <a:latin typeface="Courier New" charset="0"/>
                </a:rPr>
                <a:t>, </a:t>
              </a:r>
              <a:r>
                <a:rPr lang="en-US" sz="2000" dirty="0" err="1" smtClean="0">
                  <a:latin typeface="Courier New" charset="0"/>
                </a:rPr>
                <a:t>ncols</a:t>
              </a:r>
              <a:r>
                <a:rPr lang="en-US" sz="2000" dirty="0" smtClean="0">
                  <a:latin typeface="Courier New" charset="0"/>
                </a:rPr>
                <a:t>);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0" name="Text Box 6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Constructs a grid with the specified dimensions.</a:t>
              </a:r>
              <a:endParaRPr lang="en-US" sz="1800" b="0" dirty="0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95300" y="1892300"/>
            <a:ext cx="8153400" cy="674688"/>
            <a:chOff x="288" y="1511"/>
            <a:chExt cx="5136" cy="425"/>
          </a:xfrm>
        </p:grpSpPr>
        <p:sp>
          <p:nvSpPr>
            <p:cNvPr id="559112" name="Rectangle 8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3" name="Text Box 9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grid.numRows</a:t>
              </a:r>
              <a:r>
                <a:rPr lang="en-US" sz="2000" dirty="0" smtClean="0">
                  <a:latin typeface="Courier New" charset="0"/>
                </a:rPr>
                <a:t>()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4" name="Text Box 10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Returns the number of rows in the grid.  </a:t>
              </a:r>
              <a:endParaRPr lang="en-US" sz="1800" b="0" dirty="0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95300" y="2532888"/>
            <a:ext cx="8153400" cy="674688"/>
            <a:chOff x="288" y="1927"/>
            <a:chExt cx="5136" cy="425"/>
          </a:xfrm>
        </p:grpSpPr>
        <p:sp>
          <p:nvSpPr>
            <p:cNvPr id="559116" name="Rectangle 12"/>
            <p:cNvSpPr>
              <a:spLocks noChangeArrowheads="1"/>
            </p:cNvSpPr>
            <p:nvPr/>
          </p:nvSpPr>
          <p:spPr bwMode="auto">
            <a:xfrm>
              <a:off x="288" y="1935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7" name="Text Box 13"/>
            <p:cNvSpPr txBox="1">
              <a:spLocks noChangeArrowheads="1"/>
            </p:cNvSpPr>
            <p:nvPr/>
          </p:nvSpPr>
          <p:spPr bwMode="auto">
            <a:xfrm>
              <a:off x="384" y="1927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grid.numCols</a:t>
              </a:r>
              <a:r>
                <a:rPr lang="en-US" sz="2000" dirty="0" smtClean="0">
                  <a:latin typeface="Courier New" charset="0"/>
                </a:rPr>
                <a:t>()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8" name="Text Box 14"/>
            <p:cNvSpPr txBox="1">
              <a:spLocks noChangeArrowheads="1"/>
            </p:cNvSpPr>
            <p:nvPr/>
          </p:nvSpPr>
          <p:spPr bwMode="auto">
            <a:xfrm>
              <a:off x="576" y="2112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Returns the number of columns in the grid.</a:t>
              </a:r>
              <a:endParaRPr lang="en-US" sz="1800" b="0" dirty="0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95300" y="4471416"/>
            <a:ext cx="8153400" cy="674688"/>
            <a:chOff x="288" y="1511"/>
            <a:chExt cx="5136" cy="425"/>
          </a:xfrm>
        </p:grpSpPr>
        <p:sp>
          <p:nvSpPr>
            <p:cNvPr id="559124" name="Rectangle 20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25" name="Text Box 21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inBounds(row</a:t>
              </a:r>
              <a:r>
                <a:rPr lang="en-US" sz="2000" dirty="0" smtClean="0">
                  <a:latin typeface="Courier New" charset="0"/>
                </a:rPr>
                <a:t>, </a:t>
              </a:r>
              <a:r>
                <a:rPr lang="en-US" sz="2000" dirty="0" err="1" smtClean="0">
                  <a:latin typeface="Courier New" charset="0"/>
                </a:rPr>
                <a:t>col</a:t>
              </a:r>
              <a:r>
                <a:rPr lang="en-US" sz="2000" dirty="0" smtClean="0">
                  <a:latin typeface="Courier New" charset="0"/>
                </a:rPr>
                <a:t>)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26" name="Text Box 22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Returns </a:t>
              </a:r>
              <a:r>
                <a:rPr lang="en-US" sz="1600" dirty="0" smtClean="0">
                  <a:latin typeface="Courier New" charset="0"/>
                </a:rPr>
                <a:t>true</a:t>
              </a:r>
              <a:r>
                <a:rPr lang="en-US" sz="1800" b="0" dirty="0" smtClean="0"/>
                <a:t> if the specified row and column position is within the grid.</a:t>
              </a:r>
              <a:endParaRPr lang="en-US" sz="1800" b="0" dirty="0"/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495300" y="3172968"/>
            <a:ext cx="8153400" cy="862013"/>
            <a:chOff x="288" y="1927"/>
            <a:chExt cx="5136" cy="543"/>
          </a:xfrm>
        </p:grpSpPr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288" y="1935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384" y="1927"/>
              <a:ext cx="494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grid[i][j</a:t>
              </a:r>
              <a:r>
                <a:rPr lang="en-US" sz="2000" dirty="0" smtClean="0">
                  <a:latin typeface="Courier New" charset="0"/>
                </a:rPr>
                <a:t>]</a:t>
              </a:r>
            </a:p>
            <a:p>
              <a:pPr>
                <a:spcBef>
                  <a:spcPct val="50000"/>
                </a:spcBef>
              </a:pPr>
              <a:endParaRPr lang="en-US" sz="2000" dirty="0">
                <a:latin typeface="Courier New" charset="0"/>
              </a:endParaRP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576" y="2112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Selects the element in the </a:t>
              </a:r>
              <a:r>
                <a:rPr lang="en-US" sz="1600" dirty="0" err="1" smtClean="0">
                  <a:latin typeface="Courier New" charset="0"/>
                </a:rPr>
                <a:t>i</a:t>
              </a:r>
              <a:r>
                <a:rPr lang="en-US" sz="1800" b="0" baseline="30000" dirty="0" err="1" smtClean="0"/>
                <a:t>th</a:t>
              </a:r>
              <a:r>
                <a:rPr lang="en-US" sz="1800" b="0" dirty="0" smtClean="0"/>
                <a:t> row and </a:t>
              </a:r>
              <a:r>
                <a:rPr lang="en-US" sz="1600" dirty="0" err="1" smtClean="0">
                  <a:latin typeface="Courier New" charset="0"/>
                </a:rPr>
                <a:t>j</a:t>
              </a:r>
              <a:r>
                <a:rPr lang="en-US" sz="1800" b="0" baseline="30000" dirty="0" err="1" smtClean="0"/>
                <a:t>th</a:t>
              </a:r>
              <a:r>
                <a:rPr lang="en-US" sz="1800" b="0" dirty="0" smtClean="0"/>
                <a:t> column.</a:t>
              </a:r>
              <a:endParaRPr lang="en-US" sz="1800" b="0" dirty="0"/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495300" y="3836337"/>
            <a:ext cx="8153400" cy="862013"/>
            <a:chOff x="288" y="1103"/>
            <a:chExt cx="5136" cy="543"/>
          </a:xfrm>
        </p:grpSpPr>
        <p:sp>
          <p:nvSpPr>
            <p:cNvPr id="559120" name="Rectangle 16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21" name="Text Box 17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resize(nrows</a:t>
              </a:r>
              <a:r>
                <a:rPr lang="en-US" sz="2000" dirty="0" smtClean="0">
                  <a:latin typeface="Courier New" charset="0"/>
                </a:rPr>
                <a:t>, </a:t>
              </a:r>
              <a:r>
                <a:rPr lang="en-US" sz="2000" dirty="0" err="1" smtClean="0">
                  <a:latin typeface="Courier New" charset="0"/>
                </a:rPr>
                <a:t>ncols</a:t>
              </a:r>
              <a:r>
                <a:rPr lang="en-US" sz="2000" dirty="0" smtClean="0">
                  <a:latin typeface="Courier New" charset="0"/>
                </a:rPr>
                <a:t>)</a:t>
              </a:r>
            </a:p>
            <a:p>
              <a:pPr>
                <a:spcBef>
                  <a:spcPct val="50000"/>
                </a:spcBef>
              </a:pPr>
              <a:endParaRPr lang="en-US" sz="2000" dirty="0">
                <a:latin typeface="Courier New" charset="0"/>
              </a:endParaRPr>
            </a:p>
          </p:txBody>
        </p:sp>
        <p:sp>
          <p:nvSpPr>
            <p:cNvPr id="559122" name="Text Box 18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Changes the dimensions of the grid and clears any previous contents.</a:t>
              </a:r>
              <a:endParaRPr lang="en-US" sz="1800" b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 Stack Metaphor</a:t>
            </a:r>
          </a:p>
        </p:txBody>
      </p:sp>
      <p:pic>
        <p:nvPicPr>
          <p:cNvPr id="618498" name="Picture 2" descr="PurplePl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6988" y="2082800"/>
            <a:ext cx="1763712" cy="271463"/>
          </a:xfrm>
          <a:prstGeom prst="rect">
            <a:avLst/>
          </a:prstGeom>
          <a:noFill/>
        </p:spPr>
      </p:pic>
      <p:pic>
        <p:nvPicPr>
          <p:cNvPr id="618500" name="Picture 4" descr="Stack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352675"/>
            <a:ext cx="2057400" cy="3175000"/>
          </a:xfrm>
          <a:prstGeom prst="rect">
            <a:avLst/>
          </a:prstGeom>
          <a:noFill/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376988" y="1803400"/>
            <a:ext cx="1763712" cy="550863"/>
            <a:chOff x="4017" y="1128"/>
            <a:chExt cx="1111" cy="347"/>
          </a:xfrm>
        </p:grpSpPr>
        <p:pic>
          <p:nvPicPr>
            <p:cNvPr id="618502" name="Picture 6" descr="BluePlat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017" y="1128"/>
              <a:ext cx="1111" cy="171"/>
            </a:xfrm>
            <a:prstGeom prst="rect">
              <a:avLst/>
            </a:prstGeom>
            <a:noFill/>
          </p:spPr>
        </p:pic>
        <p:pic>
          <p:nvPicPr>
            <p:cNvPr id="618503" name="Picture 7" descr="PurplePlat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17" y="1304"/>
              <a:ext cx="1111" cy="171"/>
            </a:xfrm>
            <a:prstGeom prst="rect">
              <a:avLst/>
            </a:prstGeom>
            <a:noFill/>
          </p:spPr>
        </p:pic>
      </p:grpSp>
      <p:sp>
        <p:nvSpPr>
          <p:cNvPr id="618504" name="Rectangle 8"/>
          <p:cNvSpPr>
            <a:spLocks noChangeArrowheads="1"/>
          </p:cNvSpPr>
          <p:nvPr/>
        </p:nvSpPr>
        <p:spPr bwMode="auto">
          <a:xfrm>
            <a:off x="482600" y="1371600"/>
            <a:ext cx="523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A </a:t>
            </a:r>
            <a:r>
              <a:rPr lang="en-US" sz="2400" i="1" dirty="0"/>
              <a:t>stack</a:t>
            </a:r>
            <a:r>
              <a:rPr lang="en-US" sz="2400" b="0" i="1" dirty="0"/>
              <a:t> </a:t>
            </a:r>
            <a:r>
              <a:rPr lang="en-US" sz="2400" b="0" dirty="0"/>
              <a:t>is a data structure in which  the elements are accessible only in a </a:t>
            </a:r>
            <a:r>
              <a:rPr lang="en-US" sz="2400" i="1" dirty="0"/>
              <a:t>last-in/first-out </a:t>
            </a:r>
            <a:r>
              <a:rPr lang="en-US" sz="2400" b="0" dirty="0"/>
              <a:t>order.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 fundamental operations on a stack are </a:t>
            </a:r>
            <a:r>
              <a:rPr lang="en-US" sz="2000" dirty="0">
                <a:latin typeface="Courier New" charset="0"/>
              </a:rPr>
              <a:t>push</a:t>
            </a:r>
            <a:r>
              <a:rPr lang="en-US" sz="2400" b="0" dirty="0"/>
              <a:t>, which adds a new value to the top of the stack, and </a:t>
            </a:r>
            <a:r>
              <a:rPr lang="en-US" sz="2000" dirty="0">
                <a:latin typeface="Courier New" charset="0"/>
              </a:rPr>
              <a:t>pop</a:t>
            </a:r>
            <a:r>
              <a:rPr lang="en-US" sz="2400" b="0" dirty="0"/>
              <a:t>, which removes and returns the top value.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One of the most common metaphors for the stack concept is a spring-loaded storage tray for dishes.  Adding a new dish to the stack pushes any previous dishes downward.  Taking the top dish away allows the dishes to pop back up.</a:t>
            </a:r>
          </a:p>
        </p:txBody>
      </p:sp>
      <p:pic>
        <p:nvPicPr>
          <p:cNvPr id="618505" name="Picture 9" descr="CoilSpr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2884488"/>
            <a:ext cx="1155700" cy="2616200"/>
          </a:xfrm>
          <a:prstGeom prst="rect">
            <a:avLst/>
          </a:prstGeom>
          <a:noFill/>
        </p:spPr>
      </p:pic>
      <p:pic>
        <p:nvPicPr>
          <p:cNvPr id="618506" name="Picture 10" descr="BB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6988" y="2082800"/>
            <a:ext cx="1763712" cy="271463"/>
          </a:xfrm>
          <a:prstGeom prst="rect">
            <a:avLst/>
          </a:prstGeom>
          <a:noFill/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6376988" y="1803400"/>
            <a:ext cx="1763712" cy="550863"/>
            <a:chOff x="4017" y="1128"/>
            <a:chExt cx="1111" cy="347"/>
          </a:xfrm>
        </p:grpSpPr>
        <p:pic>
          <p:nvPicPr>
            <p:cNvPr id="618508" name="Picture 12" descr="GreenPlate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017" y="1128"/>
              <a:ext cx="1111" cy="171"/>
            </a:xfrm>
            <a:prstGeom prst="rect">
              <a:avLst/>
            </a:prstGeom>
            <a:noFill/>
          </p:spPr>
        </p:pic>
        <p:pic>
          <p:nvPicPr>
            <p:cNvPr id="618509" name="Picture 13" descr="BBP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17" y="1304"/>
              <a:ext cx="1111" cy="171"/>
            </a:xfrm>
            <a:prstGeom prst="rect">
              <a:avLst/>
            </a:prstGeom>
            <a:noFill/>
          </p:spPr>
        </p:pic>
      </p:grpSp>
      <p:pic>
        <p:nvPicPr>
          <p:cNvPr id="618510" name="Picture 14" descr="GB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6988" y="2082800"/>
            <a:ext cx="1763712" cy="271463"/>
          </a:xfrm>
          <a:prstGeom prst="rect">
            <a:avLst/>
          </a:prstGeom>
          <a:noFill/>
        </p:spPr>
      </p:pic>
      <p:sp>
        <p:nvSpPr>
          <p:cNvPr id="618511" name="Rectangle 15"/>
          <p:cNvSpPr>
            <a:spLocks noChangeArrowheads="1"/>
          </p:cNvSpPr>
          <p:nvPr/>
        </p:nvSpPr>
        <p:spPr bwMode="auto">
          <a:xfrm>
            <a:off x="6172200" y="5537201"/>
            <a:ext cx="2209800" cy="132080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8523" name="Picture 27" descr="BluePla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5400" y="2362200"/>
            <a:ext cx="1763713" cy="271463"/>
          </a:xfrm>
          <a:prstGeom prst="rect">
            <a:avLst/>
          </a:prstGeom>
          <a:noFill/>
        </p:spPr>
      </p:pic>
      <p:pic>
        <p:nvPicPr>
          <p:cNvPr id="618521" name="Picture 25" descr="PurplePl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8100" y="2616200"/>
            <a:ext cx="1763713" cy="271463"/>
          </a:xfrm>
          <a:prstGeom prst="rect">
            <a:avLst/>
          </a:prstGeom>
          <a:noFill/>
        </p:spPr>
      </p:pic>
      <p:pic>
        <p:nvPicPr>
          <p:cNvPr id="618512" name="Picture 16" descr="StackSidePanel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0700" y="2346325"/>
            <a:ext cx="165100" cy="3181350"/>
          </a:xfrm>
          <a:prstGeom prst="rect">
            <a:avLst/>
          </a:prstGeom>
          <a:noFill/>
        </p:spPr>
      </p:pic>
      <p:pic>
        <p:nvPicPr>
          <p:cNvPr id="618513" name="Picture 17" descr="StackSidePanel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48400" y="2346325"/>
            <a:ext cx="165100" cy="3181350"/>
          </a:xfrm>
          <a:prstGeom prst="rect">
            <a:avLst/>
          </a:prstGeom>
          <a:noFill/>
        </p:spPr>
      </p:pic>
      <p:pic>
        <p:nvPicPr>
          <p:cNvPr id="618524" name="Picture 28" descr="StackDoor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88100" y="2346325"/>
            <a:ext cx="1773238" cy="318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618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8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8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50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Methods in the </a:t>
            </a:r>
            <a:r>
              <a:rPr lang="en-US" sz="3800" b="1" dirty="0">
                <a:solidFill>
                  <a:srgbClr val="FF0000"/>
                </a:solidFill>
                <a:latin typeface="Courier New" charset="0"/>
              </a:rPr>
              <a:t>Stack</a:t>
            </a:r>
            <a:r>
              <a:rPr lang="en-US" sz="3800" b="1" dirty="0" smtClean="0">
                <a:solidFill>
                  <a:srgbClr val="FF0000"/>
                </a:solidFill>
                <a:latin typeface="Courier New" charset="0"/>
              </a:rPr>
              <a:t>&lt;</a:t>
            </a:r>
            <a:r>
              <a:rPr lang="en-US" sz="3600" i="1" dirty="0" smtClean="0">
                <a:solidFill>
                  <a:srgbClr val="FF0000"/>
                </a:solidFill>
              </a:rPr>
              <a:t>type</a:t>
            </a:r>
            <a:r>
              <a:rPr lang="en-US" sz="3800" b="1" dirty="0" smtClean="0">
                <a:solidFill>
                  <a:srgbClr val="FF0000"/>
                </a:solidFill>
                <a:latin typeface="Courier New" charset="0"/>
              </a:rPr>
              <a:t>&gt;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Class</a:t>
            </a:r>
            <a:endParaRPr lang="en-US" sz="42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5300" y="1384300"/>
            <a:ext cx="8153400" cy="661988"/>
            <a:chOff x="288" y="1103"/>
            <a:chExt cx="5136" cy="417"/>
          </a:xfrm>
        </p:grpSpPr>
        <p:sp>
          <p:nvSpPr>
            <p:cNvPr id="595972" name="Rectangle 4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73" name="Text Box 5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stack.size()</a:t>
              </a:r>
            </a:p>
          </p:txBody>
        </p:sp>
        <p:sp>
          <p:nvSpPr>
            <p:cNvPr id="595974" name="Text Box 6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the number of values pushed onto the stack.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95300" y="2032000"/>
            <a:ext cx="8153400" cy="674688"/>
            <a:chOff x="288" y="1511"/>
            <a:chExt cx="5136" cy="425"/>
          </a:xfrm>
        </p:grpSpPr>
        <p:sp>
          <p:nvSpPr>
            <p:cNvPr id="595976" name="Rectangle 8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77" name="Text Box 9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stack.isEmpty()</a:t>
              </a:r>
            </a:p>
          </p:txBody>
        </p:sp>
        <p:sp>
          <p:nvSpPr>
            <p:cNvPr id="595978" name="Text Box 10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</a:t>
              </a:r>
              <a:r>
                <a:rPr lang="en-US" sz="1600">
                  <a:latin typeface="Courier New" charset="0"/>
                </a:rPr>
                <a:t>true</a:t>
              </a:r>
              <a:r>
                <a:rPr lang="en-US" sz="1800" b="0"/>
                <a:t> if the stack is empty.  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95300" y="2692400"/>
            <a:ext cx="8153400" cy="661988"/>
            <a:chOff x="288" y="1103"/>
            <a:chExt cx="5136" cy="417"/>
          </a:xfrm>
        </p:grpSpPr>
        <p:sp>
          <p:nvSpPr>
            <p:cNvPr id="595980" name="Rectangle 12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81" name="Text Box 13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stack.push(value)</a:t>
              </a:r>
            </a:p>
          </p:txBody>
        </p:sp>
        <p:sp>
          <p:nvSpPr>
            <p:cNvPr id="595982" name="Text Box 14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Pushes a new value onto the stack.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95300" y="3340100"/>
            <a:ext cx="8153400" cy="674688"/>
            <a:chOff x="288" y="1511"/>
            <a:chExt cx="5136" cy="425"/>
          </a:xfrm>
        </p:grpSpPr>
        <p:sp>
          <p:nvSpPr>
            <p:cNvPr id="595984" name="Rectangle 16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85" name="Text Box 17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stack.pop()</a:t>
              </a:r>
            </a:p>
          </p:txBody>
        </p:sp>
        <p:sp>
          <p:nvSpPr>
            <p:cNvPr id="595986" name="Text Box 18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and returns the top value from the stack.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495300" y="4000500"/>
            <a:ext cx="8153400" cy="674688"/>
            <a:chOff x="312" y="2856"/>
            <a:chExt cx="5136" cy="425"/>
          </a:xfrm>
        </p:grpSpPr>
        <p:sp>
          <p:nvSpPr>
            <p:cNvPr id="595988" name="Rectangle 20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89" name="Text Box 21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stack.peek()</a:t>
              </a:r>
            </a:p>
          </p:txBody>
        </p:sp>
        <p:sp>
          <p:nvSpPr>
            <p:cNvPr id="595990" name="Text Box 22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the top value from the stack without removing it.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495300" y="4659313"/>
            <a:ext cx="8153400" cy="674687"/>
            <a:chOff x="312" y="2856"/>
            <a:chExt cx="5136" cy="425"/>
          </a:xfrm>
        </p:grpSpPr>
        <p:sp>
          <p:nvSpPr>
            <p:cNvPr id="595992" name="Rectangle 24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95993" name="Text Box 25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stack.clear()</a:t>
              </a:r>
            </a:p>
          </p:txBody>
        </p:sp>
        <p:sp>
          <p:nvSpPr>
            <p:cNvPr id="595994" name="Text Box 26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all values from the stack.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Exercise: Stack Processing</a:t>
            </a:r>
            <a:endParaRPr lang="en-US" sz="4000" dirty="0">
              <a:solidFill>
                <a:schemeClr val="tx1"/>
              </a:solidFill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24000" y="4559300"/>
            <a:ext cx="6105525" cy="1849438"/>
            <a:chOff x="960" y="2328"/>
            <a:chExt cx="3846" cy="1165"/>
          </a:xfrm>
        </p:grpSpPr>
        <p:pic>
          <p:nvPicPr>
            <p:cNvPr id="610313" name="Picture 9" descr="Console (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60" y="2341"/>
              <a:ext cx="3846" cy="1152"/>
            </a:xfrm>
            <a:prstGeom prst="rect">
              <a:avLst/>
            </a:prstGeom>
            <a:noFill/>
          </p:spPr>
        </p:pic>
        <p:sp>
          <p:nvSpPr>
            <p:cNvPr id="610314" name="Text Box 10"/>
            <p:cNvSpPr txBox="1">
              <a:spLocks noChangeArrowheads="1"/>
            </p:cNvSpPr>
            <p:nvPr/>
          </p:nvSpPr>
          <p:spPr bwMode="auto">
            <a:xfrm>
              <a:off x="1200" y="2328"/>
              <a:ext cx="336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000" dirty="0" err="1" smtClean="0">
                  <a:solidFill>
                    <a:srgbClr val="333333"/>
                  </a:solidFill>
                  <a:latin typeface="Helvetica" charset="0"/>
                </a:rPr>
                <a:t>IsBalanced</a:t>
              </a:r>
              <a:endParaRPr lang="en-US" sz="1000" b="0" dirty="0">
                <a:solidFill>
                  <a:srgbClr val="333333"/>
                </a:solidFill>
                <a:latin typeface="Charcoal CY" charset="-52"/>
              </a:endParaRPr>
            </a:p>
          </p:txBody>
        </p:sp>
      </p:grpSp>
      <p:sp>
        <p:nvSpPr>
          <p:cNvPr id="610316" name="Text Box 12"/>
          <p:cNvSpPr txBox="1">
            <a:spLocks noChangeArrowheads="1"/>
          </p:cNvSpPr>
          <p:nvPr/>
        </p:nvSpPr>
        <p:spPr bwMode="auto">
          <a:xfrm>
            <a:off x="1536700" y="4778603"/>
            <a:ext cx="511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charset="0"/>
              </a:rPr>
              <a:t>Enter string:</a:t>
            </a:r>
          </a:p>
        </p:txBody>
      </p:sp>
      <p:sp>
        <p:nvSpPr>
          <p:cNvPr id="610317" name="Text Box 13"/>
          <p:cNvSpPr txBox="1">
            <a:spLocks noChangeArrowheads="1"/>
          </p:cNvSpPr>
          <p:nvPr/>
        </p:nvSpPr>
        <p:spPr bwMode="auto">
          <a:xfrm>
            <a:off x="1536700" y="4778603"/>
            <a:ext cx="5854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urier New" charset="0"/>
              </a:rPr>
              <a:t>              { </a:t>
            </a:r>
            <a:r>
              <a:rPr lang="en-US" dirty="0" err="1">
                <a:solidFill>
                  <a:srgbClr val="0000FF"/>
                </a:solidFill>
                <a:latin typeface="Courier New" charset="0"/>
              </a:rPr>
              <a:t>s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 = 2 * (a[2] + 3); </a:t>
            </a:r>
            <a:r>
              <a:rPr lang="en-US" dirty="0" err="1">
                <a:solidFill>
                  <a:srgbClr val="0000FF"/>
                </a:solidFill>
                <a:latin typeface="Courier New" charset="0"/>
              </a:rPr>
              <a:t>x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 = (1 + (2)); }</a:t>
            </a:r>
          </a:p>
        </p:txBody>
      </p:sp>
      <p:sp>
        <p:nvSpPr>
          <p:cNvPr id="610318" name="Text Box 14"/>
          <p:cNvSpPr txBox="1">
            <a:spLocks noChangeArrowheads="1"/>
          </p:cNvSpPr>
          <p:nvPr/>
        </p:nvSpPr>
        <p:spPr bwMode="auto">
          <a:xfrm>
            <a:off x="1536700" y="4988153"/>
            <a:ext cx="511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charset="0"/>
              </a:rPr>
              <a:t>Brackets are properly nested</a:t>
            </a:r>
          </a:p>
        </p:txBody>
      </p:sp>
      <p:sp>
        <p:nvSpPr>
          <p:cNvPr id="610319" name="Text Box 15"/>
          <p:cNvSpPr txBox="1">
            <a:spLocks noChangeArrowheads="1"/>
          </p:cNvSpPr>
          <p:nvPr/>
        </p:nvSpPr>
        <p:spPr bwMode="auto">
          <a:xfrm>
            <a:off x="1536700" y="5197703"/>
            <a:ext cx="511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charset="0"/>
              </a:rPr>
              <a:t>Enter string:</a:t>
            </a:r>
          </a:p>
        </p:txBody>
      </p:sp>
      <p:sp>
        <p:nvSpPr>
          <p:cNvPr id="610320" name="Text Box 16"/>
          <p:cNvSpPr txBox="1">
            <a:spLocks noChangeArrowheads="1"/>
          </p:cNvSpPr>
          <p:nvPr/>
        </p:nvSpPr>
        <p:spPr bwMode="auto">
          <a:xfrm>
            <a:off x="1536700" y="5197703"/>
            <a:ext cx="5880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Courier New" charset="0"/>
              </a:rPr>
              <a:t>              (a[2] + b[3)</a:t>
            </a:r>
          </a:p>
        </p:txBody>
      </p:sp>
      <p:sp>
        <p:nvSpPr>
          <p:cNvPr id="610321" name="Text Box 17"/>
          <p:cNvSpPr txBox="1">
            <a:spLocks noChangeArrowheads="1"/>
          </p:cNvSpPr>
          <p:nvPr/>
        </p:nvSpPr>
        <p:spPr bwMode="auto">
          <a:xfrm>
            <a:off x="1536700" y="5407253"/>
            <a:ext cx="511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charset="0"/>
              </a:rPr>
              <a:t>Brackets are incorrect</a:t>
            </a:r>
          </a:p>
        </p:txBody>
      </p:sp>
      <p:sp>
        <p:nvSpPr>
          <p:cNvPr id="610322" name="Text Box 18"/>
          <p:cNvSpPr txBox="1">
            <a:spLocks noChangeArrowheads="1"/>
          </p:cNvSpPr>
          <p:nvPr/>
        </p:nvSpPr>
        <p:spPr bwMode="auto">
          <a:xfrm>
            <a:off x="1536700" y="5623153"/>
            <a:ext cx="5118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urier New" charset="0"/>
              </a:rPr>
              <a:t>Enter string:</a:t>
            </a:r>
          </a:p>
        </p:txBody>
      </p:sp>
      <p:sp>
        <p:nvSpPr>
          <p:cNvPr id="610324" name="Text Box 20"/>
          <p:cNvSpPr txBox="1">
            <a:spLocks noChangeArrowheads="1"/>
          </p:cNvSpPr>
          <p:nvPr/>
        </p:nvSpPr>
        <p:spPr bwMode="auto">
          <a:xfrm>
            <a:off x="647700" y="1143000"/>
            <a:ext cx="78486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sz="2400" b="0" dirty="0"/>
              <a:t>Write a C++ program that checks whether the bracketing operators (parentheses, brackets, and curly braces) in a string are properly matched.  As an example of proper matching, consider the string</a:t>
            </a:r>
          </a:p>
        </p:txBody>
      </p:sp>
      <p:sp>
        <p:nvSpPr>
          <p:cNvPr id="610325" name="Text Box 21"/>
          <p:cNvSpPr txBox="1">
            <a:spLocks noChangeArrowheads="1"/>
          </p:cNvSpPr>
          <p:nvPr/>
        </p:nvSpPr>
        <p:spPr bwMode="auto">
          <a:xfrm>
            <a:off x="1562100" y="2590800"/>
            <a:ext cx="601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ourier New" charset="0"/>
              </a:rPr>
              <a:t>{ </a:t>
            </a:r>
            <a:r>
              <a:rPr lang="en-US" sz="2000" dirty="0" err="1">
                <a:latin typeface="Courier New" charset="0"/>
              </a:rPr>
              <a:t>s</a:t>
            </a:r>
            <a:r>
              <a:rPr lang="en-US" sz="2000" dirty="0">
                <a:latin typeface="Courier New" charset="0"/>
              </a:rPr>
              <a:t> = 2 * (a[2] + 3); </a:t>
            </a:r>
            <a:r>
              <a:rPr lang="en-US" sz="2000" dirty="0" err="1">
                <a:latin typeface="Courier New" charset="0"/>
              </a:rPr>
              <a:t>x</a:t>
            </a:r>
            <a:r>
              <a:rPr lang="en-US" sz="2000" dirty="0">
                <a:latin typeface="Courier New" charset="0"/>
              </a:rPr>
              <a:t> = (1 + (2)); }</a:t>
            </a:r>
          </a:p>
        </p:txBody>
      </p:sp>
      <p:sp>
        <p:nvSpPr>
          <p:cNvPr id="610326" name="Text Box 22"/>
          <p:cNvSpPr txBox="1">
            <a:spLocks noChangeArrowheads="1"/>
          </p:cNvSpPr>
          <p:nvPr/>
        </p:nvSpPr>
        <p:spPr bwMode="auto">
          <a:xfrm>
            <a:off x="660400" y="3124200"/>
            <a:ext cx="78486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sz="2400" b="0" dirty="0"/>
              <a:t>If you go through the string carefully, you discover that all the bracketing operators are correctly nested, with each open parenthesis matched by a close parenthesis, each open bracket matched by a close bracket, and so 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16" grpId="0" build="p" autoUpdateAnimBg="0"/>
      <p:bldP spid="610317" grpId="0" build="p" autoUpdateAnimBg="0"/>
      <p:bldP spid="610318" grpId="0" build="p" autoUpdateAnimBg="0"/>
      <p:bldP spid="610319" grpId="0" build="p" autoUpdateAnimBg="0"/>
      <p:bldP spid="610320" grpId="0" build="p" autoUpdateAnimBg="0"/>
      <p:bldP spid="610321" grpId="0" build="p" autoUpdateAnimBg="0"/>
      <p:bldP spid="610322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Methods in the </a:t>
            </a:r>
            <a:r>
              <a:rPr lang="en-US" sz="3600" b="1" dirty="0">
                <a:solidFill>
                  <a:srgbClr val="FF0000"/>
                </a:solidFill>
                <a:latin typeface="Courier New" charset="0"/>
              </a:rPr>
              <a:t>Queue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&lt;</a:t>
            </a:r>
            <a:r>
              <a:rPr lang="en-US" sz="3600" i="1" dirty="0" smtClean="0">
                <a:solidFill>
                  <a:srgbClr val="FF0000"/>
                </a:solidFill>
              </a:rPr>
              <a:t>type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&gt;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Class</a:t>
            </a:r>
            <a:endParaRPr lang="en-US" sz="42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5300" y="1384300"/>
            <a:ext cx="8153400" cy="661988"/>
            <a:chOff x="288" y="1103"/>
            <a:chExt cx="5136" cy="417"/>
          </a:xfrm>
        </p:grpSpPr>
        <p:sp>
          <p:nvSpPr>
            <p:cNvPr id="589828" name="Rectangle 4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29" name="Text Box 5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queue.size()</a:t>
              </a:r>
            </a:p>
          </p:txBody>
        </p:sp>
        <p:sp>
          <p:nvSpPr>
            <p:cNvPr id="589830" name="Text Box 6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/>
                <a:t>Returns the number of values in the queue.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95300" y="2032000"/>
            <a:ext cx="8153400" cy="674688"/>
            <a:chOff x="288" y="1511"/>
            <a:chExt cx="5136" cy="425"/>
          </a:xfrm>
        </p:grpSpPr>
        <p:sp>
          <p:nvSpPr>
            <p:cNvPr id="589832" name="Rectangle 8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33" name="Text Box 9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queue.isEmpty()</a:t>
              </a:r>
            </a:p>
          </p:txBody>
        </p:sp>
        <p:sp>
          <p:nvSpPr>
            <p:cNvPr id="589834" name="Text Box 10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</a:t>
              </a:r>
              <a:r>
                <a:rPr lang="en-US" sz="1600">
                  <a:latin typeface="Courier New" charset="0"/>
                </a:rPr>
                <a:t>true</a:t>
              </a:r>
              <a:r>
                <a:rPr lang="en-US" sz="1800" b="0"/>
                <a:t> if the queue is empty.  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95300" y="2692400"/>
            <a:ext cx="8153400" cy="661988"/>
            <a:chOff x="288" y="1103"/>
            <a:chExt cx="5136" cy="417"/>
          </a:xfrm>
        </p:grpSpPr>
        <p:sp>
          <p:nvSpPr>
            <p:cNvPr id="589836" name="Rectangle 12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37" name="Text Box 13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queue.enqueue(value)</a:t>
              </a:r>
            </a:p>
          </p:txBody>
        </p:sp>
        <p:sp>
          <p:nvSpPr>
            <p:cNvPr id="589838" name="Text Box 14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/>
                <a:t>Adds a new value to the end of the queue (which is</a:t>
              </a:r>
              <a:r>
                <a:rPr lang="en-US" sz="1800" b="0" dirty="0" smtClean="0"/>
                <a:t> called </a:t>
              </a:r>
              <a:r>
                <a:rPr lang="en-US" sz="1800" b="0" dirty="0"/>
                <a:t>its </a:t>
              </a:r>
              <a:r>
                <a:rPr lang="en-US" sz="1800" i="1" dirty="0"/>
                <a:t>tail</a:t>
              </a:r>
              <a:r>
                <a:rPr lang="en-US" sz="1800" b="0" dirty="0"/>
                <a:t>).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495300" y="3340100"/>
            <a:ext cx="8191500" cy="674688"/>
            <a:chOff x="312" y="2104"/>
            <a:chExt cx="5160" cy="425"/>
          </a:xfrm>
        </p:grpSpPr>
        <p:sp>
          <p:nvSpPr>
            <p:cNvPr id="589840" name="Rectangle 16"/>
            <p:cNvSpPr>
              <a:spLocks noChangeArrowheads="1"/>
            </p:cNvSpPr>
            <p:nvPr/>
          </p:nvSpPr>
          <p:spPr bwMode="auto">
            <a:xfrm>
              <a:off x="312" y="2112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41" name="Text Box 17"/>
            <p:cNvSpPr txBox="1">
              <a:spLocks noChangeArrowheads="1"/>
            </p:cNvSpPr>
            <p:nvPr/>
          </p:nvSpPr>
          <p:spPr bwMode="auto">
            <a:xfrm>
              <a:off x="408" y="2104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queue.dequeue()</a:t>
              </a:r>
            </a:p>
          </p:txBody>
        </p:sp>
        <p:sp>
          <p:nvSpPr>
            <p:cNvPr id="589842" name="Text Box 18"/>
            <p:cNvSpPr txBox="1">
              <a:spLocks noChangeArrowheads="1"/>
            </p:cNvSpPr>
            <p:nvPr/>
          </p:nvSpPr>
          <p:spPr bwMode="auto">
            <a:xfrm>
              <a:off x="600" y="2289"/>
              <a:ext cx="48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and returns the value at the front of the queue (which is called its </a:t>
              </a:r>
              <a:r>
                <a:rPr lang="en-US" sz="1800" i="1"/>
                <a:t>head</a:t>
              </a:r>
              <a:r>
                <a:rPr lang="en-US" sz="1800" b="0"/>
                <a:t>).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495300" y="4000500"/>
            <a:ext cx="8153400" cy="674688"/>
            <a:chOff x="312" y="2856"/>
            <a:chExt cx="5136" cy="425"/>
          </a:xfrm>
        </p:grpSpPr>
        <p:sp>
          <p:nvSpPr>
            <p:cNvPr id="589844" name="Rectangle 20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45" name="Text Box 21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queue.peek()</a:t>
              </a:r>
            </a:p>
          </p:txBody>
        </p:sp>
        <p:sp>
          <p:nvSpPr>
            <p:cNvPr id="589846" name="Text Box 22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the value at the head of the queue without removing it.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495300" y="4659313"/>
            <a:ext cx="8153400" cy="674687"/>
            <a:chOff x="312" y="2856"/>
            <a:chExt cx="5136" cy="425"/>
          </a:xfrm>
        </p:grpSpPr>
        <p:sp>
          <p:nvSpPr>
            <p:cNvPr id="589848" name="Rectangle 24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89849" name="Text Box 25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queue.clear()</a:t>
              </a:r>
            </a:p>
          </p:txBody>
        </p:sp>
        <p:sp>
          <p:nvSpPr>
            <p:cNvPr id="589850" name="Text Box 26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all values from the queue.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 </a:t>
            </a:r>
            <a:r>
              <a:rPr lang="en-US" sz="4000" dirty="0" err="1">
                <a:solidFill>
                  <a:srgbClr val="FF0000"/>
                </a:solidFill>
              </a:rPr>
              <a:t>LaIR</a:t>
            </a:r>
            <a:r>
              <a:rPr lang="en-US" sz="4000" dirty="0">
                <a:solidFill>
                  <a:srgbClr val="FF0000"/>
                </a:solidFill>
              </a:rPr>
              <a:t> Queue</a:t>
            </a:r>
          </a:p>
        </p:txBody>
      </p:sp>
      <p:pic>
        <p:nvPicPr>
          <p:cNvPr id="612376" name="Picture 24" descr="NoStudentsInQue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638" y="1201738"/>
            <a:ext cx="8335962" cy="4799012"/>
          </a:xfrm>
          <a:prstGeom prst="rect">
            <a:avLst/>
          </a:prstGeom>
          <a:noFill/>
        </p:spPr>
      </p:pic>
      <p:pic>
        <p:nvPicPr>
          <p:cNvPr id="612377" name="Picture 25" descr="FredSignsU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638" y="1201738"/>
            <a:ext cx="8308975" cy="4970462"/>
          </a:xfrm>
          <a:prstGeom prst="rect">
            <a:avLst/>
          </a:prstGeom>
          <a:noFill/>
        </p:spPr>
      </p:pic>
      <p:pic>
        <p:nvPicPr>
          <p:cNvPr id="612378" name="Picture 26" descr="FredInQueu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1638" y="1201738"/>
            <a:ext cx="8335962" cy="4799012"/>
          </a:xfrm>
          <a:prstGeom prst="rect">
            <a:avLst/>
          </a:prstGeom>
          <a:noFill/>
        </p:spPr>
      </p:pic>
      <p:pic>
        <p:nvPicPr>
          <p:cNvPr id="612379" name="Picture 27" descr="BorowitzSignsU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1638" y="1201738"/>
            <a:ext cx="8308975" cy="4970462"/>
          </a:xfrm>
          <a:prstGeom prst="rect">
            <a:avLst/>
          </a:prstGeom>
          <a:noFill/>
        </p:spPr>
      </p:pic>
      <p:pic>
        <p:nvPicPr>
          <p:cNvPr id="612380" name="Picture 28" descr="2StudentQueu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1638" y="1201738"/>
            <a:ext cx="8328025" cy="4799012"/>
          </a:xfrm>
          <a:prstGeom prst="rect">
            <a:avLst/>
          </a:prstGeom>
          <a:noFill/>
        </p:spPr>
      </p:pic>
      <p:pic>
        <p:nvPicPr>
          <p:cNvPr id="612381" name="Picture 29" descr="DaveInQueu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1638" y="1201738"/>
            <a:ext cx="8328025" cy="4799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Comparing Stacks and Queues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2446262" y="2057505"/>
            <a:ext cx="4251475" cy="83809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29" name="Straight Connector 28"/>
          <p:cNvCxnSpPr/>
          <p:nvPr/>
        </p:nvCxnSpPr>
        <p:spPr bwMode="auto">
          <a:xfrm rot="5400000">
            <a:off x="2869023" y="2474849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rot="5400000">
            <a:off x="3719477" y="2474849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rot="5400000">
            <a:off x="4569931" y="2474849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5420385" y="2474849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381000" y="16002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1" dirty="0" smtClean="0"/>
              <a:t>Stack:</a:t>
            </a:r>
            <a:endParaRPr lang="en-US" sz="2400" b="0" i="1" dirty="0"/>
          </a:p>
        </p:txBody>
      </p:sp>
      <p:sp>
        <p:nvSpPr>
          <p:cNvPr id="43" name="Rectangle 42"/>
          <p:cNvSpPr/>
          <p:nvPr/>
        </p:nvSpPr>
        <p:spPr bwMode="auto">
          <a:xfrm>
            <a:off x="2446262" y="4656770"/>
            <a:ext cx="4251475" cy="838095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5400000">
            <a:off x="2869023" y="5074114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5400000">
            <a:off x="3719477" y="5074114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5400000">
            <a:off x="4569931" y="5074114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5400000">
            <a:off x="5420385" y="5074114"/>
            <a:ext cx="84124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381000" y="419946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1" dirty="0" smtClean="0"/>
              <a:t>Queue:</a:t>
            </a:r>
            <a:endParaRPr lang="en-US" sz="2400" b="0" i="1" dirty="0"/>
          </a:p>
        </p:txBody>
      </p:sp>
      <p:grpSp>
        <p:nvGrpSpPr>
          <p:cNvPr id="2" name="Group 52"/>
          <p:cNvGrpSpPr/>
          <p:nvPr/>
        </p:nvGrpSpPr>
        <p:grpSpPr>
          <a:xfrm>
            <a:off x="6312505" y="1155095"/>
            <a:ext cx="1097280" cy="1183367"/>
            <a:chOff x="6312505" y="1155095"/>
            <a:chExt cx="1097280" cy="1183367"/>
          </a:xfrm>
        </p:grpSpPr>
        <p:sp>
          <p:nvSpPr>
            <p:cNvPr id="50" name="Right Triangle 49"/>
            <p:cNvSpPr/>
            <p:nvPr/>
          </p:nvSpPr>
          <p:spPr bwMode="auto">
            <a:xfrm rot="2700000">
              <a:off x="6775805" y="2155582"/>
              <a:ext cx="182880" cy="182880"/>
            </a:xfrm>
            <a:prstGeom prst="rtTriangl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51" name="Arc 50"/>
            <p:cNvSpPr/>
            <p:nvPr/>
          </p:nvSpPr>
          <p:spPr bwMode="auto">
            <a:xfrm rot="5400000">
              <a:off x="6313835" y="1153765"/>
              <a:ext cx="1094620" cy="1097280"/>
            </a:xfrm>
            <a:prstGeom prst="arc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867685" y="131959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urier New"/>
                <a:cs typeface="Courier New"/>
              </a:rPr>
              <a:t>push</a:t>
            </a:r>
            <a:endParaRPr lang="en-US" sz="2000" dirty="0">
              <a:latin typeface="Courier New"/>
              <a:cs typeface="Courier New"/>
            </a:endParaRPr>
          </a:p>
        </p:txBody>
      </p:sp>
      <p:sp>
        <p:nvSpPr>
          <p:cNvPr id="55" name="Right Triangle 54"/>
          <p:cNvSpPr/>
          <p:nvPr/>
        </p:nvSpPr>
        <p:spPr bwMode="auto">
          <a:xfrm rot="18900000">
            <a:off x="7296815" y="3126566"/>
            <a:ext cx="182880" cy="182880"/>
          </a:xfrm>
          <a:prstGeom prst="rtTriangl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6" name="Arc 55"/>
          <p:cNvSpPr/>
          <p:nvPr/>
        </p:nvSpPr>
        <p:spPr bwMode="auto">
          <a:xfrm>
            <a:off x="6108095" y="2663371"/>
            <a:ext cx="1282853" cy="1097280"/>
          </a:xfrm>
          <a:prstGeom prst="arc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5590" y="3217575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ourier New"/>
                <a:cs typeface="Courier New"/>
              </a:rPr>
              <a:t>pop</a:t>
            </a:r>
            <a:endParaRPr lang="en-US" sz="2000" dirty="0">
              <a:latin typeface="Courier New"/>
              <a:cs typeface="Courier New"/>
            </a:endParaRPr>
          </a:p>
        </p:txBody>
      </p:sp>
      <p:grpSp>
        <p:nvGrpSpPr>
          <p:cNvPr id="3" name="Group 57"/>
          <p:cNvGrpSpPr/>
          <p:nvPr/>
        </p:nvGrpSpPr>
        <p:grpSpPr>
          <a:xfrm>
            <a:off x="6316135" y="3774468"/>
            <a:ext cx="1097280" cy="1183367"/>
            <a:chOff x="6312505" y="1155095"/>
            <a:chExt cx="1097280" cy="1183367"/>
          </a:xfrm>
        </p:grpSpPr>
        <p:sp>
          <p:nvSpPr>
            <p:cNvPr id="59" name="Right Triangle 58"/>
            <p:cNvSpPr/>
            <p:nvPr/>
          </p:nvSpPr>
          <p:spPr bwMode="auto">
            <a:xfrm rot="2700000">
              <a:off x="6775805" y="2155582"/>
              <a:ext cx="182880" cy="182880"/>
            </a:xfrm>
            <a:prstGeom prst="rtTriangl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60" name="Arc 59"/>
            <p:cNvSpPr/>
            <p:nvPr/>
          </p:nvSpPr>
          <p:spPr bwMode="auto">
            <a:xfrm rot="5400000">
              <a:off x="6313835" y="1153765"/>
              <a:ext cx="1094620" cy="1097280"/>
            </a:xfrm>
            <a:prstGeom prst="arc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738269" y="3938963"/>
            <a:ext cx="1358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ourier New"/>
                <a:cs typeface="Courier New"/>
              </a:rPr>
              <a:t>enqueue</a:t>
            </a:r>
            <a:endParaRPr lang="en-US" sz="2000" dirty="0">
              <a:latin typeface="Courier New"/>
              <a:cs typeface="Courier New"/>
            </a:endParaRPr>
          </a:p>
        </p:txBody>
      </p:sp>
      <p:sp>
        <p:nvSpPr>
          <p:cNvPr id="62" name="Arc 61"/>
          <p:cNvSpPr/>
          <p:nvPr/>
        </p:nvSpPr>
        <p:spPr bwMode="auto">
          <a:xfrm flipH="1">
            <a:off x="1808240" y="5272070"/>
            <a:ext cx="1282853" cy="1097280"/>
          </a:xfrm>
          <a:prstGeom prst="arc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4" name="Right Triangle 63"/>
          <p:cNvSpPr/>
          <p:nvPr/>
        </p:nvSpPr>
        <p:spPr bwMode="auto">
          <a:xfrm rot="18900000">
            <a:off x="1713641" y="5703543"/>
            <a:ext cx="182880" cy="182880"/>
          </a:xfrm>
          <a:prstGeom prst="rtTriangl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130905" y="5827485"/>
            <a:ext cx="1358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ourier New"/>
                <a:cs typeface="Courier New"/>
              </a:rPr>
              <a:t>dequeue</a:t>
            </a:r>
            <a:endParaRPr lang="en-US" sz="2000" dirty="0">
              <a:latin typeface="Courier New"/>
              <a:cs typeface="Courier New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91400" y="118246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91400" y="118246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91400" y="118246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A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16370" y="3785364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A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16370" y="3785364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16370" y="3785364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36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56407 0.138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47674 0.138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37882 0.13635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882 0.13635 L -0.14549 0.13635 " pathEditMode="relative" ptsTypes="AA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0" presetClass="pat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C -0.09792 0.14005 -0.05157 0.1426 -0.02778 0.16274 C -0.004 0.18264 -0.00608 0.24213 -0.00157 0.25811 " pathEditMode="relative" rAng="0" ptsTypes="aaA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674 0.1382 L -0.14948 0.1363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0" presetClass="pat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C -0.09792 0.14005 -0.05157 0.1426 -0.02778 0.16274 C -0.004 0.18264 -0.00608 0.24213 -0.00157 0.25811 " pathEditMode="relative" rAng="0" ptsTypes="aaA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406 0.1382 L -0.14444 0.1375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0" presetClass="pat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C -0.09792 0.14005 -0.05157 0.1426 -0.02778 0.16274 C -0.004 0.18264 -0.00608 0.24213 -0.00157 0.25811 " pathEditMode="relative" rAng="0" ptsTypes="aaA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58924 0.1382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4967 0.1382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C -0.00122 0.04838 -0.00243 0.09699 -0.02639 0.11991 C -0.05035 0.14283 -0.12448 0.13449 -0.1441 0.1375 " pathEditMode="relative" ptsTypes="aaA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1 0.1375 L -0.40278 0.1382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924 0.1382 C -0.65521 0.14422 -0.72118 0.15047 -0.75868 0.17338 C -0.79618 0.1963 -0.80504 0.25857 -0.81424 0.2757 " pathEditMode="relative" ptsTypes="aaA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67 0.1382 L -0.59063 0.1382 " pathEditMode="relative" ptsTypes="AA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879 0.1382 L -0.49671 0.1382 " pathEditMode="relative" ptsTypes="AA">
                                      <p:cBhvr>
                                        <p:cTn id="10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924 0.1382 C -0.65521 0.14422 -0.72118 0.15047 -0.75868 0.17338 C -0.79618 0.1963 -0.80504 0.25857 -0.81424 0.2757 " pathEditMode="relative" ptsTypes="aaA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67 0.1382 L -0.58854 0.13866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264 0.13889 C -0.64583 0.13657 -0.70886 0.13449 -0.7467 0.15648 C -0.78455 0.17847 -0.79948 0.25185 -0.81007 0.27106 " pathEditMode="relative" ptsTypes="aaA">
                                      <p:cBhvr>
                                        <p:cTn id="12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0" grpId="1"/>
      <p:bldP spid="70" grpId="2"/>
      <p:bldP spid="70" grpId="3"/>
      <p:bldP spid="70" grpId="4"/>
      <p:bldP spid="70" grpId="5"/>
      <p:bldP spid="34" grpId="0"/>
      <p:bldP spid="34" grpId="1"/>
      <p:bldP spid="34" grpId="2"/>
      <p:bldP spid="34" grpId="3"/>
      <p:bldP spid="34" grpId="4"/>
      <p:bldP spid="34" grpId="5"/>
      <p:bldP spid="35" grpId="0"/>
      <p:bldP spid="35" grpId="1"/>
      <p:bldP spid="35" grpId="2"/>
      <p:bldP spid="35" grpId="3"/>
      <p:bldP spid="35" grpId="4"/>
      <p:bldP spid="35" grpId="5"/>
      <p:bldP spid="36" grpId="0"/>
      <p:bldP spid="36" grpId="1"/>
      <p:bldP spid="36" grpId="2"/>
      <p:bldP spid="36" grpId="3"/>
      <p:bldP spid="36" grpId="4"/>
      <p:bldP spid="37" grpId="0"/>
      <p:bldP spid="37" grpId="1"/>
      <p:bldP spid="37" grpId="2"/>
      <p:bldP spid="37" grpId="3"/>
      <p:bldP spid="38" grpId="0" build="allAtOnce"/>
      <p:bldP spid="38" grpId="1" build="allAtOnce"/>
      <p:bldP spid="38" grpId="2" build="allAtOnce"/>
      <p:bldP spid="38" grpId="3" build="allAtOnce"/>
      <p:bldP spid="38" grpId="4" build="allAtOnce"/>
      <p:bldP spid="38" grpId="5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Computer Forum Career Fair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62000" y="1295400"/>
            <a:ext cx="7620000" cy="5029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28" name="Picture 27" descr="ForumLogo.png"/>
          <p:cNvPicPr>
            <a:picLocks noChangeAspect="1"/>
          </p:cNvPicPr>
          <p:nvPr/>
        </p:nvPicPr>
        <p:blipFill>
          <a:blip r:embed="rId3"/>
          <a:srcRect t="11650"/>
          <a:stretch>
            <a:fillRect/>
          </a:stretch>
        </p:blipFill>
        <p:spPr>
          <a:xfrm>
            <a:off x="609600" y="1295400"/>
            <a:ext cx="3937001" cy="1155700"/>
          </a:xfrm>
          <a:prstGeom prst="rect">
            <a:avLst/>
          </a:prstGeom>
        </p:spPr>
      </p:pic>
      <p:pic>
        <p:nvPicPr>
          <p:cNvPr id="29" name="Picture 28" descr="StanfordSe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1459895"/>
            <a:ext cx="1371600" cy="81486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62000" y="2438400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</a:rPr>
              <a:t>Computer Forum Career Fair (For CS and EE Students</a:t>
            </a:r>
            <a:r>
              <a:rPr lang="en-US" sz="2400" dirty="0" smtClean="0">
                <a:solidFill>
                  <a:srgbClr val="CC0000"/>
                </a:solidFill>
              </a:rPr>
              <a:t>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6560" y="2902860"/>
            <a:ext cx="5999240" cy="3380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Wed, January 14, 11am – 4pm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Computer Forum Career Fair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Wednesday, January 14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Time:  11am - 4pm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Lawn between the </a:t>
            </a:r>
            <a:r>
              <a:rPr lang="en-US" sz="2000" dirty="0" err="1" smtClean="0"/>
              <a:t>Mudd</a:t>
            </a:r>
            <a:r>
              <a:rPr lang="en-US" sz="2000" dirty="0" smtClean="0"/>
              <a:t> Chemistry and the Gates CS Buildings</a:t>
            </a:r>
          </a:p>
          <a:p>
            <a:pPr algn="just"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The Computer Forum Career Fairs enable Stanford Engineering students, specifically CS and EE, to get a head start on careers and internships with Forum member companies.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762000" y="2907695"/>
            <a:ext cx="2590800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When: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What: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Date: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Time: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Location: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endParaRPr lang="en-US" sz="2000" dirty="0" smtClean="0"/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2000" dirty="0" smtClean="0"/>
              <a:t>Description: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Outline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1524000"/>
            <a:ext cx="7772400" cy="457200"/>
            <a:chOff x="528" y="816"/>
            <a:chExt cx="4896" cy="288"/>
          </a:xfrm>
        </p:grpSpPr>
        <p:sp>
          <p:nvSpPr>
            <p:cNvPr id="602116" name="Text Box 4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Introduce the idea of collection classes</a:t>
              </a:r>
            </a:p>
          </p:txBody>
        </p:sp>
        <p:sp>
          <p:nvSpPr>
            <p:cNvPr id="602117" name="Text Box 5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38200" y="2459038"/>
            <a:ext cx="7772400" cy="457200"/>
            <a:chOff x="528" y="816"/>
            <a:chExt cx="4896" cy="288"/>
          </a:xfrm>
        </p:grpSpPr>
        <p:sp>
          <p:nvSpPr>
            <p:cNvPr id="602119" name="Text Box 7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Use vectors to read an entire file</a:t>
              </a:r>
              <a:endParaRPr lang="en-US" sz="2400" b="0" dirty="0"/>
            </a:p>
          </p:txBody>
        </p:sp>
        <p:sp>
          <p:nvSpPr>
            <p:cNvPr id="602120" name="Text Box 8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3.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38200" y="2927350"/>
            <a:ext cx="7772400" cy="457200"/>
            <a:chOff x="528" y="816"/>
            <a:chExt cx="4896" cy="288"/>
          </a:xfrm>
        </p:grpSpPr>
        <p:sp>
          <p:nvSpPr>
            <p:cNvPr id="602122" name="Text Box 10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Introduce the </a:t>
              </a:r>
              <a:r>
                <a:rPr lang="en-US" sz="2000" dirty="0" smtClean="0">
                  <a:latin typeface="Courier New" charset="0"/>
                </a:rPr>
                <a:t>Grid</a:t>
              </a:r>
              <a:r>
                <a:rPr lang="en-US" sz="2400" b="0" dirty="0" smtClean="0"/>
                <a:t> class</a:t>
              </a:r>
              <a:endParaRPr lang="en-US" sz="2400" b="0" dirty="0"/>
            </a:p>
          </p:txBody>
        </p:sp>
        <p:sp>
          <p:nvSpPr>
            <p:cNvPr id="602123" name="Text Box 11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/>
                <a:t>4.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838200" y="3395663"/>
            <a:ext cx="7772400" cy="457200"/>
            <a:chOff x="528" y="816"/>
            <a:chExt cx="4896" cy="288"/>
          </a:xfrm>
        </p:grpSpPr>
        <p:sp>
          <p:nvSpPr>
            <p:cNvPr id="602125" name="Text Box 13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Introduce the </a:t>
              </a:r>
              <a:r>
                <a:rPr lang="en-US" sz="2000" dirty="0" smtClean="0">
                  <a:latin typeface="Courier New" charset="0"/>
                </a:rPr>
                <a:t>Stack</a:t>
              </a:r>
              <a:r>
                <a:rPr lang="en-US" sz="2400" b="0" dirty="0" smtClean="0"/>
                <a:t> class</a:t>
              </a:r>
              <a:endParaRPr lang="en-US" sz="2400" b="0" dirty="0"/>
            </a:p>
          </p:txBody>
        </p:sp>
        <p:sp>
          <p:nvSpPr>
            <p:cNvPr id="602126" name="Text Box 14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5.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838200" y="3863975"/>
            <a:ext cx="7772400" cy="457200"/>
            <a:chOff x="528" y="816"/>
            <a:chExt cx="4896" cy="288"/>
          </a:xfrm>
        </p:grpSpPr>
        <p:sp>
          <p:nvSpPr>
            <p:cNvPr id="602128" name="Text Box 16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Use stacks to balance parentheses</a:t>
              </a:r>
              <a:endParaRPr lang="en-US" sz="2400" b="0" dirty="0"/>
            </a:p>
          </p:txBody>
        </p:sp>
        <p:sp>
          <p:nvSpPr>
            <p:cNvPr id="602129" name="Text Box 17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6.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838200" y="4332288"/>
            <a:ext cx="7772400" cy="457200"/>
            <a:chOff x="528" y="816"/>
            <a:chExt cx="4896" cy="288"/>
          </a:xfrm>
        </p:grpSpPr>
        <p:sp>
          <p:nvSpPr>
            <p:cNvPr id="602131" name="Text Box 19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Introduce the </a:t>
              </a:r>
              <a:r>
                <a:rPr lang="en-US" sz="2000" dirty="0" smtClean="0">
                  <a:latin typeface="Courier New" charset="0"/>
                </a:rPr>
                <a:t>Queue</a:t>
              </a:r>
              <a:r>
                <a:rPr lang="en-US" sz="2400" b="0" dirty="0" smtClean="0"/>
                <a:t> class</a:t>
              </a:r>
              <a:endParaRPr lang="en-US" sz="2400" b="0" dirty="0"/>
            </a:p>
          </p:txBody>
        </p:sp>
        <p:sp>
          <p:nvSpPr>
            <p:cNvPr id="602132" name="Text Box 20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7.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838200" y="1990725"/>
            <a:ext cx="7772400" cy="457200"/>
            <a:chOff x="528" y="816"/>
            <a:chExt cx="4896" cy="288"/>
          </a:xfrm>
        </p:grpSpPr>
        <p:sp>
          <p:nvSpPr>
            <p:cNvPr id="602134" name="Text Box 22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Introduce the </a:t>
              </a:r>
              <a:r>
                <a:rPr lang="en-US" sz="2000" dirty="0" smtClean="0">
                  <a:latin typeface="Courier New" charset="0"/>
                </a:rPr>
                <a:t>Vector</a:t>
              </a:r>
              <a:r>
                <a:rPr lang="en-US" sz="2400" b="0" dirty="0" smtClean="0"/>
                <a:t> class</a:t>
              </a:r>
              <a:endParaRPr lang="en-US" sz="2400" b="0" dirty="0"/>
            </a:p>
          </p:txBody>
        </p:sp>
        <p:sp>
          <p:nvSpPr>
            <p:cNvPr id="602135" name="Text Box 23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2.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 Collection Classes</a:t>
            </a:r>
          </a:p>
        </p:txBody>
      </p:sp>
      <p:sp>
        <p:nvSpPr>
          <p:cNvPr id="606211" name="Rectangle 3"/>
          <p:cNvSpPr>
            <a:spLocks noChangeArrowheads="1"/>
          </p:cNvSpPr>
          <p:nvPr/>
        </p:nvSpPr>
        <p:spPr bwMode="auto">
          <a:xfrm>
            <a:off x="482600" y="1155700"/>
            <a:ext cx="8128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For the</a:t>
            </a:r>
            <a:r>
              <a:rPr lang="en-US" sz="2400" b="0" dirty="0" smtClean="0"/>
              <a:t> rest of this week, </a:t>
            </a:r>
            <a:r>
              <a:rPr lang="en-US" sz="2400" b="0" dirty="0"/>
              <a:t>we will be learning about the classes in Chapter</a:t>
            </a:r>
            <a:r>
              <a:rPr lang="en-US" sz="2400" b="0" dirty="0" smtClean="0"/>
              <a:t> 5.  </a:t>
            </a:r>
            <a:r>
              <a:rPr lang="en-US" sz="2400" b="0" dirty="0"/>
              <a:t>These </a:t>
            </a:r>
            <a:r>
              <a:rPr lang="en-US" sz="2400" b="0" dirty="0" smtClean="0"/>
              <a:t>classes contain </a:t>
            </a:r>
            <a:r>
              <a:rPr lang="en-US" sz="2400" b="0" dirty="0"/>
              <a:t>other objects and are called </a:t>
            </a:r>
            <a:r>
              <a:rPr lang="en-US" sz="2400" i="1" dirty="0"/>
              <a:t>container</a:t>
            </a:r>
            <a:r>
              <a:rPr lang="en-US" sz="2400" b="0" i="1" dirty="0"/>
              <a:t> </a:t>
            </a:r>
            <a:r>
              <a:rPr lang="en-US" sz="2400" b="0" dirty="0"/>
              <a:t>or </a:t>
            </a:r>
            <a:r>
              <a:rPr lang="en-US" sz="2400" i="1" dirty="0"/>
              <a:t>collection classes</a:t>
            </a:r>
            <a:r>
              <a:rPr lang="en-US" sz="2400" b="0" i="1" dirty="0"/>
              <a:t>.</a:t>
            </a:r>
          </a:p>
        </p:txBody>
      </p:sp>
      <p:sp>
        <p:nvSpPr>
          <p:cNvPr id="606213" name="Rectangle 5"/>
          <p:cNvSpPr>
            <a:spLocks noChangeArrowheads="1"/>
          </p:cNvSpPr>
          <p:nvPr/>
        </p:nvSpPr>
        <p:spPr bwMode="auto">
          <a:xfrm>
            <a:off x="482600" y="3454400"/>
            <a:ext cx="82804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30000"/>
              </a:spcAft>
              <a:buFontTx/>
              <a:buChar char="•"/>
            </a:pPr>
            <a:r>
              <a:rPr lang="en-US" sz="2400" b="0" dirty="0"/>
              <a:t>Here are some general guidelines for using these classes:</a:t>
            </a: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These classes represent </a:t>
            </a:r>
            <a:r>
              <a:rPr lang="en-US" sz="2000" i="1" dirty="0">
                <a:ea typeface="ＭＳ Ｐゴシック" charset="-128"/>
              </a:rPr>
              <a:t>abstract data types</a:t>
            </a:r>
            <a:r>
              <a:rPr lang="en-US" sz="2000" b="0" i="1" dirty="0">
                <a:ea typeface="ＭＳ Ｐゴシック" charset="-128"/>
              </a:rPr>
              <a:t> </a:t>
            </a:r>
            <a:r>
              <a:rPr lang="en-US" sz="2000" b="0" dirty="0">
                <a:ea typeface="ＭＳ Ｐゴシック" charset="-128"/>
              </a:rPr>
              <a:t>whose details are hidden.</a:t>
            </a: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Each class</a:t>
            </a:r>
            <a:r>
              <a:rPr lang="en-US" sz="2000" b="0" dirty="0" smtClean="0">
                <a:ea typeface="ＭＳ Ｐゴシック" charset="-128"/>
              </a:rPr>
              <a:t> (except </a:t>
            </a:r>
            <a:r>
              <a:rPr lang="en-US" sz="1800" dirty="0" smtClean="0">
                <a:latin typeface="Courier New"/>
                <a:ea typeface="ＭＳ Ｐゴシック" charset="-128"/>
                <a:cs typeface="Courier New"/>
              </a:rPr>
              <a:t>Lexicon</a:t>
            </a:r>
            <a:r>
              <a:rPr lang="en-US" sz="2000" b="0" dirty="0" smtClean="0">
                <a:ea typeface="ＭＳ Ｐゴシック" charset="-128"/>
              </a:rPr>
              <a:t>) requires type parameters.</a:t>
            </a:r>
            <a:endParaRPr lang="en-US" sz="2000" b="0" dirty="0">
              <a:ea typeface="ＭＳ Ｐゴシック" charset="-128"/>
            </a:endParaRP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Declaring variables of these types always invokes a </a:t>
            </a:r>
            <a:r>
              <a:rPr lang="en-US" sz="2000" i="1" dirty="0">
                <a:ea typeface="ＭＳ Ｐゴシック" charset="-128"/>
              </a:rPr>
              <a:t>constructor</a:t>
            </a:r>
            <a:r>
              <a:rPr lang="en-US" sz="2000" b="0" i="1" dirty="0">
                <a:ea typeface="ＭＳ Ｐゴシック" charset="-128"/>
              </a:rPr>
              <a:t>.</a:t>
            </a: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Any memory for these objects is freed when its declaration scope ends.</a:t>
            </a: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Assigning one value to another </a:t>
            </a:r>
            <a:r>
              <a:rPr lang="en-US" sz="2000" b="0" i="1" dirty="0">
                <a:ea typeface="ＭＳ Ｐゴシック" charset="-128"/>
              </a:rPr>
              <a:t>copies</a:t>
            </a:r>
            <a:r>
              <a:rPr lang="en-US" sz="2000" b="0" dirty="0">
                <a:ea typeface="ＭＳ Ｐゴシック" charset="-128"/>
              </a:rPr>
              <a:t> the entire structure.</a:t>
            </a:r>
          </a:p>
          <a:p>
            <a:pPr marL="742950" lvl="1" indent="-285750" algn="just">
              <a:lnSpc>
                <a:spcPct val="85000"/>
              </a:lnSpc>
              <a:spcAft>
                <a:spcPct val="30000"/>
              </a:spcAft>
              <a:buFontTx/>
              <a:buChar char="–"/>
            </a:pPr>
            <a:r>
              <a:rPr lang="en-US" sz="2000" b="0" dirty="0">
                <a:ea typeface="ＭＳ Ｐゴシック" charset="-128"/>
              </a:rPr>
              <a:t>To avoid copying, these structures are usually passed by reference.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19681" y="2368301"/>
            <a:ext cx="1049867" cy="641047"/>
            <a:chOff x="931333" y="2496462"/>
            <a:chExt cx="1049867" cy="641047"/>
          </a:xfrm>
        </p:grpSpPr>
        <p:sp>
          <p:nvSpPr>
            <p:cNvPr id="7" name="Rectangle 6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Vector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44741" y="2374788"/>
            <a:ext cx="1049867" cy="641047"/>
            <a:chOff x="931333" y="2496462"/>
            <a:chExt cx="1049867" cy="641047"/>
          </a:xfrm>
        </p:grpSpPr>
        <p:sp>
          <p:nvSpPr>
            <p:cNvPr id="28" name="Rectangle 27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Grid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169801" y="2381275"/>
            <a:ext cx="1049867" cy="641047"/>
            <a:chOff x="931333" y="2496462"/>
            <a:chExt cx="1049867" cy="641047"/>
          </a:xfrm>
        </p:grpSpPr>
        <p:sp>
          <p:nvSpPr>
            <p:cNvPr id="31" name="Rectangle 30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Stack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94861" y="2387762"/>
            <a:ext cx="1049867" cy="641047"/>
            <a:chOff x="931333" y="2496462"/>
            <a:chExt cx="1049867" cy="641047"/>
          </a:xfrm>
        </p:grpSpPr>
        <p:sp>
          <p:nvSpPr>
            <p:cNvPr id="34" name="Rectangle 33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Queue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19921" y="2394249"/>
            <a:ext cx="1049867" cy="641047"/>
            <a:chOff x="931333" y="2496462"/>
            <a:chExt cx="1049867" cy="641047"/>
          </a:xfrm>
        </p:grpSpPr>
        <p:sp>
          <p:nvSpPr>
            <p:cNvPr id="37" name="Rectangle 36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Map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544981" y="2400736"/>
            <a:ext cx="1049867" cy="641047"/>
            <a:chOff x="931333" y="2496462"/>
            <a:chExt cx="1049867" cy="641047"/>
          </a:xfrm>
        </p:grpSpPr>
        <p:sp>
          <p:nvSpPr>
            <p:cNvPr id="40" name="Rectangle 39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Set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70041" y="2407223"/>
            <a:ext cx="1049867" cy="641047"/>
            <a:chOff x="931333" y="2496462"/>
            <a:chExt cx="1049867" cy="641047"/>
          </a:xfrm>
        </p:grpSpPr>
        <p:sp>
          <p:nvSpPr>
            <p:cNvPr id="43" name="Rectangle 42"/>
            <p:cNvSpPr/>
            <p:nvPr/>
          </p:nvSpPr>
          <p:spPr bwMode="auto">
            <a:xfrm>
              <a:off x="931333" y="2496462"/>
              <a:ext cx="1049867" cy="641047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31333" y="2634669"/>
              <a:ext cx="10498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Courier New"/>
                  <a:cs typeface="Courier New"/>
                </a:rPr>
                <a:t>Lexicon</a:t>
              </a:r>
              <a:endParaRPr lang="en-US" sz="1600" dirty="0">
                <a:latin typeface="Courier New"/>
                <a:cs typeface="Courier New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13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err="1">
                <a:solidFill>
                  <a:srgbClr val="FF0000"/>
                </a:solidFill>
              </a:rPr>
              <a:t>ADTs</a:t>
            </a:r>
            <a:r>
              <a:rPr lang="en-US" sz="4000" dirty="0">
                <a:solidFill>
                  <a:srgbClr val="FF0000"/>
                </a:solidFill>
              </a:rPr>
              <a:t> as Software Tools</a:t>
            </a:r>
          </a:p>
        </p:txBody>
      </p:sp>
      <p:sp>
        <p:nvSpPr>
          <p:cNvPr id="598019" name="Rectangle 3"/>
          <p:cNvSpPr>
            <a:spLocks noChangeArrowheads="1"/>
          </p:cNvSpPr>
          <p:nvPr/>
        </p:nvSpPr>
        <p:spPr bwMode="auto">
          <a:xfrm>
            <a:off x="482600" y="1066800"/>
            <a:ext cx="805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Over the relatively short history of software development, one of the clear trends is the increasing power of the tools available to you as a programmer</a:t>
            </a:r>
            <a:r>
              <a:rPr lang="en-US" sz="2400" b="0" dirty="0" smtClean="0"/>
              <a:t>.</a:t>
            </a:r>
            <a:endParaRPr lang="en-US" sz="2400" b="0" dirty="0"/>
          </a:p>
        </p:txBody>
      </p:sp>
      <p:pic>
        <p:nvPicPr>
          <p:cNvPr id="598026" name="Picture 10" descr="SoftwareToolsCov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886864"/>
            <a:ext cx="2869513" cy="3979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82600" y="2201335"/>
            <a:ext cx="4927600" cy="389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One </a:t>
            </a:r>
            <a:r>
              <a:rPr lang="en-US" sz="2400" b="0" dirty="0"/>
              <a:t>of the best explanations of the importance of tools is the book </a:t>
            </a:r>
            <a:r>
              <a:rPr lang="en-US" sz="2400" b="0" i="1" dirty="0"/>
              <a:t>Software Tools</a:t>
            </a:r>
            <a:r>
              <a:rPr lang="en-US" sz="2400" b="0" dirty="0"/>
              <a:t> by Brian Kernighan and P. J. </a:t>
            </a:r>
            <a:r>
              <a:rPr lang="en-US" sz="2400" b="0" dirty="0" err="1"/>
              <a:t>Plauger</a:t>
            </a:r>
            <a:r>
              <a:rPr lang="en-US" sz="2400" b="0" dirty="0"/>
              <a:t>.  Even though it was published in 1976, its value and relevance have not diminished over time.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 primary theme of the book is that the best way to extend your reach in programming is to build on the tools of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Template Classes</a:t>
            </a:r>
          </a:p>
        </p:txBody>
      </p:sp>
      <p:sp>
        <p:nvSpPr>
          <p:cNvPr id="579587" name="Rectangle 3"/>
          <p:cNvSpPr>
            <a:spLocks noChangeArrowheads="1"/>
          </p:cNvSpPr>
          <p:nvPr/>
        </p:nvSpPr>
        <p:spPr bwMode="auto">
          <a:xfrm>
            <a:off x="482600" y="1155700"/>
            <a:ext cx="8128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The collection classes are implemented</a:t>
            </a:r>
            <a:r>
              <a:rPr lang="en-US" sz="2400" b="0" dirty="0" smtClean="0"/>
              <a:t> as </a:t>
            </a:r>
            <a:r>
              <a:rPr lang="en-US" sz="2400" i="1" dirty="0" smtClean="0"/>
              <a:t>template</a:t>
            </a:r>
            <a:r>
              <a:rPr lang="en-US" sz="2400" b="0" i="1" dirty="0" smtClean="0"/>
              <a:t> </a:t>
            </a:r>
            <a:r>
              <a:rPr lang="en-US" sz="2400" i="1" dirty="0" smtClean="0"/>
              <a:t>classes</a:t>
            </a:r>
            <a:r>
              <a:rPr lang="en-US" sz="2400" b="0" i="1" dirty="0" smtClean="0"/>
              <a:t>,</a:t>
            </a:r>
            <a:r>
              <a:rPr lang="en-US" sz="2400" b="0" dirty="0" smtClean="0"/>
              <a:t> </a:t>
            </a:r>
            <a:r>
              <a:rPr lang="en-US" sz="2400" b="0" dirty="0"/>
              <a:t>which </a:t>
            </a:r>
            <a:r>
              <a:rPr lang="en-US" sz="2400" b="0" dirty="0" smtClean="0"/>
              <a:t>make </a:t>
            </a:r>
            <a:r>
              <a:rPr lang="en-US" sz="2400" b="0" dirty="0"/>
              <a:t>it possible for an entire family of classes to share the same code.</a:t>
            </a:r>
          </a:p>
        </p:txBody>
      </p:sp>
      <p:sp>
        <p:nvSpPr>
          <p:cNvPr id="579588" name="Rectangle 4"/>
          <p:cNvSpPr>
            <a:spLocks noChangeArrowheads="1"/>
          </p:cNvSpPr>
          <p:nvPr/>
        </p:nvSpPr>
        <p:spPr bwMode="auto">
          <a:xfrm>
            <a:off x="482600" y="2286000"/>
            <a:ext cx="8128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Instead of using the class name alone, </a:t>
            </a:r>
            <a:r>
              <a:rPr lang="en-US" sz="2400" b="0" dirty="0" smtClean="0"/>
              <a:t>the collection classes </a:t>
            </a:r>
            <a:r>
              <a:rPr lang="en-US" sz="2400" b="0" dirty="0"/>
              <a:t>require a type parameter that specifies the element type. </a:t>
            </a:r>
            <a:r>
              <a:rPr lang="en-US" sz="2400" b="0" dirty="0" smtClean="0"/>
              <a:t> For example, </a:t>
            </a:r>
            <a:r>
              <a:rPr lang="en-US" sz="2000" dirty="0">
                <a:latin typeface="Courier New" charset="0"/>
              </a:rPr>
              <a:t>Vector&lt;</a:t>
            </a:r>
            <a:r>
              <a:rPr lang="en-US" sz="2000" dirty="0" err="1">
                <a:latin typeface="Courier New" charset="0"/>
              </a:rPr>
              <a:t>int</a:t>
            </a:r>
            <a:r>
              <a:rPr lang="en-US" sz="2000" dirty="0">
                <a:latin typeface="Courier New" charset="0"/>
              </a:rPr>
              <a:t>&gt;</a:t>
            </a:r>
            <a:r>
              <a:rPr lang="en-US" sz="2400" b="0" dirty="0"/>
              <a:t> represents a vector of </a:t>
            </a:r>
            <a:r>
              <a:rPr lang="en-US" sz="2400" b="0" dirty="0" smtClean="0"/>
              <a:t>integers.  Similarly, </a:t>
            </a:r>
            <a:r>
              <a:rPr lang="en-US" sz="2000" dirty="0">
                <a:latin typeface="Courier New" charset="0"/>
              </a:rPr>
              <a:t>Grid&lt;char&gt;</a:t>
            </a:r>
            <a:r>
              <a:rPr lang="en-US" sz="2400" b="0" dirty="0"/>
              <a:t> represents a two-dimensional array of characters.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It is possible to nest classes, so that, for example, you could use the following definition to represent a list of chess positions: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endParaRPr lang="en-US" sz="2400" b="0" dirty="0"/>
          </a:p>
        </p:txBody>
      </p:sp>
      <p:sp>
        <p:nvSpPr>
          <p:cNvPr id="579589" name="Rectangle 5"/>
          <p:cNvSpPr>
            <a:spLocks noChangeArrowheads="1"/>
          </p:cNvSpPr>
          <p:nvPr/>
        </p:nvSpPr>
        <p:spPr bwMode="auto">
          <a:xfrm>
            <a:off x="1698780" y="5181600"/>
            <a:ext cx="54177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Courier New" charset="0"/>
              </a:rPr>
              <a:t>Vector</a:t>
            </a:r>
            <a:r>
              <a:rPr lang="en-US" sz="2000" smtClean="0">
                <a:latin typeface="Courier New" charset="0"/>
              </a:rPr>
              <a:t>&lt;Grid</a:t>
            </a:r>
            <a:r>
              <a:rPr lang="en-US" sz="2000" dirty="0">
                <a:latin typeface="Courier New" charset="0"/>
              </a:rPr>
              <a:t>&lt;</a:t>
            </a:r>
            <a:r>
              <a:rPr lang="en-US" sz="2000">
                <a:latin typeface="Courier New" charset="0"/>
              </a:rPr>
              <a:t>char</a:t>
            </a:r>
            <a:r>
              <a:rPr lang="en-US" sz="2000" smtClean="0">
                <a:latin typeface="Courier New" charset="0"/>
              </a:rPr>
              <a:t>&gt;&gt; </a:t>
            </a:r>
            <a:r>
              <a:rPr lang="en-US" sz="2000" dirty="0" err="1">
                <a:latin typeface="Courier New" charset="0"/>
              </a:rPr>
              <a:t>chessPositions</a:t>
            </a:r>
            <a:r>
              <a:rPr lang="en-US" sz="2000" dirty="0">
                <a:latin typeface="Courier New" charset="0"/>
              </a:rPr>
              <a:t>;</a:t>
            </a:r>
            <a:r>
              <a:rPr lang="en-US" sz="2400" b="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9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9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 build="p" autoUpdateAnimBg="0"/>
      <p:bldP spid="5795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Constructors for the 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Vector&lt;</a:t>
            </a:r>
            <a:r>
              <a:rPr lang="en-US" sz="3600" i="1" dirty="0" smtClean="0">
                <a:solidFill>
                  <a:srgbClr val="FF0000"/>
                </a:solidFill>
              </a:rPr>
              <a:t>type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&gt;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200" dirty="0">
              <a:solidFill>
                <a:srgbClr val="FF0000"/>
              </a:solidFill>
            </a:endParaRPr>
          </a:p>
        </p:txBody>
      </p:sp>
      <p:grpSp>
        <p:nvGrpSpPr>
          <p:cNvPr id="559107" name="Group 3"/>
          <p:cNvGrpSpPr>
            <a:grpSpLocks/>
          </p:cNvGrpSpPr>
          <p:nvPr/>
        </p:nvGrpSpPr>
        <p:grpSpPr bwMode="auto">
          <a:xfrm>
            <a:off x="495300" y="1244600"/>
            <a:ext cx="8153400" cy="661988"/>
            <a:chOff x="288" y="1103"/>
            <a:chExt cx="5136" cy="417"/>
          </a:xfrm>
        </p:grpSpPr>
        <p:sp>
          <p:nvSpPr>
            <p:cNvPr id="559108" name="Rectangle 4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09" name="Text Box 5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ourier New" charset="0"/>
                </a:rPr>
                <a:t>Vector&lt;type&gt; </a:t>
              </a:r>
              <a:r>
                <a:rPr lang="en-US" sz="2000" dirty="0" err="1" smtClean="0">
                  <a:latin typeface="Courier New" charset="0"/>
                </a:rPr>
                <a:t>vec</a:t>
              </a:r>
              <a:r>
                <a:rPr lang="en-US" sz="2000" dirty="0" smtClean="0">
                  <a:latin typeface="Courier New" charset="0"/>
                </a:rPr>
                <a:t>;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0" name="Text Box 6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Initializes an empty vector of the specified element type.</a:t>
              </a:r>
              <a:endParaRPr lang="en-US" sz="1800" b="0" dirty="0"/>
            </a:p>
          </p:txBody>
        </p:sp>
      </p:grpSp>
      <p:grpSp>
        <p:nvGrpSpPr>
          <p:cNvPr id="559111" name="Group 7"/>
          <p:cNvGrpSpPr>
            <a:grpSpLocks/>
          </p:cNvGrpSpPr>
          <p:nvPr/>
        </p:nvGrpSpPr>
        <p:grpSpPr bwMode="auto">
          <a:xfrm>
            <a:off x="495300" y="1892300"/>
            <a:ext cx="8153400" cy="674688"/>
            <a:chOff x="288" y="1511"/>
            <a:chExt cx="5136" cy="425"/>
          </a:xfrm>
        </p:grpSpPr>
        <p:sp>
          <p:nvSpPr>
            <p:cNvPr id="559112" name="Rectangle 8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3" name="Text Box 9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ourier New" charset="0"/>
                </a:rPr>
                <a:t>Vector&lt;type&gt; </a:t>
              </a:r>
              <a:r>
                <a:rPr lang="en-US" sz="2000" dirty="0" err="1" smtClean="0">
                  <a:latin typeface="Courier New" charset="0"/>
                </a:rPr>
                <a:t>vec(n</a:t>
              </a:r>
              <a:r>
                <a:rPr lang="en-US" sz="2000" dirty="0" smtClean="0">
                  <a:latin typeface="Courier New" charset="0"/>
                </a:rPr>
                <a:t>);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4" name="Text Box 10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Initializes a vector with </a:t>
              </a:r>
              <a:r>
                <a:rPr lang="en-US" sz="1600" dirty="0" err="1" smtClean="0">
                  <a:latin typeface="Courier New"/>
                  <a:cs typeface="Courier New"/>
                </a:rPr>
                <a:t>n</a:t>
              </a:r>
              <a:r>
                <a:rPr lang="en-US" sz="1800" b="0" dirty="0" smtClean="0"/>
                <a:t> elements all set to the default value of the type.</a:t>
              </a:r>
              <a:endParaRPr lang="en-US" sz="1800" b="0" dirty="0"/>
            </a:p>
          </p:txBody>
        </p:sp>
      </p:grpSp>
      <p:grpSp>
        <p:nvGrpSpPr>
          <p:cNvPr id="559115" name="Group 11"/>
          <p:cNvGrpSpPr>
            <a:grpSpLocks/>
          </p:cNvGrpSpPr>
          <p:nvPr/>
        </p:nvGrpSpPr>
        <p:grpSpPr bwMode="auto">
          <a:xfrm>
            <a:off x="495300" y="2532888"/>
            <a:ext cx="8153400" cy="674688"/>
            <a:chOff x="288" y="1927"/>
            <a:chExt cx="5136" cy="425"/>
          </a:xfrm>
        </p:grpSpPr>
        <p:sp>
          <p:nvSpPr>
            <p:cNvPr id="559116" name="Rectangle 12"/>
            <p:cNvSpPr>
              <a:spLocks noChangeArrowheads="1"/>
            </p:cNvSpPr>
            <p:nvPr/>
          </p:nvSpPr>
          <p:spPr bwMode="auto">
            <a:xfrm>
              <a:off x="288" y="1935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7" name="Text Box 13"/>
            <p:cNvSpPr txBox="1">
              <a:spLocks noChangeArrowheads="1"/>
            </p:cNvSpPr>
            <p:nvPr/>
          </p:nvSpPr>
          <p:spPr bwMode="auto">
            <a:xfrm>
              <a:off x="384" y="1927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ourier New" charset="0"/>
                </a:rPr>
                <a:t>Vector&lt;type&gt; </a:t>
              </a:r>
              <a:r>
                <a:rPr lang="en-US" sz="2000" dirty="0" err="1" smtClean="0">
                  <a:latin typeface="Courier New" charset="0"/>
                </a:rPr>
                <a:t>vec(n</a:t>
              </a:r>
              <a:r>
                <a:rPr lang="en-US" sz="2000" dirty="0" smtClean="0">
                  <a:latin typeface="Courier New" charset="0"/>
                </a:rPr>
                <a:t>, value);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8" name="Text Box 14"/>
            <p:cNvSpPr txBox="1">
              <a:spLocks noChangeArrowheads="1"/>
            </p:cNvSpPr>
            <p:nvPr/>
          </p:nvSpPr>
          <p:spPr bwMode="auto">
            <a:xfrm>
              <a:off x="576" y="2112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Initializes a vector with </a:t>
              </a:r>
              <a:r>
                <a:rPr lang="en-US" sz="1600" dirty="0" err="1" smtClean="0">
                  <a:latin typeface="Courier New"/>
                  <a:cs typeface="Courier New"/>
                </a:rPr>
                <a:t>n</a:t>
              </a:r>
              <a:r>
                <a:rPr lang="en-US" sz="1800" b="0" dirty="0" smtClean="0"/>
                <a:t> elements all set to </a:t>
              </a:r>
              <a:r>
                <a:rPr lang="en-US" sz="1600" dirty="0" smtClean="0">
                  <a:latin typeface="Courier New"/>
                  <a:cs typeface="Courier New"/>
                </a:rPr>
                <a:t>value</a:t>
              </a:r>
              <a:r>
                <a:rPr lang="en-US" sz="1800" b="0" dirty="0" smtClean="0"/>
                <a:t>.</a:t>
              </a:r>
              <a:endParaRPr lang="en-US" sz="1800" b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Methods in the </a:t>
            </a:r>
            <a:r>
              <a:rPr lang="en-US" sz="3600" b="1" dirty="0">
                <a:solidFill>
                  <a:srgbClr val="FF0000"/>
                </a:solidFill>
                <a:latin typeface="Courier New" charset="0"/>
              </a:rPr>
              <a:t>Vector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&lt;</a:t>
            </a:r>
            <a:r>
              <a:rPr lang="en-US" sz="3600" i="1" dirty="0" smtClean="0">
                <a:solidFill>
                  <a:srgbClr val="FF0000"/>
                </a:solidFill>
              </a:rPr>
              <a:t>type</a:t>
            </a:r>
            <a:r>
              <a:rPr lang="en-US" sz="3600" b="1" dirty="0" smtClean="0">
                <a:solidFill>
                  <a:srgbClr val="FF0000"/>
                </a:solidFill>
                <a:latin typeface="Courier New" charset="0"/>
              </a:rPr>
              <a:t>&gt;</a:t>
            </a:r>
            <a:r>
              <a:rPr lang="en-US" sz="4000" dirty="0" smtClean="0">
                <a:solidFill>
                  <a:srgbClr val="FF0000"/>
                </a:solidFill>
              </a:rPr>
              <a:t> Class</a:t>
            </a:r>
            <a:endParaRPr lang="en-US" sz="42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95300" y="1244600"/>
            <a:ext cx="8153400" cy="661988"/>
            <a:chOff x="288" y="1103"/>
            <a:chExt cx="5136" cy="417"/>
          </a:xfrm>
        </p:grpSpPr>
        <p:sp>
          <p:nvSpPr>
            <p:cNvPr id="559108" name="Rectangle 4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09" name="Text Box 5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vec.size()</a:t>
              </a:r>
            </a:p>
          </p:txBody>
        </p:sp>
        <p:sp>
          <p:nvSpPr>
            <p:cNvPr id="559110" name="Text Box 6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the number of elements in the vector.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95300" y="1892300"/>
            <a:ext cx="8153400" cy="674688"/>
            <a:chOff x="288" y="1511"/>
            <a:chExt cx="5136" cy="425"/>
          </a:xfrm>
        </p:grpSpPr>
        <p:sp>
          <p:nvSpPr>
            <p:cNvPr id="559112" name="Rectangle 8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3" name="Text Box 9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vec.isEmpty()</a:t>
              </a:r>
            </a:p>
          </p:txBody>
        </p:sp>
        <p:sp>
          <p:nvSpPr>
            <p:cNvPr id="559114" name="Text Box 10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Returns </a:t>
              </a:r>
              <a:r>
                <a:rPr lang="en-US" sz="1600">
                  <a:latin typeface="Courier New" charset="0"/>
                </a:rPr>
                <a:t>true</a:t>
              </a:r>
              <a:r>
                <a:rPr lang="en-US" sz="1800" b="0"/>
                <a:t> if the vector is empty.  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95300" y="2532888"/>
            <a:ext cx="8153400" cy="674688"/>
            <a:chOff x="288" y="1927"/>
            <a:chExt cx="5136" cy="425"/>
          </a:xfrm>
        </p:grpSpPr>
        <p:sp>
          <p:nvSpPr>
            <p:cNvPr id="559116" name="Rectangle 12"/>
            <p:cNvSpPr>
              <a:spLocks noChangeArrowheads="1"/>
            </p:cNvSpPr>
            <p:nvPr/>
          </p:nvSpPr>
          <p:spPr bwMode="auto">
            <a:xfrm>
              <a:off x="288" y="1935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17" name="Text Box 13"/>
            <p:cNvSpPr txBox="1">
              <a:spLocks noChangeArrowheads="1"/>
            </p:cNvSpPr>
            <p:nvPr/>
          </p:nvSpPr>
          <p:spPr bwMode="auto">
            <a:xfrm>
              <a:off x="384" y="1927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vec.get(i</a:t>
              </a:r>
              <a:r>
                <a:rPr lang="en-US" sz="2000" dirty="0" smtClean="0">
                  <a:latin typeface="Courier New" charset="0"/>
                </a:rPr>
                <a:t>)              </a:t>
              </a:r>
              <a:r>
                <a:rPr lang="en-US" sz="2000" b="0" i="1" dirty="0" smtClean="0"/>
                <a:t>or</a:t>
              </a:r>
              <a:r>
                <a:rPr lang="en-US" sz="2000" dirty="0" smtClean="0">
                  <a:latin typeface="Courier New" charset="0"/>
                </a:rPr>
                <a:t>      </a:t>
              </a:r>
              <a:r>
                <a:rPr lang="en-US" sz="2000" dirty="0" err="1" smtClean="0">
                  <a:latin typeface="Courier New" charset="0"/>
                </a:rPr>
                <a:t>vec[i</a:t>
              </a:r>
              <a:r>
                <a:rPr lang="en-US" sz="2000" dirty="0" smtClean="0">
                  <a:latin typeface="Courier New" charset="0"/>
                </a:rPr>
                <a:t>]</a:t>
              </a:r>
              <a:endParaRPr lang="en-US" sz="2000" dirty="0">
                <a:latin typeface="Courier New" charset="0"/>
              </a:endParaRPr>
            </a:p>
          </p:txBody>
        </p:sp>
        <p:sp>
          <p:nvSpPr>
            <p:cNvPr id="559118" name="Text Box 14"/>
            <p:cNvSpPr txBox="1">
              <a:spLocks noChangeArrowheads="1"/>
            </p:cNvSpPr>
            <p:nvPr/>
          </p:nvSpPr>
          <p:spPr bwMode="auto">
            <a:xfrm>
              <a:off x="576" y="2112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Returns the </a:t>
              </a:r>
              <a:r>
                <a:rPr lang="en-US" sz="1600" dirty="0" err="1">
                  <a:latin typeface="Courier New" charset="0"/>
                </a:rPr>
                <a:t>i</a:t>
              </a:r>
              <a:r>
                <a:rPr lang="en-US" sz="1800" b="0" baseline="30000" dirty="0" err="1"/>
                <a:t>th</a:t>
              </a:r>
              <a:r>
                <a:rPr lang="en-US" sz="1800" b="0" dirty="0"/>
                <a:t> element of the vector.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95300" y="4471416"/>
            <a:ext cx="8153400" cy="674688"/>
            <a:chOff x="288" y="1511"/>
            <a:chExt cx="5136" cy="425"/>
          </a:xfrm>
        </p:grpSpPr>
        <p:sp>
          <p:nvSpPr>
            <p:cNvPr id="559124" name="Rectangle 20"/>
            <p:cNvSpPr>
              <a:spLocks noChangeArrowheads="1"/>
            </p:cNvSpPr>
            <p:nvPr/>
          </p:nvSpPr>
          <p:spPr bwMode="auto">
            <a:xfrm>
              <a:off x="288" y="1519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25" name="Text Box 21"/>
            <p:cNvSpPr txBox="1">
              <a:spLocks noChangeArrowheads="1"/>
            </p:cNvSpPr>
            <p:nvPr/>
          </p:nvSpPr>
          <p:spPr bwMode="auto">
            <a:xfrm>
              <a:off x="384" y="1511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vec.insert(</a:t>
              </a:r>
              <a:r>
                <a:rPr lang="en-US" sz="2000" dirty="0" err="1">
                  <a:latin typeface="Courier New" charset="0"/>
                </a:rPr>
                <a:t>index</a:t>
              </a:r>
              <a:r>
                <a:rPr lang="en-US" sz="2000" dirty="0">
                  <a:latin typeface="Courier New" charset="0"/>
                </a:rPr>
                <a:t>, value)</a:t>
              </a:r>
            </a:p>
          </p:txBody>
        </p:sp>
        <p:sp>
          <p:nvSpPr>
            <p:cNvPr id="559126" name="Text Box 22"/>
            <p:cNvSpPr txBox="1">
              <a:spLocks noChangeArrowheads="1"/>
            </p:cNvSpPr>
            <p:nvPr/>
          </p:nvSpPr>
          <p:spPr bwMode="auto">
            <a:xfrm>
              <a:off x="576" y="1696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Inserts the value before the specified index position.</a:t>
              </a: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495300" y="5129784"/>
            <a:ext cx="8153400" cy="674688"/>
            <a:chOff x="312" y="2856"/>
            <a:chExt cx="5136" cy="425"/>
          </a:xfrm>
        </p:grpSpPr>
        <p:sp>
          <p:nvSpPr>
            <p:cNvPr id="559128" name="Rectangle 24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29" name="Text Box 25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vec.remove(</a:t>
              </a:r>
              <a:r>
                <a:rPr lang="en-US" sz="2000" dirty="0" err="1">
                  <a:latin typeface="Courier New" charset="0"/>
                </a:rPr>
                <a:t>index</a:t>
              </a:r>
              <a:r>
                <a:rPr lang="en-US" sz="2000" dirty="0">
                  <a:latin typeface="Courier New" charset="0"/>
                </a:rPr>
                <a:t>)</a:t>
              </a:r>
            </a:p>
          </p:txBody>
        </p:sp>
        <p:sp>
          <p:nvSpPr>
            <p:cNvPr id="559130" name="Text Box 26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the element at the specified index.</a:t>
              </a:r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495300" y="5779008"/>
            <a:ext cx="8153400" cy="674687"/>
            <a:chOff x="312" y="2856"/>
            <a:chExt cx="5136" cy="425"/>
          </a:xfrm>
        </p:grpSpPr>
        <p:sp>
          <p:nvSpPr>
            <p:cNvPr id="559150" name="Rectangle 46"/>
            <p:cNvSpPr>
              <a:spLocks noChangeArrowheads="1"/>
            </p:cNvSpPr>
            <p:nvPr/>
          </p:nvSpPr>
          <p:spPr bwMode="auto">
            <a:xfrm>
              <a:off x="312" y="2864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51" name="Text Box 47"/>
            <p:cNvSpPr txBox="1">
              <a:spLocks noChangeArrowheads="1"/>
            </p:cNvSpPr>
            <p:nvPr/>
          </p:nvSpPr>
          <p:spPr bwMode="auto">
            <a:xfrm>
              <a:off x="408" y="2856"/>
              <a:ext cx="49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ourier New" charset="0"/>
                </a:rPr>
                <a:t>vec.clear()</a:t>
              </a:r>
            </a:p>
          </p:txBody>
        </p:sp>
        <p:sp>
          <p:nvSpPr>
            <p:cNvPr id="559152" name="Text Box 48"/>
            <p:cNvSpPr txBox="1">
              <a:spLocks noChangeArrowheads="1"/>
            </p:cNvSpPr>
            <p:nvPr/>
          </p:nvSpPr>
          <p:spPr bwMode="auto">
            <a:xfrm>
              <a:off x="600" y="3041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Removes all elements from the vector.</a:t>
              </a:r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495300" y="3172968"/>
            <a:ext cx="8153400" cy="862013"/>
            <a:chOff x="288" y="1927"/>
            <a:chExt cx="5136" cy="543"/>
          </a:xfrm>
        </p:grpSpPr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288" y="1935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384" y="1927"/>
              <a:ext cx="494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 smtClean="0">
                  <a:latin typeface="Courier New" charset="0"/>
                </a:rPr>
                <a:t>vec.set(i</a:t>
              </a:r>
              <a:r>
                <a:rPr lang="en-US" sz="2000" dirty="0" smtClean="0">
                  <a:latin typeface="Courier New" charset="0"/>
                </a:rPr>
                <a:t>, value)       </a:t>
              </a:r>
              <a:r>
                <a:rPr lang="en-US" sz="2000" b="0" i="1" dirty="0" smtClean="0"/>
                <a:t>or</a:t>
              </a:r>
              <a:r>
                <a:rPr lang="en-US" sz="2000" dirty="0" smtClean="0">
                  <a:latin typeface="Courier New" charset="0"/>
                </a:rPr>
                <a:t>      </a:t>
              </a:r>
              <a:r>
                <a:rPr lang="en-US" sz="2000" dirty="0" err="1" smtClean="0">
                  <a:latin typeface="Courier New" charset="0"/>
                </a:rPr>
                <a:t>vec[i</a:t>
              </a:r>
              <a:r>
                <a:rPr lang="en-US" sz="2000" dirty="0" smtClean="0">
                  <a:latin typeface="Courier New" charset="0"/>
                </a:rPr>
                <a:t>] = value;</a:t>
              </a:r>
            </a:p>
            <a:p>
              <a:pPr>
                <a:spcBef>
                  <a:spcPct val="50000"/>
                </a:spcBef>
              </a:pPr>
              <a:endParaRPr lang="en-US" sz="2000" dirty="0">
                <a:latin typeface="Courier New" charset="0"/>
              </a:endParaRPr>
            </a:p>
          </p:txBody>
        </p: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576" y="2112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 dirty="0" smtClean="0"/>
                <a:t>Sets the </a:t>
              </a:r>
              <a:r>
                <a:rPr lang="en-US" sz="1600" dirty="0" err="1">
                  <a:latin typeface="Courier New" charset="0"/>
                </a:rPr>
                <a:t>i</a:t>
              </a:r>
              <a:r>
                <a:rPr lang="en-US" sz="1800" b="0" baseline="30000" dirty="0" err="1"/>
                <a:t>th</a:t>
              </a:r>
              <a:r>
                <a:rPr lang="en-US" sz="1800" b="0" dirty="0"/>
                <a:t> element of the </a:t>
              </a:r>
              <a:r>
                <a:rPr lang="en-US" sz="1800" b="0" dirty="0" smtClean="0"/>
                <a:t>vector to </a:t>
              </a:r>
              <a:r>
                <a:rPr lang="en-US" sz="1600" dirty="0" smtClean="0">
                  <a:latin typeface="Courier New"/>
                  <a:cs typeface="Courier New"/>
                </a:rPr>
                <a:t>value</a:t>
              </a:r>
              <a:r>
                <a:rPr lang="en-US" sz="1800" b="0" dirty="0" smtClean="0"/>
                <a:t>.</a:t>
              </a:r>
              <a:endParaRPr lang="en-US" sz="1800" b="0" dirty="0"/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495300" y="3836337"/>
            <a:ext cx="8153400" cy="862013"/>
            <a:chOff x="288" y="1103"/>
            <a:chExt cx="5136" cy="543"/>
          </a:xfrm>
        </p:grpSpPr>
        <p:sp>
          <p:nvSpPr>
            <p:cNvPr id="559120" name="Rectangle 16"/>
            <p:cNvSpPr>
              <a:spLocks noChangeArrowheads="1"/>
            </p:cNvSpPr>
            <p:nvPr/>
          </p:nvSpPr>
          <p:spPr bwMode="auto">
            <a:xfrm>
              <a:off x="288" y="1103"/>
              <a:ext cx="5136" cy="4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latin typeface="Courier New" charset="0"/>
              </a:endParaRPr>
            </a:p>
          </p:txBody>
        </p:sp>
        <p:sp>
          <p:nvSpPr>
            <p:cNvPr id="559121" name="Text Box 17"/>
            <p:cNvSpPr txBox="1">
              <a:spLocks noChangeArrowheads="1"/>
            </p:cNvSpPr>
            <p:nvPr/>
          </p:nvSpPr>
          <p:spPr bwMode="auto">
            <a:xfrm>
              <a:off x="384" y="1103"/>
              <a:ext cx="494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 err="1">
                  <a:latin typeface="Courier New" charset="0"/>
                </a:rPr>
                <a:t>vec.add(value</a:t>
              </a:r>
              <a:r>
                <a:rPr lang="en-US" sz="2000" dirty="0" smtClean="0">
                  <a:latin typeface="Courier New" charset="0"/>
                </a:rPr>
                <a:t>)          </a:t>
              </a:r>
              <a:r>
                <a:rPr lang="en-US" sz="2000" b="0" i="1" dirty="0" smtClean="0"/>
                <a:t>or</a:t>
              </a:r>
              <a:r>
                <a:rPr lang="en-US" sz="2000" dirty="0" smtClean="0">
                  <a:latin typeface="Courier New" charset="0"/>
                </a:rPr>
                <a:t>      </a:t>
              </a:r>
              <a:r>
                <a:rPr lang="en-US" sz="2000" dirty="0" err="1" smtClean="0">
                  <a:latin typeface="Courier New" charset="0"/>
                </a:rPr>
                <a:t>vec</a:t>
              </a:r>
              <a:r>
                <a:rPr lang="en-US" sz="2000" dirty="0" smtClean="0">
                  <a:latin typeface="Courier New" charset="0"/>
                </a:rPr>
                <a:t> += value;</a:t>
              </a:r>
            </a:p>
            <a:p>
              <a:pPr>
                <a:spcBef>
                  <a:spcPct val="50000"/>
                </a:spcBef>
              </a:pPr>
              <a:endParaRPr lang="en-US" sz="2000" dirty="0">
                <a:latin typeface="Courier New" charset="0"/>
              </a:endParaRPr>
            </a:p>
          </p:txBody>
        </p:sp>
        <p:sp>
          <p:nvSpPr>
            <p:cNvPr id="559122" name="Text Box 18"/>
            <p:cNvSpPr txBox="1">
              <a:spLocks noChangeArrowheads="1"/>
            </p:cNvSpPr>
            <p:nvPr/>
          </p:nvSpPr>
          <p:spPr bwMode="auto">
            <a:xfrm>
              <a:off x="576" y="1280"/>
              <a:ext cx="480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0"/>
                <a:t>Adds a new element to the end of the vector.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Courier New" charset="0"/>
              </a:rPr>
              <a:t>readEntireFile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Function</a:t>
            </a:r>
            <a:endParaRPr lang="en-US" sz="4200" dirty="0">
              <a:solidFill>
                <a:srgbClr val="FF0000"/>
              </a:solidFill>
            </a:endParaRPr>
          </a:p>
        </p:txBody>
      </p:sp>
      <p:sp>
        <p:nvSpPr>
          <p:cNvPr id="581652" name="Rectangle 20"/>
          <p:cNvSpPr>
            <a:spLocks noChangeArrowheads="1"/>
          </p:cNvSpPr>
          <p:nvPr/>
        </p:nvSpPr>
        <p:spPr bwMode="auto">
          <a:xfrm>
            <a:off x="533400" y="1347361"/>
            <a:ext cx="8077200" cy="46482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1651" name="Rectangle 19"/>
          <p:cNvSpPr>
            <a:spLocks noChangeArrowheads="1"/>
          </p:cNvSpPr>
          <p:nvPr/>
        </p:nvSpPr>
        <p:spPr bwMode="auto">
          <a:xfrm>
            <a:off x="609600" y="1405168"/>
            <a:ext cx="7924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Function: </a:t>
            </a:r>
            <a:r>
              <a:rPr lang="en-US" sz="1600" dirty="0" err="1" smtClean="0">
                <a:solidFill>
                  <a:srgbClr val="0000FF"/>
                </a:solidFill>
                <a:latin typeface="Courier New" charset="0"/>
              </a:rPr>
              <a:t>readEntireFile</a:t>
            </a:r>
            <a:endParaRPr lang="en-US" sz="1600" dirty="0" smtClean="0">
              <a:solidFill>
                <a:srgbClr val="0000FF"/>
              </a:solidFill>
              <a:latin typeface="Courier New" charset="0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sz="1600" dirty="0" err="1" smtClean="0">
                <a:solidFill>
                  <a:srgbClr val="0000FF"/>
                </a:solidFill>
                <a:latin typeface="Courier New" charset="0"/>
              </a:rPr>
              <a:t>readEntireFile(is</a:t>
            </a:r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, lines);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---------------------------------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Reads the entire contents of the specified input stream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into the string vector lines.  The client is responsible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 for opening and closing the stream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endParaRPr lang="en-US" sz="1600" dirty="0" smtClean="0">
              <a:solidFill>
                <a:srgbClr val="000000"/>
              </a:solidFill>
              <a:latin typeface="Courier New" charset="0"/>
            </a:endParaRPr>
          </a:p>
          <a:p>
            <a:r>
              <a:rPr lang="en-US" sz="1600" dirty="0" smtClean="0">
                <a:latin typeface="Courier New" charset="0"/>
              </a:rPr>
              <a:t>void </a:t>
            </a:r>
            <a:r>
              <a:rPr lang="en-US" sz="1600" dirty="0" err="1" smtClean="0">
                <a:latin typeface="Courier New" charset="0"/>
              </a:rPr>
              <a:t>readEntireFile(istream</a:t>
            </a:r>
            <a:r>
              <a:rPr lang="en-US" sz="1600" dirty="0" smtClean="0">
                <a:latin typeface="Courier New" charset="0"/>
              </a:rPr>
              <a:t> &amp; is, Vector&lt;string&gt; &amp; lines) {</a:t>
            </a:r>
          </a:p>
          <a:p>
            <a:r>
              <a:rPr lang="en-US" sz="1600" dirty="0" smtClean="0">
                <a:latin typeface="Courier New" charset="0"/>
              </a:rPr>
              <a:t>   </a:t>
            </a:r>
            <a:r>
              <a:rPr lang="en-US" sz="1600" dirty="0" err="1" smtClean="0">
                <a:latin typeface="Courier New" charset="0"/>
              </a:rPr>
              <a:t>lines.clear</a:t>
            </a:r>
            <a:r>
              <a:rPr lang="en-US" sz="1600" dirty="0" smtClean="0">
                <a:latin typeface="Courier New" charset="0"/>
              </a:rPr>
              <a:t>();</a:t>
            </a:r>
          </a:p>
          <a:p>
            <a:r>
              <a:rPr lang="en-US" sz="1600" dirty="0" smtClean="0">
                <a:latin typeface="Courier New" charset="0"/>
              </a:rPr>
              <a:t>   string line;</a:t>
            </a:r>
          </a:p>
          <a:p>
            <a:r>
              <a:rPr lang="en-US" sz="1600" dirty="0" smtClean="0">
                <a:latin typeface="Courier New" charset="0"/>
              </a:rPr>
              <a:t>   while (</a:t>
            </a:r>
            <a:r>
              <a:rPr lang="en-US" sz="1600" dirty="0" err="1" smtClean="0">
                <a:latin typeface="Courier New" charset="0"/>
              </a:rPr>
              <a:t>getline(is</a:t>
            </a:r>
            <a:r>
              <a:rPr lang="en-US" sz="1600" dirty="0" smtClean="0">
                <a:latin typeface="Courier New" charset="0"/>
              </a:rPr>
              <a:t>, line)) {</a:t>
            </a:r>
          </a:p>
          <a:p>
            <a:r>
              <a:rPr lang="en-US" sz="1600" dirty="0" smtClean="0">
                <a:latin typeface="Courier New" charset="0"/>
              </a:rPr>
              <a:t>      </a:t>
            </a:r>
            <a:r>
              <a:rPr lang="en-US" sz="1600" dirty="0" err="1" smtClean="0">
                <a:latin typeface="Courier New" charset="0"/>
              </a:rPr>
              <a:t>lines.add(line</a:t>
            </a:r>
            <a:r>
              <a:rPr lang="en-US" sz="1600" dirty="0" smtClean="0">
                <a:latin typeface="Courier New" charset="0"/>
              </a:rPr>
              <a:t>);</a:t>
            </a:r>
          </a:p>
          <a:p>
            <a:r>
              <a:rPr lang="en-US" sz="1600" dirty="0" smtClean="0">
                <a:latin typeface="Courier New" charset="0"/>
              </a:rPr>
              <a:t>   }</a:t>
            </a:r>
          </a:p>
          <a:p>
            <a:r>
              <a:rPr lang="en-US" sz="1600" dirty="0" smtClean="0">
                <a:latin typeface="Courier New" charset="0"/>
              </a:rPr>
              <a:t>}</a:t>
            </a:r>
            <a:endParaRPr lang="en-US" sz="1600" dirty="0">
              <a:latin typeface="Courier New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15417</TotalTime>
  <Words>1421</Words>
  <Application>Microsoft Macintosh PowerPoint</Application>
  <PresentationFormat>On-screen Show (4:3)</PresentationFormat>
  <Paragraphs>188</Paragraphs>
  <Slides>17</Slides>
  <Notes>17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 Presentation</vt:lpstr>
      <vt:lpstr>Collection Classes</vt:lpstr>
      <vt:lpstr>Computer Forum Career Fair</vt:lpstr>
      <vt:lpstr>Outline</vt:lpstr>
      <vt:lpstr>The Collection Classes</vt:lpstr>
      <vt:lpstr>ADTs as Software Tools</vt:lpstr>
      <vt:lpstr>Template Classes</vt:lpstr>
      <vt:lpstr>Constructors for the Vector&lt;type&gt; Class</vt:lpstr>
      <vt:lpstr>Methods in the Vector&lt;type&gt; Class</vt:lpstr>
      <vt:lpstr>The readEntireFile Function</vt:lpstr>
      <vt:lpstr>Methods in the Grid&lt;type&gt; Class</vt:lpstr>
      <vt:lpstr>The Stack Metaphor</vt:lpstr>
      <vt:lpstr>Methods in the Stack&lt;type&gt; Class</vt:lpstr>
      <vt:lpstr>Exercise: Stack Processing</vt:lpstr>
      <vt:lpstr>Methods in the Queue&lt;type&gt; Class</vt:lpstr>
      <vt:lpstr>The LaIR Queue</vt:lpstr>
      <vt:lpstr>Comparing Stacks and Queues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115</cp:revision>
  <dcterms:created xsi:type="dcterms:W3CDTF">2015-01-12T20:24:18Z</dcterms:created>
  <dcterms:modified xsi:type="dcterms:W3CDTF">2015-01-12T23:17:35Z</dcterms:modified>
</cp:coreProperties>
</file>