
<file path=[Content_Types].xml><?xml version="1.0" encoding="utf-8"?>
<Types xmlns="http://schemas.openxmlformats.org/package/2006/content-types">
  <Override PartName="/ppt/slides/slide18.xml" ContentType="application/vnd.openxmlformats-officedocument.presentationml.slide+xml"/>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notesSlides/notesSlide9.xml" ContentType="application/vnd.openxmlformats-officedocument.presentationml.notesSlide+xml"/>
  <Override PartName="/ppt/slides/slide5.xml" ContentType="application/vnd.openxmlformats-officedocument.presentationml.slide+xml"/>
  <Override PartName="/ppt/slideLayouts/slideLayout11.xml" ContentType="application/vnd.openxmlformats-officedocument.presentationml.slideLayout+xml"/>
  <Override PartName="/ppt/notesSlides/notesSlide16.xml" ContentType="application/vnd.openxmlformats-officedocument.presentationml.notesSlide+xml"/>
  <Default Extension="rels" ContentType="application/vnd.openxmlformats-package.relationships+xml"/>
  <Override PartName="/ppt/slides/slide10.xml" ContentType="application/vnd.openxmlformats-officedocument.presentationml.slide+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slides/slide1.xml" ContentType="application/vnd.openxmlformats-officedocument.presentationml.slide+xml"/>
  <Override PartName="/ppt/notesSlides/notesSlide12.xml" ContentType="application/vnd.openxmlformats-officedocument.presentationml.notesSlide+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Default Extension="xml" ContentType="application/xml"/>
  <Override PartName="/ppt/slides/slide19.xml" ContentType="application/vnd.openxmlformats-officedocument.presentationml.slide+xml"/>
  <Override PartName="/ppt/notesSlides/notesSlide5.xml" ContentType="application/vnd.openxmlformats-officedocument.presentationml.notesSlide+xml"/>
  <Override PartName="/ppt/tableStyles.xml" ContentType="application/vnd.openxmlformats-officedocument.presentationml.tableStyles+xml"/>
  <Override PartName="/ppt/notesSlides/notesSlide20.xml" ContentType="application/vnd.openxmlformats-officedocument.presentationml.notesSlide+xml"/>
  <Override PartName="/ppt/slides/slide15.xml" ContentType="application/vnd.openxmlformats-officedocument.presentationml.slide+xml"/>
  <Override PartName="/ppt/notesSlides/notesSlide1.xml" ContentType="application/vnd.openxmlformats-officedocument.presentationml.notesSlide+xml"/>
  <Override PartName="/ppt/notesSlides/notesSlide17.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notesSlides/notesSlide6.xml" ContentType="application/vnd.openxmlformats-officedocument.presentationml.notesSlide+xml"/>
  <Override PartName="/ppt/notesSlides/notesSlide21.xml" ContentType="application/vnd.openxmlformats-officedocument.presentationml.notesSlide+xml"/>
  <Override PartName="/ppt/slides/slide16.xml" ContentType="application/vnd.openxmlformats-officedocument.presentationml.slide+xml"/>
  <Override PartName="/ppt/notesSlides/notesSlide2.xml" ContentType="application/vnd.openxmlformats-officedocument.presentationml.notesSlide+xml"/>
  <Override PartName="/ppt/notesSlides/notesSlide18.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notesSlides/notesSlide14.xml" ContentType="application/vnd.openxmlformats-officedocument.presentationml.notesSlide+xml"/>
  <Override PartName="/ppt/slides/slide3.xml" ContentType="application/vnd.openxmlformats-officedocument.presentationml.slide+xml"/>
  <Override PartName="/ppt/slideLayouts/slideLayout3.xml" ContentType="application/vnd.openxmlformats-officedocument.presentationml.slideLayout+xml"/>
  <Override PartName="/ppt/slides/slide20.xml" ContentType="application/vnd.openxmlformats-officedocument.presentationml.slide+xml"/>
  <Override PartName="/ppt/notesSlides/notesSlide7.xml" ContentType="application/vnd.openxmlformats-officedocument.presentationml.notesSlide+xml"/>
  <Override PartName="/ppt/slides/slide17.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slides/slide8.xml" ContentType="application/vnd.openxmlformats-officedocument.presentationml.slide+xml"/>
  <Override PartName="/ppt/notesSlides/notesSlide19.xml" ContentType="application/vnd.openxmlformats-officedocument.presentationml.notes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notesSlides/notesSlide8.xml" ContentType="application/vnd.openxmlformats-officedocument.presentationml.notesSlide+xml"/>
  <Override PartName="/ppt/slideLayouts/slideLayout10.xml" ContentType="application/vnd.openxmlformats-officedocument.presentationml.slideLayout+xml"/>
  <Override PartName="/ppt/slides/slide4.xml" ContentType="application/vnd.openxmlformats-officedocument.presentationml.slide+xml"/>
  <Override PartName="/ppt/notesSlides/notesSlide15.xml" ContentType="application/vnd.openxmlformats-officedocument.presentationml.notes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trictFirstAndLastChars="0" saveSubsetFonts="1" autoCompressPictures="0">
  <p:sldMasterIdLst>
    <p:sldMasterId id="2147483648" r:id="rId1"/>
  </p:sldMasterIdLst>
  <p:notesMasterIdLst>
    <p:notesMasterId r:id="rId23"/>
  </p:notesMasterIdLst>
  <p:sldIdLst>
    <p:sldId id="441" r:id="rId2"/>
    <p:sldId id="476" r:id="rId3"/>
    <p:sldId id="472" r:id="rId4"/>
    <p:sldId id="473" r:id="rId5"/>
    <p:sldId id="474" r:id="rId6"/>
    <p:sldId id="447" r:id="rId7"/>
    <p:sldId id="456" r:id="rId8"/>
    <p:sldId id="458" r:id="rId9"/>
    <p:sldId id="459" r:id="rId10"/>
    <p:sldId id="457" r:id="rId11"/>
    <p:sldId id="454" r:id="rId12"/>
    <p:sldId id="442" r:id="rId13"/>
    <p:sldId id="463" r:id="rId14"/>
    <p:sldId id="464" r:id="rId15"/>
    <p:sldId id="465" r:id="rId16"/>
    <p:sldId id="477" r:id="rId17"/>
    <p:sldId id="467" r:id="rId18"/>
    <p:sldId id="471" r:id="rId19"/>
    <p:sldId id="470" r:id="rId20"/>
    <p:sldId id="475" r:id="rId21"/>
    <p:sldId id="369" r:id="rId22"/>
  </p:sldIdLst>
  <p:sldSz cx="9144000" cy="6858000" type="screen4x3"/>
  <p:notesSz cx="9144000" cy="6858000"/>
  <p:defaultTextStyle>
    <a:defPPr>
      <a:defRPr lang="en-US"/>
    </a:defPPr>
    <a:lvl1pPr algn="l" rtl="0" eaLnBrk="0" fontAlgn="base" hangingPunct="0">
      <a:spcBef>
        <a:spcPct val="0"/>
      </a:spcBef>
      <a:spcAft>
        <a:spcPct val="0"/>
      </a:spcAft>
      <a:defRPr sz="1400" b="1" kern="1200">
        <a:solidFill>
          <a:schemeClr val="tx1"/>
        </a:solidFill>
        <a:latin typeface="Times New Roman" charset="0"/>
        <a:ea typeface="+mn-ea"/>
        <a:cs typeface="+mn-cs"/>
      </a:defRPr>
    </a:lvl1pPr>
    <a:lvl2pPr marL="457200" algn="l" rtl="0" eaLnBrk="0" fontAlgn="base" hangingPunct="0">
      <a:spcBef>
        <a:spcPct val="0"/>
      </a:spcBef>
      <a:spcAft>
        <a:spcPct val="0"/>
      </a:spcAft>
      <a:defRPr sz="1400" b="1" kern="1200">
        <a:solidFill>
          <a:schemeClr val="tx1"/>
        </a:solidFill>
        <a:latin typeface="Times New Roman" charset="0"/>
        <a:ea typeface="+mn-ea"/>
        <a:cs typeface="+mn-cs"/>
      </a:defRPr>
    </a:lvl2pPr>
    <a:lvl3pPr marL="914400" algn="l" rtl="0" eaLnBrk="0" fontAlgn="base" hangingPunct="0">
      <a:spcBef>
        <a:spcPct val="0"/>
      </a:spcBef>
      <a:spcAft>
        <a:spcPct val="0"/>
      </a:spcAft>
      <a:defRPr sz="1400" b="1" kern="1200">
        <a:solidFill>
          <a:schemeClr val="tx1"/>
        </a:solidFill>
        <a:latin typeface="Times New Roman" charset="0"/>
        <a:ea typeface="+mn-ea"/>
        <a:cs typeface="+mn-cs"/>
      </a:defRPr>
    </a:lvl3pPr>
    <a:lvl4pPr marL="1371600" algn="l" rtl="0" eaLnBrk="0" fontAlgn="base" hangingPunct="0">
      <a:spcBef>
        <a:spcPct val="0"/>
      </a:spcBef>
      <a:spcAft>
        <a:spcPct val="0"/>
      </a:spcAft>
      <a:defRPr sz="1400" b="1" kern="1200">
        <a:solidFill>
          <a:schemeClr val="tx1"/>
        </a:solidFill>
        <a:latin typeface="Times New Roman" charset="0"/>
        <a:ea typeface="+mn-ea"/>
        <a:cs typeface="+mn-cs"/>
      </a:defRPr>
    </a:lvl4pPr>
    <a:lvl5pPr marL="1828800" algn="l" rtl="0" eaLnBrk="0" fontAlgn="base" hangingPunct="0">
      <a:spcBef>
        <a:spcPct val="0"/>
      </a:spcBef>
      <a:spcAft>
        <a:spcPct val="0"/>
      </a:spcAft>
      <a:defRPr sz="1400" b="1" kern="1200">
        <a:solidFill>
          <a:schemeClr val="tx1"/>
        </a:solidFill>
        <a:latin typeface="Times New Roman" charset="0"/>
        <a:ea typeface="+mn-ea"/>
        <a:cs typeface="+mn-cs"/>
      </a:defRPr>
    </a:lvl5pPr>
    <a:lvl6pPr marL="2286000" algn="l" defTabSz="457200" rtl="0" eaLnBrk="1" latinLnBrk="0" hangingPunct="1">
      <a:defRPr sz="1400" b="1" kern="1200">
        <a:solidFill>
          <a:schemeClr val="tx1"/>
        </a:solidFill>
        <a:latin typeface="Times New Roman" charset="0"/>
        <a:ea typeface="+mn-ea"/>
        <a:cs typeface="+mn-cs"/>
      </a:defRPr>
    </a:lvl6pPr>
    <a:lvl7pPr marL="2743200" algn="l" defTabSz="457200" rtl="0" eaLnBrk="1" latinLnBrk="0" hangingPunct="1">
      <a:defRPr sz="1400" b="1" kern="1200">
        <a:solidFill>
          <a:schemeClr val="tx1"/>
        </a:solidFill>
        <a:latin typeface="Times New Roman" charset="0"/>
        <a:ea typeface="+mn-ea"/>
        <a:cs typeface="+mn-cs"/>
      </a:defRPr>
    </a:lvl7pPr>
    <a:lvl8pPr marL="3200400" algn="l" defTabSz="457200" rtl="0" eaLnBrk="1" latinLnBrk="0" hangingPunct="1">
      <a:defRPr sz="1400" b="1" kern="1200">
        <a:solidFill>
          <a:schemeClr val="tx1"/>
        </a:solidFill>
        <a:latin typeface="Times New Roman" charset="0"/>
        <a:ea typeface="+mn-ea"/>
        <a:cs typeface="+mn-cs"/>
      </a:defRPr>
    </a:lvl8pPr>
    <a:lvl9pPr marL="3657600" algn="l" defTabSz="457200" rtl="0" eaLnBrk="1" latinLnBrk="0" hangingPunct="1">
      <a:defRPr sz="1400" b="1" kern="1200">
        <a:solidFill>
          <a:schemeClr val="tx1"/>
        </a:solidFill>
        <a:latin typeface="Times New Roman"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clrMru>
    <a:srgbClr val="FFFFFF"/>
    <a:srgbClr val="000000"/>
    <a:srgbClr val="009900"/>
    <a:srgbClr val="66FF66"/>
    <a:srgbClr val="969696"/>
    <a:srgbClr val="FFFF66"/>
    <a:srgbClr val="FF0000"/>
    <a:srgbClr val="0000FF"/>
    <a:srgbClr val="FF3333"/>
    <a:srgbClr val="FF66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ferSingleView="1">
    <p:restoredLeft sz="32787"/>
    <p:restoredTop sz="90929"/>
  </p:normalViewPr>
  <p:slideViewPr>
    <p:cSldViewPr showGuides="1">
      <p:cViewPr varScale="1">
        <p:scale>
          <a:sx n="105" d="100"/>
          <a:sy n="105" d="100"/>
        </p:scale>
        <p:origin x="-1136" y="-1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notesMaster" Target="notesMasters/notesMaster1.xml"/><Relationship Id="rId24" Type="http://schemas.openxmlformats.org/officeDocument/2006/relationships/printerSettings" Target="printerSettings/printerSettings1.bin"/><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39624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vl1pPr>
          </a:lstStyle>
          <a:p>
            <a:endParaRPr lang="en-US"/>
          </a:p>
        </p:txBody>
      </p:sp>
      <p:sp>
        <p:nvSpPr>
          <p:cNvPr id="97283" name="Rectangle 3"/>
          <p:cNvSpPr>
            <a:spLocks noGrp="1" noChangeArrowheads="1"/>
          </p:cNvSpPr>
          <p:nvPr>
            <p:ph type="dt" idx="1"/>
          </p:nvPr>
        </p:nvSpPr>
        <p:spPr bwMode="auto">
          <a:xfrm>
            <a:off x="5181600" y="0"/>
            <a:ext cx="39624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vl1pPr>
          </a:lstStyle>
          <a:p>
            <a:endParaRPr lang="en-US"/>
          </a:p>
        </p:txBody>
      </p:sp>
      <p:sp>
        <p:nvSpPr>
          <p:cNvPr id="97284" name="Rectangle 4"/>
          <p:cNvSpPr>
            <a:spLocks noGrp="1" noRot="1" noChangeAspect="1" noChangeArrowheads="1" noTextEdit="1"/>
          </p:cNvSpPr>
          <p:nvPr>
            <p:ph type="sldImg" idx="2"/>
          </p:nvPr>
        </p:nvSpPr>
        <p:spPr bwMode="auto">
          <a:xfrm>
            <a:off x="2844800" y="533400"/>
            <a:ext cx="3454400" cy="2590800"/>
          </a:xfrm>
          <a:prstGeom prst="rect">
            <a:avLst/>
          </a:prstGeom>
          <a:noFill/>
          <a:ln w="9525">
            <a:solidFill>
              <a:srgbClr val="000000"/>
            </a:solidFill>
            <a:miter lim="800000"/>
            <a:headEnd/>
            <a:tailEnd/>
          </a:ln>
          <a:effectLst/>
        </p:spPr>
      </p:sp>
      <p:sp>
        <p:nvSpPr>
          <p:cNvPr id="97285" name="Rectangle 5"/>
          <p:cNvSpPr>
            <a:spLocks noGrp="1" noChangeArrowheads="1"/>
          </p:cNvSpPr>
          <p:nvPr>
            <p:ph type="body" sz="quarter" idx="3"/>
          </p:nvPr>
        </p:nvSpPr>
        <p:spPr bwMode="auto">
          <a:xfrm>
            <a:off x="1219200" y="3276600"/>
            <a:ext cx="6705600" cy="3048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7286" name="Rectangle 6"/>
          <p:cNvSpPr>
            <a:spLocks noGrp="1" noChangeArrowheads="1"/>
          </p:cNvSpPr>
          <p:nvPr>
            <p:ph type="ftr" sz="quarter" idx="4"/>
          </p:nvPr>
        </p:nvSpPr>
        <p:spPr bwMode="auto">
          <a:xfrm>
            <a:off x="0" y="6477000"/>
            <a:ext cx="3962400"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vl1pPr>
          </a:lstStyle>
          <a:p>
            <a:endParaRPr lang="en-US"/>
          </a:p>
        </p:txBody>
      </p:sp>
      <p:sp>
        <p:nvSpPr>
          <p:cNvPr id="97287" name="Rectangle 7"/>
          <p:cNvSpPr>
            <a:spLocks noGrp="1" noChangeArrowheads="1"/>
          </p:cNvSpPr>
          <p:nvPr>
            <p:ph type="sldNum" sz="quarter" idx="5"/>
          </p:nvPr>
        </p:nvSpPr>
        <p:spPr bwMode="auto">
          <a:xfrm>
            <a:off x="5181600" y="6477000"/>
            <a:ext cx="3962400"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vl1pPr>
          </a:lstStyle>
          <a:p>
            <a:fld id="{A6367516-746F-8D47-9E80-A16D178B00E7}"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0D36539-F174-A94F-9DC9-BEAFC4B012FB}" type="slidenum">
              <a:rPr lang="en-US"/>
              <a:pPr/>
              <a:t>1</a:t>
            </a:fld>
            <a:endParaRPr lang="en-US"/>
          </a:p>
        </p:txBody>
      </p:sp>
      <p:sp>
        <p:nvSpPr>
          <p:cNvPr id="460802" name="Rectangle 2"/>
          <p:cNvSpPr>
            <a:spLocks noGrp="1" noRot="1" noChangeAspect="1" noChangeArrowheads="1" noTextEdit="1"/>
          </p:cNvSpPr>
          <p:nvPr>
            <p:ph type="sldImg"/>
          </p:nvPr>
        </p:nvSpPr>
        <p:spPr>
          <a:ln/>
        </p:spPr>
      </p:sp>
      <p:sp>
        <p:nvSpPr>
          <p:cNvPr id="4608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839956-9EB2-D04B-B808-2906B5307073}" type="slidenum">
              <a:rPr lang="en-US"/>
              <a:pPr/>
              <a:t>10</a:t>
            </a:fld>
            <a:endParaRPr lang="en-US"/>
          </a:p>
        </p:txBody>
      </p:sp>
      <p:sp>
        <p:nvSpPr>
          <p:cNvPr id="56627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56627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6B8C5A6-0EED-4344-B825-69D343AEE7A3}" type="slidenum">
              <a:rPr lang="en-US"/>
              <a:pPr/>
              <a:t>11</a:t>
            </a:fld>
            <a:endParaRPr lang="en-US"/>
          </a:p>
        </p:txBody>
      </p:sp>
      <p:sp>
        <p:nvSpPr>
          <p:cNvPr id="56013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56013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8487B3-5D62-2144-8033-5EFBE7F15CB5}" type="slidenum">
              <a:rPr lang="en-US"/>
              <a:pPr/>
              <a:t>12</a:t>
            </a:fld>
            <a:endParaRPr lang="en-US"/>
          </a:p>
        </p:txBody>
      </p:sp>
      <p:sp>
        <p:nvSpPr>
          <p:cNvPr id="53555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53555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67FBE29-A6E9-184A-B422-AFE70AC7F1FF}" type="slidenum">
              <a:rPr lang="en-US"/>
              <a:pPr/>
              <a:t>13</a:t>
            </a:fld>
            <a:endParaRPr lang="en-US"/>
          </a:p>
        </p:txBody>
      </p:sp>
      <p:sp>
        <p:nvSpPr>
          <p:cNvPr id="59289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59289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86765DA-6AC3-A44A-BFC9-A324110DB845}" type="slidenum">
              <a:rPr lang="en-US"/>
              <a:pPr/>
              <a:t>14</a:t>
            </a:fld>
            <a:endParaRPr lang="en-US"/>
          </a:p>
        </p:txBody>
      </p:sp>
      <p:sp>
        <p:nvSpPr>
          <p:cNvPr id="59494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59494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E8A79D-1E44-F14C-86DB-232DB485DEE3}" type="slidenum">
              <a:rPr lang="en-US"/>
              <a:pPr/>
              <a:t>15</a:t>
            </a:fld>
            <a:endParaRPr lang="en-US"/>
          </a:p>
        </p:txBody>
      </p:sp>
      <p:sp>
        <p:nvSpPr>
          <p:cNvPr id="59699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59699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DECC32C6-ADCF-1C4D-8529-852107806FA5}" type="slidenum">
              <a:rPr lang="en-US">
                <a:latin typeface="Times" pitchFamily="1" charset="0"/>
              </a:rPr>
              <a:pPr/>
              <a:t>16</a:t>
            </a:fld>
            <a:endParaRPr lang="en-US">
              <a:latin typeface="Times" pitchFamily="1" charset="0"/>
            </a:endParaRPr>
          </a:p>
        </p:txBody>
      </p:sp>
      <p:sp>
        <p:nvSpPr>
          <p:cNvPr id="60419" name="Rectangle 2"/>
          <p:cNvSpPr>
            <a:spLocks noGrp="1" noRot="1" noChangeAspect="1" noChangeArrowheads="1"/>
          </p:cNvSpPr>
          <p:nvPr>
            <p:ph type="sldImg"/>
          </p:nvPr>
        </p:nvSpPr>
        <p:spPr>
          <a:solidFill>
            <a:srgbClr val="FFFFFF"/>
          </a:solidFill>
          <a:ln/>
        </p:spPr>
      </p:sp>
      <p:sp>
        <p:nvSpPr>
          <p:cNvPr id="60420" name="Rectangle 3"/>
          <p:cNvSpPr>
            <a:spLocks noGrp="1" noChangeArrowheads="1"/>
          </p:cNvSpPr>
          <p:nvPr>
            <p:ph type="body" idx="1"/>
          </p:nvPr>
        </p:nvSpPr>
        <p:spPr>
          <a:solidFill>
            <a:srgbClr val="FFFFFF"/>
          </a:solidFill>
          <a:ln>
            <a:solidFill>
              <a:srgbClr val="000000"/>
            </a:solidFill>
          </a:ln>
        </p:spPr>
        <p:txBody>
          <a:bodyPr/>
          <a:lstStyle/>
          <a:p>
            <a:endParaRPr lang="en-US">
              <a:latin typeface="Times" pitchFamily="1"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9B1A61-FAD2-D34E-BB62-747608B34D6D}" type="slidenum">
              <a:rPr lang="en-US"/>
              <a:pPr/>
              <a:t>17</a:t>
            </a:fld>
            <a:endParaRPr lang="en-US"/>
          </a:p>
        </p:txBody>
      </p:sp>
      <p:sp>
        <p:nvSpPr>
          <p:cNvPr id="60109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0109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AAF7CEB-65E2-7A41-8A14-1AE5189E1097}" type="slidenum">
              <a:rPr lang="en-US"/>
              <a:pPr/>
              <a:t>18</a:t>
            </a:fld>
            <a:endParaRPr lang="en-US"/>
          </a:p>
        </p:txBody>
      </p:sp>
      <p:sp>
        <p:nvSpPr>
          <p:cNvPr id="76697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6697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9B1A61-FAD2-D34E-BB62-747608B34D6D}" type="slidenum">
              <a:rPr lang="en-US"/>
              <a:pPr/>
              <a:t>19</a:t>
            </a:fld>
            <a:endParaRPr lang="en-US"/>
          </a:p>
        </p:txBody>
      </p:sp>
      <p:sp>
        <p:nvSpPr>
          <p:cNvPr id="60109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0109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CAF3A4-8465-5947-9B8B-680C0EFEB6C1}" type="slidenum">
              <a:rPr lang="en-US"/>
              <a:pPr/>
              <a:t>2</a:t>
            </a:fld>
            <a:endParaRPr lang="en-US"/>
          </a:p>
        </p:txBody>
      </p:sp>
      <p:sp>
        <p:nvSpPr>
          <p:cNvPr id="54579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54579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9B1A61-FAD2-D34E-BB62-747608B34D6D}" type="slidenum">
              <a:rPr lang="en-US"/>
              <a:pPr/>
              <a:t>20</a:t>
            </a:fld>
            <a:endParaRPr lang="en-US"/>
          </a:p>
        </p:txBody>
      </p:sp>
      <p:sp>
        <p:nvSpPr>
          <p:cNvPr id="60109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0109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D418ACE-5821-304B-8E4B-55516067139A}" type="slidenum">
              <a:rPr lang="en-US"/>
              <a:pPr/>
              <a:t>21</a:t>
            </a:fld>
            <a:endParaRPr lang="en-US"/>
          </a:p>
        </p:txBody>
      </p:sp>
      <p:sp>
        <p:nvSpPr>
          <p:cNvPr id="198658" name="Rectangle 2"/>
          <p:cNvSpPr>
            <a:spLocks noGrp="1" noRot="1" noChangeAspect="1" noChangeArrowheads="1" noTextEdit="1"/>
          </p:cNvSpPr>
          <p:nvPr>
            <p:ph type="sldImg"/>
          </p:nvPr>
        </p:nvSpPr>
        <p:spPr>
          <a:ln/>
        </p:spPr>
      </p:sp>
      <p:sp>
        <p:nvSpPr>
          <p:cNvPr id="1986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73F30CB-13B0-B544-878A-F87F21B83ECE}" type="slidenum">
              <a:rPr lang="en-US"/>
              <a:pPr/>
              <a:t>3</a:t>
            </a:fld>
            <a:endParaRPr lang="en-US"/>
          </a:p>
        </p:txBody>
      </p:sp>
      <p:sp>
        <p:nvSpPr>
          <p:cNvPr id="52531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52531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492E677D-010A-1B4B-A0DC-C8E6A85AF064}" type="slidenum">
              <a:rPr lang="en-US">
                <a:latin typeface="Times New Roman" pitchFamily="1" charset="0"/>
              </a:rPr>
              <a:pPr/>
              <a:t>4</a:t>
            </a:fld>
            <a:endParaRPr lang="en-US">
              <a:latin typeface="Times New Roman" pitchFamily="1" charset="0"/>
            </a:endParaRPr>
          </a:p>
        </p:txBody>
      </p:sp>
      <p:sp>
        <p:nvSpPr>
          <p:cNvPr id="29699" name="Rectangle 2"/>
          <p:cNvSpPr>
            <a:spLocks noGrp="1" noRot="1" noChangeAspect="1" noChangeArrowheads="1"/>
          </p:cNvSpPr>
          <p:nvPr>
            <p:ph type="sldImg"/>
          </p:nvPr>
        </p:nvSpPr>
        <p:spPr>
          <a:solidFill>
            <a:srgbClr val="FFFFFF"/>
          </a:solidFill>
          <a:ln/>
        </p:spPr>
      </p:sp>
      <p:sp>
        <p:nvSpPr>
          <p:cNvPr id="29700" name="Rectangle 3"/>
          <p:cNvSpPr>
            <a:spLocks noGrp="1" noChangeArrowheads="1"/>
          </p:cNvSpPr>
          <p:nvPr>
            <p:ph type="body" idx="1"/>
          </p:nvPr>
        </p:nvSpPr>
        <p:spPr>
          <a:solidFill>
            <a:srgbClr val="FFFFFF"/>
          </a:solidFill>
          <a:ln>
            <a:solidFill>
              <a:srgbClr val="000000"/>
            </a:solidFill>
          </a:ln>
        </p:spPr>
        <p:txBody>
          <a:bodyPr/>
          <a:lstStyle/>
          <a:p>
            <a:endParaRPr lang="en-US">
              <a:latin typeface="Times New Roman" pitchFamily="1"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BF1D4496-D794-CC43-B263-120308CB2442}" type="slidenum">
              <a:rPr lang="en-US">
                <a:latin typeface="Times New Roman" pitchFamily="1" charset="0"/>
              </a:rPr>
              <a:pPr/>
              <a:t>5</a:t>
            </a:fld>
            <a:endParaRPr lang="en-US">
              <a:latin typeface="Times New Roman" pitchFamily="1" charset="0"/>
            </a:endParaRPr>
          </a:p>
        </p:txBody>
      </p:sp>
      <p:sp>
        <p:nvSpPr>
          <p:cNvPr id="37891" name="Rectangle 2"/>
          <p:cNvSpPr>
            <a:spLocks noGrp="1" noRot="1" noChangeAspect="1" noChangeArrowheads="1"/>
          </p:cNvSpPr>
          <p:nvPr>
            <p:ph type="sldImg"/>
          </p:nvPr>
        </p:nvSpPr>
        <p:spPr>
          <a:solidFill>
            <a:srgbClr val="FFFFFF"/>
          </a:solidFill>
          <a:ln/>
        </p:spPr>
      </p:sp>
      <p:sp>
        <p:nvSpPr>
          <p:cNvPr id="37892" name="Rectangle 3"/>
          <p:cNvSpPr>
            <a:spLocks noGrp="1" noChangeArrowheads="1"/>
          </p:cNvSpPr>
          <p:nvPr>
            <p:ph type="body" idx="1"/>
          </p:nvPr>
        </p:nvSpPr>
        <p:spPr>
          <a:solidFill>
            <a:srgbClr val="FFFFFF"/>
          </a:solidFill>
          <a:ln>
            <a:solidFill>
              <a:srgbClr val="000000"/>
            </a:solidFill>
          </a:ln>
        </p:spPr>
        <p:txBody>
          <a:bodyPr/>
          <a:lstStyle/>
          <a:p>
            <a:endParaRPr lang="en-US">
              <a:latin typeface="Times New Roman" pitchFamily="1"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C07F6A3-3AA4-4947-8335-A1EBB9BF9CDD}" type="slidenum">
              <a:rPr lang="en-US"/>
              <a:pPr/>
              <a:t>6</a:t>
            </a:fld>
            <a:endParaRPr lang="en-US"/>
          </a:p>
        </p:txBody>
      </p:sp>
      <p:sp>
        <p:nvSpPr>
          <p:cNvPr id="54579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54579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908D3A0-E4E3-AB42-BD64-54CCADC88352}" type="slidenum">
              <a:rPr lang="en-US"/>
              <a:pPr/>
              <a:t>7</a:t>
            </a:fld>
            <a:endParaRPr lang="en-US"/>
          </a:p>
        </p:txBody>
      </p:sp>
      <p:sp>
        <p:nvSpPr>
          <p:cNvPr id="56422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56422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5031444-59A9-274D-85E4-F8B1C1010ED8}" type="slidenum">
              <a:rPr lang="en-US"/>
              <a:pPr/>
              <a:t>8</a:t>
            </a:fld>
            <a:endParaRPr lang="en-US"/>
          </a:p>
        </p:txBody>
      </p:sp>
      <p:sp>
        <p:nvSpPr>
          <p:cNvPr id="568322"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56832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B59E49-F5BD-3844-9BEF-143EDC4E42DD}" type="slidenum">
              <a:rPr lang="en-US"/>
              <a:pPr/>
              <a:t>9</a:t>
            </a:fld>
            <a:endParaRPr lang="en-US"/>
          </a:p>
        </p:txBody>
      </p:sp>
      <p:sp>
        <p:nvSpPr>
          <p:cNvPr id="57037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57037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A5C8B3AE-4F08-FE41-86ED-DA57954BC02C}"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3F846531-09F6-FF45-AFEF-07A81DBA450A}"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F51176F9-77F0-4140-A69B-F4BE6313CF8E}"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9F952E3B-4D02-924E-AA54-1A45BCCEACD1}"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DDAB9A83-F11E-8843-8265-2865C800873A}"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99734541-6848-D64F-A9D9-DD43373376A6}"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smtClean="0"/>
            </a:lvl1pPr>
          </a:lstStyle>
          <a:p>
            <a:fld id="{FD04F84C-EBE5-AC4C-A4ED-4851503C55EE}"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smtClean="0"/>
            </a:lvl1pPr>
          </a:lstStyle>
          <a:p>
            <a:fld id="{C55817CF-B49A-EB43-8E06-9396EC823888}"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smtClean="0"/>
            </a:lvl1pPr>
          </a:lstStyle>
          <a:p>
            <a:fld id="{55FD80D2-7271-2C4E-8C16-28FE7C7FB5B9}"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CCFFC66A-7E52-BE46-9CCA-8A9A2799209D}"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697C015D-FFD4-1346-9DA8-3167E4E7C311}"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CC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b="0"/>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b="0"/>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b="0"/>
            </a:lvl1pPr>
          </a:lstStyle>
          <a:p>
            <a:fld id="{C8D3A4C2-1605-F143-89DE-379A1729D1D1}"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eaLnBrk="0" fontAlgn="base" hangingPunct="0">
        <a:spcBef>
          <a:spcPct val="20000"/>
        </a:spcBef>
        <a:spcAft>
          <a:spcPct val="0"/>
        </a:spcAft>
        <a:buChar char="»"/>
        <a:defRPr sz="2000">
          <a:solidFill>
            <a:schemeClr val="tx1"/>
          </a:solidFill>
          <a:latin typeface="+mn-lt"/>
          <a:ea typeface="ＭＳ Ｐゴシック" charset="-128"/>
        </a:defRPr>
      </a:lvl6pPr>
      <a:lvl7pPr marL="2971800" indent="-228600" algn="l" rtl="0" eaLnBrk="0" fontAlgn="base" hangingPunct="0">
        <a:spcBef>
          <a:spcPct val="20000"/>
        </a:spcBef>
        <a:spcAft>
          <a:spcPct val="0"/>
        </a:spcAft>
        <a:buChar char="»"/>
        <a:defRPr sz="2000">
          <a:solidFill>
            <a:schemeClr val="tx1"/>
          </a:solidFill>
          <a:latin typeface="+mn-lt"/>
          <a:ea typeface="ＭＳ Ｐゴシック" charset="-128"/>
        </a:defRPr>
      </a:lvl7pPr>
      <a:lvl8pPr marL="3429000" indent="-228600" algn="l" rtl="0" eaLnBrk="0" fontAlgn="base" hangingPunct="0">
        <a:spcBef>
          <a:spcPct val="20000"/>
        </a:spcBef>
        <a:spcAft>
          <a:spcPct val="0"/>
        </a:spcAft>
        <a:buChar char="»"/>
        <a:defRPr sz="2000">
          <a:solidFill>
            <a:schemeClr val="tx1"/>
          </a:solidFill>
          <a:latin typeface="+mn-lt"/>
          <a:ea typeface="ＭＳ Ｐゴシック" charset="-128"/>
        </a:defRPr>
      </a:lvl8pPr>
      <a:lvl9pPr marL="3886200" indent="-228600" algn="l" rtl="0" eaLnBrk="0" fontAlgn="base" hangingPunct="0">
        <a:spcBef>
          <a:spcPct val="20000"/>
        </a:spcBef>
        <a:spcAft>
          <a:spcPct val="0"/>
        </a:spcAft>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hyperlink" Target="http://www.stanford.edu/class/cs106b" TargetMode="External"/><Relationship Id="rId4" Type="http://schemas.openxmlformats.org/officeDocument/2006/relationships/hyperlink" Target="http://cs106b.stanford.edu/" TargetMode="External"/><Relationship Id="rId5" Type="http://schemas.openxmlformats.org/officeDocument/2006/relationships/hyperlink" Target="http://cs198.stanford.edu/section/" TargetMode="External"/><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9538" name="Rectangle 2"/>
          <p:cNvSpPr>
            <a:spLocks noGrp="1" noChangeArrowheads="1"/>
          </p:cNvSpPr>
          <p:nvPr>
            <p:ph type="ctrTitle"/>
          </p:nvPr>
        </p:nvSpPr>
        <p:spPr>
          <a:xfrm>
            <a:off x="0" y="1143000"/>
            <a:ext cx="9144000" cy="1143000"/>
          </a:xfrm>
        </p:spPr>
        <p:txBody>
          <a:bodyPr/>
          <a:lstStyle/>
          <a:p>
            <a:r>
              <a:rPr lang="en-US" sz="6000" dirty="0">
                <a:solidFill>
                  <a:srgbClr val="FF0000"/>
                </a:solidFill>
              </a:rPr>
              <a:t>Strings</a:t>
            </a:r>
            <a:r>
              <a:rPr lang="en-US" sz="6000" dirty="0" smtClean="0">
                <a:solidFill>
                  <a:srgbClr val="FF0000"/>
                </a:solidFill>
              </a:rPr>
              <a:t> and Streams</a:t>
            </a:r>
            <a:endParaRPr lang="en-US" sz="6000" dirty="0">
              <a:solidFill>
                <a:srgbClr val="FF0000"/>
              </a:solidFill>
            </a:endParaRPr>
          </a:p>
        </p:txBody>
      </p:sp>
      <p:sp>
        <p:nvSpPr>
          <p:cNvPr id="449576" name="Text Box 40"/>
          <p:cNvSpPr txBox="1">
            <a:spLocks noChangeArrowheads="1"/>
          </p:cNvSpPr>
          <p:nvPr/>
        </p:nvSpPr>
        <p:spPr bwMode="auto">
          <a:xfrm>
            <a:off x="0" y="4114800"/>
            <a:ext cx="9144000" cy="1360372"/>
          </a:xfrm>
          <a:prstGeom prst="rect">
            <a:avLst/>
          </a:prstGeom>
          <a:noFill/>
          <a:ln w="9525">
            <a:noFill/>
            <a:miter lim="800000"/>
            <a:headEnd/>
            <a:tailEnd/>
          </a:ln>
          <a:effectLst/>
        </p:spPr>
        <p:txBody>
          <a:bodyPr>
            <a:prstTxWarp prst="textNoShape">
              <a:avLst/>
            </a:prstTxWarp>
            <a:spAutoFit/>
          </a:bodyPr>
          <a:lstStyle/>
          <a:p>
            <a:pPr algn="ctr">
              <a:lnSpc>
                <a:spcPct val="85000"/>
              </a:lnSpc>
            </a:pPr>
            <a:r>
              <a:rPr lang="en-US" sz="3200" b="0" dirty="0" smtClean="0"/>
              <a:t>Eric Roberts</a:t>
            </a:r>
          </a:p>
          <a:p>
            <a:pPr algn="ctr">
              <a:lnSpc>
                <a:spcPct val="85000"/>
              </a:lnSpc>
            </a:pPr>
            <a:r>
              <a:rPr lang="en-US" sz="3200" b="0" dirty="0"/>
              <a:t>CS 106B</a:t>
            </a:r>
            <a:endParaRPr lang="en-US" sz="3200" b="0" dirty="0" smtClean="0"/>
          </a:p>
          <a:p>
            <a:pPr algn="ctr">
              <a:lnSpc>
                <a:spcPct val="85000"/>
              </a:lnSpc>
            </a:pPr>
            <a:r>
              <a:rPr lang="en-US" sz="3200" b="0" dirty="0" smtClean="0"/>
              <a:t>January 9, 2015</a:t>
            </a:r>
            <a:endParaRPr lang="en-US" sz="3200" b="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5250" name="Rectangle 2"/>
          <p:cNvSpPr>
            <a:spLocks noGrp="1" noChangeArrowheads="1"/>
          </p:cNvSpPr>
          <p:nvPr>
            <p:ph type="title"/>
          </p:nvPr>
        </p:nvSpPr>
        <p:spPr>
          <a:xfrm>
            <a:off x="0" y="76200"/>
            <a:ext cx="9144000" cy="1143000"/>
          </a:xfrm>
          <a:ln/>
        </p:spPr>
        <p:txBody>
          <a:bodyPr/>
          <a:lstStyle/>
          <a:p>
            <a:r>
              <a:rPr lang="en-US" sz="4000" dirty="0">
                <a:solidFill>
                  <a:srgbClr val="FF0000"/>
                </a:solidFill>
              </a:rPr>
              <a:t>Operators on the </a:t>
            </a:r>
            <a:r>
              <a:rPr lang="en-US" sz="3800" b="1" dirty="0">
                <a:solidFill>
                  <a:srgbClr val="FF0000"/>
                </a:solidFill>
                <a:latin typeface="Courier New" charset="0"/>
              </a:rPr>
              <a:t>string</a:t>
            </a:r>
            <a:r>
              <a:rPr lang="en-US" sz="4000" dirty="0">
                <a:solidFill>
                  <a:srgbClr val="FF0000"/>
                </a:solidFill>
              </a:rPr>
              <a:t> Class</a:t>
            </a:r>
            <a:endParaRPr lang="en-US" dirty="0">
              <a:solidFill>
                <a:srgbClr val="FF0000"/>
              </a:solidFill>
            </a:endParaRPr>
          </a:p>
        </p:txBody>
      </p:sp>
      <p:grpSp>
        <p:nvGrpSpPr>
          <p:cNvPr id="565251" name="Group 3"/>
          <p:cNvGrpSpPr>
            <a:grpSpLocks/>
          </p:cNvGrpSpPr>
          <p:nvPr/>
        </p:nvGrpSpPr>
        <p:grpSpPr bwMode="auto">
          <a:xfrm>
            <a:off x="495300" y="1244600"/>
            <a:ext cx="8153400" cy="661988"/>
            <a:chOff x="288" y="1103"/>
            <a:chExt cx="5136" cy="417"/>
          </a:xfrm>
        </p:grpSpPr>
        <p:sp>
          <p:nvSpPr>
            <p:cNvPr id="565252" name="Rectangle 4"/>
            <p:cNvSpPr>
              <a:spLocks noChangeArrowheads="1"/>
            </p:cNvSpPr>
            <p:nvPr/>
          </p:nvSpPr>
          <p:spPr bwMode="auto">
            <a:xfrm>
              <a:off x="288" y="1103"/>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565253" name="Text Box 5"/>
            <p:cNvSpPr txBox="1">
              <a:spLocks noChangeArrowheads="1"/>
            </p:cNvSpPr>
            <p:nvPr/>
          </p:nvSpPr>
          <p:spPr bwMode="auto">
            <a:xfrm>
              <a:off x="384" y="1103"/>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str[i]</a:t>
              </a:r>
            </a:p>
          </p:txBody>
        </p:sp>
        <p:sp>
          <p:nvSpPr>
            <p:cNvPr id="565254" name="Text Box 6"/>
            <p:cNvSpPr txBox="1">
              <a:spLocks noChangeArrowheads="1"/>
            </p:cNvSpPr>
            <p:nvPr/>
          </p:nvSpPr>
          <p:spPr bwMode="auto">
            <a:xfrm>
              <a:off x="576" y="1280"/>
              <a:ext cx="480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a:t>Returns the </a:t>
              </a:r>
              <a:r>
                <a:rPr lang="en-US" sz="1600" dirty="0" err="1">
                  <a:latin typeface="Courier New" charset="0"/>
                </a:rPr>
                <a:t>i</a:t>
              </a:r>
              <a:r>
                <a:rPr lang="en-US" sz="1800" b="0" baseline="30000" dirty="0" err="1"/>
                <a:t>th</a:t>
              </a:r>
              <a:r>
                <a:rPr lang="en-US" sz="1800" b="0" dirty="0"/>
                <a:t> character of </a:t>
              </a:r>
              <a:r>
                <a:rPr lang="en-US" sz="1600" dirty="0">
                  <a:latin typeface="Courier New" charset="0"/>
                </a:rPr>
                <a:t>str</a:t>
              </a:r>
              <a:r>
                <a:rPr lang="en-US" sz="1800" b="0" dirty="0"/>
                <a:t>.  Assigning to </a:t>
              </a:r>
              <a:r>
                <a:rPr lang="en-US" sz="1600" dirty="0" err="1">
                  <a:latin typeface="Courier New" charset="0"/>
                </a:rPr>
                <a:t>str[i</a:t>
              </a:r>
              <a:r>
                <a:rPr lang="en-US" sz="1600" dirty="0">
                  <a:latin typeface="Courier New" charset="0"/>
                </a:rPr>
                <a:t>]</a:t>
              </a:r>
              <a:r>
                <a:rPr lang="en-US" sz="1800" b="0" dirty="0"/>
                <a:t> changes that character.</a:t>
              </a:r>
            </a:p>
          </p:txBody>
        </p:sp>
      </p:grpSp>
      <p:grpSp>
        <p:nvGrpSpPr>
          <p:cNvPr id="565255" name="Group 7"/>
          <p:cNvGrpSpPr>
            <a:grpSpLocks/>
          </p:cNvGrpSpPr>
          <p:nvPr/>
        </p:nvGrpSpPr>
        <p:grpSpPr bwMode="auto">
          <a:xfrm>
            <a:off x="495300" y="1892300"/>
            <a:ext cx="8153400" cy="674688"/>
            <a:chOff x="288" y="1511"/>
            <a:chExt cx="5136" cy="425"/>
          </a:xfrm>
        </p:grpSpPr>
        <p:sp>
          <p:nvSpPr>
            <p:cNvPr id="565256" name="Rectangle 8"/>
            <p:cNvSpPr>
              <a:spLocks noChangeArrowheads="1"/>
            </p:cNvSpPr>
            <p:nvPr/>
          </p:nvSpPr>
          <p:spPr bwMode="auto">
            <a:xfrm>
              <a:off x="288" y="1519"/>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565257" name="Text Box 9"/>
            <p:cNvSpPr txBox="1">
              <a:spLocks noChangeArrowheads="1"/>
            </p:cNvSpPr>
            <p:nvPr/>
          </p:nvSpPr>
          <p:spPr bwMode="auto">
            <a:xfrm>
              <a:off x="384" y="1511"/>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s1 + s2</a:t>
              </a:r>
            </a:p>
          </p:txBody>
        </p:sp>
        <p:sp>
          <p:nvSpPr>
            <p:cNvPr id="565258" name="Text Box 10"/>
            <p:cNvSpPr txBox="1">
              <a:spLocks noChangeArrowheads="1"/>
            </p:cNvSpPr>
            <p:nvPr/>
          </p:nvSpPr>
          <p:spPr bwMode="auto">
            <a:xfrm>
              <a:off x="576" y="1696"/>
              <a:ext cx="480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Returns a new string consisting of </a:t>
              </a:r>
              <a:r>
                <a:rPr lang="en-US" sz="1600">
                  <a:latin typeface="Courier New" charset="0"/>
                </a:rPr>
                <a:t>s1</a:t>
              </a:r>
              <a:r>
                <a:rPr lang="en-US" sz="1800" b="0"/>
                <a:t> concatenated with </a:t>
              </a:r>
              <a:r>
                <a:rPr lang="en-US" sz="1600">
                  <a:latin typeface="Courier New" charset="0"/>
                </a:rPr>
                <a:t>s2</a:t>
              </a:r>
              <a:r>
                <a:rPr lang="en-US" sz="1800" b="0"/>
                <a:t>.  </a:t>
              </a:r>
            </a:p>
          </p:txBody>
        </p:sp>
      </p:grpSp>
      <p:grpSp>
        <p:nvGrpSpPr>
          <p:cNvPr id="565259" name="Group 11"/>
          <p:cNvGrpSpPr>
            <a:grpSpLocks/>
          </p:cNvGrpSpPr>
          <p:nvPr/>
        </p:nvGrpSpPr>
        <p:grpSpPr bwMode="auto">
          <a:xfrm>
            <a:off x="495300" y="2552700"/>
            <a:ext cx="8153400" cy="674688"/>
            <a:chOff x="288" y="1927"/>
            <a:chExt cx="5136" cy="425"/>
          </a:xfrm>
        </p:grpSpPr>
        <p:sp>
          <p:nvSpPr>
            <p:cNvPr id="565260" name="Rectangle 12"/>
            <p:cNvSpPr>
              <a:spLocks noChangeArrowheads="1"/>
            </p:cNvSpPr>
            <p:nvPr/>
          </p:nvSpPr>
          <p:spPr bwMode="auto">
            <a:xfrm>
              <a:off x="288" y="1935"/>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565261" name="Text Box 13"/>
            <p:cNvSpPr txBox="1">
              <a:spLocks noChangeArrowheads="1"/>
            </p:cNvSpPr>
            <p:nvPr/>
          </p:nvSpPr>
          <p:spPr bwMode="auto">
            <a:xfrm>
              <a:off x="384" y="1927"/>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s1 = s2;</a:t>
              </a:r>
            </a:p>
          </p:txBody>
        </p:sp>
        <p:sp>
          <p:nvSpPr>
            <p:cNvPr id="565262" name="Text Box 14"/>
            <p:cNvSpPr txBox="1">
              <a:spLocks noChangeArrowheads="1"/>
            </p:cNvSpPr>
            <p:nvPr/>
          </p:nvSpPr>
          <p:spPr bwMode="auto">
            <a:xfrm>
              <a:off x="576" y="2112"/>
              <a:ext cx="480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Copies the character string </a:t>
              </a:r>
              <a:r>
                <a:rPr lang="en-US" sz="1600">
                  <a:latin typeface="Courier New" charset="0"/>
                </a:rPr>
                <a:t>s2</a:t>
              </a:r>
              <a:r>
                <a:rPr lang="en-US" sz="1800" b="0"/>
                <a:t> into </a:t>
              </a:r>
              <a:r>
                <a:rPr lang="en-US" sz="1600">
                  <a:latin typeface="Courier New" charset="0"/>
                </a:rPr>
                <a:t>s1</a:t>
              </a:r>
              <a:r>
                <a:rPr lang="en-US" sz="1800" b="0"/>
                <a:t>. </a:t>
              </a:r>
            </a:p>
          </p:txBody>
        </p:sp>
      </p:grpSp>
      <p:grpSp>
        <p:nvGrpSpPr>
          <p:cNvPr id="565263" name="Group 15"/>
          <p:cNvGrpSpPr>
            <a:grpSpLocks/>
          </p:cNvGrpSpPr>
          <p:nvPr/>
        </p:nvGrpSpPr>
        <p:grpSpPr bwMode="auto">
          <a:xfrm>
            <a:off x="495300" y="3225800"/>
            <a:ext cx="8153400" cy="661988"/>
            <a:chOff x="288" y="1103"/>
            <a:chExt cx="5136" cy="417"/>
          </a:xfrm>
        </p:grpSpPr>
        <p:sp>
          <p:nvSpPr>
            <p:cNvPr id="565264" name="Rectangle 16"/>
            <p:cNvSpPr>
              <a:spLocks noChangeArrowheads="1"/>
            </p:cNvSpPr>
            <p:nvPr/>
          </p:nvSpPr>
          <p:spPr bwMode="auto">
            <a:xfrm>
              <a:off x="288" y="1103"/>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565265" name="Text Box 17"/>
            <p:cNvSpPr txBox="1">
              <a:spLocks noChangeArrowheads="1"/>
            </p:cNvSpPr>
            <p:nvPr/>
          </p:nvSpPr>
          <p:spPr bwMode="auto">
            <a:xfrm>
              <a:off x="384" y="1103"/>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s1 += s2;</a:t>
              </a:r>
            </a:p>
          </p:txBody>
        </p:sp>
        <p:sp>
          <p:nvSpPr>
            <p:cNvPr id="565266" name="Text Box 18"/>
            <p:cNvSpPr txBox="1">
              <a:spLocks noChangeArrowheads="1"/>
            </p:cNvSpPr>
            <p:nvPr/>
          </p:nvSpPr>
          <p:spPr bwMode="auto">
            <a:xfrm>
              <a:off x="576" y="1280"/>
              <a:ext cx="480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Appends </a:t>
              </a:r>
              <a:r>
                <a:rPr lang="en-US" sz="1600">
                  <a:latin typeface="Courier New" charset="0"/>
                </a:rPr>
                <a:t>s2</a:t>
              </a:r>
              <a:r>
                <a:rPr lang="en-US" sz="1800" b="0"/>
                <a:t> to the end of </a:t>
              </a:r>
              <a:r>
                <a:rPr lang="en-US" sz="1600">
                  <a:latin typeface="Courier New" charset="0"/>
                </a:rPr>
                <a:t>s1</a:t>
              </a:r>
              <a:r>
                <a:rPr lang="en-US" sz="1800" b="0"/>
                <a:t>. </a:t>
              </a:r>
            </a:p>
          </p:txBody>
        </p:sp>
      </p:grpSp>
      <p:grpSp>
        <p:nvGrpSpPr>
          <p:cNvPr id="565267" name="Group 19"/>
          <p:cNvGrpSpPr>
            <a:grpSpLocks/>
          </p:cNvGrpSpPr>
          <p:nvPr/>
        </p:nvGrpSpPr>
        <p:grpSpPr bwMode="auto">
          <a:xfrm>
            <a:off x="495300" y="3873500"/>
            <a:ext cx="8153400" cy="674688"/>
            <a:chOff x="288" y="1511"/>
            <a:chExt cx="5136" cy="425"/>
          </a:xfrm>
        </p:grpSpPr>
        <p:sp>
          <p:nvSpPr>
            <p:cNvPr id="565268" name="Rectangle 20"/>
            <p:cNvSpPr>
              <a:spLocks noChangeArrowheads="1"/>
            </p:cNvSpPr>
            <p:nvPr/>
          </p:nvSpPr>
          <p:spPr bwMode="auto">
            <a:xfrm>
              <a:off x="288" y="1519"/>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565269" name="Text Box 21"/>
            <p:cNvSpPr txBox="1">
              <a:spLocks noChangeArrowheads="1"/>
            </p:cNvSpPr>
            <p:nvPr/>
          </p:nvSpPr>
          <p:spPr bwMode="auto">
            <a:xfrm>
              <a:off x="384" y="1511"/>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s1 == s2  </a:t>
              </a:r>
              <a:r>
                <a:rPr lang="en-US" sz="2000" b="0"/>
                <a:t>(and similarly for </a:t>
              </a:r>
              <a:r>
                <a:rPr lang="en-US" sz="2000">
                  <a:latin typeface="Courier New" charset="0"/>
                </a:rPr>
                <a:t>&lt;</a:t>
              </a:r>
              <a:r>
                <a:rPr lang="en-US" sz="2000" b="0"/>
                <a:t>,</a:t>
              </a:r>
              <a:r>
                <a:rPr lang="en-US" sz="2000" b="0">
                  <a:latin typeface="Courier New" charset="0"/>
                </a:rPr>
                <a:t> </a:t>
              </a:r>
              <a:r>
                <a:rPr lang="en-US" sz="2000">
                  <a:latin typeface="Courier New" charset="0"/>
                </a:rPr>
                <a:t>&lt;=</a:t>
              </a:r>
              <a:r>
                <a:rPr lang="en-US" sz="2000" b="0"/>
                <a:t>,</a:t>
              </a:r>
              <a:r>
                <a:rPr lang="en-US" sz="2000" b="0">
                  <a:latin typeface="Courier New" charset="0"/>
                </a:rPr>
                <a:t> </a:t>
              </a:r>
              <a:r>
                <a:rPr lang="en-US" sz="2000">
                  <a:latin typeface="Courier New" charset="0"/>
                </a:rPr>
                <a:t>&gt;</a:t>
              </a:r>
              <a:r>
                <a:rPr lang="en-US" sz="2000" b="0"/>
                <a:t>,</a:t>
              </a:r>
              <a:r>
                <a:rPr lang="en-US" sz="2000" b="0">
                  <a:latin typeface="Courier New" charset="0"/>
                </a:rPr>
                <a:t> </a:t>
              </a:r>
              <a:r>
                <a:rPr lang="en-US" sz="2000">
                  <a:latin typeface="Courier New" charset="0"/>
                </a:rPr>
                <a:t>&gt;=</a:t>
              </a:r>
              <a:r>
                <a:rPr lang="en-US" sz="2000" b="0"/>
                <a:t>, and </a:t>
              </a:r>
              <a:r>
                <a:rPr lang="en-US" sz="2000">
                  <a:latin typeface="Courier New" charset="0"/>
                </a:rPr>
                <a:t>!=</a:t>
              </a:r>
              <a:r>
                <a:rPr lang="en-US" sz="2000" b="0"/>
                <a:t>)</a:t>
              </a:r>
            </a:p>
          </p:txBody>
        </p:sp>
        <p:sp>
          <p:nvSpPr>
            <p:cNvPr id="565270" name="Text Box 22"/>
            <p:cNvSpPr txBox="1">
              <a:spLocks noChangeArrowheads="1"/>
            </p:cNvSpPr>
            <p:nvPr/>
          </p:nvSpPr>
          <p:spPr bwMode="auto">
            <a:xfrm>
              <a:off x="576" y="1696"/>
              <a:ext cx="480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Compares to strings lexicographically.</a:t>
              </a: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59106" name="Rectangle 2"/>
          <p:cNvSpPr>
            <a:spLocks noGrp="1" noChangeArrowheads="1"/>
          </p:cNvSpPr>
          <p:nvPr>
            <p:ph type="title"/>
          </p:nvPr>
        </p:nvSpPr>
        <p:spPr>
          <a:xfrm>
            <a:off x="0" y="76200"/>
            <a:ext cx="9144000" cy="1143000"/>
          </a:xfrm>
          <a:ln/>
        </p:spPr>
        <p:txBody>
          <a:bodyPr/>
          <a:lstStyle/>
          <a:p>
            <a:r>
              <a:rPr lang="en-US" sz="4000" dirty="0">
                <a:solidFill>
                  <a:srgbClr val="FF0000"/>
                </a:solidFill>
              </a:rPr>
              <a:t>Common Methods in the </a:t>
            </a:r>
            <a:r>
              <a:rPr lang="en-US" sz="3800" b="1" dirty="0">
                <a:solidFill>
                  <a:srgbClr val="FF0000"/>
                </a:solidFill>
                <a:latin typeface="Courier New" charset="0"/>
              </a:rPr>
              <a:t>string</a:t>
            </a:r>
            <a:r>
              <a:rPr lang="en-US" sz="4000" dirty="0">
                <a:solidFill>
                  <a:srgbClr val="FF0000"/>
                </a:solidFill>
              </a:rPr>
              <a:t> Class</a:t>
            </a:r>
            <a:endParaRPr lang="en-US" dirty="0">
              <a:solidFill>
                <a:srgbClr val="FF0000"/>
              </a:solidFill>
            </a:endParaRPr>
          </a:p>
        </p:txBody>
      </p:sp>
      <p:grpSp>
        <p:nvGrpSpPr>
          <p:cNvPr id="559107" name="Group 3"/>
          <p:cNvGrpSpPr>
            <a:grpSpLocks/>
          </p:cNvGrpSpPr>
          <p:nvPr/>
        </p:nvGrpSpPr>
        <p:grpSpPr bwMode="auto">
          <a:xfrm>
            <a:off x="495300" y="1244600"/>
            <a:ext cx="8153400" cy="661988"/>
            <a:chOff x="288" y="1103"/>
            <a:chExt cx="5136" cy="417"/>
          </a:xfrm>
        </p:grpSpPr>
        <p:sp>
          <p:nvSpPr>
            <p:cNvPr id="559108" name="Rectangle 4"/>
            <p:cNvSpPr>
              <a:spLocks noChangeArrowheads="1"/>
            </p:cNvSpPr>
            <p:nvPr/>
          </p:nvSpPr>
          <p:spPr bwMode="auto">
            <a:xfrm>
              <a:off x="288" y="1103"/>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559109" name="Text Box 5"/>
            <p:cNvSpPr txBox="1">
              <a:spLocks noChangeArrowheads="1"/>
            </p:cNvSpPr>
            <p:nvPr/>
          </p:nvSpPr>
          <p:spPr bwMode="auto">
            <a:xfrm>
              <a:off x="384" y="1103"/>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str.length()</a:t>
              </a:r>
            </a:p>
          </p:txBody>
        </p:sp>
        <p:sp>
          <p:nvSpPr>
            <p:cNvPr id="559110" name="Text Box 6"/>
            <p:cNvSpPr txBox="1">
              <a:spLocks noChangeArrowheads="1"/>
            </p:cNvSpPr>
            <p:nvPr/>
          </p:nvSpPr>
          <p:spPr bwMode="auto">
            <a:xfrm>
              <a:off x="576" y="1280"/>
              <a:ext cx="480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Returns the number of characters in the string </a:t>
              </a:r>
              <a:r>
                <a:rPr lang="en-US" sz="1600">
                  <a:latin typeface="Courier New" charset="0"/>
                </a:rPr>
                <a:t>str</a:t>
              </a:r>
              <a:r>
                <a:rPr lang="en-US" sz="1800" b="0"/>
                <a:t>.</a:t>
              </a:r>
            </a:p>
          </p:txBody>
        </p:sp>
      </p:grpSp>
      <p:grpSp>
        <p:nvGrpSpPr>
          <p:cNvPr id="559111" name="Group 7"/>
          <p:cNvGrpSpPr>
            <a:grpSpLocks/>
          </p:cNvGrpSpPr>
          <p:nvPr/>
        </p:nvGrpSpPr>
        <p:grpSpPr bwMode="auto">
          <a:xfrm>
            <a:off x="495300" y="1892300"/>
            <a:ext cx="8153400" cy="674688"/>
            <a:chOff x="288" y="1511"/>
            <a:chExt cx="5136" cy="425"/>
          </a:xfrm>
        </p:grpSpPr>
        <p:sp>
          <p:nvSpPr>
            <p:cNvPr id="559112" name="Rectangle 8"/>
            <p:cNvSpPr>
              <a:spLocks noChangeArrowheads="1"/>
            </p:cNvSpPr>
            <p:nvPr/>
          </p:nvSpPr>
          <p:spPr bwMode="auto">
            <a:xfrm>
              <a:off x="288" y="1519"/>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559113" name="Text Box 9"/>
            <p:cNvSpPr txBox="1">
              <a:spLocks noChangeArrowheads="1"/>
            </p:cNvSpPr>
            <p:nvPr/>
          </p:nvSpPr>
          <p:spPr bwMode="auto">
            <a:xfrm>
              <a:off x="384" y="1511"/>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str.at(index)</a:t>
              </a:r>
            </a:p>
          </p:txBody>
        </p:sp>
        <p:sp>
          <p:nvSpPr>
            <p:cNvPr id="559114" name="Text Box 10"/>
            <p:cNvSpPr txBox="1">
              <a:spLocks noChangeArrowheads="1"/>
            </p:cNvSpPr>
            <p:nvPr/>
          </p:nvSpPr>
          <p:spPr bwMode="auto">
            <a:xfrm>
              <a:off x="576" y="1696"/>
              <a:ext cx="480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Returns the character at position </a:t>
              </a:r>
              <a:r>
                <a:rPr lang="en-US" sz="1600">
                  <a:latin typeface="Courier New" charset="0"/>
                </a:rPr>
                <a:t>index</a:t>
              </a:r>
              <a:r>
                <a:rPr lang="en-US" sz="1800" b="0"/>
                <a:t>; most clients use </a:t>
              </a:r>
              <a:r>
                <a:rPr lang="en-US" sz="1600">
                  <a:latin typeface="Courier New" charset="0"/>
                </a:rPr>
                <a:t>str[index]</a:t>
              </a:r>
              <a:r>
                <a:rPr lang="en-US" sz="1800" b="0"/>
                <a:t> instead.  </a:t>
              </a:r>
            </a:p>
          </p:txBody>
        </p:sp>
      </p:grpSp>
      <p:grpSp>
        <p:nvGrpSpPr>
          <p:cNvPr id="559115" name="Group 11"/>
          <p:cNvGrpSpPr>
            <a:grpSpLocks/>
          </p:cNvGrpSpPr>
          <p:nvPr/>
        </p:nvGrpSpPr>
        <p:grpSpPr bwMode="auto">
          <a:xfrm>
            <a:off x="495300" y="2552700"/>
            <a:ext cx="8153400" cy="674688"/>
            <a:chOff x="288" y="1927"/>
            <a:chExt cx="5136" cy="425"/>
          </a:xfrm>
        </p:grpSpPr>
        <p:sp>
          <p:nvSpPr>
            <p:cNvPr id="559116" name="Rectangle 12"/>
            <p:cNvSpPr>
              <a:spLocks noChangeArrowheads="1"/>
            </p:cNvSpPr>
            <p:nvPr/>
          </p:nvSpPr>
          <p:spPr bwMode="auto">
            <a:xfrm>
              <a:off x="288" y="1935"/>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559117" name="Text Box 13"/>
            <p:cNvSpPr txBox="1">
              <a:spLocks noChangeArrowheads="1"/>
            </p:cNvSpPr>
            <p:nvPr/>
          </p:nvSpPr>
          <p:spPr bwMode="auto">
            <a:xfrm>
              <a:off x="384" y="1927"/>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str.substr(pos, len)</a:t>
              </a:r>
            </a:p>
          </p:txBody>
        </p:sp>
        <p:sp>
          <p:nvSpPr>
            <p:cNvPr id="559118" name="Text Box 14"/>
            <p:cNvSpPr txBox="1">
              <a:spLocks noChangeArrowheads="1"/>
            </p:cNvSpPr>
            <p:nvPr/>
          </p:nvSpPr>
          <p:spPr bwMode="auto">
            <a:xfrm>
              <a:off x="576" y="2112"/>
              <a:ext cx="480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Returns the substring of </a:t>
              </a:r>
              <a:r>
                <a:rPr lang="en-US" sz="1600">
                  <a:latin typeface="Courier New" charset="0"/>
                </a:rPr>
                <a:t>str</a:t>
              </a:r>
              <a:r>
                <a:rPr lang="en-US" sz="1800" b="0"/>
                <a:t> starting at </a:t>
              </a:r>
              <a:r>
                <a:rPr lang="en-US" sz="1600">
                  <a:latin typeface="Courier New" charset="0"/>
                </a:rPr>
                <a:t>pos</a:t>
              </a:r>
              <a:r>
                <a:rPr lang="en-US" sz="1800" b="0"/>
                <a:t> and continuing for </a:t>
              </a:r>
              <a:r>
                <a:rPr lang="en-US" sz="1600">
                  <a:latin typeface="Courier New" charset="0"/>
                </a:rPr>
                <a:t>len</a:t>
              </a:r>
              <a:r>
                <a:rPr lang="en-US" sz="1800" b="0"/>
                <a:t> characters.</a:t>
              </a:r>
            </a:p>
          </p:txBody>
        </p:sp>
      </p:grpSp>
      <p:grpSp>
        <p:nvGrpSpPr>
          <p:cNvPr id="559119" name="Group 15"/>
          <p:cNvGrpSpPr>
            <a:grpSpLocks/>
          </p:cNvGrpSpPr>
          <p:nvPr/>
        </p:nvGrpSpPr>
        <p:grpSpPr bwMode="auto">
          <a:xfrm>
            <a:off x="495300" y="3225800"/>
            <a:ext cx="8153400" cy="661988"/>
            <a:chOff x="288" y="1103"/>
            <a:chExt cx="5136" cy="417"/>
          </a:xfrm>
        </p:grpSpPr>
        <p:sp>
          <p:nvSpPr>
            <p:cNvPr id="559120" name="Rectangle 16"/>
            <p:cNvSpPr>
              <a:spLocks noChangeArrowheads="1"/>
            </p:cNvSpPr>
            <p:nvPr/>
          </p:nvSpPr>
          <p:spPr bwMode="auto">
            <a:xfrm>
              <a:off x="288" y="1103"/>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559121" name="Text Box 17"/>
            <p:cNvSpPr txBox="1">
              <a:spLocks noChangeArrowheads="1"/>
            </p:cNvSpPr>
            <p:nvPr/>
          </p:nvSpPr>
          <p:spPr bwMode="auto">
            <a:xfrm>
              <a:off x="384" y="1103"/>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str.find(ch, pos)</a:t>
              </a:r>
            </a:p>
          </p:txBody>
        </p:sp>
        <p:sp>
          <p:nvSpPr>
            <p:cNvPr id="559122" name="Text Box 18"/>
            <p:cNvSpPr txBox="1">
              <a:spLocks noChangeArrowheads="1"/>
            </p:cNvSpPr>
            <p:nvPr/>
          </p:nvSpPr>
          <p:spPr bwMode="auto">
            <a:xfrm>
              <a:off x="576" y="1280"/>
              <a:ext cx="480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Returns the first index ≥ </a:t>
              </a:r>
              <a:r>
                <a:rPr lang="en-US" sz="1600">
                  <a:latin typeface="Courier New" charset="0"/>
                </a:rPr>
                <a:t>pos</a:t>
              </a:r>
              <a:r>
                <a:rPr lang="en-US" sz="1800" b="0"/>
                <a:t> containing </a:t>
              </a:r>
              <a:r>
                <a:rPr lang="en-US" sz="1600">
                  <a:latin typeface="Courier New" charset="0"/>
                </a:rPr>
                <a:t>ch</a:t>
              </a:r>
              <a:r>
                <a:rPr lang="en-US" sz="1800" b="0"/>
                <a:t>, or </a:t>
              </a:r>
              <a:r>
                <a:rPr lang="en-US" sz="1600">
                  <a:latin typeface="Courier New" charset="0"/>
                </a:rPr>
                <a:t>string::npos</a:t>
              </a:r>
              <a:r>
                <a:rPr lang="en-US" sz="1800" b="0"/>
                <a:t> if not found.</a:t>
              </a:r>
            </a:p>
          </p:txBody>
        </p:sp>
      </p:grpSp>
      <p:grpSp>
        <p:nvGrpSpPr>
          <p:cNvPr id="559123" name="Group 19"/>
          <p:cNvGrpSpPr>
            <a:grpSpLocks/>
          </p:cNvGrpSpPr>
          <p:nvPr/>
        </p:nvGrpSpPr>
        <p:grpSpPr bwMode="auto">
          <a:xfrm>
            <a:off x="495300" y="3873500"/>
            <a:ext cx="8153400" cy="674688"/>
            <a:chOff x="288" y="1511"/>
            <a:chExt cx="5136" cy="425"/>
          </a:xfrm>
        </p:grpSpPr>
        <p:sp>
          <p:nvSpPr>
            <p:cNvPr id="559124" name="Rectangle 20"/>
            <p:cNvSpPr>
              <a:spLocks noChangeArrowheads="1"/>
            </p:cNvSpPr>
            <p:nvPr/>
          </p:nvSpPr>
          <p:spPr bwMode="auto">
            <a:xfrm>
              <a:off x="288" y="1519"/>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559125" name="Text Box 21"/>
            <p:cNvSpPr txBox="1">
              <a:spLocks noChangeArrowheads="1"/>
            </p:cNvSpPr>
            <p:nvPr/>
          </p:nvSpPr>
          <p:spPr bwMode="auto">
            <a:xfrm>
              <a:off x="384" y="1511"/>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str.find(text, pos)</a:t>
              </a:r>
            </a:p>
          </p:txBody>
        </p:sp>
        <p:sp>
          <p:nvSpPr>
            <p:cNvPr id="559126" name="Text Box 22"/>
            <p:cNvSpPr txBox="1">
              <a:spLocks noChangeArrowheads="1"/>
            </p:cNvSpPr>
            <p:nvPr/>
          </p:nvSpPr>
          <p:spPr bwMode="auto">
            <a:xfrm>
              <a:off x="576" y="1696"/>
              <a:ext cx="480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Similar to the previous method, but with a string instead of a character.</a:t>
              </a:r>
            </a:p>
          </p:txBody>
        </p:sp>
      </p:grpSp>
      <p:sp>
        <p:nvSpPr>
          <p:cNvPr id="559128" name="Rectangle 24"/>
          <p:cNvSpPr>
            <a:spLocks noChangeArrowheads="1"/>
          </p:cNvSpPr>
          <p:nvPr/>
        </p:nvSpPr>
        <p:spPr bwMode="auto">
          <a:xfrm>
            <a:off x="495300" y="4546600"/>
            <a:ext cx="8153400" cy="6619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grpSp>
        <p:nvGrpSpPr>
          <p:cNvPr id="559139" name="Group 35"/>
          <p:cNvGrpSpPr>
            <a:grpSpLocks/>
          </p:cNvGrpSpPr>
          <p:nvPr/>
        </p:nvGrpSpPr>
        <p:grpSpPr bwMode="auto">
          <a:xfrm>
            <a:off x="647700" y="4533900"/>
            <a:ext cx="7924800" cy="660400"/>
            <a:chOff x="408" y="2856"/>
            <a:chExt cx="4992" cy="416"/>
          </a:xfrm>
        </p:grpSpPr>
        <p:sp>
          <p:nvSpPr>
            <p:cNvPr id="559129" name="Text Box 25"/>
            <p:cNvSpPr txBox="1">
              <a:spLocks noChangeArrowheads="1"/>
            </p:cNvSpPr>
            <p:nvPr/>
          </p:nvSpPr>
          <p:spPr bwMode="auto">
            <a:xfrm>
              <a:off x="408" y="2856"/>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str.insert(pos, text)</a:t>
              </a:r>
            </a:p>
          </p:txBody>
        </p:sp>
        <p:sp>
          <p:nvSpPr>
            <p:cNvPr id="559130" name="Text Box 26"/>
            <p:cNvSpPr txBox="1">
              <a:spLocks noChangeArrowheads="1"/>
            </p:cNvSpPr>
            <p:nvPr/>
          </p:nvSpPr>
          <p:spPr bwMode="auto">
            <a:xfrm>
              <a:off x="600" y="3041"/>
              <a:ext cx="480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Inserts the characters from </a:t>
              </a:r>
              <a:r>
                <a:rPr lang="en-US" sz="1600">
                  <a:latin typeface="Courier New" charset="0"/>
                </a:rPr>
                <a:t>text</a:t>
              </a:r>
              <a:r>
                <a:rPr lang="en-US" sz="1800" b="0"/>
                <a:t> before index position </a:t>
              </a:r>
              <a:r>
                <a:rPr lang="en-US" sz="1600">
                  <a:latin typeface="Courier New" charset="0"/>
                </a:rPr>
                <a:t>pos</a:t>
              </a:r>
              <a:r>
                <a:rPr lang="en-US" sz="1800" b="0"/>
                <a:t>.</a:t>
              </a:r>
            </a:p>
          </p:txBody>
        </p:sp>
      </p:grpSp>
      <p:sp>
        <p:nvSpPr>
          <p:cNvPr id="559132" name="Rectangle 28"/>
          <p:cNvSpPr>
            <a:spLocks noChangeArrowheads="1"/>
          </p:cNvSpPr>
          <p:nvPr/>
        </p:nvSpPr>
        <p:spPr bwMode="auto">
          <a:xfrm>
            <a:off x="495300" y="5205413"/>
            <a:ext cx="8153400" cy="66198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grpSp>
        <p:nvGrpSpPr>
          <p:cNvPr id="559140" name="Group 36"/>
          <p:cNvGrpSpPr>
            <a:grpSpLocks/>
          </p:cNvGrpSpPr>
          <p:nvPr/>
        </p:nvGrpSpPr>
        <p:grpSpPr bwMode="auto">
          <a:xfrm>
            <a:off x="647700" y="5192713"/>
            <a:ext cx="7924800" cy="660400"/>
            <a:chOff x="408" y="3271"/>
            <a:chExt cx="4992" cy="416"/>
          </a:xfrm>
        </p:grpSpPr>
        <p:sp>
          <p:nvSpPr>
            <p:cNvPr id="559133" name="Text Box 29"/>
            <p:cNvSpPr txBox="1">
              <a:spLocks noChangeArrowheads="1"/>
            </p:cNvSpPr>
            <p:nvPr/>
          </p:nvSpPr>
          <p:spPr bwMode="auto">
            <a:xfrm>
              <a:off x="408" y="3271"/>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str.replace(pos, count, text)</a:t>
              </a:r>
            </a:p>
          </p:txBody>
        </p:sp>
        <p:sp>
          <p:nvSpPr>
            <p:cNvPr id="559134" name="Text Box 30"/>
            <p:cNvSpPr txBox="1">
              <a:spLocks noChangeArrowheads="1"/>
            </p:cNvSpPr>
            <p:nvPr/>
          </p:nvSpPr>
          <p:spPr bwMode="auto">
            <a:xfrm>
              <a:off x="600" y="3456"/>
              <a:ext cx="480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Replaces </a:t>
              </a:r>
              <a:r>
                <a:rPr lang="en-US" sz="1600">
                  <a:latin typeface="Courier New" charset="0"/>
                </a:rPr>
                <a:t>count</a:t>
              </a:r>
              <a:r>
                <a:rPr lang="en-US" sz="1800" b="0"/>
                <a:t> characters from </a:t>
              </a:r>
              <a:r>
                <a:rPr lang="en-US" sz="1600">
                  <a:latin typeface="Courier New" charset="0"/>
                </a:rPr>
                <a:t>text</a:t>
              </a:r>
              <a:r>
                <a:rPr lang="en-US" sz="1800" b="0"/>
                <a:t> starting at position </a:t>
              </a:r>
              <a:r>
                <a:rPr lang="en-US" sz="1600">
                  <a:latin typeface="Courier New" charset="0"/>
                </a:rPr>
                <a:t>pos</a:t>
              </a:r>
              <a:r>
                <a:rPr lang="en-US" sz="1800" b="0"/>
                <a:t>.</a:t>
              </a:r>
            </a:p>
          </p:txBody>
        </p:sp>
      </p:grpSp>
      <p:grpSp>
        <p:nvGrpSpPr>
          <p:cNvPr id="38" name="Group 37"/>
          <p:cNvGrpSpPr/>
          <p:nvPr/>
        </p:nvGrpSpPr>
        <p:grpSpPr>
          <a:xfrm>
            <a:off x="5638800" y="4576763"/>
            <a:ext cx="2641600" cy="985837"/>
            <a:chOff x="5638800" y="4576763"/>
            <a:chExt cx="2641600" cy="985837"/>
          </a:xfrm>
        </p:grpSpPr>
        <p:sp>
          <p:nvSpPr>
            <p:cNvPr id="559141" name="Line 37"/>
            <p:cNvSpPr>
              <a:spLocks noChangeShapeType="1"/>
            </p:cNvSpPr>
            <p:nvPr/>
          </p:nvSpPr>
          <p:spPr bwMode="auto">
            <a:xfrm flipH="1">
              <a:off x="5638800" y="4760685"/>
              <a:ext cx="304800" cy="0"/>
            </a:xfrm>
            <a:prstGeom prst="line">
              <a:avLst/>
            </a:prstGeom>
            <a:noFill/>
            <a:ln w="9525">
              <a:solidFill>
                <a:schemeClr val="tx1"/>
              </a:solidFill>
              <a:round/>
              <a:headEnd/>
              <a:tailEnd type="triangle" w="med" len="med"/>
            </a:ln>
            <a:effectLst/>
          </p:spPr>
          <p:txBody>
            <a:bodyPr wrap="none" anchor="ctr">
              <a:prstTxWarp prst="textNoShape">
                <a:avLst/>
              </a:prstTxWarp>
            </a:bodyPr>
            <a:lstStyle/>
            <a:p>
              <a:endParaRPr lang="en-US"/>
            </a:p>
          </p:txBody>
        </p:sp>
        <p:sp>
          <p:nvSpPr>
            <p:cNvPr id="559142" name="Rectangle 38"/>
            <p:cNvSpPr>
              <a:spLocks noChangeArrowheads="1"/>
            </p:cNvSpPr>
            <p:nvPr/>
          </p:nvSpPr>
          <p:spPr bwMode="auto">
            <a:xfrm>
              <a:off x="5880100" y="4576763"/>
              <a:ext cx="2400300" cy="336550"/>
            </a:xfrm>
            <a:prstGeom prst="rect">
              <a:avLst/>
            </a:prstGeom>
            <a:noFill/>
            <a:ln w="9525">
              <a:noFill/>
              <a:miter lim="800000"/>
              <a:headEnd/>
              <a:tailEnd/>
            </a:ln>
            <a:effectLst/>
          </p:spPr>
          <p:txBody>
            <a:bodyPr wrap="none">
              <a:prstTxWarp prst="textNoShape">
                <a:avLst/>
              </a:prstTxWarp>
              <a:spAutoFit/>
            </a:bodyPr>
            <a:lstStyle/>
            <a:p>
              <a:r>
                <a:rPr lang="en-US" sz="1600" b="0" i="1"/>
                <a:t>Destructively changes </a:t>
              </a:r>
              <a:r>
                <a:rPr lang="en-US" sz="1600">
                  <a:latin typeface="Courier New" charset="0"/>
                </a:rPr>
                <a:t>str</a:t>
              </a:r>
            </a:p>
          </p:txBody>
        </p:sp>
        <p:sp>
          <p:nvSpPr>
            <p:cNvPr id="559145" name="Line 41"/>
            <p:cNvSpPr>
              <a:spLocks noChangeShapeType="1"/>
            </p:cNvSpPr>
            <p:nvPr/>
          </p:nvSpPr>
          <p:spPr bwMode="auto">
            <a:xfrm flipH="1">
              <a:off x="5638800" y="5409973"/>
              <a:ext cx="304800" cy="0"/>
            </a:xfrm>
            <a:prstGeom prst="line">
              <a:avLst/>
            </a:prstGeom>
            <a:noFill/>
            <a:ln w="9525">
              <a:solidFill>
                <a:schemeClr val="tx1"/>
              </a:solidFill>
              <a:round/>
              <a:headEnd/>
              <a:tailEnd type="triangle" w="med" len="med"/>
            </a:ln>
            <a:effectLst/>
          </p:spPr>
          <p:txBody>
            <a:bodyPr wrap="none" anchor="ctr">
              <a:prstTxWarp prst="textNoShape">
                <a:avLst/>
              </a:prstTxWarp>
            </a:bodyPr>
            <a:lstStyle/>
            <a:p>
              <a:endParaRPr lang="en-US"/>
            </a:p>
          </p:txBody>
        </p:sp>
        <p:sp>
          <p:nvSpPr>
            <p:cNvPr id="559146" name="Rectangle 42"/>
            <p:cNvSpPr>
              <a:spLocks noChangeArrowheads="1"/>
            </p:cNvSpPr>
            <p:nvPr/>
          </p:nvSpPr>
          <p:spPr bwMode="auto">
            <a:xfrm>
              <a:off x="5880100" y="5226050"/>
              <a:ext cx="2400300" cy="336550"/>
            </a:xfrm>
            <a:prstGeom prst="rect">
              <a:avLst/>
            </a:prstGeom>
            <a:noFill/>
            <a:ln w="9525">
              <a:noFill/>
              <a:miter lim="800000"/>
              <a:headEnd/>
              <a:tailEnd/>
            </a:ln>
            <a:effectLst/>
          </p:spPr>
          <p:txBody>
            <a:bodyPr wrap="none">
              <a:prstTxWarp prst="textNoShape">
                <a:avLst/>
              </a:prstTxWarp>
              <a:spAutoFit/>
            </a:bodyPr>
            <a:lstStyle/>
            <a:p>
              <a:r>
                <a:rPr lang="en-US" sz="1600" b="0" i="1"/>
                <a:t>Destructively changes </a:t>
              </a:r>
              <a:r>
                <a:rPr lang="en-US" sz="1600">
                  <a:latin typeface="Courier New" charset="0"/>
                </a:rPr>
                <a:t>str</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par>
                                <p:cTn id="7" presetID="1" presetClass="emph" presetSubtype="2" fill="hold" nodeType="withEffect">
                                  <p:stCondLst>
                                    <p:cond delay="0"/>
                                  </p:stCondLst>
                                  <p:childTnLst>
                                    <p:animClr clrSpc="rgb" dir="cw">
                                      <p:cBhvr>
                                        <p:cTn id="8" dur="500" fill="hold"/>
                                        <p:tgtEl>
                                          <p:spTgt spid="559128"/>
                                        </p:tgtEl>
                                        <p:attrNameLst>
                                          <p:attrName>fillcolor</p:attrName>
                                        </p:attrNameLst>
                                      </p:cBhvr>
                                      <p:to>
                                        <a:srgbClr val="FF6666"/>
                                      </p:to>
                                    </p:animClr>
                                    <p:set>
                                      <p:cBhvr>
                                        <p:cTn id="9" dur="500" fill="hold"/>
                                        <p:tgtEl>
                                          <p:spTgt spid="559128"/>
                                        </p:tgtEl>
                                        <p:attrNameLst>
                                          <p:attrName>fill.type</p:attrName>
                                        </p:attrNameLst>
                                      </p:cBhvr>
                                      <p:to>
                                        <p:strVal val="solid"/>
                                      </p:to>
                                    </p:set>
                                    <p:set>
                                      <p:cBhvr>
                                        <p:cTn id="10" dur="500" fill="hold"/>
                                        <p:tgtEl>
                                          <p:spTgt spid="559128"/>
                                        </p:tgtEl>
                                        <p:attrNameLst>
                                          <p:attrName>fill.on</p:attrName>
                                        </p:attrNameLst>
                                      </p:cBhvr>
                                      <p:to>
                                        <p:strVal val="true"/>
                                      </p:to>
                                    </p:set>
                                  </p:childTnLst>
                                </p:cTn>
                              </p:par>
                              <p:par>
                                <p:cTn id="11" presetID="1" presetClass="emph" presetSubtype="2" fill="hold" nodeType="withEffect">
                                  <p:stCondLst>
                                    <p:cond delay="0"/>
                                  </p:stCondLst>
                                  <p:childTnLst>
                                    <p:animClr clrSpc="rgb" dir="cw">
                                      <p:cBhvr>
                                        <p:cTn id="12" dur="500" fill="hold"/>
                                        <p:tgtEl>
                                          <p:spTgt spid="559132"/>
                                        </p:tgtEl>
                                        <p:attrNameLst>
                                          <p:attrName>fillcolor</p:attrName>
                                        </p:attrNameLst>
                                      </p:cBhvr>
                                      <p:to>
                                        <a:srgbClr val="FF6666"/>
                                      </p:to>
                                    </p:animClr>
                                    <p:set>
                                      <p:cBhvr>
                                        <p:cTn id="13" dur="500" fill="hold"/>
                                        <p:tgtEl>
                                          <p:spTgt spid="559132"/>
                                        </p:tgtEl>
                                        <p:attrNameLst>
                                          <p:attrName>fill.type</p:attrName>
                                        </p:attrNameLst>
                                      </p:cBhvr>
                                      <p:to>
                                        <p:strVal val="solid"/>
                                      </p:to>
                                    </p:set>
                                    <p:set>
                                      <p:cBhvr>
                                        <p:cTn id="14" dur="500" fill="hold"/>
                                        <p:tgtEl>
                                          <p:spTgt spid="55913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4530"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Exercise: String Processing</a:t>
            </a:r>
            <a:endParaRPr lang="en-US" sz="4000" dirty="0">
              <a:solidFill>
                <a:schemeClr val="tx1"/>
              </a:solidFill>
            </a:endParaRPr>
          </a:p>
        </p:txBody>
      </p:sp>
      <p:sp>
        <p:nvSpPr>
          <p:cNvPr id="534531" name="Rectangle 3"/>
          <p:cNvSpPr>
            <a:spLocks noChangeArrowheads="1"/>
          </p:cNvSpPr>
          <p:nvPr/>
        </p:nvSpPr>
        <p:spPr bwMode="auto">
          <a:xfrm>
            <a:off x="482600" y="1155700"/>
            <a:ext cx="8128000" cy="8255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An </a:t>
            </a:r>
            <a:r>
              <a:rPr lang="en-US" sz="2400" i="1" dirty="0"/>
              <a:t>acronym</a:t>
            </a:r>
            <a:r>
              <a:rPr lang="en-US" sz="2400" b="0" i="1" dirty="0"/>
              <a:t> </a:t>
            </a:r>
            <a:r>
              <a:rPr lang="en-US" sz="2400" b="0" dirty="0"/>
              <a:t>is a word formed by taking the first letter of each word in a sequence, as in</a:t>
            </a:r>
          </a:p>
        </p:txBody>
      </p:sp>
      <p:sp>
        <p:nvSpPr>
          <p:cNvPr id="534540" name="Rectangle 12"/>
          <p:cNvSpPr>
            <a:spLocks noChangeArrowheads="1"/>
          </p:cNvSpPr>
          <p:nvPr/>
        </p:nvSpPr>
        <p:spPr bwMode="auto">
          <a:xfrm>
            <a:off x="482600" y="2514600"/>
            <a:ext cx="8128000" cy="7620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Write a C++ program that generates acronyms, as illustrated by the following sample run:</a:t>
            </a:r>
          </a:p>
        </p:txBody>
      </p:sp>
      <p:sp>
        <p:nvSpPr>
          <p:cNvPr id="534542" name="Text Box 14"/>
          <p:cNvSpPr txBox="1">
            <a:spLocks noChangeArrowheads="1"/>
          </p:cNvSpPr>
          <p:nvPr/>
        </p:nvSpPr>
        <p:spPr bwMode="auto">
          <a:xfrm>
            <a:off x="774700" y="1981200"/>
            <a:ext cx="6781800" cy="346249"/>
          </a:xfrm>
          <a:prstGeom prst="rect">
            <a:avLst/>
          </a:prstGeom>
          <a:noFill/>
          <a:ln w="9525">
            <a:noFill/>
            <a:miter lim="800000"/>
            <a:headEnd/>
            <a:tailEnd/>
          </a:ln>
          <a:effectLst/>
        </p:spPr>
        <p:txBody>
          <a:bodyPr>
            <a:prstTxWarp prst="textNoShape">
              <a:avLst/>
            </a:prstTxWarp>
            <a:spAutoFit/>
          </a:bodyPr>
          <a:lstStyle/>
          <a:p>
            <a:pPr>
              <a:lnSpc>
                <a:spcPct val="90000"/>
              </a:lnSpc>
              <a:spcBef>
                <a:spcPct val="50000"/>
              </a:spcBef>
            </a:pPr>
            <a:r>
              <a:rPr lang="en-US" sz="1800" dirty="0">
                <a:latin typeface="Courier New" charset="0"/>
              </a:rPr>
              <a:t>"</a:t>
            </a:r>
            <a:r>
              <a:rPr lang="en-US" sz="1800" dirty="0" smtClean="0">
                <a:latin typeface="Courier New" charset="0"/>
              </a:rPr>
              <a:t>self-contained </a:t>
            </a:r>
            <a:r>
              <a:rPr lang="en-US" sz="1800" dirty="0">
                <a:latin typeface="Courier New" charset="0"/>
              </a:rPr>
              <a:t>underwater breathing apparatus"</a:t>
            </a:r>
          </a:p>
        </p:txBody>
      </p:sp>
      <p:sp>
        <p:nvSpPr>
          <p:cNvPr id="534543" name="Text Box 15"/>
          <p:cNvSpPr txBox="1">
            <a:spLocks noChangeArrowheads="1"/>
          </p:cNvSpPr>
          <p:nvPr/>
        </p:nvSpPr>
        <p:spPr bwMode="auto">
          <a:xfrm>
            <a:off x="7632700" y="1981200"/>
            <a:ext cx="1219200" cy="346249"/>
          </a:xfrm>
          <a:prstGeom prst="rect">
            <a:avLst/>
          </a:prstGeom>
          <a:noFill/>
          <a:ln w="9525">
            <a:noFill/>
            <a:miter lim="800000"/>
            <a:headEnd/>
            <a:tailEnd/>
          </a:ln>
          <a:effectLst/>
        </p:spPr>
        <p:txBody>
          <a:bodyPr>
            <a:prstTxWarp prst="textNoShape">
              <a:avLst/>
            </a:prstTxWarp>
            <a:spAutoFit/>
          </a:bodyPr>
          <a:lstStyle/>
          <a:p>
            <a:pPr>
              <a:lnSpc>
                <a:spcPct val="90000"/>
              </a:lnSpc>
              <a:spcBef>
                <a:spcPct val="50000"/>
              </a:spcBef>
            </a:pPr>
            <a:r>
              <a:rPr lang="en-US" sz="1800">
                <a:latin typeface="Courier New" charset="0"/>
              </a:rPr>
              <a:t>"scuba"</a:t>
            </a:r>
          </a:p>
        </p:txBody>
      </p:sp>
      <p:sp>
        <p:nvSpPr>
          <p:cNvPr id="534544" name="Line 16"/>
          <p:cNvSpPr>
            <a:spLocks noChangeShapeType="1"/>
          </p:cNvSpPr>
          <p:nvPr/>
        </p:nvSpPr>
        <p:spPr bwMode="auto">
          <a:xfrm>
            <a:off x="7404100" y="2159000"/>
            <a:ext cx="268288" cy="0"/>
          </a:xfrm>
          <a:prstGeom prst="line">
            <a:avLst/>
          </a:prstGeom>
          <a:noFill/>
          <a:ln w="9525">
            <a:solidFill>
              <a:schemeClr val="tx1"/>
            </a:solidFill>
            <a:round/>
            <a:headEnd/>
            <a:tailEnd type="triangle" w="med" len="med"/>
          </a:ln>
          <a:effectLst/>
        </p:spPr>
        <p:txBody>
          <a:bodyPr wrap="none" anchor="ctr">
            <a:prstTxWarp prst="textNoShape">
              <a:avLst/>
            </a:prstTxWarp>
          </a:bodyPr>
          <a:lstStyle/>
          <a:p>
            <a:endParaRPr lang="en-US"/>
          </a:p>
        </p:txBody>
      </p:sp>
      <p:grpSp>
        <p:nvGrpSpPr>
          <p:cNvPr id="534566" name="Group 38"/>
          <p:cNvGrpSpPr>
            <a:grpSpLocks/>
          </p:cNvGrpSpPr>
          <p:nvPr/>
        </p:nvGrpSpPr>
        <p:grpSpPr bwMode="auto">
          <a:xfrm>
            <a:off x="1524000" y="3497263"/>
            <a:ext cx="6105525" cy="1836737"/>
            <a:chOff x="960" y="2336"/>
            <a:chExt cx="3846" cy="1157"/>
          </a:xfrm>
        </p:grpSpPr>
        <p:pic>
          <p:nvPicPr>
            <p:cNvPr id="534545" name="Picture 17" descr="Console (2"/>
            <p:cNvPicPr>
              <a:picLocks noChangeAspect="1" noChangeArrowheads="1"/>
            </p:cNvPicPr>
            <p:nvPr/>
          </p:nvPicPr>
          <p:blipFill>
            <a:blip r:embed="rId3"/>
            <a:srcRect/>
            <a:stretch>
              <a:fillRect/>
            </a:stretch>
          </p:blipFill>
          <p:spPr bwMode="auto">
            <a:xfrm>
              <a:off x="960" y="2341"/>
              <a:ext cx="3846" cy="1152"/>
            </a:xfrm>
            <a:prstGeom prst="rect">
              <a:avLst/>
            </a:prstGeom>
            <a:noFill/>
          </p:spPr>
        </p:pic>
        <p:sp>
          <p:nvSpPr>
            <p:cNvPr id="534548" name="Text Box 20"/>
            <p:cNvSpPr txBox="1">
              <a:spLocks noChangeArrowheads="1"/>
            </p:cNvSpPr>
            <p:nvPr/>
          </p:nvSpPr>
          <p:spPr bwMode="auto">
            <a:xfrm>
              <a:off x="1200" y="2336"/>
              <a:ext cx="3360" cy="154"/>
            </a:xfrm>
            <a:prstGeom prst="rect">
              <a:avLst/>
            </a:prstGeom>
            <a:noFill/>
            <a:ln w="9525">
              <a:noFill/>
              <a:miter lim="800000"/>
              <a:headEnd/>
              <a:tailEnd/>
            </a:ln>
            <a:effectLst/>
          </p:spPr>
          <p:txBody>
            <a:bodyPr>
              <a:prstTxWarp prst="textNoShape">
                <a:avLst/>
              </a:prstTxWarp>
              <a:spAutoFit/>
            </a:bodyPr>
            <a:lstStyle/>
            <a:p>
              <a:pPr algn="ctr"/>
              <a:r>
                <a:rPr lang="en-US" sz="1000">
                  <a:solidFill>
                    <a:srgbClr val="333333"/>
                  </a:solidFill>
                  <a:latin typeface="Helvetica" charset="0"/>
                </a:rPr>
                <a:t>Acronym</a:t>
              </a:r>
              <a:endParaRPr lang="en-US" sz="1000" b="0">
                <a:solidFill>
                  <a:srgbClr val="333333"/>
                </a:solidFill>
                <a:latin typeface="Charcoal CY" charset="-52"/>
              </a:endParaRPr>
            </a:p>
          </p:txBody>
        </p:sp>
      </p:grpSp>
      <p:sp>
        <p:nvSpPr>
          <p:cNvPr id="534549" name="Text Box 21"/>
          <p:cNvSpPr txBox="1">
            <a:spLocks noChangeArrowheads="1"/>
          </p:cNvSpPr>
          <p:nvPr/>
        </p:nvSpPr>
        <p:spPr bwMode="auto">
          <a:xfrm>
            <a:off x="1536700" y="3687763"/>
            <a:ext cx="51181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Program to generate acronyms</a:t>
            </a:r>
          </a:p>
        </p:txBody>
      </p:sp>
      <p:sp>
        <p:nvSpPr>
          <p:cNvPr id="534550" name="Text Box 22"/>
          <p:cNvSpPr txBox="1">
            <a:spLocks noChangeArrowheads="1"/>
          </p:cNvSpPr>
          <p:nvPr/>
        </p:nvSpPr>
        <p:spPr bwMode="auto">
          <a:xfrm>
            <a:off x="1536700" y="3897313"/>
            <a:ext cx="51181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Enter string:</a:t>
            </a:r>
          </a:p>
        </p:txBody>
      </p:sp>
      <p:sp>
        <p:nvSpPr>
          <p:cNvPr id="534551" name="Text Box 23"/>
          <p:cNvSpPr txBox="1">
            <a:spLocks noChangeArrowheads="1"/>
          </p:cNvSpPr>
          <p:nvPr/>
        </p:nvSpPr>
        <p:spPr bwMode="auto">
          <a:xfrm>
            <a:off x="1536700" y="3897313"/>
            <a:ext cx="5118100" cy="304800"/>
          </a:xfrm>
          <a:prstGeom prst="rect">
            <a:avLst/>
          </a:prstGeom>
          <a:noFill/>
          <a:ln w="9525">
            <a:noFill/>
            <a:miter lim="800000"/>
            <a:headEnd/>
            <a:tailEnd/>
          </a:ln>
          <a:effectLst/>
        </p:spPr>
        <p:txBody>
          <a:bodyPr>
            <a:prstTxWarp prst="textNoShape">
              <a:avLst/>
            </a:prstTxWarp>
            <a:spAutoFit/>
          </a:bodyPr>
          <a:lstStyle/>
          <a:p>
            <a:r>
              <a:rPr lang="en-US">
                <a:solidFill>
                  <a:srgbClr val="0000FF"/>
                </a:solidFill>
                <a:latin typeface="Courier New" charset="0"/>
              </a:rPr>
              <a:t>              not in my back yard</a:t>
            </a:r>
          </a:p>
        </p:txBody>
      </p:sp>
      <p:sp>
        <p:nvSpPr>
          <p:cNvPr id="534552" name="Text Box 24"/>
          <p:cNvSpPr txBox="1">
            <a:spLocks noChangeArrowheads="1"/>
          </p:cNvSpPr>
          <p:nvPr/>
        </p:nvSpPr>
        <p:spPr bwMode="auto">
          <a:xfrm>
            <a:off x="1536700" y="4106863"/>
            <a:ext cx="51181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The acronym is "nimby"</a:t>
            </a:r>
          </a:p>
        </p:txBody>
      </p:sp>
      <p:sp>
        <p:nvSpPr>
          <p:cNvPr id="534553" name="Text Box 25"/>
          <p:cNvSpPr txBox="1">
            <a:spLocks noChangeArrowheads="1"/>
          </p:cNvSpPr>
          <p:nvPr/>
        </p:nvSpPr>
        <p:spPr bwMode="auto">
          <a:xfrm>
            <a:off x="1536700" y="4316413"/>
            <a:ext cx="51181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Enter string:</a:t>
            </a:r>
          </a:p>
        </p:txBody>
      </p:sp>
      <p:sp>
        <p:nvSpPr>
          <p:cNvPr id="534554" name="Text Box 26"/>
          <p:cNvSpPr txBox="1">
            <a:spLocks noChangeArrowheads="1"/>
          </p:cNvSpPr>
          <p:nvPr/>
        </p:nvSpPr>
        <p:spPr bwMode="auto">
          <a:xfrm>
            <a:off x="1536700" y="4316413"/>
            <a:ext cx="5880100" cy="304800"/>
          </a:xfrm>
          <a:prstGeom prst="rect">
            <a:avLst/>
          </a:prstGeom>
          <a:noFill/>
          <a:ln w="9525">
            <a:noFill/>
            <a:miter lim="800000"/>
            <a:headEnd/>
            <a:tailEnd/>
          </a:ln>
          <a:effectLst/>
        </p:spPr>
        <p:txBody>
          <a:bodyPr>
            <a:prstTxWarp prst="textNoShape">
              <a:avLst/>
            </a:prstTxWarp>
            <a:spAutoFit/>
          </a:bodyPr>
          <a:lstStyle/>
          <a:p>
            <a:r>
              <a:rPr lang="en-US">
                <a:solidFill>
                  <a:srgbClr val="0000FF"/>
                </a:solidFill>
                <a:latin typeface="Courier New" charset="0"/>
              </a:rPr>
              <a:t>              Federal Emergency Management Agency</a:t>
            </a:r>
          </a:p>
        </p:txBody>
      </p:sp>
      <p:sp>
        <p:nvSpPr>
          <p:cNvPr id="534555" name="Text Box 27"/>
          <p:cNvSpPr txBox="1">
            <a:spLocks noChangeArrowheads="1"/>
          </p:cNvSpPr>
          <p:nvPr/>
        </p:nvSpPr>
        <p:spPr bwMode="auto">
          <a:xfrm>
            <a:off x="1536700" y="4525963"/>
            <a:ext cx="51181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The acronym is "FEMA"</a:t>
            </a:r>
          </a:p>
        </p:txBody>
      </p:sp>
      <p:sp>
        <p:nvSpPr>
          <p:cNvPr id="534559" name="Text Box 31"/>
          <p:cNvSpPr txBox="1">
            <a:spLocks noChangeArrowheads="1"/>
          </p:cNvSpPr>
          <p:nvPr/>
        </p:nvSpPr>
        <p:spPr bwMode="auto">
          <a:xfrm>
            <a:off x="1536700" y="4741863"/>
            <a:ext cx="51181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Enter string: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34540"/>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499"/>
                                          </p:stCondLst>
                                        </p:cTn>
                                        <p:tgtEl>
                                          <p:spTgt spid="534566"/>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grpId="0" nodeType="afterEffect">
                                  <p:stCondLst>
                                    <p:cond delay="0"/>
                                  </p:stCondLst>
                                  <p:childTnLst>
                                    <p:set>
                                      <p:cBhvr>
                                        <p:cTn id="12" dur="1" fill="hold">
                                          <p:stCondLst>
                                            <p:cond delay="499"/>
                                          </p:stCondLst>
                                        </p:cTn>
                                        <p:tgtEl>
                                          <p:spTgt spid="534549">
                                            <p:txEl>
                                              <p:pRg st="0" end="0"/>
                                            </p:txEl>
                                          </p:spTgt>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grpId="0" nodeType="afterEffect">
                                  <p:stCondLst>
                                    <p:cond delay="0"/>
                                  </p:stCondLst>
                                  <p:childTnLst>
                                    <p:set>
                                      <p:cBhvr>
                                        <p:cTn id="15" dur="1" fill="hold">
                                          <p:stCondLst>
                                            <p:cond delay="499"/>
                                          </p:stCondLst>
                                        </p:cTn>
                                        <p:tgtEl>
                                          <p:spTgt spid="534550">
                                            <p:txEl>
                                              <p:pRg st="0" end="0"/>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534551">
                                            <p:txEl>
                                              <p:pRg st="0" end="0"/>
                                            </p:txEl>
                                          </p:spTgt>
                                        </p:tgtEl>
                                        <p:attrNameLst>
                                          <p:attrName>style.visibility</p:attrName>
                                        </p:attrNameLst>
                                      </p:cBhvr>
                                      <p:to>
                                        <p:strVal val="visible"/>
                                      </p:to>
                                    </p:set>
                                  </p:childTnLst>
                                </p:cTn>
                              </p:par>
                            </p:childTnLst>
                          </p:cTn>
                        </p:par>
                        <p:par>
                          <p:cTn id="20" fill="hold">
                            <p:stCondLst>
                              <p:cond delay="500"/>
                            </p:stCondLst>
                            <p:childTnLst>
                              <p:par>
                                <p:cTn id="21" presetID="1" presetClass="entr" presetSubtype="0" fill="hold" grpId="0" nodeType="afterEffect">
                                  <p:stCondLst>
                                    <p:cond delay="0"/>
                                  </p:stCondLst>
                                  <p:childTnLst>
                                    <p:set>
                                      <p:cBhvr>
                                        <p:cTn id="22" dur="1" fill="hold">
                                          <p:stCondLst>
                                            <p:cond delay="499"/>
                                          </p:stCondLst>
                                        </p:cTn>
                                        <p:tgtEl>
                                          <p:spTgt spid="534552">
                                            <p:txEl>
                                              <p:pRg st="0" end="0"/>
                                            </p:txEl>
                                          </p:spTgt>
                                        </p:tgtEl>
                                        <p:attrNameLst>
                                          <p:attrName>style.visibility</p:attrName>
                                        </p:attrNameLst>
                                      </p:cBhvr>
                                      <p:to>
                                        <p:strVal val="visible"/>
                                      </p:to>
                                    </p:set>
                                  </p:childTnLst>
                                </p:cTn>
                              </p:par>
                            </p:childTnLst>
                          </p:cTn>
                        </p:par>
                        <p:par>
                          <p:cTn id="23" fill="hold">
                            <p:stCondLst>
                              <p:cond delay="1000"/>
                            </p:stCondLst>
                            <p:childTnLst>
                              <p:par>
                                <p:cTn id="24" presetID="1" presetClass="entr" presetSubtype="0" fill="hold" grpId="0" nodeType="afterEffect">
                                  <p:stCondLst>
                                    <p:cond delay="0"/>
                                  </p:stCondLst>
                                  <p:childTnLst>
                                    <p:set>
                                      <p:cBhvr>
                                        <p:cTn id="25" dur="1" fill="hold">
                                          <p:stCondLst>
                                            <p:cond delay="499"/>
                                          </p:stCondLst>
                                        </p:cTn>
                                        <p:tgtEl>
                                          <p:spTgt spid="534553">
                                            <p:txEl>
                                              <p:pRg st="0" end="0"/>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499"/>
                                          </p:stCondLst>
                                        </p:cTn>
                                        <p:tgtEl>
                                          <p:spTgt spid="534554">
                                            <p:txEl>
                                              <p:pRg st="0" end="0"/>
                                            </p:txEl>
                                          </p:spTgt>
                                        </p:tgtEl>
                                        <p:attrNameLst>
                                          <p:attrName>style.visibility</p:attrName>
                                        </p:attrNameLst>
                                      </p:cBhvr>
                                      <p:to>
                                        <p:strVal val="visible"/>
                                      </p:to>
                                    </p:set>
                                  </p:childTnLst>
                                </p:cTn>
                              </p:par>
                            </p:childTnLst>
                          </p:cTn>
                        </p:par>
                        <p:par>
                          <p:cTn id="30" fill="hold">
                            <p:stCondLst>
                              <p:cond delay="500"/>
                            </p:stCondLst>
                            <p:childTnLst>
                              <p:par>
                                <p:cTn id="31" presetID="1" presetClass="entr" presetSubtype="0" fill="hold" grpId="0" nodeType="afterEffect">
                                  <p:stCondLst>
                                    <p:cond delay="0"/>
                                  </p:stCondLst>
                                  <p:childTnLst>
                                    <p:set>
                                      <p:cBhvr>
                                        <p:cTn id="32" dur="1" fill="hold">
                                          <p:stCondLst>
                                            <p:cond delay="499"/>
                                          </p:stCondLst>
                                        </p:cTn>
                                        <p:tgtEl>
                                          <p:spTgt spid="534555">
                                            <p:txEl>
                                              <p:pRg st="0" end="0"/>
                                            </p:txEl>
                                          </p:spTgt>
                                        </p:tgtEl>
                                        <p:attrNameLst>
                                          <p:attrName>style.visibility</p:attrName>
                                        </p:attrNameLst>
                                      </p:cBhvr>
                                      <p:to>
                                        <p:strVal val="visible"/>
                                      </p:to>
                                    </p:set>
                                  </p:childTnLst>
                                </p:cTn>
                              </p:par>
                            </p:childTnLst>
                          </p:cTn>
                        </p:par>
                        <p:par>
                          <p:cTn id="33" fill="hold">
                            <p:stCondLst>
                              <p:cond delay="1000"/>
                            </p:stCondLst>
                            <p:childTnLst>
                              <p:par>
                                <p:cTn id="34" presetID="1" presetClass="entr" presetSubtype="0" fill="hold" grpId="0" nodeType="afterEffect">
                                  <p:stCondLst>
                                    <p:cond delay="0"/>
                                  </p:stCondLst>
                                  <p:childTnLst>
                                    <p:set>
                                      <p:cBhvr>
                                        <p:cTn id="35" dur="1" fill="hold">
                                          <p:stCondLst>
                                            <p:cond delay="499"/>
                                          </p:stCondLst>
                                        </p:cTn>
                                        <p:tgtEl>
                                          <p:spTgt spid="53455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4540" grpId="0"/>
      <p:bldP spid="534549" grpId="0" build="p" autoUpdateAnimBg="0"/>
      <p:bldP spid="534550" grpId="0" build="p" autoUpdateAnimBg="0"/>
      <p:bldP spid="534551" grpId="0" build="p" autoUpdateAnimBg="0"/>
      <p:bldP spid="534552" grpId="0" build="p" autoUpdateAnimBg="0"/>
      <p:bldP spid="534553" grpId="0" build="p" autoUpdateAnimBg="0"/>
      <p:bldP spid="534554" grpId="0" build="p" autoUpdateAnimBg="0"/>
      <p:bldP spid="534555" grpId="0" build="p" autoUpdateAnimBg="0"/>
      <p:bldP spid="534559" grpId="0" build="p" autoUpdateAnimBg="0"/>
    </p:bld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1874"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Using Data Files</a:t>
            </a:r>
          </a:p>
        </p:txBody>
      </p:sp>
      <p:sp>
        <p:nvSpPr>
          <p:cNvPr id="591876" name="Rectangle 4"/>
          <p:cNvSpPr>
            <a:spLocks noChangeArrowheads="1"/>
          </p:cNvSpPr>
          <p:nvPr/>
        </p:nvSpPr>
        <p:spPr bwMode="auto">
          <a:xfrm>
            <a:off x="504825" y="1219200"/>
            <a:ext cx="8183563" cy="38862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A </a:t>
            </a:r>
            <a:r>
              <a:rPr lang="en-US" sz="2400" i="1" dirty="0"/>
              <a:t>file</a:t>
            </a:r>
            <a:r>
              <a:rPr lang="en-US" sz="2400" b="0" i="1" dirty="0"/>
              <a:t> </a:t>
            </a:r>
            <a:r>
              <a:rPr lang="en-US" sz="2400" b="0" dirty="0"/>
              <a:t>is the generic name for any named collection of data maintained on the various types of permanent storage media attached to a computer.  In most cases, a file is stored on a hard disk, but it can also be stored on removable medium, such as a CD or flash memory drive.</a:t>
            </a:r>
          </a:p>
          <a:p>
            <a:pPr marL="342900" indent="-342900" algn="just">
              <a:lnSpc>
                <a:spcPct val="85000"/>
              </a:lnSpc>
              <a:spcAft>
                <a:spcPct val="50000"/>
              </a:spcAft>
              <a:buFontTx/>
              <a:buChar char="•"/>
            </a:pPr>
            <a:r>
              <a:rPr lang="en-US" sz="2400" b="0" dirty="0"/>
              <a:t>Files can contain information of many different types.  When you compile a C++ program, for example, the compiler stores its output in an </a:t>
            </a:r>
            <a:r>
              <a:rPr lang="en-US" sz="2400" i="1" dirty="0"/>
              <a:t>object file</a:t>
            </a:r>
            <a:r>
              <a:rPr lang="en-US" sz="2400" b="0" i="1" dirty="0"/>
              <a:t> </a:t>
            </a:r>
            <a:r>
              <a:rPr lang="en-US" sz="2400" b="0" dirty="0"/>
              <a:t>containing the binary representation of the program.  The most common type of file, however, is a </a:t>
            </a:r>
            <a:r>
              <a:rPr lang="en-US" sz="2400" i="1" dirty="0"/>
              <a:t>text file</a:t>
            </a:r>
            <a:r>
              <a:rPr lang="en-US" sz="2400" b="0" i="1" dirty="0"/>
              <a:t>, </a:t>
            </a:r>
            <a:r>
              <a:rPr lang="en-US" sz="2400" b="0" dirty="0"/>
              <a:t>which contains character data of the sort you find in a string.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9187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1876" grpId="0" build="p" autoUpdateAnimBg="0"/>
    </p:bld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3922"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Text Files </a:t>
            </a:r>
            <a:r>
              <a:rPr lang="en-US" sz="4000" i="1" dirty="0">
                <a:solidFill>
                  <a:srgbClr val="FF0000"/>
                </a:solidFill>
              </a:rPr>
              <a:t>vs.</a:t>
            </a:r>
            <a:r>
              <a:rPr lang="en-US" sz="4000" dirty="0">
                <a:solidFill>
                  <a:srgbClr val="FF0000"/>
                </a:solidFill>
              </a:rPr>
              <a:t> Strings</a:t>
            </a:r>
          </a:p>
        </p:txBody>
      </p:sp>
      <p:grpSp>
        <p:nvGrpSpPr>
          <p:cNvPr id="2" name="Group 3"/>
          <p:cNvGrpSpPr>
            <a:grpSpLocks/>
          </p:cNvGrpSpPr>
          <p:nvPr/>
        </p:nvGrpSpPr>
        <p:grpSpPr bwMode="auto">
          <a:xfrm>
            <a:off x="457200" y="2286000"/>
            <a:ext cx="8229600" cy="1958975"/>
            <a:chOff x="288" y="1440"/>
            <a:chExt cx="5184" cy="1234"/>
          </a:xfrm>
        </p:grpSpPr>
        <p:sp>
          <p:nvSpPr>
            <p:cNvPr id="593924" name="Text Box 4"/>
            <p:cNvSpPr txBox="1">
              <a:spLocks noChangeArrowheads="1"/>
            </p:cNvSpPr>
            <p:nvPr/>
          </p:nvSpPr>
          <p:spPr bwMode="auto">
            <a:xfrm>
              <a:off x="536" y="1440"/>
              <a:ext cx="4936" cy="1234"/>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2400" b="0" i="1"/>
                <a:t>The information stored in a file is permanent.</a:t>
              </a:r>
              <a:r>
                <a:rPr lang="en-US" sz="2400" b="0"/>
                <a:t>  The value of a string variable persists only as long as the variable does.  Local variables disappear when the method returns, and instance variables disappear when the object goes away, which typically does not occur until the program exits.  Information stored in a file exists until the file is deleted.</a:t>
              </a:r>
            </a:p>
          </p:txBody>
        </p:sp>
        <p:sp>
          <p:nvSpPr>
            <p:cNvPr id="593925" name="Text Box 5"/>
            <p:cNvSpPr txBox="1">
              <a:spLocks noChangeArrowheads="1"/>
            </p:cNvSpPr>
            <p:nvPr/>
          </p:nvSpPr>
          <p:spPr bwMode="auto">
            <a:xfrm>
              <a:off x="288" y="1440"/>
              <a:ext cx="293" cy="254"/>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2400" b="0"/>
                <a:t>1.</a:t>
              </a:r>
            </a:p>
          </p:txBody>
        </p:sp>
      </p:grpSp>
      <p:grpSp>
        <p:nvGrpSpPr>
          <p:cNvPr id="3" name="Group 6"/>
          <p:cNvGrpSpPr>
            <a:grpSpLocks/>
          </p:cNvGrpSpPr>
          <p:nvPr/>
        </p:nvGrpSpPr>
        <p:grpSpPr bwMode="auto">
          <a:xfrm>
            <a:off x="457200" y="4343400"/>
            <a:ext cx="8229600" cy="1958975"/>
            <a:chOff x="288" y="2736"/>
            <a:chExt cx="5184" cy="1234"/>
          </a:xfrm>
        </p:grpSpPr>
        <p:sp>
          <p:nvSpPr>
            <p:cNvPr id="593927" name="Text Box 7"/>
            <p:cNvSpPr txBox="1">
              <a:spLocks noChangeArrowheads="1"/>
            </p:cNvSpPr>
            <p:nvPr/>
          </p:nvSpPr>
          <p:spPr bwMode="auto">
            <a:xfrm>
              <a:off x="536" y="2736"/>
              <a:ext cx="4936" cy="1234"/>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2400" b="0" i="1"/>
                <a:t>Files are usually read sequentially.</a:t>
              </a:r>
              <a:r>
                <a:rPr lang="en-US" sz="2400" b="0"/>
                <a:t>  When you read data from a file, you usually start at the beginning and read the characters in order, either individually or in groups that are most commonly individual lines.  Once you have read one set of characters, you then move on to the next set of characters until you reach the end of the file.</a:t>
              </a:r>
            </a:p>
          </p:txBody>
        </p:sp>
        <p:sp>
          <p:nvSpPr>
            <p:cNvPr id="593928" name="Text Box 8"/>
            <p:cNvSpPr txBox="1">
              <a:spLocks noChangeArrowheads="1"/>
            </p:cNvSpPr>
            <p:nvPr/>
          </p:nvSpPr>
          <p:spPr bwMode="auto">
            <a:xfrm>
              <a:off x="288" y="2736"/>
              <a:ext cx="293" cy="254"/>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2400" b="0"/>
                <a:t>2.</a:t>
              </a:r>
            </a:p>
          </p:txBody>
        </p:sp>
      </p:grpSp>
      <p:sp>
        <p:nvSpPr>
          <p:cNvPr id="593929" name="Text Box 9"/>
          <p:cNvSpPr txBox="1">
            <a:spLocks noChangeArrowheads="1"/>
          </p:cNvSpPr>
          <p:nvPr/>
        </p:nvSpPr>
        <p:spPr bwMode="auto">
          <a:xfrm>
            <a:off x="457200" y="1154113"/>
            <a:ext cx="8229600" cy="1208087"/>
          </a:xfrm>
          <a:prstGeom prst="rect">
            <a:avLst/>
          </a:prstGeom>
          <a:noFill/>
          <a:ln w="9525">
            <a:noFill/>
            <a:miter lim="800000"/>
            <a:headEnd/>
            <a:tailEnd/>
          </a:ln>
          <a:effectLst/>
        </p:spPr>
        <p:txBody>
          <a:bodyPr>
            <a:prstTxWarp prst="textNoShape">
              <a:avLst/>
            </a:prstTxWarp>
            <a:spAutoFit/>
          </a:bodyPr>
          <a:lstStyle/>
          <a:p>
            <a:pPr algn="just">
              <a:lnSpc>
                <a:spcPct val="85000"/>
              </a:lnSpc>
              <a:spcAft>
                <a:spcPct val="50000"/>
              </a:spcAft>
            </a:pPr>
            <a:r>
              <a:rPr lang="en-US" sz="2400" b="0"/>
              <a:t>Although text files and strings both contain character data, it is important to keep in mind the following important differences between text files and strings: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5970"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Using Text Files</a:t>
            </a:r>
          </a:p>
        </p:txBody>
      </p:sp>
      <p:sp>
        <p:nvSpPr>
          <p:cNvPr id="595971" name="Rectangle 3"/>
          <p:cNvSpPr>
            <a:spLocks noChangeArrowheads="1"/>
          </p:cNvSpPr>
          <p:nvPr/>
        </p:nvSpPr>
        <p:spPr bwMode="auto">
          <a:xfrm>
            <a:off x="503238" y="1155700"/>
            <a:ext cx="8183562" cy="8255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When you want to read data from a text file as part of a C++ program, you need to take the following steps:</a:t>
            </a:r>
          </a:p>
        </p:txBody>
      </p:sp>
      <p:grpSp>
        <p:nvGrpSpPr>
          <p:cNvPr id="2" name="Group 5"/>
          <p:cNvGrpSpPr>
            <a:grpSpLocks/>
          </p:cNvGrpSpPr>
          <p:nvPr/>
        </p:nvGrpSpPr>
        <p:grpSpPr bwMode="auto">
          <a:xfrm>
            <a:off x="876300" y="1993901"/>
            <a:ext cx="7823200" cy="1827214"/>
            <a:chOff x="552" y="1256"/>
            <a:chExt cx="4928" cy="1151"/>
          </a:xfrm>
        </p:grpSpPr>
        <p:sp>
          <p:nvSpPr>
            <p:cNvPr id="595974" name="Text Box 6"/>
            <p:cNvSpPr txBox="1">
              <a:spLocks noChangeArrowheads="1"/>
            </p:cNvSpPr>
            <p:nvPr/>
          </p:nvSpPr>
          <p:spPr bwMode="auto">
            <a:xfrm>
              <a:off x="792" y="1256"/>
              <a:ext cx="4688" cy="1151"/>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2200" b="0" dirty="0"/>
                <a:t>Construct a new </a:t>
              </a:r>
              <a:r>
                <a:rPr lang="en-US" sz="2000" dirty="0" err="1">
                  <a:latin typeface="Courier New" charset="0"/>
                </a:rPr>
                <a:t>ifstream</a:t>
              </a:r>
              <a:r>
                <a:rPr lang="en-US" sz="2200" b="0" dirty="0"/>
                <a:t> object that is tied to the data in the file by calling the </a:t>
              </a:r>
              <a:r>
                <a:rPr lang="en-US" sz="2000" dirty="0">
                  <a:latin typeface="Courier New" charset="0"/>
                </a:rPr>
                <a:t>open</a:t>
              </a:r>
              <a:r>
                <a:rPr lang="en-US" sz="2200" b="0" dirty="0"/>
                <a:t> method for the stream.  This phase of the process is called </a:t>
              </a:r>
              <a:r>
                <a:rPr lang="en-US" sz="2200" i="1" dirty="0"/>
                <a:t>opening the file</a:t>
              </a:r>
              <a:r>
                <a:rPr lang="en-US" sz="2200" b="0" i="1" dirty="0"/>
                <a:t>.</a:t>
              </a:r>
              <a:r>
                <a:rPr lang="en-US" sz="2200" b="0" dirty="0"/>
                <a:t> </a:t>
              </a:r>
              <a:r>
                <a:rPr lang="en-US" sz="2200" b="0" dirty="0" smtClean="0"/>
                <a:t> For historical reasons, the </a:t>
              </a:r>
              <a:r>
                <a:rPr lang="en-US" sz="2200" b="0" dirty="0"/>
                <a:t>argument to </a:t>
              </a:r>
              <a:r>
                <a:rPr lang="en-US" sz="2000" dirty="0">
                  <a:latin typeface="Courier New" charset="0"/>
                </a:rPr>
                <a:t>open</a:t>
              </a:r>
              <a:r>
                <a:rPr lang="en-US" sz="2200" b="0" dirty="0"/>
                <a:t> is a C string rather than a C++ </a:t>
              </a:r>
              <a:r>
                <a:rPr lang="en-US" sz="2200" b="0" dirty="0" smtClean="0"/>
                <a:t>string, which makes it less convenient to use.  To avoid these complications, the programs in this course tend to use the </a:t>
              </a:r>
              <a:r>
                <a:rPr lang="en-US" sz="2000" dirty="0" err="1" smtClean="0">
                  <a:latin typeface="Courier New"/>
                  <a:cs typeface="Courier New"/>
                </a:rPr>
                <a:t>filelib.h</a:t>
              </a:r>
              <a:r>
                <a:rPr lang="en-US" sz="2200" b="0" dirty="0" smtClean="0"/>
                <a:t> library.</a:t>
              </a:r>
              <a:endParaRPr lang="en-US" sz="2200" b="0" dirty="0"/>
            </a:p>
          </p:txBody>
        </p:sp>
        <p:sp>
          <p:nvSpPr>
            <p:cNvPr id="595975" name="Text Box 7"/>
            <p:cNvSpPr txBox="1">
              <a:spLocks noChangeArrowheads="1"/>
            </p:cNvSpPr>
            <p:nvPr/>
          </p:nvSpPr>
          <p:spPr bwMode="auto">
            <a:xfrm>
              <a:off x="552" y="1256"/>
              <a:ext cx="293" cy="237"/>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2200" b="0"/>
                <a:t>1.</a:t>
              </a:r>
            </a:p>
          </p:txBody>
        </p:sp>
      </p:grpSp>
      <p:grpSp>
        <p:nvGrpSpPr>
          <p:cNvPr id="3" name="Group 8"/>
          <p:cNvGrpSpPr>
            <a:grpSpLocks/>
          </p:cNvGrpSpPr>
          <p:nvPr/>
        </p:nvGrpSpPr>
        <p:grpSpPr bwMode="auto">
          <a:xfrm>
            <a:off x="876300" y="3909030"/>
            <a:ext cx="7823200" cy="1228725"/>
            <a:chOff x="552" y="1256"/>
            <a:chExt cx="4928" cy="774"/>
          </a:xfrm>
        </p:grpSpPr>
        <p:sp>
          <p:nvSpPr>
            <p:cNvPr id="595977" name="Text Box 9"/>
            <p:cNvSpPr txBox="1">
              <a:spLocks noChangeArrowheads="1"/>
            </p:cNvSpPr>
            <p:nvPr/>
          </p:nvSpPr>
          <p:spPr bwMode="auto">
            <a:xfrm>
              <a:off x="792" y="1256"/>
              <a:ext cx="4688" cy="774"/>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2200" b="0" dirty="0"/>
                <a:t>Call the methods provided by the </a:t>
              </a:r>
              <a:r>
                <a:rPr lang="en-US" sz="2000" dirty="0" err="1">
                  <a:latin typeface="Courier New" charset="0"/>
                </a:rPr>
                <a:t>ifstream</a:t>
              </a:r>
              <a:r>
                <a:rPr lang="en-US" sz="2200" b="0" dirty="0"/>
                <a:t> class to read data from the file in sequential order.  The text describes several strategies for doing so; for today, we’ll concentrate on reading a file line by line using the </a:t>
              </a:r>
              <a:r>
                <a:rPr lang="en-US" sz="2000" dirty="0" err="1">
                  <a:latin typeface="Courier New" charset="0"/>
                </a:rPr>
                <a:t>getline</a:t>
              </a:r>
              <a:r>
                <a:rPr lang="en-US" sz="2200" b="0" dirty="0"/>
                <a:t> function.</a:t>
              </a:r>
            </a:p>
          </p:txBody>
        </p:sp>
        <p:sp>
          <p:nvSpPr>
            <p:cNvPr id="595978" name="Text Box 10"/>
            <p:cNvSpPr txBox="1">
              <a:spLocks noChangeArrowheads="1"/>
            </p:cNvSpPr>
            <p:nvPr/>
          </p:nvSpPr>
          <p:spPr bwMode="auto">
            <a:xfrm>
              <a:off x="552" y="1256"/>
              <a:ext cx="293" cy="237"/>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2200" b="0"/>
                <a:t>2.</a:t>
              </a:r>
            </a:p>
          </p:txBody>
        </p:sp>
      </p:grpSp>
      <p:grpSp>
        <p:nvGrpSpPr>
          <p:cNvPr id="4" name="Group 11"/>
          <p:cNvGrpSpPr>
            <a:grpSpLocks/>
          </p:cNvGrpSpPr>
          <p:nvPr/>
        </p:nvGrpSpPr>
        <p:grpSpPr bwMode="auto">
          <a:xfrm>
            <a:off x="876300" y="5255230"/>
            <a:ext cx="7823200" cy="676275"/>
            <a:chOff x="552" y="1256"/>
            <a:chExt cx="4928" cy="426"/>
          </a:xfrm>
        </p:grpSpPr>
        <p:sp>
          <p:nvSpPr>
            <p:cNvPr id="595980" name="Text Box 12"/>
            <p:cNvSpPr txBox="1">
              <a:spLocks noChangeArrowheads="1"/>
            </p:cNvSpPr>
            <p:nvPr/>
          </p:nvSpPr>
          <p:spPr bwMode="auto">
            <a:xfrm>
              <a:off x="792" y="1256"/>
              <a:ext cx="4688" cy="426"/>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2200" b="0" dirty="0"/>
                <a:t>Break the association between the reader and the file by calling the stream’s </a:t>
              </a:r>
              <a:r>
                <a:rPr lang="en-US" sz="2000" dirty="0">
                  <a:latin typeface="Courier New" charset="0"/>
                </a:rPr>
                <a:t>close</a:t>
              </a:r>
              <a:r>
                <a:rPr lang="en-US" sz="2200" b="0" dirty="0"/>
                <a:t> method, which is called </a:t>
              </a:r>
              <a:r>
                <a:rPr lang="en-US" sz="2200" i="1" dirty="0"/>
                <a:t>closing the file</a:t>
              </a:r>
              <a:r>
                <a:rPr lang="en-US" sz="2200" b="0" i="1" dirty="0"/>
                <a:t>.</a:t>
              </a:r>
            </a:p>
          </p:txBody>
        </p:sp>
        <p:sp>
          <p:nvSpPr>
            <p:cNvPr id="595981" name="Text Box 13"/>
            <p:cNvSpPr txBox="1">
              <a:spLocks noChangeArrowheads="1"/>
            </p:cNvSpPr>
            <p:nvPr/>
          </p:nvSpPr>
          <p:spPr bwMode="auto">
            <a:xfrm>
              <a:off x="552" y="1256"/>
              <a:ext cx="293" cy="237"/>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2200" b="0"/>
                <a:t>3.</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0" y="76200"/>
            <a:ext cx="9144000" cy="1143000"/>
          </a:xfrm>
          <a:noFill/>
        </p:spPr>
        <p:txBody>
          <a:bodyPr/>
          <a:lstStyle/>
          <a:p>
            <a:r>
              <a:rPr lang="en-US" sz="4000" dirty="0" smtClean="0">
                <a:solidFill>
                  <a:srgbClr val="FF0000"/>
                </a:solidFill>
                <a:latin typeface="Times New Roman" pitchFamily="1" charset="0"/>
              </a:rPr>
              <a:t>Web Documentation for </a:t>
            </a:r>
            <a:r>
              <a:rPr lang="en-US" sz="3600" b="1" dirty="0" err="1" smtClean="0">
                <a:solidFill>
                  <a:srgbClr val="FF0000"/>
                </a:solidFill>
                <a:latin typeface="Courier New"/>
                <a:cs typeface="Courier New"/>
              </a:rPr>
              <a:t>filelib.h</a:t>
            </a:r>
            <a:endParaRPr lang="en-US" b="1" dirty="0">
              <a:solidFill>
                <a:schemeClr val="tx1"/>
              </a:solidFill>
              <a:latin typeface="Courier New"/>
              <a:cs typeface="Courier New"/>
            </a:endParaRPr>
          </a:p>
        </p:txBody>
      </p:sp>
      <p:sp>
        <p:nvSpPr>
          <p:cNvPr id="59395" name="Rectangle 3"/>
          <p:cNvSpPr>
            <a:spLocks noChangeArrowheads="1"/>
          </p:cNvSpPr>
          <p:nvPr/>
        </p:nvSpPr>
        <p:spPr bwMode="auto">
          <a:xfrm>
            <a:off x="290513" y="1160463"/>
            <a:ext cx="8575675" cy="5394325"/>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59396" name="Rectangle 4"/>
          <p:cNvSpPr>
            <a:spLocks noChangeArrowheads="1"/>
          </p:cNvSpPr>
          <p:nvPr/>
        </p:nvSpPr>
        <p:spPr bwMode="auto">
          <a:xfrm>
            <a:off x="406400" y="2089863"/>
            <a:ext cx="8356600" cy="361950"/>
          </a:xfrm>
          <a:prstGeom prst="rect">
            <a:avLst/>
          </a:prstGeom>
          <a:solidFill>
            <a:srgbClr val="CCCCFF"/>
          </a:solidFill>
          <a:ln w="19050">
            <a:solidFill>
              <a:srgbClr val="999999"/>
            </a:solidFill>
            <a:miter lim="800000"/>
            <a:headEnd/>
            <a:tailEnd/>
          </a:ln>
        </p:spPr>
        <p:txBody>
          <a:bodyPr wrap="none" anchor="ctr">
            <a:prstTxWarp prst="textNoShape">
              <a:avLst/>
            </a:prstTxWarp>
          </a:bodyPr>
          <a:lstStyle/>
          <a:p>
            <a:r>
              <a:rPr lang="en-US" sz="1800" b="1" i="0" dirty="0" smtClean="0"/>
              <a:t>Function Detail</a:t>
            </a:r>
            <a:endParaRPr lang="en-US" sz="2400" i="0" dirty="0"/>
          </a:p>
        </p:txBody>
      </p:sp>
      <p:sp>
        <p:nvSpPr>
          <p:cNvPr id="59398" name="Text Box 6"/>
          <p:cNvSpPr txBox="1">
            <a:spLocks noChangeArrowheads="1"/>
          </p:cNvSpPr>
          <p:nvPr/>
        </p:nvSpPr>
        <p:spPr bwMode="auto">
          <a:xfrm>
            <a:off x="381000" y="2478800"/>
            <a:ext cx="6870700" cy="539635"/>
          </a:xfrm>
          <a:prstGeom prst="rect">
            <a:avLst/>
          </a:prstGeom>
          <a:noFill/>
          <a:ln w="9525">
            <a:noFill/>
            <a:miter lim="800000"/>
            <a:headEnd/>
            <a:tailEnd/>
          </a:ln>
        </p:spPr>
        <p:txBody>
          <a:bodyPr>
            <a:prstTxWarp prst="textNoShape">
              <a:avLst/>
            </a:prstTxWarp>
            <a:spAutoFit/>
          </a:bodyPr>
          <a:lstStyle/>
          <a:p>
            <a:pPr>
              <a:lnSpc>
                <a:spcPct val="90000"/>
              </a:lnSpc>
              <a:spcBef>
                <a:spcPct val="50000"/>
              </a:spcBef>
            </a:pPr>
            <a:r>
              <a:rPr lang="en-US" sz="1600" dirty="0" err="1" smtClean="0">
                <a:latin typeface="Courier New"/>
                <a:cs typeface="Courier New"/>
              </a:rPr>
              <a:t>bool</a:t>
            </a:r>
            <a:r>
              <a:rPr lang="en-US" sz="1600" dirty="0" smtClean="0">
                <a:latin typeface="Courier New"/>
                <a:cs typeface="Courier New"/>
              </a:rPr>
              <a:t> </a:t>
            </a:r>
            <a:r>
              <a:rPr lang="en-US" sz="1600" dirty="0" err="1" smtClean="0">
                <a:latin typeface="Courier New"/>
                <a:cs typeface="Courier New"/>
              </a:rPr>
              <a:t>openFile(ifstream</a:t>
            </a:r>
            <a:r>
              <a:rPr lang="en-US" sz="1600" dirty="0" smtClean="0">
                <a:latin typeface="Courier New"/>
                <a:cs typeface="Courier New"/>
              </a:rPr>
              <a:t> &amp; stream, string filename);</a:t>
            </a:r>
          </a:p>
          <a:p>
            <a:pPr>
              <a:lnSpc>
                <a:spcPct val="90000"/>
              </a:lnSpc>
              <a:spcBef>
                <a:spcPts val="0"/>
              </a:spcBef>
            </a:pPr>
            <a:r>
              <a:rPr lang="en-US" sz="1600" dirty="0" err="1" smtClean="0">
                <a:latin typeface="Courier New"/>
                <a:cs typeface="Courier New"/>
              </a:rPr>
              <a:t>bool</a:t>
            </a:r>
            <a:r>
              <a:rPr lang="en-US" sz="1600" dirty="0" smtClean="0">
                <a:latin typeface="Courier New"/>
                <a:cs typeface="Courier New"/>
              </a:rPr>
              <a:t> </a:t>
            </a:r>
            <a:r>
              <a:rPr lang="en-US" sz="1600" dirty="0" err="1" smtClean="0">
                <a:latin typeface="Courier New"/>
                <a:cs typeface="Courier New"/>
              </a:rPr>
              <a:t>openFile(ofstream</a:t>
            </a:r>
            <a:r>
              <a:rPr lang="en-US" sz="1600" dirty="0" smtClean="0">
                <a:latin typeface="Courier New"/>
                <a:cs typeface="Courier New"/>
              </a:rPr>
              <a:t> &amp; stream, string filename);</a:t>
            </a:r>
            <a:endParaRPr lang="en-US" sz="1600" b="1" i="0" dirty="0">
              <a:latin typeface="Courier New"/>
              <a:cs typeface="Courier New"/>
            </a:endParaRPr>
          </a:p>
        </p:txBody>
      </p:sp>
      <p:sp>
        <p:nvSpPr>
          <p:cNvPr id="59399" name="Text Box 7"/>
          <p:cNvSpPr txBox="1">
            <a:spLocks noChangeArrowheads="1"/>
          </p:cNvSpPr>
          <p:nvPr/>
        </p:nvSpPr>
        <p:spPr bwMode="auto">
          <a:xfrm>
            <a:off x="749300" y="2991563"/>
            <a:ext cx="7531100" cy="982833"/>
          </a:xfrm>
          <a:prstGeom prst="rect">
            <a:avLst/>
          </a:prstGeom>
          <a:noFill/>
          <a:ln w="9525">
            <a:noFill/>
            <a:miter lim="800000"/>
            <a:headEnd/>
            <a:tailEnd/>
          </a:ln>
        </p:spPr>
        <p:txBody>
          <a:bodyPr wrap="square">
            <a:prstTxWarp prst="textNoShape">
              <a:avLst/>
            </a:prstTxWarp>
            <a:spAutoFit/>
          </a:bodyPr>
          <a:lstStyle/>
          <a:p>
            <a:pPr>
              <a:lnSpc>
                <a:spcPct val="90000"/>
              </a:lnSpc>
            </a:pPr>
            <a:r>
              <a:rPr lang="en-US" sz="1600" b="0" dirty="0" smtClean="0"/>
              <a:t>Opens the </a:t>
            </a:r>
            <a:r>
              <a:rPr lang="en-US" sz="1600" b="0" dirty="0" err="1" smtClean="0"/>
              <a:t>filestream</a:t>
            </a:r>
            <a:r>
              <a:rPr lang="en-US" sz="1600" b="0" dirty="0" smtClean="0"/>
              <a:t> </a:t>
            </a:r>
            <a:r>
              <a:rPr lang="en-US" dirty="0" smtClean="0">
                <a:latin typeface="Courier New"/>
                <a:cs typeface="Courier New"/>
              </a:rPr>
              <a:t>stream</a:t>
            </a:r>
            <a:r>
              <a:rPr lang="en-US" sz="1600" b="0" dirty="0" smtClean="0"/>
              <a:t> using the specified </a:t>
            </a:r>
            <a:r>
              <a:rPr lang="en-US" dirty="0" smtClean="0">
                <a:latin typeface="Courier New"/>
                <a:cs typeface="Courier New"/>
              </a:rPr>
              <a:t>filename</a:t>
            </a:r>
            <a:r>
              <a:rPr lang="en-US" sz="1600" b="0" dirty="0" smtClean="0"/>
              <a:t>. This function is similar to the </a:t>
            </a:r>
            <a:r>
              <a:rPr lang="en-US" dirty="0" smtClean="0">
                <a:latin typeface="Courier New"/>
                <a:cs typeface="Courier New"/>
              </a:rPr>
              <a:t>open</a:t>
            </a:r>
            <a:r>
              <a:rPr lang="en-US" sz="1600" b="0" dirty="0" smtClean="0"/>
              <a:t> method of the stream classes, but uses a C++ </a:t>
            </a:r>
            <a:r>
              <a:rPr lang="en-US" dirty="0" smtClean="0">
                <a:latin typeface="Courier New"/>
                <a:cs typeface="Courier New"/>
              </a:rPr>
              <a:t>string</a:t>
            </a:r>
            <a:r>
              <a:rPr lang="en-US" sz="1600" b="0" dirty="0" smtClean="0"/>
              <a:t> object instead of the older</a:t>
            </a:r>
          </a:p>
          <a:p>
            <a:pPr>
              <a:lnSpc>
                <a:spcPct val="90000"/>
              </a:lnSpc>
            </a:pPr>
            <a:r>
              <a:rPr lang="en-US" sz="1600" b="0" dirty="0" smtClean="0"/>
              <a:t>C-style string. If the operation succeeds, </a:t>
            </a:r>
            <a:r>
              <a:rPr lang="en-US" dirty="0" err="1" smtClean="0">
                <a:latin typeface="Courier New"/>
                <a:cs typeface="Courier New"/>
              </a:rPr>
              <a:t>openFile</a:t>
            </a:r>
            <a:r>
              <a:rPr lang="en-US" sz="1600" b="0" dirty="0" smtClean="0"/>
              <a:t> returns </a:t>
            </a:r>
            <a:r>
              <a:rPr lang="en-US" dirty="0" smtClean="0">
                <a:latin typeface="Courier New"/>
                <a:cs typeface="Courier New"/>
              </a:rPr>
              <a:t>true</a:t>
            </a:r>
            <a:r>
              <a:rPr lang="en-US" sz="1600" b="0" dirty="0" smtClean="0"/>
              <a:t>; if it fails, </a:t>
            </a:r>
            <a:r>
              <a:rPr lang="en-US" dirty="0" err="1" smtClean="0">
                <a:latin typeface="Courier New"/>
                <a:cs typeface="Courier New"/>
              </a:rPr>
              <a:t>openFile</a:t>
            </a:r>
            <a:r>
              <a:rPr lang="en-US" sz="1600" b="0" dirty="0" smtClean="0"/>
              <a:t> sets the failure flag in the stream and returns </a:t>
            </a:r>
            <a:r>
              <a:rPr lang="en-US" dirty="0" smtClean="0">
                <a:latin typeface="Courier New"/>
                <a:cs typeface="Courier New"/>
              </a:rPr>
              <a:t>false</a:t>
            </a:r>
            <a:r>
              <a:rPr lang="en-US" sz="1600" b="0" dirty="0" smtClean="0"/>
              <a:t>.</a:t>
            </a:r>
            <a:endParaRPr lang="en-US" sz="1600" b="0" i="0" dirty="0"/>
          </a:p>
        </p:txBody>
      </p:sp>
      <p:sp>
        <p:nvSpPr>
          <p:cNvPr id="25" name="Line 18"/>
          <p:cNvSpPr>
            <a:spLocks noChangeShapeType="1"/>
          </p:cNvSpPr>
          <p:nvPr/>
        </p:nvSpPr>
        <p:spPr bwMode="auto">
          <a:xfrm>
            <a:off x="381000" y="4523500"/>
            <a:ext cx="8370888" cy="0"/>
          </a:xfrm>
          <a:prstGeom prst="line">
            <a:avLst/>
          </a:prstGeom>
          <a:noFill/>
          <a:ln w="19050">
            <a:solidFill>
              <a:srgbClr val="999999"/>
            </a:solidFill>
            <a:round/>
            <a:headEnd/>
            <a:tailEnd/>
          </a:ln>
        </p:spPr>
        <p:txBody>
          <a:bodyPr wrap="none" anchor="ctr">
            <a:prstTxWarp prst="textNoShape">
              <a:avLst/>
            </a:prstTxWarp>
          </a:bodyPr>
          <a:lstStyle/>
          <a:p>
            <a:endParaRPr lang="en-US"/>
          </a:p>
        </p:txBody>
      </p:sp>
      <p:sp>
        <p:nvSpPr>
          <p:cNvPr id="26" name="Text Box 7"/>
          <p:cNvSpPr txBox="1">
            <a:spLocks noChangeArrowheads="1"/>
          </p:cNvSpPr>
          <p:nvPr/>
        </p:nvSpPr>
        <p:spPr bwMode="auto">
          <a:xfrm>
            <a:off x="748695" y="3921667"/>
            <a:ext cx="7753350" cy="761234"/>
          </a:xfrm>
          <a:prstGeom prst="rect">
            <a:avLst/>
          </a:prstGeom>
          <a:noFill/>
          <a:ln w="9525">
            <a:noFill/>
            <a:miter lim="800000"/>
            <a:headEnd/>
            <a:tailEnd/>
          </a:ln>
        </p:spPr>
        <p:txBody>
          <a:bodyPr>
            <a:prstTxWarp prst="textNoShape">
              <a:avLst/>
            </a:prstTxWarp>
            <a:spAutoFit/>
          </a:bodyPr>
          <a:lstStyle/>
          <a:p>
            <a:pPr>
              <a:lnSpc>
                <a:spcPct val="90000"/>
              </a:lnSpc>
            </a:pPr>
            <a:r>
              <a:rPr lang="en-US" sz="1600" b="0" dirty="0" smtClean="0"/>
              <a:t>Usage:</a:t>
            </a:r>
          </a:p>
          <a:p>
            <a:pPr>
              <a:lnSpc>
                <a:spcPct val="90000"/>
              </a:lnSpc>
            </a:pPr>
            <a:r>
              <a:rPr lang="en-US" b="0" dirty="0" smtClean="0">
                <a:latin typeface="Courier New"/>
                <a:cs typeface="Courier New"/>
              </a:rPr>
              <a:t>   </a:t>
            </a:r>
            <a:r>
              <a:rPr lang="en-US" dirty="0" smtClean="0">
                <a:latin typeface="Courier New"/>
                <a:cs typeface="Courier New"/>
              </a:rPr>
              <a:t>if (</a:t>
            </a:r>
            <a:r>
              <a:rPr lang="en-US" dirty="0" err="1" smtClean="0">
                <a:latin typeface="Courier New"/>
                <a:cs typeface="Courier New"/>
              </a:rPr>
              <a:t>openFile(stream</a:t>
            </a:r>
            <a:r>
              <a:rPr lang="en-US" dirty="0" smtClean="0">
                <a:latin typeface="Courier New"/>
                <a:cs typeface="Courier New"/>
              </a:rPr>
              <a:t>, filename)) ...</a:t>
            </a:r>
            <a:endParaRPr lang="en-US" b="0" dirty="0" smtClean="0">
              <a:latin typeface="Courier New"/>
              <a:cs typeface="Courier New"/>
            </a:endParaRPr>
          </a:p>
          <a:p>
            <a:pPr>
              <a:lnSpc>
                <a:spcPct val="90000"/>
              </a:lnSpc>
            </a:pPr>
            <a:endParaRPr lang="en-US" sz="1600" i="0" dirty="0"/>
          </a:p>
        </p:txBody>
      </p:sp>
      <p:sp>
        <p:nvSpPr>
          <p:cNvPr id="27" name="Text Box 6"/>
          <p:cNvSpPr txBox="1">
            <a:spLocks noChangeArrowheads="1"/>
          </p:cNvSpPr>
          <p:nvPr/>
        </p:nvSpPr>
        <p:spPr bwMode="auto">
          <a:xfrm>
            <a:off x="383420" y="4529199"/>
            <a:ext cx="8277980" cy="539635"/>
          </a:xfrm>
          <a:prstGeom prst="rect">
            <a:avLst/>
          </a:prstGeom>
          <a:noFill/>
          <a:ln w="9525">
            <a:noFill/>
            <a:miter lim="800000"/>
            <a:headEnd/>
            <a:tailEnd/>
          </a:ln>
        </p:spPr>
        <p:txBody>
          <a:bodyPr wrap="square">
            <a:prstTxWarp prst="textNoShape">
              <a:avLst/>
            </a:prstTxWarp>
            <a:spAutoFit/>
          </a:bodyPr>
          <a:lstStyle/>
          <a:p>
            <a:pPr>
              <a:lnSpc>
                <a:spcPct val="90000"/>
              </a:lnSpc>
              <a:spcBef>
                <a:spcPct val="50000"/>
              </a:spcBef>
            </a:pPr>
            <a:r>
              <a:rPr lang="en-US" sz="1600" dirty="0" smtClean="0">
                <a:latin typeface="Courier New"/>
                <a:cs typeface="Courier New"/>
              </a:rPr>
              <a:t>string </a:t>
            </a:r>
            <a:r>
              <a:rPr lang="en-US" sz="1600" dirty="0" err="1" smtClean="0">
                <a:latin typeface="Courier New"/>
                <a:cs typeface="Courier New"/>
              </a:rPr>
              <a:t>promptUserForFile(ifstream</a:t>
            </a:r>
            <a:r>
              <a:rPr lang="en-US" sz="1600" dirty="0" smtClean="0">
                <a:latin typeface="Courier New"/>
                <a:cs typeface="Courier New"/>
              </a:rPr>
              <a:t> &amp; stream, string prompt = "");</a:t>
            </a:r>
          </a:p>
          <a:p>
            <a:pPr>
              <a:lnSpc>
                <a:spcPct val="90000"/>
              </a:lnSpc>
              <a:spcBef>
                <a:spcPts val="0"/>
              </a:spcBef>
            </a:pPr>
            <a:r>
              <a:rPr lang="en-US" sz="1600" dirty="0" smtClean="0">
                <a:latin typeface="Courier New"/>
                <a:cs typeface="Courier New"/>
              </a:rPr>
              <a:t>string </a:t>
            </a:r>
            <a:r>
              <a:rPr lang="en-US" sz="1600" dirty="0" err="1" smtClean="0">
                <a:latin typeface="Courier New"/>
                <a:cs typeface="Courier New"/>
              </a:rPr>
              <a:t>promptUserForFile(ofstream</a:t>
            </a:r>
            <a:r>
              <a:rPr lang="en-US" sz="1600" dirty="0" smtClean="0">
                <a:latin typeface="Courier New"/>
                <a:cs typeface="Courier New"/>
              </a:rPr>
              <a:t> &amp; stream, string prompt = "");</a:t>
            </a:r>
          </a:p>
        </p:txBody>
      </p:sp>
      <p:sp>
        <p:nvSpPr>
          <p:cNvPr id="28" name="Text Box 7"/>
          <p:cNvSpPr txBox="1">
            <a:spLocks noChangeArrowheads="1"/>
          </p:cNvSpPr>
          <p:nvPr/>
        </p:nvSpPr>
        <p:spPr bwMode="auto">
          <a:xfrm>
            <a:off x="751720" y="5041962"/>
            <a:ext cx="7528680" cy="982833"/>
          </a:xfrm>
          <a:prstGeom prst="rect">
            <a:avLst/>
          </a:prstGeom>
          <a:noFill/>
          <a:ln w="9525">
            <a:noFill/>
            <a:miter lim="800000"/>
            <a:headEnd/>
            <a:tailEnd/>
          </a:ln>
        </p:spPr>
        <p:txBody>
          <a:bodyPr wrap="square">
            <a:prstTxWarp prst="textNoShape">
              <a:avLst/>
            </a:prstTxWarp>
            <a:spAutoFit/>
          </a:bodyPr>
          <a:lstStyle/>
          <a:p>
            <a:pPr>
              <a:lnSpc>
                <a:spcPct val="90000"/>
              </a:lnSpc>
            </a:pPr>
            <a:r>
              <a:rPr lang="en-US" sz="1600" b="0" dirty="0" smtClean="0"/>
              <a:t>Asks the user for the name of a file.  The file is opened using the reference parameter </a:t>
            </a:r>
            <a:r>
              <a:rPr lang="en-US" dirty="0" smtClean="0">
                <a:latin typeface="Courier New"/>
                <a:cs typeface="Courier New"/>
              </a:rPr>
              <a:t>stream</a:t>
            </a:r>
            <a:r>
              <a:rPr lang="en-US" sz="1600" b="0" dirty="0" smtClean="0"/>
              <a:t>, and the function returns the name of the file.  If the requested file cannot be opened, the user is given additional chances to enter a valid file.  The optional </a:t>
            </a:r>
            <a:r>
              <a:rPr lang="en-US" dirty="0" smtClean="0">
                <a:latin typeface="Courier New"/>
                <a:cs typeface="Courier New"/>
              </a:rPr>
              <a:t>prompt</a:t>
            </a:r>
            <a:r>
              <a:rPr lang="en-US" sz="1600" b="0" dirty="0" smtClean="0"/>
              <a:t> argument provides an input prompt for the user.</a:t>
            </a:r>
            <a:endParaRPr lang="en-US" sz="1600" b="0" i="0" dirty="0"/>
          </a:p>
        </p:txBody>
      </p:sp>
      <p:sp>
        <p:nvSpPr>
          <p:cNvPr id="29" name="Text Box 7"/>
          <p:cNvSpPr txBox="1">
            <a:spLocks noChangeArrowheads="1"/>
          </p:cNvSpPr>
          <p:nvPr/>
        </p:nvSpPr>
        <p:spPr bwMode="auto">
          <a:xfrm>
            <a:off x="751115" y="5972066"/>
            <a:ext cx="7753350" cy="733534"/>
          </a:xfrm>
          <a:prstGeom prst="rect">
            <a:avLst/>
          </a:prstGeom>
          <a:noFill/>
          <a:ln w="9525">
            <a:noFill/>
            <a:miter lim="800000"/>
            <a:headEnd/>
            <a:tailEnd/>
          </a:ln>
        </p:spPr>
        <p:txBody>
          <a:bodyPr>
            <a:prstTxWarp prst="textNoShape">
              <a:avLst/>
            </a:prstTxWarp>
            <a:spAutoFit/>
          </a:bodyPr>
          <a:lstStyle/>
          <a:p>
            <a:pPr>
              <a:lnSpc>
                <a:spcPct val="90000"/>
              </a:lnSpc>
            </a:pPr>
            <a:r>
              <a:rPr lang="en-US" sz="1600" b="0" dirty="0" smtClean="0"/>
              <a:t>Usage:</a:t>
            </a:r>
          </a:p>
          <a:p>
            <a:pPr>
              <a:lnSpc>
                <a:spcPct val="90000"/>
              </a:lnSpc>
            </a:pPr>
            <a:r>
              <a:rPr lang="en-US" b="0" dirty="0" smtClean="0">
                <a:latin typeface="Courier New"/>
                <a:cs typeface="Courier New"/>
              </a:rPr>
              <a:t>   </a:t>
            </a:r>
            <a:r>
              <a:rPr lang="en-US" dirty="0" smtClean="0">
                <a:latin typeface="Courier New"/>
                <a:cs typeface="Courier New"/>
              </a:rPr>
              <a:t>string filename = </a:t>
            </a:r>
            <a:r>
              <a:rPr lang="en-US" dirty="0" err="1" smtClean="0">
                <a:latin typeface="Courier New"/>
                <a:cs typeface="Courier New"/>
              </a:rPr>
              <a:t>promptUserForFile(stream</a:t>
            </a:r>
            <a:r>
              <a:rPr lang="en-US" dirty="0" smtClean="0">
                <a:latin typeface="Courier New"/>
                <a:cs typeface="Courier New"/>
              </a:rPr>
              <a:t>, prompt);</a:t>
            </a:r>
            <a:endParaRPr lang="en-US" b="0" dirty="0" smtClean="0">
              <a:latin typeface="Courier New"/>
              <a:cs typeface="Courier New"/>
            </a:endParaRPr>
          </a:p>
          <a:p>
            <a:pPr>
              <a:lnSpc>
                <a:spcPct val="90000"/>
              </a:lnSpc>
            </a:pPr>
            <a:endParaRPr lang="en-US" sz="1600" i="0" dirty="0"/>
          </a:p>
        </p:txBody>
      </p:sp>
      <p:pic>
        <p:nvPicPr>
          <p:cNvPr id="30" name="Picture 29"/>
          <p:cNvPicPr>
            <a:picLocks noChangeAspect="1"/>
          </p:cNvPicPr>
          <p:nvPr/>
        </p:nvPicPr>
        <p:blipFill>
          <a:blip r:embed="rId3"/>
          <a:stretch>
            <a:fillRect/>
          </a:stretch>
        </p:blipFill>
        <p:spPr>
          <a:xfrm>
            <a:off x="461264" y="1230540"/>
            <a:ext cx="224536" cy="330327"/>
          </a:xfrm>
          <a:prstGeom prst="rect">
            <a:avLst/>
          </a:prstGeom>
        </p:spPr>
      </p:pic>
      <p:sp>
        <p:nvSpPr>
          <p:cNvPr id="31" name="Rectangle 30"/>
          <p:cNvSpPr/>
          <p:nvPr/>
        </p:nvSpPr>
        <p:spPr>
          <a:xfrm>
            <a:off x="633790" y="1182915"/>
            <a:ext cx="3583032" cy="400110"/>
          </a:xfrm>
          <a:prstGeom prst="rect">
            <a:avLst/>
          </a:prstGeom>
        </p:spPr>
        <p:txBody>
          <a:bodyPr wrap="none">
            <a:spAutoFit/>
          </a:bodyPr>
          <a:lstStyle/>
          <a:p>
            <a:r>
              <a:rPr lang="en-US" sz="2000" dirty="0" smtClean="0"/>
              <a:t>The </a:t>
            </a:r>
            <a:r>
              <a:rPr lang="en-US" sz="1800" dirty="0" err="1" smtClean="0">
                <a:latin typeface="Courier New"/>
                <a:cs typeface="Courier New"/>
              </a:rPr>
              <a:t>StanfordCPPLib</a:t>
            </a:r>
            <a:r>
              <a:rPr lang="en-US" sz="2000" dirty="0" smtClean="0"/>
              <a:t> package</a:t>
            </a:r>
            <a:endParaRPr lang="en-US" sz="2800" dirty="0"/>
          </a:p>
        </p:txBody>
      </p:sp>
      <p:sp>
        <p:nvSpPr>
          <p:cNvPr id="32" name="Line 18"/>
          <p:cNvSpPr>
            <a:spLocks noChangeShapeType="1"/>
          </p:cNvSpPr>
          <p:nvPr/>
        </p:nvSpPr>
        <p:spPr bwMode="auto">
          <a:xfrm>
            <a:off x="381000" y="1652210"/>
            <a:ext cx="8370888" cy="0"/>
          </a:xfrm>
          <a:prstGeom prst="line">
            <a:avLst/>
          </a:prstGeom>
          <a:noFill/>
          <a:ln w="19050">
            <a:solidFill>
              <a:srgbClr val="999999"/>
            </a:solidFill>
            <a:round/>
            <a:headEnd/>
            <a:tailEnd/>
          </a:ln>
        </p:spPr>
        <p:txBody>
          <a:bodyPr wrap="none" anchor="ctr">
            <a:prstTxWarp prst="textNoShape">
              <a:avLst/>
            </a:prstTxWarp>
          </a:bodyPr>
          <a:lstStyle/>
          <a:p>
            <a:endParaRPr lang="en-US"/>
          </a:p>
        </p:txBody>
      </p:sp>
      <p:sp>
        <p:nvSpPr>
          <p:cNvPr id="33" name="Text Box 6"/>
          <p:cNvSpPr txBox="1">
            <a:spLocks noChangeArrowheads="1"/>
          </p:cNvSpPr>
          <p:nvPr/>
        </p:nvSpPr>
        <p:spPr bwMode="auto">
          <a:xfrm>
            <a:off x="381000" y="1676400"/>
            <a:ext cx="7124700" cy="318036"/>
          </a:xfrm>
          <a:prstGeom prst="rect">
            <a:avLst/>
          </a:prstGeom>
          <a:noFill/>
          <a:ln w="9525">
            <a:noFill/>
            <a:miter lim="800000"/>
            <a:headEnd/>
            <a:tailEnd/>
          </a:ln>
        </p:spPr>
        <p:txBody>
          <a:bodyPr wrap="square">
            <a:prstTxWarp prst="textNoShape">
              <a:avLst/>
            </a:prstTxWarp>
            <a:spAutoFit/>
          </a:bodyPr>
          <a:lstStyle/>
          <a:p>
            <a:pPr>
              <a:lnSpc>
                <a:spcPct val="90000"/>
              </a:lnSpc>
              <a:spcBef>
                <a:spcPct val="50000"/>
              </a:spcBef>
            </a:pPr>
            <a:r>
              <a:rPr lang="en-US" sz="1600" dirty="0" err="1" smtClean="0">
                <a:latin typeface="Courier New"/>
                <a:cs typeface="Courier New"/>
              </a:rPr>
              <a:t>filelib.h</a:t>
            </a:r>
            <a:endParaRPr lang="en-US" sz="1600" b="1" i="0" dirty="0">
              <a:latin typeface="Courier New"/>
              <a:cs typeface="Courier New"/>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00066"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Reading Lines from a File</a:t>
            </a:r>
          </a:p>
        </p:txBody>
      </p:sp>
      <p:sp>
        <p:nvSpPr>
          <p:cNvPr id="600067" name="Rectangle 3"/>
          <p:cNvSpPr>
            <a:spLocks noChangeArrowheads="1"/>
          </p:cNvSpPr>
          <p:nvPr/>
        </p:nvSpPr>
        <p:spPr bwMode="auto">
          <a:xfrm>
            <a:off x="504825" y="1168400"/>
            <a:ext cx="8183563" cy="28702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You can read lines from a text file by calling the free function </a:t>
            </a:r>
            <a:r>
              <a:rPr lang="en-US" sz="2000" dirty="0" err="1">
                <a:latin typeface="Courier New" charset="0"/>
              </a:rPr>
              <a:t>getline</a:t>
            </a:r>
            <a:r>
              <a:rPr lang="en-US" sz="2400" b="0" dirty="0"/>
              <a:t>, which takes an </a:t>
            </a:r>
            <a:r>
              <a:rPr lang="en-US" sz="2000" dirty="0" err="1">
                <a:latin typeface="Courier New" charset="0"/>
              </a:rPr>
              <a:t>ifstream</a:t>
            </a:r>
            <a:r>
              <a:rPr lang="en-US" sz="2000" b="0" dirty="0"/>
              <a:t> </a:t>
            </a:r>
            <a:r>
              <a:rPr lang="en-US" sz="2400" b="0" dirty="0"/>
              <a:t>and a </a:t>
            </a:r>
            <a:r>
              <a:rPr lang="en-US" sz="2000" dirty="0">
                <a:latin typeface="Courier New" charset="0"/>
              </a:rPr>
              <a:t>string</a:t>
            </a:r>
            <a:r>
              <a:rPr lang="en-US" sz="2400" b="0" dirty="0"/>
              <a:t>, both as reference parameters.  The effect of </a:t>
            </a:r>
            <a:r>
              <a:rPr lang="en-US" sz="2000" dirty="0" err="1">
                <a:latin typeface="Courier New" charset="0"/>
              </a:rPr>
              <a:t>getline</a:t>
            </a:r>
            <a:r>
              <a:rPr lang="en-US" sz="2000" b="0" dirty="0"/>
              <a:t> </a:t>
            </a:r>
            <a:r>
              <a:rPr lang="en-US" sz="2400" b="0" dirty="0"/>
              <a:t>is to store the next line of data from the file into the string variable after discarding the end-of-line character.</a:t>
            </a:r>
          </a:p>
          <a:p>
            <a:pPr marL="342900" indent="-342900" algn="just">
              <a:lnSpc>
                <a:spcPct val="85000"/>
              </a:lnSpc>
              <a:spcAft>
                <a:spcPct val="50000"/>
              </a:spcAft>
              <a:buFontTx/>
              <a:buChar char="•"/>
            </a:pPr>
            <a:r>
              <a:rPr lang="en-US" sz="2400" b="0" dirty="0"/>
              <a:t>If you try to read past the end of the data, </a:t>
            </a:r>
            <a:r>
              <a:rPr lang="en-US" sz="2000" dirty="0" err="1">
                <a:latin typeface="Courier New" charset="0"/>
              </a:rPr>
              <a:t>getline</a:t>
            </a:r>
            <a:r>
              <a:rPr lang="en-US" sz="2000" b="0" dirty="0"/>
              <a:t> </a:t>
            </a:r>
            <a:r>
              <a:rPr lang="en-US" sz="2400" b="0" dirty="0"/>
              <a:t>sets </a:t>
            </a:r>
            <a:r>
              <a:rPr lang="en-US" sz="2400" b="0" dirty="0" smtClean="0"/>
              <a:t>the  </a:t>
            </a:r>
            <a:r>
              <a:rPr lang="en-US" sz="2400" i="1" dirty="0" smtClean="0"/>
              <a:t>fail </a:t>
            </a:r>
            <a:r>
              <a:rPr lang="en-US" sz="2400" i="1" dirty="0"/>
              <a:t>indicator</a:t>
            </a:r>
            <a:r>
              <a:rPr lang="en-US" sz="2400" b="0" dirty="0"/>
              <a:t> for the stream</a:t>
            </a:r>
            <a:r>
              <a:rPr lang="en-US" sz="2400" b="0" dirty="0" smtClean="0"/>
              <a:t>.  In C++, stream objects are interpreted as </a:t>
            </a:r>
            <a:r>
              <a:rPr lang="en-US" sz="2000" dirty="0" smtClean="0">
                <a:latin typeface="Courier New"/>
                <a:cs typeface="Courier New"/>
              </a:rPr>
              <a:t>false</a:t>
            </a:r>
            <a:r>
              <a:rPr lang="en-US" sz="2400" b="0" dirty="0" smtClean="0"/>
              <a:t> if their fail indicator is set. </a:t>
            </a:r>
          </a:p>
          <a:p>
            <a:pPr marL="742950" lvl="1" indent="-285750" algn="just">
              <a:lnSpc>
                <a:spcPct val="85000"/>
              </a:lnSpc>
              <a:spcAft>
                <a:spcPct val="20000"/>
              </a:spcAft>
              <a:buFontTx/>
              <a:buChar char="–"/>
            </a:pPr>
            <a:endParaRPr lang="en-US" sz="2200" b="0" dirty="0">
              <a:ea typeface="ＭＳ Ｐゴシック" charset="-128"/>
            </a:endParaRPr>
          </a:p>
        </p:txBody>
      </p:sp>
      <p:grpSp>
        <p:nvGrpSpPr>
          <p:cNvPr id="2" name="Group 8"/>
          <p:cNvGrpSpPr>
            <a:grpSpLocks/>
          </p:cNvGrpSpPr>
          <p:nvPr/>
        </p:nvGrpSpPr>
        <p:grpSpPr bwMode="auto">
          <a:xfrm>
            <a:off x="503238" y="3987800"/>
            <a:ext cx="8183562" cy="2184400"/>
            <a:chOff x="317" y="2368"/>
            <a:chExt cx="5155" cy="1376"/>
          </a:xfrm>
        </p:grpSpPr>
        <p:sp>
          <p:nvSpPr>
            <p:cNvPr id="600069" name="Rectangle 5"/>
            <p:cNvSpPr>
              <a:spLocks noChangeArrowheads="1"/>
            </p:cNvSpPr>
            <p:nvPr/>
          </p:nvSpPr>
          <p:spPr bwMode="auto">
            <a:xfrm>
              <a:off x="317" y="2368"/>
              <a:ext cx="5155" cy="52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The following code fragment uses the </a:t>
              </a:r>
              <a:r>
                <a:rPr lang="en-US" sz="2000" dirty="0" err="1">
                  <a:latin typeface="Courier New" charset="0"/>
                </a:rPr>
                <a:t>getline</a:t>
              </a:r>
              <a:r>
                <a:rPr lang="en-US" sz="2000" b="0" dirty="0"/>
                <a:t> </a:t>
              </a:r>
              <a:r>
                <a:rPr lang="en-US" sz="2400" b="0" dirty="0"/>
                <a:t>method to determine the length of the longest line in the stream </a:t>
              </a:r>
              <a:r>
                <a:rPr lang="en-US" sz="2000" dirty="0" err="1">
                  <a:latin typeface="Courier New" charset="0"/>
                </a:rPr>
                <a:t>infile</a:t>
              </a:r>
              <a:r>
                <a:rPr lang="en-US" sz="2400" b="0" dirty="0"/>
                <a:t>:</a:t>
              </a:r>
            </a:p>
          </p:txBody>
        </p:sp>
        <p:sp>
          <p:nvSpPr>
            <p:cNvPr id="600070" name="Rectangle 6"/>
            <p:cNvSpPr>
              <a:spLocks noChangeArrowheads="1"/>
            </p:cNvSpPr>
            <p:nvPr/>
          </p:nvSpPr>
          <p:spPr bwMode="auto">
            <a:xfrm>
              <a:off x="960" y="2928"/>
              <a:ext cx="4000" cy="816"/>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nSpc>
                  <a:spcPct val="95000"/>
                </a:lnSpc>
              </a:pPr>
              <a:r>
                <a:rPr lang="en-US" sz="1600" dirty="0" err="1">
                  <a:latin typeface="Courier New" charset="0"/>
                </a:rPr>
                <a:t>int</a:t>
              </a:r>
              <a:r>
                <a:rPr lang="en-US" sz="1600" dirty="0">
                  <a:latin typeface="Courier New" charset="0"/>
                </a:rPr>
                <a:t> max = 0</a:t>
              </a:r>
              <a:r>
                <a:rPr lang="en-US" sz="1600" dirty="0" smtClean="0">
                  <a:latin typeface="Courier New" charset="0"/>
                </a:rPr>
                <a:t>;</a:t>
              </a:r>
            </a:p>
            <a:p>
              <a:pPr>
                <a:lnSpc>
                  <a:spcPct val="95000"/>
                </a:lnSpc>
              </a:pPr>
              <a:r>
                <a:rPr lang="en-US" sz="1600" dirty="0" smtClean="0">
                  <a:latin typeface="Courier New" charset="0"/>
                </a:rPr>
                <a:t>string line;</a:t>
              </a:r>
            </a:p>
            <a:p>
              <a:pPr>
                <a:lnSpc>
                  <a:spcPct val="95000"/>
                </a:lnSpc>
              </a:pPr>
              <a:r>
                <a:rPr lang="en-US" sz="1600" dirty="0">
                  <a:latin typeface="Courier New" charset="0"/>
                </a:rPr>
                <a:t>while </a:t>
              </a:r>
              <a:r>
                <a:rPr lang="en-US" sz="1600" dirty="0" smtClean="0">
                  <a:latin typeface="Courier New" charset="0"/>
                </a:rPr>
                <a:t>(</a:t>
              </a:r>
              <a:r>
                <a:rPr lang="en-US" sz="1600" dirty="0" err="1" smtClean="0">
                  <a:latin typeface="Courier New" charset="0"/>
                </a:rPr>
                <a:t>getline</a:t>
              </a:r>
              <a:r>
                <a:rPr lang="en-US" sz="1600" dirty="0" err="1">
                  <a:latin typeface="Courier New" charset="0"/>
                </a:rPr>
                <a:t>(infile</a:t>
              </a:r>
              <a:r>
                <a:rPr lang="en-US" sz="1600" dirty="0">
                  <a:latin typeface="Courier New" charset="0"/>
                </a:rPr>
                <a:t>, line</a:t>
              </a:r>
              <a:r>
                <a:rPr lang="en-US" sz="1600" dirty="0" smtClean="0">
                  <a:latin typeface="Courier New" charset="0"/>
                </a:rPr>
                <a:t>)) {</a:t>
              </a:r>
            </a:p>
            <a:p>
              <a:pPr>
                <a:lnSpc>
                  <a:spcPct val="95000"/>
                </a:lnSpc>
              </a:pPr>
              <a:r>
                <a:rPr lang="en-US" sz="1600" dirty="0" smtClean="0">
                  <a:latin typeface="Courier New" charset="0"/>
                </a:rPr>
                <a:t>   if </a:t>
              </a:r>
              <a:r>
                <a:rPr lang="en-US" sz="1600" dirty="0">
                  <a:latin typeface="Courier New" charset="0"/>
                </a:rPr>
                <a:t>(</a:t>
              </a:r>
              <a:r>
                <a:rPr lang="en-US" sz="1600" dirty="0" err="1">
                  <a:latin typeface="Courier New" charset="0"/>
                </a:rPr>
                <a:t>line.length</a:t>
              </a:r>
              <a:r>
                <a:rPr lang="en-US" sz="1600" dirty="0">
                  <a:latin typeface="Courier New" charset="0"/>
                </a:rPr>
                <a:t>() &gt; max) max = </a:t>
              </a:r>
              <a:r>
                <a:rPr lang="en-US" sz="1600" dirty="0" err="1">
                  <a:latin typeface="Courier New" charset="0"/>
                </a:rPr>
                <a:t>line.length</a:t>
              </a:r>
              <a:r>
                <a:rPr lang="en-US" sz="1600" dirty="0">
                  <a:latin typeface="Courier New" charset="0"/>
                </a:rPr>
                <a:t>();</a:t>
              </a:r>
            </a:p>
            <a:p>
              <a:pPr>
                <a:lnSpc>
                  <a:spcPct val="95000"/>
                </a:lnSpc>
              </a:pPr>
              <a:r>
                <a:rPr lang="en-US" sz="1600" dirty="0">
                  <a:latin typeface="Courier New" charset="0"/>
                </a:rPr>
                <a: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006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0067" grpId="0" build="p"/>
    </p:bld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65954" name="Line 2"/>
          <p:cNvSpPr>
            <a:spLocks noChangeShapeType="1"/>
          </p:cNvSpPr>
          <p:nvPr/>
        </p:nvSpPr>
        <p:spPr bwMode="auto">
          <a:xfrm flipH="1">
            <a:off x="1676400" y="1295400"/>
            <a:ext cx="2971800" cy="91440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765955" name="Line 3"/>
          <p:cNvSpPr>
            <a:spLocks noChangeShapeType="1"/>
          </p:cNvSpPr>
          <p:nvPr/>
        </p:nvSpPr>
        <p:spPr bwMode="auto">
          <a:xfrm>
            <a:off x="4648200" y="1295400"/>
            <a:ext cx="2895600" cy="91440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765956" name="Line 4"/>
          <p:cNvSpPr>
            <a:spLocks noChangeShapeType="1"/>
          </p:cNvSpPr>
          <p:nvPr/>
        </p:nvSpPr>
        <p:spPr bwMode="auto">
          <a:xfrm flipH="1">
            <a:off x="4648200" y="1295400"/>
            <a:ext cx="12700" cy="83820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765957" name="Line 5"/>
          <p:cNvSpPr>
            <a:spLocks noChangeShapeType="1"/>
          </p:cNvSpPr>
          <p:nvPr/>
        </p:nvSpPr>
        <p:spPr bwMode="auto">
          <a:xfrm flipH="1">
            <a:off x="1828800" y="2133600"/>
            <a:ext cx="2819400" cy="83820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765958" name="Line 6"/>
          <p:cNvSpPr>
            <a:spLocks noChangeShapeType="1"/>
          </p:cNvSpPr>
          <p:nvPr/>
        </p:nvSpPr>
        <p:spPr bwMode="auto">
          <a:xfrm flipH="1">
            <a:off x="3200400" y="2133600"/>
            <a:ext cx="1447800" cy="83820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765959" name="Line 7"/>
          <p:cNvSpPr>
            <a:spLocks noChangeShapeType="1"/>
          </p:cNvSpPr>
          <p:nvPr/>
        </p:nvSpPr>
        <p:spPr bwMode="auto">
          <a:xfrm>
            <a:off x="4648200" y="2133600"/>
            <a:ext cx="0" cy="83820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765960" name="Line 8"/>
          <p:cNvSpPr>
            <a:spLocks noChangeShapeType="1"/>
          </p:cNvSpPr>
          <p:nvPr/>
        </p:nvSpPr>
        <p:spPr bwMode="auto">
          <a:xfrm>
            <a:off x="4648200" y="2133600"/>
            <a:ext cx="1371600" cy="83820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765961" name="Line 9"/>
          <p:cNvSpPr>
            <a:spLocks noChangeShapeType="1"/>
          </p:cNvSpPr>
          <p:nvPr/>
        </p:nvSpPr>
        <p:spPr bwMode="auto">
          <a:xfrm>
            <a:off x="4648200" y="2133600"/>
            <a:ext cx="2819400" cy="83820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765962" name="Line 10"/>
          <p:cNvSpPr>
            <a:spLocks noChangeShapeType="1"/>
          </p:cNvSpPr>
          <p:nvPr/>
        </p:nvSpPr>
        <p:spPr bwMode="auto">
          <a:xfrm flipH="1">
            <a:off x="2819400" y="2971800"/>
            <a:ext cx="1828800" cy="76200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765963" name="Line 11"/>
          <p:cNvSpPr>
            <a:spLocks noChangeShapeType="1"/>
          </p:cNvSpPr>
          <p:nvPr/>
        </p:nvSpPr>
        <p:spPr bwMode="auto">
          <a:xfrm>
            <a:off x="4648200" y="2971800"/>
            <a:ext cx="0" cy="76200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765964" name="Line 12"/>
          <p:cNvSpPr>
            <a:spLocks noChangeShapeType="1"/>
          </p:cNvSpPr>
          <p:nvPr/>
        </p:nvSpPr>
        <p:spPr bwMode="auto">
          <a:xfrm>
            <a:off x="4648200" y="2971800"/>
            <a:ext cx="1752600" cy="76200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765965" name="Line 13"/>
          <p:cNvSpPr>
            <a:spLocks noChangeShapeType="1"/>
          </p:cNvSpPr>
          <p:nvPr/>
        </p:nvSpPr>
        <p:spPr bwMode="auto">
          <a:xfrm>
            <a:off x="4648200" y="3733800"/>
            <a:ext cx="0" cy="68580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765966" name="Line 14"/>
          <p:cNvSpPr>
            <a:spLocks noChangeShapeType="1"/>
          </p:cNvSpPr>
          <p:nvPr/>
        </p:nvSpPr>
        <p:spPr bwMode="auto">
          <a:xfrm>
            <a:off x="4648200" y="4419600"/>
            <a:ext cx="0" cy="68580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765967" name="Line 15"/>
          <p:cNvSpPr>
            <a:spLocks noChangeShapeType="1"/>
          </p:cNvSpPr>
          <p:nvPr/>
        </p:nvSpPr>
        <p:spPr bwMode="auto">
          <a:xfrm>
            <a:off x="4648200" y="5105400"/>
            <a:ext cx="0" cy="68580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765968" name="Line 16"/>
          <p:cNvSpPr>
            <a:spLocks noChangeShapeType="1"/>
          </p:cNvSpPr>
          <p:nvPr/>
        </p:nvSpPr>
        <p:spPr bwMode="auto">
          <a:xfrm>
            <a:off x="4648200" y="5791200"/>
            <a:ext cx="0" cy="68580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765969" name="Rectangle 17"/>
          <p:cNvSpPr>
            <a:spLocks noGrp="1" noChangeArrowheads="1"/>
          </p:cNvSpPr>
          <p:nvPr>
            <p:ph type="title"/>
          </p:nvPr>
        </p:nvSpPr>
        <p:spPr>
          <a:xfrm>
            <a:off x="0" y="76200"/>
            <a:ext cx="9144000" cy="1143000"/>
          </a:xfrm>
          <a:noFill/>
          <a:ln/>
        </p:spPr>
        <p:txBody>
          <a:bodyPr/>
          <a:lstStyle/>
          <a:p>
            <a:r>
              <a:rPr lang="en-US" sz="4000">
                <a:solidFill>
                  <a:srgbClr val="FF0000"/>
                </a:solidFill>
              </a:rPr>
              <a:t>Biological Class Hierarchy</a:t>
            </a:r>
            <a:endParaRPr lang="en-US">
              <a:solidFill>
                <a:schemeClr val="tx1"/>
              </a:solidFill>
            </a:endParaRPr>
          </a:p>
        </p:txBody>
      </p:sp>
      <p:sp>
        <p:nvSpPr>
          <p:cNvPr id="765970" name="Oval 18"/>
          <p:cNvSpPr>
            <a:spLocks noChangeArrowheads="1"/>
          </p:cNvSpPr>
          <p:nvPr/>
        </p:nvSpPr>
        <p:spPr bwMode="auto">
          <a:xfrm>
            <a:off x="3962400" y="1028700"/>
            <a:ext cx="1371600" cy="609600"/>
          </a:xfrm>
          <a:prstGeom prst="ellipse">
            <a:avLst/>
          </a:prstGeom>
          <a:solidFill>
            <a:srgbClr val="FFFF66"/>
          </a:solidFill>
          <a:ln w="9525">
            <a:solidFill>
              <a:schemeClr val="tx1"/>
            </a:solidFill>
            <a:round/>
            <a:headEnd/>
            <a:tailEnd/>
          </a:ln>
          <a:effectLst/>
        </p:spPr>
        <p:txBody>
          <a:bodyPr wrap="none" anchor="ctr">
            <a:prstTxWarp prst="textNoShape">
              <a:avLst/>
            </a:prstTxWarp>
          </a:bodyPr>
          <a:lstStyle/>
          <a:p>
            <a:pPr algn="ctr"/>
            <a:r>
              <a:rPr lang="en-US" sz="1600" b="0"/>
              <a:t>Living Things</a:t>
            </a:r>
          </a:p>
        </p:txBody>
      </p:sp>
      <p:sp>
        <p:nvSpPr>
          <p:cNvPr id="765971" name="Oval 19"/>
          <p:cNvSpPr>
            <a:spLocks noChangeArrowheads="1"/>
          </p:cNvSpPr>
          <p:nvPr/>
        </p:nvSpPr>
        <p:spPr bwMode="auto">
          <a:xfrm>
            <a:off x="1066800" y="1866900"/>
            <a:ext cx="1371600" cy="609600"/>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pPr algn="ctr"/>
            <a:r>
              <a:rPr lang="en-US" sz="1600" b="0"/>
              <a:t>Plants</a:t>
            </a:r>
          </a:p>
        </p:txBody>
      </p:sp>
      <p:sp>
        <p:nvSpPr>
          <p:cNvPr id="765972" name="Oval 20"/>
          <p:cNvSpPr>
            <a:spLocks noChangeArrowheads="1"/>
          </p:cNvSpPr>
          <p:nvPr/>
        </p:nvSpPr>
        <p:spPr bwMode="auto">
          <a:xfrm>
            <a:off x="3962400" y="1866900"/>
            <a:ext cx="1371600" cy="609600"/>
          </a:xfrm>
          <a:prstGeom prst="ellipse">
            <a:avLst/>
          </a:prstGeom>
          <a:solidFill>
            <a:srgbClr val="FFFF66"/>
          </a:solidFill>
          <a:ln w="9525">
            <a:solidFill>
              <a:schemeClr val="tx1"/>
            </a:solidFill>
            <a:round/>
            <a:headEnd/>
            <a:tailEnd/>
          </a:ln>
          <a:effectLst/>
        </p:spPr>
        <p:txBody>
          <a:bodyPr wrap="none" anchor="ctr">
            <a:prstTxWarp prst="textNoShape">
              <a:avLst/>
            </a:prstTxWarp>
          </a:bodyPr>
          <a:lstStyle/>
          <a:p>
            <a:pPr algn="ctr"/>
            <a:r>
              <a:rPr lang="en-US" sz="1600" b="0"/>
              <a:t>Animals</a:t>
            </a:r>
          </a:p>
        </p:txBody>
      </p:sp>
      <p:sp>
        <p:nvSpPr>
          <p:cNvPr id="765973" name="Oval 21"/>
          <p:cNvSpPr>
            <a:spLocks noChangeArrowheads="1"/>
          </p:cNvSpPr>
          <p:nvPr/>
        </p:nvSpPr>
        <p:spPr bwMode="auto">
          <a:xfrm>
            <a:off x="6781800" y="1866900"/>
            <a:ext cx="1371600" cy="609600"/>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pPr algn="ctr"/>
            <a:r>
              <a:rPr lang="en-US" sz="1600" b="0"/>
              <a:t>Fungi</a:t>
            </a:r>
          </a:p>
        </p:txBody>
      </p:sp>
      <p:sp>
        <p:nvSpPr>
          <p:cNvPr id="765974" name="Oval 22"/>
          <p:cNvSpPr>
            <a:spLocks noChangeArrowheads="1"/>
          </p:cNvSpPr>
          <p:nvPr/>
        </p:nvSpPr>
        <p:spPr bwMode="auto">
          <a:xfrm>
            <a:off x="1238250" y="2705100"/>
            <a:ext cx="1257300" cy="522288"/>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pPr algn="ctr"/>
            <a:r>
              <a:rPr lang="en-US" b="0" i="1"/>
              <a:t>Annelida</a:t>
            </a:r>
          </a:p>
        </p:txBody>
      </p:sp>
      <p:sp>
        <p:nvSpPr>
          <p:cNvPr id="765975" name="Oval 23"/>
          <p:cNvSpPr>
            <a:spLocks noChangeArrowheads="1"/>
          </p:cNvSpPr>
          <p:nvPr/>
        </p:nvSpPr>
        <p:spPr bwMode="auto">
          <a:xfrm>
            <a:off x="2628900" y="2705100"/>
            <a:ext cx="1257300" cy="522288"/>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pPr algn="ctr"/>
            <a:r>
              <a:rPr lang="en-US" b="0" i="1"/>
              <a:t>Brachiopoda</a:t>
            </a:r>
          </a:p>
        </p:txBody>
      </p:sp>
      <p:sp>
        <p:nvSpPr>
          <p:cNvPr id="765976" name="Oval 24"/>
          <p:cNvSpPr>
            <a:spLocks noChangeArrowheads="1"/>
          </p:cNvSpPr>
          <p:nvPr/>
        </p:nvSpPr>
        <p:spPr bwMode="auto">
          <a:xfrm>
            <a:off x="4019550" y="2705100"/>
            <a:ext cx="1257300" cy="522288"/>
          </a:xfrm>
          <a:prstGeom prst="ellipse">
            <a:avLst/>
          </a:prstGeom>
          <a:solidFill>
            <a:srgbClr val="FFFF66"/>
          </a:solidFill>
          <a:ln w="9525">
            <a:solidFill>
              <a:schemeClr val="tx1"/>
            </a:solidFill>
            <a:round/>
            <a:headEnd/>
            <a:tailEnd/>
          </a:ln>
          <a:effectLst/>
        </p:spPr>
        <p:txBody>
          <a:bodyPr wrap="none" anchor="ctr">
            <a:prstTxWarp prst="textNoShape">
              <a:avLst/>
            </a:prstTxWarp>
          </a:bodyPr>
          <a:lstStyle/>
          <a:p>
            <a:pPr algn="ctr"/>
            <a:r>
              <a:rPr lang="en-US" b="0" i="1"/>
              <a:t>Arthropoda</a:t>
            </a:r>
          </a:p>
        </p:txBody>
      </p:sp>
      <p:sp>
        <p:nvSpPr>
          <p:cNvPr id="765977" name="Oval 25"/>
          <p:cNvSpPr>
            <a:spLocks noChangeArrowheads="1"/>
          </p:cNvSpPr>
          <p:nvPr/>
        </p:nvSpPr>
        <p:spPr bwMode="auto">
          <a:xfrm>
            <a:off x="5410200" y="2705100"/>
            <a:ext cx="1257300" cy="522288"/>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pPr algn="ctr"/>
            <a:r>
              <a:rPr lang="en-US" b="0" i="1"/>
              <a:t>Mollusca</a:t>
            </a:r>
          </a:p>
        </p:txBody>
      </p:sp>
      <p:sp>
        <p:nvSpPr>
          <p:cNvPr id="765978" name="Oval 26"/>
          <p:cNvSpPr>
            <a:spLocks noChangeArrowheads="1"/>
          </p:cNvSpPr>
          <p:nvPr/>
        </p:nvSpPr>
        <p:spPr bwMode="auto">
          <a:xfrm>
            <a:off x="6800850" y="2705100"/>
            <a:ext cx="1257300" cy="522288"/>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pPr algn="ctr"/>
            <a:r>
              <a:rPr lang="en-US" b="0" i="1"/>
              <a:t>Chordata</a:t>
            </a:r>
          </a:p>
        </p:txBody>
      </p:sp>
      <p:sp>
        <p:nvSpPr>
          <p:cNvPr id="765979" name="Oval 27"/>
          <p:cNvSpPr>
            <a:spLocks noChangeArrowheads="1"/>
          </p:cNvSpPr>
          <p:nvPr/>
        </p:nvSpPr>
        <p:spPr bwMode="auto">
          <a:xfrm>
            <a:off x="2247900" y="3459163"/>
            <a:ext cx="1257300" cy="522287"/>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pPr algn="ctr"/>
            <a:r>
              <a:rPr lang="en-US" b="0" i="1"/>
              <a:t>Crustacea</a:t>
            </a:r>
          </a:p>
        </p:txBody>
      </p:sp>
      <p:sp>
        <p:nvSpPr>
          <p:cNvPr id="765980" name="Oval 28"/>
          <p:cNvSpPr>
            <a:spLocks noChangeArrowheads="1"/>
          </p:cNvSpPr>
          <p:nvPr/>
        </p:nvSpPr>
        <p:spPr bwMode="auto">
          <a:xfrm>
            <a:off x="4019550" y="3459163"/>
            <a:ext cx="1257300" cy="522287"/>
          </a:xfrm>
          <a:prstGeom prst="ellipse">
            <a:avLst/>
          </a:prstGeom>
          <a:solidFill>
            <a:srgbClr val="FFFF66"/>
          </a:solidFill>
          <a:ln w="9525">
            <a:solidFill>
              <a:schemeClr val="tx1"/>
            </a:solidFill>
            <a:round/>
            <a:headEnd/>
            <a:tailEnd/>
          </a:ln>
          <a:effectLst/>
        </p:spPr>
        <p:txBody>
          <a:bodyPr wrap="none" anchor="ctr">
            <a:prstTxWarp prst="textNoShape">
              <a:avLst/>
            </a:prstTxWarp>
          </a:bodyPr>
          <a:lstStyle/>
          <a:p>
            <a:pPr algn="ctr"/>
            <a:r>
              <a:rPr lang="en-US" b="0" i="1"/>
              <a:t>Insecta</a:t>
            </a:r>
          </a:p>
        </p:txBody>
      </p:sp>
      <p:sp>
        <p:nvSpPr>
          <p:cNvPr id="765981" name="Oval 29"/>
          <p:cNvSpPr>
            <a:spLocks noChangeArrowheads="1"/>
          </p:cNvSpPr>
          <p:nvPr/>
        </p:nvSpPr>
        <p:spPr bwMode="auto">
          <a:xfrm>
            <a:off x="5791200" y="3459163"/>
            <a:ext cx="1257300" cy="522287"/>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pPr algn="ctr"/>
            <a:r>
              <a:rPr lang="en-US" b="0" i="1"/>
              <a:t>Arachnida</a:t>
            </a:r>
          </a:p>
        </p:txBody>
      </p:sp>
      <p:sp>
        <p:nvSpPr>
          <p:cNvPr id="765982" name="Oval 30"/>
          <p:cNvSpPr>
            <a:spLocks noChangeArrowheads="1"/>
          </p:cNvSpPr>
          <p:nvPr/>
        </p:nvSpPr>
        <p:spPr bwMode="auto">
          <a:xfrm>
            <a:off x="4019550" y="4144963"/>
            <a:ext cx="1257300" cy="522287"/>
          </a:xfrm>
          <a:prstGeom prst="ellipse">
            <a:avLst/>
          </a:prstGeom>
          <a:solidFill>
            <a:srgbClr val="FFFF66"/>
          </a:solidFill>
          <a:ln w="9525">
            <a:solidFill>
              <a:schemeClr val="tx1"/>
            </a:solidFill>
            <a:round/>
            <a:headEnd/>
            <a:tailEnd/>
          </a:ln>
          <a:effectLst/>
        </p:spPr>
        <p:txBody>
          <a:bodyPr wrap="none" anchor="ctr">
            <a:prstTxWarp prst="textNoShape">
              <a:avLst/>
            </a:prstTxWarp>
          </a:bodyPr>
          <a:lstStyle/>
          <a:p>
            <a:pPr algn="ctr"/>
            <a:r>
              <a:rPr lang="en-US" b="0" i="1"/>
              <a:t>Hymenoptera</a:t>
            </a:r>
          </a:p>
        </p:txBody>
      </p:sp>
      <p:sp>
        <p:nvSpPr>
          <p:cNvPr id="765983" name="Oval 31"/>
          <p:cNvSpPr>
            <a:spLocks noChangeArrowheads="1"/>
          </p:cNvSpPr>
          <p:nvPr/>
        </p:nvSpPr>
        <p:spPr bwMode="auto">
          <a:xfrm>
            <a:off x="4019550" y="4830763"/>
            <a:ext cx="1257300" cy="522287"/>
          </a:xfrm>
          <a:prstGeom prst="ellipse">
            <a:avLst/>
          </a:prstGeom>
          <a:solidFill>
            <a:srgbClr val="FFFF66"/>
          </a:solidFill>
          <a:ln w="9525">
            <a:solidFill>
              <a:schemeClr val="tx1"/>
            </a:solidFill>
            <a:round/>
            <a:headEnd/>
            <a:tailEnd/>
          </a:ln>
          <a:effectLst/>
        </p:spPr>
        <p:txBody>
          <a:bodyPr wrap="none" anchor="ctr">
            <a:prstTxWarp prst="textNoShape">
              <a:avLst/>
            </a:prstTxWarp>
          </a:bodyPr>
          <a:lstStyle/>
          <a:p>
            <a:pPr algn="ctr"/>
            <a:r>
              <a:rPr lang="en-US" b="0" i="1"/>
              <a:t>Formicidae</a:t>
            </a:r>
          </a:p>
        </p:txBody>
      </p:sp>
      <p:sp>
        <p:nvSpPr>
          <p:cNvPr id="765984" name="Oval 32"/>
          <p:cNvSpPr>
            <a:spLocks noChangeArrowheads="1"/>
          </p:cNvSpPr>
          <p:nvPr/>
        </p:nvSpPr>
        <p:spPr bwMode="auto">
          <a:xfrm>
            <a:off x="4019550" y="5516563"/>
            <a:ext cx="1257300" cy="522287"/>
          </a:xfrm>
          <a:prstGeom prst="ellipse">
            <a:avLst/>
          </a:prstGeom>
          <a:solidFill>
            <a:srgbClr val="FFFF66"/>
          </a:solidFill>
          <a:ln w="9525">
            <a:solidFill>
              <a:schemeClr val="tx1"/>
            </a:solidFill>
            <a:round/>
            <a:headEnd/>
            <a:tailEnd/>
          </a:ln>
          <a:effectLst/>
        </p:spPr>
        <p:txBody>
          <a:bodyPr wrap="none" anchor="ctr">
            <a:prstTxWarp prst="textNoShape">
              <a:avLst/>
            </a:prstTxWarp>
          </a:bodyPr>
          <a:lstStyle/>
          <a:p>
            <a:pPr algn="ctr"/>
            <a:r>
              <a:rPr lang="en-US" b="0" i="1"/>
              <a:t>Iridomyrmex</a:t>
            </a:r>
          </a:p>
        </p:txBody>
      </p:sp>
      <p:sp>
        <p:nvSpPr>
          <p:cNvPr id="765985" name="Oval 33"/>
          <p:cNvSpPr>
            <a:spLocks noChangeArrowheads="1"/>
          </p:cNvSpPr>
          <p:nvPr/>
        </p:nvSpPr>
        <p:spPr bwMode="auto">
          <a:xfrm>
            <a:off x="4019550" y="6183313"/>
            <a:ext cx="1257300" cy="522287"/>
          </a:xfrm>
          <a:prstGeom prst="ellipse">
            <a:avLst/>
          </a:prstGeom>
          <a:solidFill>
            <a:srgbClr val="FFFF66"/>
          </a:solidFill>
          <a:ln w="9525">
            <a:solidFill>
              <a:schemeClr val="tx1"/>
            </a:solidFill>
            <a:round/>
            <a:headEnd/>
            <a:tailEnd/>
          </a:ln>
          <a:effectLst/>
        </p:spPr>
        <p:txBody>
          <a:bodyPr wrap="none" anchor="ctr">
            <a:prstTxWarp prst="textNoShape">
              <a:avLst/>
            </a:prstTxWarp>
          </a:bodyPr>
          <a:lstStyle/>
          <a:p>
            <a:pPr algn="ctr"/>
            <a:r>
              <a:rPr lang="en-US" b="0" i="1"/>
              <a:t>purpureus</a:t>
            </a:r>
          </a:p>
        </p:txBody>
      </p:sp>
      <p:sp>
        <p:nvSpPr>
          <p:cNvPr id="765986" name="Rectangle 34"/>
          <p:cNvSpPr>
            <a:spLocks noChangeArrowheads="1"/>
          </p:cNvSpPr>
          <p:nvPr/>
        </p:nvSpPr>
        <p:spPr bwMode="auto">
          <a:xfrm>
            <a:off x="4633913" y="2192338"/>
            <a:ext cx="184150" cy="457200"/>
          </a:xfrm>
          <a:prstGeom prst="rect">
            <a:avLst/>
          </a:prstGeom>
          <a:noFill/>
          <a:ln w="9525">
            <a:noFill/>
            <a:miter lim="800000"/>
            <a:headEnd/>
            <a:tailEnd/>
          </a:ln>
          <a:effectLst/>
        </p:spPr>
        <p:txBody>
          <a:bodyPr wrap="none">
            <a:prstTxWarp prst="textNoShape">
              <a:avLst/>
            </a:prstTxWarp>
            <a:spAutoFit/>
          </a:bodyPr>
          <a:lstStyle/>
          <a:p>
            <a:endParaRPr lang="en-US" sz="2400" b="0"/>
          </a:p>
        </p:txBody>
      </p:sp>
      <p:sp>
        <p:nvSpPr>
          <p:cNvPr id="765987" name="Text Box 35"/>
          <p:cNvSpPr txBox="1">
            <a:spLocks noChangeArrowheads="1"/>
          </p:cNvSpPr>
          <p:nvPr/>
        </p:nvSpPr>
        <p:spPr bwMode="auto">
          <a:xfrm>
            <a:off x="60325" y="1995488"/>
            <a:ext cx="928688" cy="336550"/>
          </a:xfrm>
          <a:prstGeom prst="rect">
            <a:avLst/>
          </a:prstGeom>
          <a:noFill/>
          <a:ln w="9525">
            <a:noFill/>
            <a:miter lim="800000"/>
            <a:headEnd/>
            <a:tailEnd/>
          </a:ln>
          <a:effectLst/>
        </p:spPr>
        <p:txBody>
          <a:bodyPr wrap="none">
            <a:prstTxWarp prst="textNoShape">
              <a:avLst/>
            </a:prstTxWarp>
            <a:spAutoFit/>
          </a:bodyPr>
          <a:lstStyle/>
          <a:p>
            <a:r>
              <a:rPr lang="en-US" sz="1600" b="0" i="1"/>
              <a:t>Kingdom</a:t>
            </a:r>
            <a:endParaRPr lang="en-US" sz="2400" b="0"/>
          </a:p>
        </p:txBody>
      </p:sp>
      <p:sp>
        <p:nvSpPr>
          <p:cNvPr id="765988" name="Text Box 36"/>
          <p:cNvSpPr txBox="1">
            <a:spLocks noChangeArrowheads="1"/>
          </p:cNvSpPr>
          <p:nvPr/>
        </p:nvSpPr>
        <p:spPr bwMode="auto">
          <a:xfrm>
            <a:off x="60325" y="2770188"/>
            <a:ext cx="804863" cy="336550"/>
          </a:xfrm>
          <a:prstGeom prst="rect">
            <a:avLst/>
          </a:prstGeom>
          <a:noFill/>
          <a:ln w="9525">
            <a:noFill/>
            <a:miter lim="800000"/>
            <a:headEnd/>
            <a:tailEnd/>
          </a:ln>
          <a:effectLst/>
        </p:spPr>
        <p:txBody>
          <a:bodyPr wrap="none">
            <a:prstTxWarp prst="textNoShape">
              <a:avLst/>
            </a:prstTxWarp>
            <a:spAutoFit/>
          </a:bodyPr>
          <a:lstStyle/>
          <a:p>
            <a:r>
              <a:rPr lang="en-US" sz="1600" b="0" i="1"/>
              <a:t>Phylum</a:t>
            </a:r>
            <a:endParaRPr lang="en-US" sz="2400" b="0"/>
          </a:p>
        </p:txBody>
      </p:sp>
      <p:sp>
        <p:nvSpPr>
          <p:cNvPr id="765989" name="Text Box 37"/>
          <p:cNvSpPr txBox="1">
            <a:spLocks noChangeArrowheads="1"/>
          </p:cNvSpPr>
          <p:nvPr/>
        </p:nvSpPr>
        <p:spPr bwMode="auto">
          <a:xfrm>
            <a:off x="60325" y="3544888"/>
            <a:ext cx="681038" cy="336550"/>
          </a:xfrm>
          <a:prstGeom prst="rect">
            <a:avLst/>
          </a:prstGeom>
          <a:noFill/>
          <a:ln w="9525">
            <a:noFill/>
            <a:miter lim="800000"/>
            <a:headEnd/>
            <a:tailEnd/>
          </a:ln>
          <a:effectLst/>
        </p:spPr>
        <p:txBody>
          <a:bodyPr wrap="none">
            <a:prstTxWarp prst="textNoShape">
              <a:avLst/>
            </a:prstTxWarp>
            <a:spAutoFit/>
          </a:bodyPr>
          <a:lstStyle/>
          <a:p>
            <a:r>
              <a:rPr lang="en-US" sz="1600" b="0" i="1"/>
              <a:t>Order</a:t>
            </a:r>
            <a:endParaRPr lang="en-US" sz="2400" b="0"/>
          </a:p>
        </p:txBody>
      </p:sp>
      <p:sp>
        <p:nvSpPr>
          <p:cNvPr id="765990" name="Text Box 38"/>
          <p:cNvSpPr txBox="1">
            <a:spLocks noChangeArrowheads="1"/>
          </p:cNvSpPr>
          <p:nvPr/>
        </p:nvSpPr>
        <p:spPr bwMode="auto">
          <a:xfrm>
            <a:off x="60325" y="4224338"/>
            <a:ext cx="636588" cy="336550"/>
          </a:xfrm>
          <a:prstGeom prst="rect">
            <a:avLst/>
          </a:prstGeom>
          <a:noFill/>
          <a:ln w="9525">
            <a:noFill/>
            <a:miter lim="800000"/>
            <a:headEnd/>
            <a:tailEnd/>
          </a:ln>
          <a:effectLst/>
        </p:spPr>
        <p:txBody>
          <a:bodyPr wrap="none">
            <a:prstTxWarp prst="textNoShape">
              <a:avLst/>
            </a:prstTxWarp>
            <a:spAutoFit/>
          </a:bodyPr>
          <a:lstStyle/>
          <a:p>
            <a:r>
              <a:rPr lang="en-US" sz="1600" b="0" i="1"/>
              <a:t>Class</a:t>
            </a:r>
            <a:endParaRPr lang="en-US" sz="2400" b="0"/>
          </a:p>
        </p:txBody>
      </p:sp>
      <p:sp>
        <p:nvSpPr>
          <p:cNvPr id="765991" name="Text Box 39"/>
          <p:cNvSpPr txBox="1">
            <a:spLocks noChangeArrowheads="1"/>
          </p:cNvSpPr>
          <p:nvPr/>
        </p:nvSpPr>
        <p:spPr bwMode="auto">
          <a:xfrm>
            <a:off x="60325" y="4903788"/>
            <a:ext cx="760413" cy="336550"/>
          </a:xfrm>
          <a:prstGeom prst="rect">
            <a:avLst/>
          </a:prstGeom>
          <a:noFill/>
          <a:ln w="9525">
            <a:noFill/>
            <a:miter lim="800000"/>
            <a:headEnd/>
            <a:tailEnd/>
          </a:ln>
          <a:effectLst/>
        </p:spPr>
        <p:txBody>
          <a:bodyPr wrap="none">
            <a:prstTxWarp prst="textNoShape">
              <a:avLst/>
            </a:prstTxWarp>
            <a:spAutoFit/>
          </a:bodyPr>
          <a:lstStyle/>
          <a:p>
            <a:r>
              <a:rPr lang="en-US" sz="1600" b="0" i="1"/>
              <a:t>Family</a:t>
            </a:r>
            <a:endParaRPr lang="en-US" sz="2400" b="0"/>
          </a:p>
        </p:txBody>
      </p:sp>
      <p:sp>
        <p:nvSpPr>
          <p:cNvPr id="765992" name="Text Box 40"/>
          <p:cNvSpPr txBox="1">
            <a:spLocks noChangeArrowheads="1"/>
          </p:cNvSpPr>
          <p:nvPr/>
        </p:nvSpPr>
        <p:spPr bwMode="auto">
          <a:xfrm>
            <a:off x="60325" y="5595938"/>
            <a:ext cx="703263" cy="336550"/>
          </a:xfrm>
          <a:prstGeom prst="rect">
            <a:avLst/>
          </a:prstGeom>
          <a:noFill/>
          <a:ln w="9525">
            <a:noFill/>
            <a:miter lim="800000"/>
            <a:headEnd/>
            <a:tailEnd/>
          </a:ln>
          <a:effectLst/>
        </p:spPr>
        <p:txBody>
          <a:bodyPr wrap="none">
            <a:prstTxWarp prst="textNoShape">
              <a:avLst/>
            </a:prstTxWarp>
            <a:spAutoFit/>
          </a:bodyPr>
          <a:lstStyle/>
          <a:p>
            <a:r>
              <a:rPr lang="en-US" sz="1600" b="0" i="1"/>
              <a:t>Genus</a:t>
            </a:r>
            <a:endParaRPr lang="en-US" sz="2400" b="0"/>
          </a:p>
        </p:txBody>
      </p:sp>
      <p:sp>
        <p:nvSpPr>
          <p:cNvPr id="765993" name="Text Box 41"/>
          <p:cNvSpPr txBox="1">
            <a:spLocks noChangeArrowheads="1"/>
          </p:cNvSpPr>
          <p:nvPr/>
        </p:nvSpPr>
        <p:spPr bwMode="auto">
          <a:xfrm>
            <a:off x="60325" y="6256338"/>
            <a:ext cx="793750" cy="336550"/>
          </a:xfrm>
          <a:prstGeom prst="rect">
            <a:avLst/>
          </a:prstGeom>
          <a:noFill/>
          <a:ln w="9525">
            <a:noFill/>
            <a:miter lim="800000"/>
            <a:headEnd/>
            <a:tailEnd/>
          </a:ln>
          <a:effectLst/>
        </p:spPr>
        <p:txBody>
          <a:bodyPr wrap="none">
            <a:prstTxWarp prst="textNoShape">
              <a:avLst/>
            </a:prstTxWarp>
            <a:spAutoFit/>
          </a:bodyPr>
          <a:lstStyle/>
          <a:p>
            <a:r>
              <a:rPr lang="en-US" sz="1600" b="0" i="1"/>
              <a:t>Species</a:t>
            </a:r>
            <a:endParaRPr lang="en-US" sz="2400" b="0"/>
          </a:p>
        </p:txBody>
      </p:sp>
      <p:sp>
        <p:nvSpPr>
          <p:cNvPr id="765994" name="Text Box 42"/>
          <p:cNvSpPr txBox="1">
            <a:spLocks noChangeArrowheads="1"/>
          </p:cNvSpPr>
          <p:nvPr/>
        </p:nvSpPr>
        <p:spPr bwMode="auto">
          <a:xfrm>
            <a:off x="1295400" y="4889500"/>
            <a:ext cx="2667000" cy="533400"/>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600" b="0"/>
              <a:t>Classification of the red ant </a:t>
            </a:r>
            <a:r>
              <a:rPr lang="en-US" sz="1600" b="0" i="1"/>
              <a:t>Iridomyrmex purpureus</a:t>
            </a:r>
            <a:endParaRPr lang="en-US" sz="1600" b="0"/>
          </a:p>
        </p:txBody>
      </p:sp>
      <p:sp>
        <p:nvSpPr>
          <p:cNvPr id="765995" name="Text Box 43"/>
          <p:cNvSpPr txBox="1">
            <a:spLocks noChangeArrowheads="1"/>
          </p:cNvSpPr>
          <p:nvPr/>
        </p:nvSpPr>
        <p:spPr bwMode="auto">
          <a:xfrm>
            <a:off x="5715000" y="4876800"/>
            <a:ext cx="2819400" cy="974725"/>
          </a:xfrm>
          <a:prstGeom prst="rect">
            <a:avLst/>
          </a:prstGeom>
          <a:noFill/>
          <a:ln w="9525">
            <a:noFill/>
            <a:miter lim="800000"/>
            <a:headEnd/>
            <a:tailEnd/>
          </a:ln>
          <a:effectLst/>
        </p:spPr>
        <p:txBody>
          <a:bodyPr>
            <a:prstTxWarp prst="textNoShape">
              <a:avLst/>
            </a:prstTxWarp>
            <a:spAutoFit/>
          </a:bodyPr>
          <a:lstStyle/>
          <a:p>
            <a:pPr algn="just">
              <a:lnSpc>
                <a:spcPct val="90000"/>
              </a:lnSpc>
            </a:pPr>
            <a:r>
              <a:rPr lang="en-US" sz="1600" b="0"/>
              <a:t>Every red ant is also an animal, an arthropod, and an insect, as well as the other superclasses in the chain.</a:t>
            </a:r>
          </a:p>
        </p:txBody>
      </p:sp>
      <p:pic>
        <p:nvPicPr>
          <p:cNvPr id="765996" name="Picture 44" descr="Ant"/>
          <p:cNvPicPr>
            <a:picLocks noChangeAspect="1" noChangeArrowheads="1"/>
          </p:cNvPicPr>
          <p:nvPr/>
        </p:nvPicPr>
        <p:blipFill>
          <a:blip r:embed="rId3"/>
          <a:srcRect/>
          <a:stretch>
            <a:fillRect/>
          </a:stretch>
        </p:blipFill>
        <p:spPr bwMode="auto">
          <a:xfrm>
            <a:off x="1612900" y="5486400"/>
            <a:ext cx="1901825" cy="903288"/>
          </a:xfrm>
          <a:prstGeom prst="rect">
            <a:avLst/>
          </a:prstGeom>
          <a:noFill/>
        </p:spPr>
      </p:pic>
      <p:grpSp>
        <p:nvGrpSpPr>
          <p:cNvPr id="2" name="Group 45"/>
          <p:cNvGrpSpPr>
            <a:grpSpLocks/>
          </p:cNvGrpSpPr>
          <p:nvPr/>
        </p:nvGrpSpPr>
        <p:grpSpPr bwMode="auto">
          <a:xfrm>
            <a:off x="5638800" y="4876800"/>
            <a:ext cx="2971800" cy="1468438"/>
            <a:chOff x="3552" y="3072"/>
            <a:chExt cx="1872" cy="925"/>
          </a:xfrm>
        </p:grpSpPr>
        <p:sp>
          <p:nvSpPr>
            <p:cNvPr id="765998" name="Rectangle 46"/>
            <p:cNvSpPr>
              <a:spLocks noChangeArrowheads="1"/>
            </p:cNvSpPr>
            <p:nvPr/>
          </p:nvSpPr>
          <p:spPr bwMode="auto">
            <a:xfrm>
              <a:off x="3552" y="3072"/>
              <a:ext cx="1872" cy="720"/>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65999" name="Text Box 47"/>
            <p:cNvSpPr txBox="1">
              <a:spLocks noChangeArrowheads="1"/>
            </p:cNvSpPr>
            <p:nvPr/>
          </p:nvSpPr>
          <p:spPr bwMode="auto">
            <a:xfrm>
              <a:off x="3600" y="3077"/>
              <a:ext cx="1728" cy="614"/>
            </a:xfrm>
            <a:prstGeom prst="rect">
              <a:avLst/>
            </a:prstGeom>
            <a:noFill/>
            <a:ln w="9525">
              <a:noFill/>
              <a:miter lim="800000"/>
              <a:headEnd/>
              <a:tailEnd/>
            </a:ln>
            <a:effectLst/>
          </p:spPr>
          <p:txBody>
            <a:bodyPr>
              <a:prstTxWarp prst="textNoShape">
                <a:avLst/>
              </a:prstTxWarp>
              <a:spAutoFit/>
            </a:bodyPr>
            <a:lstStyle/>
            <a:p>
              <a:pPr algn="just">
                <a:lnSpc>
                  <a:spcPct val="90000"/>
                </a:lnSpc>
              </a:pPr>
              <a:r>
                <a:rPr lang="en-US" sz="1600" b="0" dirty="0"/>
                <a:t>Note that there can be many individual red ants, each of which is an </a:t>
              </a:r>
              <a:r>
                <a:rPr lang="en-US" sz="1600" i="1" dirty="0"/>
                <a:t>instance</a:t>
              </a:r>
              <a:r>
                <a:rPr lang="en-US" sz="1600" b="0" i="1" dirty="0"/>
                <a:t> </a:t>
              </a:r>
              <a:r>
                <a:rPr lang="en-US" sz="1600" b="0" dirty="0"/>
                <a:t>of the same basic class.</a:t>
              </a:r>
            </a:p>
          </p:txBody>
        </p:sp>
        <p:pic>
          <p:nvPicPr>
            <p:cNvPr id="766000" name="Picture 48"/>
            <p:cNvPicPr>
              <a:picLocks noChangeAspect="1" noChangeArrowheads="1"/>
            </p:cNvPicPr>
            <p:nvPr/>
          </p:nvPicPr>
          <p:blipFill>
            <a:blip r:embed="rId4"/>
            <a:srcRect/>
            <a:stretch>
              <a:fillRect/>
            </a:stretch>
          </p:blipFill>
          <p:spPr bwMode="auto">
            <a:xfrm>
              <a:off x="3744" y="3744"/>
              <a:ext cx="1422" cy="253"/>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659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5995" grpId="0" build="p" autoUpdateAnimBg="0"/>
    </p:bld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00066"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The Stream Hierarchy</a:t>
            </a:r>
            <a:endParaRPr lang="en-US" sz="4000" dirty="0">
              <a:solidFill>
                <a:srgbClr val="FF0000"/>
              </a:solidFill>
            </a:endParaRPr>
          </a:p>
        </p:txBody>
      </p:sp>
      <p:cxnSp>
        <p:nvCxnSpPr>
          <p:cNvPr id="36" name="Straight Connector 35"/>
          <p:cNvCxnSpPr/>
          <p:nvPr/>
        </p:nvCxnSpPr>
        <p:spPr bwMode="auto">
          <a:xfrm flipV="1">
            <a:off x="2493553" y="2362202"/>
            <a:ext cx="2078448" cy="120296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9" name="Straight Connector 38"/>
          <p:cNvCxnSpPr/>
          <p:nvPr/>
        </p:nvCxnSpPr>
        <p:spPr bwMode="auto">
          <a:xfrm flipH="1" flipV="1">
            <a:off x="4572000" y="2362202"/>
            <a:ext cx="2078448" cy="120296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1" name="Straight Connector 40"/>
          <p:cNvCxnSpPr/>
          <p:nvPr/>
        </p:nvCxnSpPr>
        <p:spPr bwMode="auto">
          <a:xfrm rot="5400000">
            <a:off x="1504344" y="3638445"/>
            <a:ext cx="1043995" cy="92991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7" name="Straight Connector 46"/>
          <p:cNvCxnSpPr/>
          <p:nvPr/>
        </p:nvCxnSpPr>
        <p:spPr bwMode="auto">
          <a:xfrm rot="16200000" flipH="1">
            <a:off x="2442045" y="3638445"/>
            <a:ext cx="1043995" cy="92991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8" name="Straight Connector 47"/>
          <p:cNvCxnSpPr/>
          <p:nvPr/>
        </p:nvCxnSpPr>
        <p:spPr bwMode="auto">
          <a:xfrm rot="5400000">
            <a:off x="5665752" y="3638445"/>
            <a:ext cx="1043995" cy="92991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9" name="Straight Connector 48"/>
          <p:cNvCxnSpPr/>
          <p:nvPr/>
        </p:nvCxnSpPr>
        <p:spPr bwMode="auto">
          <a:xfrm rot="16200000" flipH="1">
            <a:off x="6603453" y="3638445"/>
            <a:ext cx="1043995" cy="929914"/>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nvGrpSpPr>
          <p:cNvPr id="10" name="Group 9"/>
          <p:cNvGrpSpPr/>
          <p:nvPr/>
        </p:nvGrpSpPr>
        <p:grpSpPr>
          <a:xfrm>
            <a:off x="3733800" y="2015602"/>
            <a:ext cx="1661131" cy="699053"/>
            <a:chOff x="3733800" y="2015602"/>
            <a:chExt cx="1661131" cy="699053"/>
          </a:xfrm>
        </p:grpSpPr>
        <p:sp>
          <p:nvSpPr>
            <p:cNvPr id="8" name="Oval 7"/>
            <p:cNvSpPr/>
            <p:nvPr/>
          </p:nvSpPr>
          <p:spPr bwMode="auto">
            <a:xfrm>
              <a:off x="3751982" y="2015602"/>
              <a:ext cx="1642949" cy="699053"/>
            </a:xfrm>
            <a:prstGeom prst="ellipse">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85000"/>
                </a:lnSpc>
                <a:spcBef>
                  <a:spcPct val="0"/>
                </a:spcBef>
                <a:spcAft>
                  <a:spcPct val="0"/>
                </a:spcAft>
                <a:buClrTx/>
                <a:buSzTx/>
                <a:buFontTx/>
                <a:buNone/>
                <a:tabLst/>
              </a:pPr>
              <a:endParaRPr kumimoji="0" lang="en-US" sz="1500" b="1" i="0" u="none" strike="noStrike" cap="none" normalizeH="0" baseline="0" dirty="0">
                <a:ln>
                  <a:noFill/>
                </a:ln>
                <a:solidFill>
                  <a:schemeClr val="tx1"/>
                </a:solidFill>
                <a:effectLst/>
                <a:latin typeface="Times New Roman" charset="0"/>
              </a:endParaRPr>
            </a:p>
          </p:txBody>
        </p:sp>
        <p:sp>
          <p:nvSpPr>
            <p:cNvPr id="9" name="TextBox 8"/>
            <p:cNvSpPr txBox="1"/>
            <p:nvPr/>
          </p:nvSpPr>
          <p:spPr>
            <a:xfrm>
              <a:off x="3733800" y="2180204"/>
              <a:ext cx="1661131" cy="303929"/>
            </a:xfrm>
            <a:prstGeom prst="rect">
              <a:avLst/>
            </a:prstGeom>
            <a:noFill/>
          </p:spPr>
          <p:txBody>
            <a:bodyPr wrap="square" rtlCol="0">
              <a:spAutoFit/>
            </a:bodyPr>
            <a:lstStyle/>
            <a:p>
              <a:pPr algn="ctr">
                <a:lnSpc>
                  <a:spcPct val="90000"/>
                </a:lnSpc>
              </a:pPr>
              <a:r>
                <a:rPr lang="en-US" sz="1500" dirty="0" err="1" smtClean="0">
                  <a:latin typeface="Courier New"/>
                  <a:cs typeface="Courier New"/>
                </a:rPr>
                <a:t>ios</a:t>
              </a:r>
              <a:endParaRPr lang="en-US" sz="1500" dirty="0">
                <a:latin typeface="Courier New"/>
                <a:cs typeface="Courier New"/>
              </a:endParaRPr>
            </a:p>
          </p:txBody>
        </p:sp>
      </p:grpSp>
      <p:grpSp>
        <p:nvGrpSpPr>
          <p:cNvPr id="11" name="Group 10"/>
          <p:cNvGrpSpPr/>
          <p:nvPr/>
        </p:nvGrpSpPr>
        <p:grpSpPr>
          <a:xfrm>
            <a:off x="1653096" y="3212051"/>
            <a:ext cx="1661131" cy="699053"/>
            <a:chOff x="3733800" y="2015602"/>
            <a:chExt cx="1661131" cy="699053"/>
          </a:xfrm>
        </p:grpSpPr>
        <p:sp>
          <p:nvSpPr>
            <p:cNvPr id="12" name="Oval 11"/>
            <p:cNvSpPr/>
            <p:nvPr/>
          </p:nvSpPr>
          <p:spPr bwMode="auto">
            <a:xfrm>
              <a:off x="3751982" y="2015602"/>
              <a:ext cx="1642949" cy="699053"/>
            </a:xfrm>
            <a:prstGeom prst="ellipse">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85000"/>
                </a:lnSpc>
                <a:spcBef>
                  <a:spcPct val="0"/>
                </a:spcBef>
                <a:spcAft>
                  <a:spcPct val="0"/>
                </a:spcAft>
                <a:buClrTx/>
                <a:buSzTx/>
                <a:buFontTx/>
                <a:buNone/>
                <a:tabLst/>
              </a:pPr>
              <a:endParaRPr kumimoji="0" lang="en-US" sz="1500" b="1" i="0" u="none" strike="noStrike" cap="none" normalizeH="0" baseline="0" dirty="0">
                <a:ln>
                  <a:noFill/>
                </a:ln>
                <a:solidFill>
                  <a:schemeClr val="tx1"/>
                </a:solidFill>
                <a:effectLst/>
                <a:latin typeface="Times New Roman" charset="0"/>
              </a:endParaRPr>
            </a:p>
          </p:txBody>
        </p:sp>
        <p:sp>
          <p:nvSpPr>
            <p:cNvPr id="13" name="TextBox 12"/>
            <p:cNvSpPr txBox="1"/>
            <p:nvPr/>
          </p:nvSpPr>
          <p:spPr>
            <a:xfrm>
              <a:off x="3733800" y="2180204"/>
              <a:ext cx="1661131" cy="303929"/>
            </a:xfrm>
            <a:prstGeom prst="rect">
              <a:avLst/>
            </a:prstGeom>
            <a:noFill/>
          </p:spPr>
          <p:txBody>
            <a:bodyPr wrap="square" rtlCol="0">
              <a:spAutoFit/>
            </a:bodyPr>
            <a:lstStyle/>
            <a:p>
              <a:pPr algn="ctr">
                <a:lnSpc>
                  <a:spcPct val="90000"/>
                </a:lnSpc>
              </a:pPr>
              <a:r>
                <a:rPr lang="en-US" sz="1500" dirty="0" err="1" smtClean="0">
                  <a:latin typeface="Courier New"/>
                  <a:cs typeface="Courier New"/>
                </a:rPr>
                <a:t>istream</a:t>
              </a:r>
              <a:endParaRPr lang="en-US" sz="1500" dirty="0">
                <a:latin typeface="Courier New"/>
                <a:cs typeface="Courier New"/>
              </a:endParaRPr>
            </a:p>
          </p:txBody>
        </p:sp>
      </p:grpSp>
      <p:grpSp>
        <p:nvGrpSpPr>
          <p:cNvPr id="14" name="Group 13"/>
          <p:cNvGrpSpPr/>
          <p:nvPr/>
        </p:nvGrpSpPr>
        <p:grpSpPr>
          <a:xfrm>
            <a:off x="5802852" y="3212051"/>
            <a:ext cx="1661131" cy="699053"/>
            <a:chOff x="3733800" y="2015602"/>
            <a:chExt cx="1661131" cy="699053"/>
          </a:xfrm>
        </p:grpSpPr>
        <p:sp>
          <p:nvSpPr>
            <p:cNvPr id="15" name="Oval 14"/>
            <p:cNvSpPr/>
            <p:nvPr/>
          </p:nvSpPr>
          <p:spPr bwMode="auto">
            <a:xfrm>
              <a:off x="3751982" y="2015602"/>
              <a:ext cx="1642949" cy="699053"/>
            </a:xfrm>
            <a:prstGeom prst="ellipse">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85000"/>
                </a:lnSpc>
                <a:spcBef>
                  <a:spcPct val="0"/>
                </a:spcBef>
                <a:spcAft>
                  <a:spcPct val="0"/>
                </a:spcAft>
                <a:buClrTx/>
                <a:buSzTx/>
                <a:buFontTx/>
                <a:buNone/>
                <a:tabLst/>
              </a:pPr>
              <a:endParaRPr kumimoji="0" lang="en-US" sz="1500" b="1" i="0" u="none" strike="noStrike" cap="none" normalizeH="0" baseline="0" dirty="0">
                <a:ln>
                  <a:noFill/>
                </a:ln>
                <a:solidFill>
                  <a:schemeClr val="tx1"/>
                </a:solidFill>
                <a:effectLst/>
                <a:latin typeface="Times New Roman" charset="0"/>
              </a:endParaRPr>
            </a:p>
          </p:txBody>
        </p:sp>
        <p:sp>
          <p:nvSpPr>
            <p:cNvPr id="16" name="TextBox 15"/>
            <p:cNvSpPr txBox="1"/>
            <p:nvPr/>
          </p:nvSpPr>
          <p:spPr>
            <a:xfrm>
              <a:off x="3733800" y="2180204"/>
              <a:ext cx="1661131" cy="303929"/>
            </a:xfrm>
            <a:prstGeom prst="rect">
              <a:avLst/>
            </a:prstGeom>
            <a:noFill/>
          </p:spPr>
          <p:txBody>
            <a:bodyPr wrap="square" rtlCol="0">
              <a:spAutoFit/>
            </a:bodyPr>
            <a:lstStyle/>
            <a:p>
              <a:pPr algn="ctr">
                <a:lnSpc>
                  <a:spcPct val="90000"/>
                </a:lnSpc>
              </a:pPr>
              <a:r>
                <a:rPr lang="en-US" sz="1500" dirty="0" err="1" smtClean="0">
                  <a:latin typeface="Courier New"/>
                  <a:cs typeface="Courier New"/>
                </a:rPr>
                <a:t>ostream</a:t>
              </a:r>
              <a:endParaRPr lang="en-US" sz="1500" dirty="0">
                <a:latin typeface="Courier New"/>
                <a:cs typeface="Courier New"/>
              </a:endParaRPr>
            </a:p>
          </p:txBody>
        </p:sp>
      </p:grpSp>
      <p:grpSp>
        <p:nvGrpSpPr>
          <p:cNvPr id="17" name="Group 16"/>
          <p:cNvGrpSpPr/>
          <p:nvPr/>
        </p:nvGrpSpPr>
        <p:grpSpPr>
          <a:xfrm>
            <a:off x="744060" y="4278851"/>
            <a:ext cx="1661131" cy="699053"/>
            <a:chOff x="3733800" y="2015602"/>
            <a:chExt cx="1661131" cy="699053"/>
          </a:xfrm>
        </p:grpSpPr>
        <p:sp>
          <p:nvSpPr>
            <p:cNvPr id="18" name="Oval 17"/>
            <p:cNvSpPr/>
            <p:nvPr/>
          </p:nvSpPr>
          <p:spPr bwMode="auto">
            <a:xfrm>
              <a:off x="3751982" y="2015602"/>
              <a:ext cx="1642949" cy="699053"/>
            </a:xfrm>
            <a:prstGeom prst="ellipse">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85000"/>
                </a:lnSpc>
                <a:spcBef>
                  <a:spcPct val="0"/>
                </a:spcBef>
                <a:spcAft>
                  <a:spcPct val="0"/>
                </a:spcAft>
                <a:buClrTx/>
                <a:buSzTx/>
                <a:buFontTx/>
                <a:buNone/>
                <a:tabLst/>
              </a:pPr>
              <a:endParaRPr kumimoji="0" lang="en-US" sz="1500" b="1" i="0" u="none" strike="noStrike" cap="none" normalizeH="0" baseline="0" dirty="0">
                <a:ln>
                  <a:noFill/>
                </a:ln>
                <a:solidFill>
                  <a:schemeClr val="tx1"/>
                </a:solidFill>
                <a:effectLst/>
                <a:latin typeface="Times New Roman" charset="0"/>
              </a:endParaRPr>
            </a:p>
          </p:txBody>
        </p:sp>
        <p:sp>
          <p:nvSpPr>
            <p:cNvPr id="19" name="TextBox 18"/>
            <p:cNvSpPr txBox="1"/>
            <p:nvPr/>
          </p:nvSpPr>
          <p:spPr>
            <a:xfrm>
              <a:off x="3733800" y="2180204"/>
              <a:ext cx="1661131" cy="303929"/>
            </a:xfrm>
            <a:prstGeom prst="rect">
              <a:avLst/>
            </a:prstGeom>
            <a:noFill/>
          </p:spPr>
          <p:txBody>
            <a:bodyPr wrap="square" rtlCol="0">
              <a:spAutoFit/>
            </a:bodyPr>
            <a:lstStyle/>
            <a:p>
              <a:pPr algn="ctr">
                <a:lnSpc>
                  <a:spcPct val="90000"/>
                </a:lnSpc>
              </a:pPr>
              <a:r>
                <a:rPr lang="en-US" sz="1500" dirty="0" err="1" smtClean="0">
                  <a:latin typeface="Courier New"/>
                  <a:cs typeface="Courier New"/>
                </a:rPr>
                <a:t>ifstream</a:t>
              </a:r>
              <a:endParaRPr lang="en-US" sz="1500" dirty="0">
                <a:latin typeface="Courier New"/>
                <a:cs typeface="Courier New"/>
              </a:endParaRPr>
            </a:p>
          </p:txBody>
        </p:sp>
      </p:grpSp>
      <p:grpSp>
        <p:nvGrpSpPr>
          <p:cNvPr id="23" name="Group 22"/>
          <p:cNvGrpSpPr/>
          <p:nvPr/>
        </p:nvGrpSpPr>
        <p:grpSpPr>
          <a:xfrm>
            <a:off x="2514600" y="4278851"/>
            <a:ext cx="1752600" cy="699053"/>
            <a:chOff x="3672948" y="2015602"/>
            <a:chExt cx="1752600" cy="699053"/>
          </a:xfrm>
        </p:grpSpPr>
        <p:sp>
          <p:nvSpPr>
            <p:cNvPr id="24" name="Oval 23"/>
            <p:cNvSpPr/>
            <p:nvPr/>
          </p:nvSpPr>
          <p:spPr bwMode="auto">
            <a:xfrm>
              <a:off x="3751982" y="2015602"/>
              <a:ext cx="1642949" cy="699053"/>
            </a:xfrm>
            <a:prstGeom prst="ellipse">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85000"/>
                </a:lnSpc>
                <a:spcBef>
                  <a:spcPct val="0"/>
                </a:spcBef>
                <a:spcAft>
                  <a:spcPct val="0"/>
                </a:spcAft>
                <a:buClrTx/>
                <a:buSzTx/>
                <a:buFontTx/>
                <a:buNone/>
                <a:tabLst/>
              </a:pPr>
              <a:endParaRPr kumimoji="0" lang="en-US" sz="1500" b="1" i="0" u="none" strike="noStrike" cap="none" normalizeH="0" baseline="0" dirty="0">
                <a:ln>
                  <a:noFill/>
                </a:ln>
                <a:solidFill>
                  <a:schemeClr val="tx1"/>
                </a:solidFill>
                <a:effectLst/>
                <a:latin typeface="Times New Roman" charset="0"/>
              </a:endParaRPr>
            </a:p>
          </p:txBody>
        </p:sp>
        <p:sp>
          <p:nvSpPr>
            <p:cNvPr id="25" name="TextBox 24"/>
            <p:cNvSpPr txBox="1"/>
            <p:nvPr/>
          </p:nvSpPr>
          <p:spPr>
            <a:xfrm>
              <a:off x="3672948" y="2191855"/>
              <a:ext cx="1752600" cy="303929"/>
            </a:xfrm>
            <a:prstGeom prst="rect">
              <a:avLst/>
            </a:prstGeom>
            <a:noFill/>
          </p:spPr>
          <p:txBody>
            <a:bodyPr wrap="square" rtlCol="0">
              <a:spAutoFit/>
            </a:bodyPr>
            <a:lstStyle/>
            <a:p>
              <a:pPr algn="ctr">
                <a:lnSpc>
                  <a:spcPct val="90000"/>
                </a:lnSpc>
              </a:pPr>
              <a:r>
                <a:rPr lang="en-US" sz="1500" dirty="0" err="1" smtClean="0">
                  <a:latin typeface="Courier New"/>
                  <a:cs typeface="Courier New"/>
                </a:rPr>
                <a:t>istringstream</a:t>
              </a:r>
              <a:endParaRPr lang="en-US" sz="1500" dirty="0">
                <a:latin typeface="Courier New"/>
                <a:cs typeface="Courier New"/>
              </a:endParaRPr>
            </a:p>
          </p:txBody>
        </p:sp>
      </p:grpSp>
      <p:grpSp>
        <p:nvGrpSpPr>
          <p:cNvPr id="29" name="Group 28"/>
          <p:cNvGrpSpPr/>
          <p:nvPr/>
        </p:nvGrpSpPr>
        <p:grpSpPr>
          <a:xfrm>
            <a:off x="4900104" y="4278851"/>
            <a:ext cx="1661131" cy="699053"/>
            <a:chOff x="3733800" y="2015602"/>
            <a:chExt cx="1661131" cy="699053"/>
          </a:xfrm>
        </p:grpSpPr>
        <p:sp>
          <p:nvSpPr>
            <p:cNvPr id="30" name="Oval 29"/>
            <p:cNvSpPr/>
            <p:nvPr/>
          </p:nvSpPr>
          <p:spPr bwMode="auto">
            <a:xfrm>
              <a:off x="3751982" y="2015602"/>
              <a:ext cx="1642949" cy="699053"/>
            </a:xfrm>
            <a:prstGeom prst="ellipse">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85000"/>
                </a:lnSpc>
                <a:spcBef>
                  <a:spcPct val="0"/>
                </a:spcBef>
                <a:spcAft>
                  <a:spcPct val="0"/>
                </a:spcAft>
                <a:buClrTx/>
                <a:buSzTx/>
                <a:buFontTx/>
                <a:buNone/>
                <a:tabLst/>
              </a:pPr>
              <a:endParaRPr kumimoji="0" lang="en-US" sz="1500" b="1" i="0" u="none" strike="noStrike" cap="none" normalizeH="0" baseline="0" dirty="0">
                <a:ln>
                  <a:noFill/>
                </a:ln>
                <a:solidFill>
                  <a:schemeClr val="tx1"/>
                </a:solidFill>
                <a:effectLst/>
                <a:latin typeface="Times New Roman" charset="0"/>
              </a:endParaRPr>
            </a:p>
          </p:txBody>
        </p:sp>
        <p:sp>
          <p:nvSpPr>
            <p:cNvPr id="31" name="TextBox 30"/>
            <p:cNvSpPr txBox="1"/>
            <p:nvPr/>
          </p:nvSpPr>
          <p:spPr>
            <a:xfrm>
              <a:off x="3733800" y="2180204"/>
              <a:ext cx="1661131" cy="303929"/>
            </a:xfrm>
            <a:prstGeom prst="rect">
              <a:avLst/>
            </a:prstGeom>
            <a:noFill/>
          </p:spPr>
          <p:txBody>
            <a:bodyPr wrap="square" rtlCol="0">
              <a:spAutoFit/>
            </a:bodyPr>
            <a:lstStyle/>
            <a:p>
              <a:pPr algn="ctr">
                <a:lnSpc>
                  <a:spcPct val="90000"/>
                </a:lnSpc>
              </a:pPr>
              <a:r>
                <a:rPr lang="en-US" sz="1500" dirty="0" err="1" smtClean="0">
                  <a:latin typeface="Courier New"/>
                  <a:cs typeface="Courier New"/>
                </a:rPr>
                <a:t>ofstream</a:t>
              </a:r>
              <a:endParaRPr lang="en-US" sz="1500" dirty="0">
                <a:latin typeface="Courier New"/>
                <a:cs typeface="Courier New"/>
              </a:endParaRPr>
            </a:p>
          </p:txBody>
        </p:sp>
      </p:grpSp>
      <p:grpSp>
        <p:nvGrpSpPr>
          <p:cNvPr id="32" name="Group 31"/>
          <p:cNvGrpSpPr/>
          <p:nvPr/>
        </p:nvGrpSpPr>
        <p:grpSpPr>
          <a:xfrm>
            <a:off x="6670644" y="4278851"/>
            <a:ext cx="1752600" cy="699053"/>
            <a:chOff x="3672948" y="2015602"/>
            <a:chExt cx="1752600" cy="699053"/>
          </a:xfrm>
        </p:grpSpPr>
        <p:sp>
          <p:nvSpPr>
            <p:cNvPr id="33" name="Oval 32"/>
            <p:cNvSpPr/>
            <p:nvPr/>
          </p:nvSpPr>
          <p:spPr bwMode="auto">
            <a:xfrm>
              <a:off x="3751982" y="2015602"/>
              <a:ext cx="1642949" cy="699053"/>
            </a:xfrm>
            <a:prstGeom prst="ellipse">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85000"/>
                </a:lnSpc>
                <a:spcBef>
                  <a:spcPct val="0"/>
                </a:spcBef>
                <a:spcAft>
                  <a:spcPct val="0"/>
                </a:spcAft>
                <a:buClrTx/>
                <a:buSzTx/>
                <a:buFontTx/>
                <a:buNone/>
                <a:tabLst/>
              </a:pPr>
              <a:endParaRPr kumimoji="0" lang="en-US" sz="1500" b="1" i="0" u="none" strike="noStrike" cap="none" normalizeH="0" baseline="0" dirty="0">
                <a:ln>
                  <a:noFill/>
                </a:ln>
                <a:solidFill>
                  <a:schemeClr val="tx1"/>
                </a:solidFill>
                <a:effectLst/>
                <a:latin typeface="Times New Roman" charset="0"/>
              </a:endParaRPr>
            </a:p>
          </p:txBody>
        </p:sp>
        <p:sp>
          <p:nvSpPr>
            <p:cNvPr id="34" name="TextBox 33"/>
            <p:cNvSpPr txBox="1"/>
            <p:nvPr/>
          </p:nvSpPr>
          <p:spPr>
            <a:xfrm>
              <a:off x="3672948" y="2191855"/>
              <a:ext cx="1752600" cy="303929"/>
            </a:xfrm>
            <a:prstGeom prst="rect">
              <a:avLst/>
            </a:prstGeom>
            <a:noFill/>
          </p:spPr>
          <p:txBody>
            <a:bodyPr wrap="square" rtlCol="0">
              <a:spAutoFit/>
            </a:bodyPr>
            <a:lstStyle/>
            <a:p>
              <a:pPr algn="ctr">
                <a:lnSpc>
                  <a:spcPct val="90000"/>
                </a:lnSpc>
              </a:pPr>
              <a:r>
                <a:rPr lang="en-US" sz="1500" dirty="0" err="1" smtClean="0">
                  <a:latin typeface="Courier New"/>
                  <a:cs typeface="Courier New"/>
                </a:rPr>
                <a:t>ostringstream</a:t>
              </a:r>
              <a:endParaRPr lang="en-US" sz="1500" dirty="0">
                <a:latin typeface="Courier New"/>
                <a:cs typeface="Courier New"/>
              </a:endParaRP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4770"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Administrative</a:t>
            </a:r>
            <a:r>
              <a:rPr lang="en-US" sz="4000" dirty="0" smtClean="0">
                <a:solidFill>
                  <a:srgbClr val="FF0000"/>
                </a:solidFill>
              </a:rPr>
              <a:t> Reminders</a:t>
            </a:r>
            <a:endParaRPr lang="en-US" sz="4000" dirty="0">
              <a:solidFill>
                <a:schemeClr val="tx1"/>
              </a:solidFill>
            </a:endParaRPr>
          </a:p>
        </p:txBody>
      </p:sp>
      <p:sp>
        <p:nvSpPr>
          <p:cNvPr id="544771" name="Rectangle 3"/>
          <p:cNvSpPr>
            <a:spLocks noGrp="1" noChangeArrowheads="1"/>
          </p:cNvSpPr>
          <p:nvPr>
            <p:ph type="body" idx="1"/>
          </p:nvPr>
        </p:nvSpPr>
        <p:spPr>
          <a:xfrm>
            <a:off x="457200" y="1295400"/>
            <a:ext cx="8229600" cy="5181600"/>
          </a:xfrm>
          <a:noFill/>
          <a:ln/>
        </p:spPr>
        <p:txBody>
          <a:bodyPr/>
          <a:lstStyle/>
          <a:p>
            <a:pPr algn="just">
              <a:lnSpc>
                <a:spcPct val="90000"/>
              </a:lnSpc>
              <a:spcBef>
                <a:spcPct val="0"/>
              </a:spcBef>
              <a:spcAft>
                <a:spcPct val="185000"/>
              </a:spcAft>
            </a:pPr>
            <a:r>
              <a:rPr lang="en-US" sz="2400" dirty="0"/>
              <a:t>All handouts and course information are on the web site:</a:t>
            </a:r>
            <a:endParaRPr lang="en-US" sz="2400" dirty="0" smtClean="0"/>
          </a:p>
          <a:p>
            <a:pPr algn="just">
              <a:lnSpc>
                <a:spcPct val="90000"/>
              </a:lnSpc>
              <a:spcBef>
                <a:spcPct val="0"/>
              </a:spcBef>
              <a:spcAft>
                <a:spcPct val="185000"/>
              </a:spcAft>
            </a:pPr>
            <a:r>
              <a:rPr lang="en-US" sz="2400" dirty="0" smtClean="0"/>
              <a:t>All </a:t>
            </a:r>
            <a:r>
              <a:rPr lang="en-US" sz="2400" dirty="0"/>
              <a:t>CS 106B students must sign up for a section by Sunday at 5:00</a:t>
            </a:r>
            <a:r>
              <a:rPr lang="en-US" sz="1800" dirty="0"/>
              <a:t>P.M.</a:t>
            </a:r>
            <a:r>
              <a:rPr lang="en-US" sz="2400" dirty="0"/>
              <a:t>  The signup form</a:t>
            </a:r>
            <a:r>
              <a:rPr lang="en-US" sz="2400" dirty="0" smtClean="0"/>
              <a:t> went up yesterday:</a:t>
            </a:r>
            <a:endParaRPr lang="en-US" sz="2400" dirty="0"/>
          </a:p>
          <a:p>
            <a:pPr algn="just">
              <a:lnSpc>
                <a:spcPct val="90000"/>
              </a:lnSpc>
              <a:spcBef>
                <a:spcPct val="0"/>
              </a:spcBef>
              <a:spcAft>
                <a:spcPct val="60000"/>
              </a:spcAft>
            </a:pPr>
            <a:r>
              <a:rPr lang="en-US" sz="2400" dirty="0"/>
              <a:t>All undergraduates must take CS 106B for </a:t>
            </a:r>
            <a:r>
              <a:rPr lang="en-US" sz="2400" b="1" u="sng" dirty="0"/>
              <a:t>5 units</a:t>
            </a:r>
            <a:r>
              <a:rPr lang="en-US" sz="2400" dirty="0"/>
              <a:t>.  The </a:t>
            </a:r>
            <a:r>
              <a:rPr lang="en-US" sz="2400" dirty="0" err="1"/>
              <a:t>Axess</a:t>
            </a:r>
            <a:r>
              <a:rPr lang="en-US" sz="2400" dirty="0"/>
              <a:t> default is 3 units, and we end up signing lots of petitions each year to correct this error.</a:t>
            </a:r>
            <a:endParaRPr lang="en-US" sz="2400" dirty="0" smtClean="0"/>
          </a:p>
          <a:p>
            <a:pPr algn="just">
              <a:lnSpc>
                <a:spcPct val="90000"/>
              </a:lnSpc>
              <a:spcBef>
                <a:spcPct val="0"/>
              </a:spcBef>
              <a:spcAft>
                <a:spcPct val="60000"/>
              </a:spcAft>
            </a:pPr>
            <a:r>
              <a:rPr lang="en-US" sz="2400" dirty="0" smtClean="0"/>
              <a:t>You need to install the Qt Creator programming environment, as described on the course web site.</a:t>
            </a:r>
          </a:p>
        </p:txBody>
      </p:sp>
      <p:sp>
        <p:nvSpPr>
          <p:cNvPr id="6" name="Text Box 15">
            <a:hlinkClick r:id="rId3"/>
          </p:cNvPr>
          <p:cNvSpPr txBox="1">
            <a:spLocks noChangeArrowheads="1"/>
          </p:cNvSpPr>
          <p:nvPr/>
        </p:nvSpPr>
        <p:spPr bwMode="auto">
          <a:xfrm>
            <a:off x="1905000" y="1795463"/>
            <a:ext cx="4334935" cy="334707"/>
          </a:xfrm>
          <a:prstGeom prst="rect">
            <a:avLst/>
          </a:prstGeom>
          <a:noFill/>
          <a:ln w="9525">
            <a:noFill/>
            <a:miter lim="800000"/>
            <a:headEnd/>
            <a:tailEnd/>
          </a:ln>
          <a:effectLst/>
        </p:spPr>
        <p:txBody>
          <a:bodyPr wrap="square">
            <a:prstTxWarp prst="textNoShape">
              <a:avLst/>
            </a:prstTxWarp>
            <a:spAutoFit/>
          </a:bodyPr>
          <a:lstStyle/>
          <a:p>
            <a:pPr>
              <a:lnSpc>
                <a:spcPct val="85000"/>
              </a:lnSpc>
            </a:pPr>
            <a:r>
              <a:rPr lang="en-US" sz="1800" u="sng" dirty="0">
                <a:solidFill>
                  <a:srgbClr val="0000FF"/>
                </a:solidFill>
                <a:latin typeface="Courier New" charset="0"/>
              </a:rPr>
              <a:t>http:/</a:t>
            </a:r>
            <a:r>
              <a:rPr lang="en-US" sz="1800" u="sng" dirty="0" smtClean="0">
                <a:solidFill>
                  <a:srgbClr val="0000FF"/>
                </a:solidFill>
                <a:latin typeface="Courier New" charset="0"/>
              </a:rPr>
              <a:t>/cs106b.stanford.edu/</a:t>
            </a:r>
            <a:endParaRPr lang="en-US" sz="2200" u="sng" dirty="0">
              <a:solidFill>
                <a:srgbClr val="0000FF"/>
              </a:solidFill>
              <a:latin typeface="Courier New" charset="0"/>
            </a:endParaRPr>
          </a:p>
        </p:txBody>
      </p:sp>
      <p:sp>
        <p:nvSpPr>
          <p:cNvPr id="7" name="Rectangle 6">
            <a:hlinkClick r:id="rId4"/>
          </p:cNvPr>
          <p:cNvSpPr/>
          <p:nvPr/>
        </p:nvSpPr>
        <p:spPr bwMode="auto">
          <a:xfrm>
            <a:off x="1905000" y="1752600"/>
            <a:ext cx="3886200" cy="381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sp>
        <p:nvSpPr>
          <p:cNvPr id="8" name="Text Box 15">
            <a:hlinkClick r:id="rId5"/>
          </p:cNvPr>
          <p:cNvSpPr txBox="1">
            <a:spLocks noChangeArrowheads="1"/>
          </p:cNvSpPr>
          <p:nvPr/>
        </p:nvSpPr>
        <p:spPr bwMode="auto">
          <a:xfrm>
            <a:off x="1905000" y="3186218"/>
            <a:ext cx="5486400" cy="334707"/>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1800" u="sng" dirty="0">
                <a:solidFill>
                  <a:srgbClr val="0000FF"/>
                </a:solidFill>
                <a:latin typeface="Courier New" charset="0"/>
              </a:rPr>
              <a:t>http:/</a:t>
            </a:r>
            <a:r>
              <a:rPr lang="en-US" sz="1800" u="sng" dirty="0" smtClean="0">
                <a:solidFill>
                  <a:srgbClr val="0000FF"/>
                </a:solidFill>
                <a:latin typeface="Courier New" charset="0"/>
              </a:rPr>
              <a:t>/cs198.stanford.edu/section/</a:t>
            </a:r>
            <a:endParaRPr lang="en-US" sz="2200" u="sng" dirty="0">
              <a:solidFill>
                <a:srgbClr val="0000FF"/>
              </a:solidFill>
              <a:latin typeface="Courier New" charset="0"/>
            </a:endParaRPr>
          </a:p>
        </p:txBody>
      </p:sp>
      <p:sp>
        <p:nvSpPr>
          <p:cNvPr id="9" name="Rectangle 8">
            <a:hlinkClick r:id="rId5"/>
          </p:cNvPr>
          <p:cNvSpPr/>
          <p:nvPr/>
        </p:nvSpPr>
        <p:spPr bwMode="auto">
          <a:xfrm>
            <a:off x="1905000" y="3176210"/>
            <a:ext cx="4930015" cy="381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00066"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UML Diagram for the Stream Hierarchy</a:t>
            </a:r>
            <a:endParaRPr lang="en-US" sz="4000" dirty="0">
              <a:solidFill>
                <a:srgbClr val="FF0000"/>
              </a:solidFill>
            </a:endParaRPr>
          </a:p>
        </p:txBody>
      </p:sp>
      <p:grpSp>
        <p:nvGrpSpPr>
          <p:cNvPr id="44" name="Group 43"/>
          <p:cNvGrpSpPr/>
          <p:nvPr/>
        </p:nvGrpSpPr>
        <p:grpSpPr>
          <a:xfrm>
            <a:off x="3668778" y="1319242"/>
            <a:ext cx="1833922" cy="1080508"/>
            <a:chOff x="3728678" y="1331224"/>
            <a:chExt cx="1833922" cy="1080508"/>
          </a:xfrm>
        </p:grpSpPr>
        <p:sp>
          <p:nvSpPr>
            <p:cNvPr id="35" name="Rectangle 34"/>
            <p:cNvSpPr/>
            <p:nvPr/>
          </p:nvSpPr>
          <p:spPr bwMode="auto">
            <a:xfrm>
              <a:off x="3728678" y="1363153"/>
              <a:ext cx="1828800" cy="1048579"/>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cxnSp>
          <p:nvCxnSpPr>
            <p:cNvPr id="38" name="Straight Connector 37"/>
            <p:cNvCxnSpPr/>
            <p:nvPr/>
          </p:nvCxnSpPr>
          <p:spPr bwMode="auto">
            <a:xfrm>
              <a:off x="3733800" y="1605557"/>
              <a:ext cx="1828800" cy="1588"/>
            </a:xfrm>
            <a:prstGeom prst="line">
              <a:avLst/>
            </a:prstGeom>
            <a:solidFill>
              <a:schemeClr val="accent1"/>
            </a:solidFill>
            <a:ln w="6350" cap="flat" cmpd="sng" algn="ctr">
              <a:solidFill>
                <a:schemeClr val="tx1"/>
              </a:solidFill>
              <a:prstDash val="solid"/>
              <a:round/>
              <a:headEnd type="none" w="med" len="med"/>
              <a:tailEnd type="none" w="med" len="med"/>
            </a:ln>
            <a:effectLst/>
          </p:spPr>
        </p:cxnSp>
        <p:cxnSp>
          <p:nvCxnSpPr>
            <p:cNvPr id="42" name="Straight Connector 41"/>
            <p:cNvCxnSpPr/>
            <p:nvPr/>
          </p:nvCxnSpPr>
          <p:spPr bwMode="auto">
            <a:xfrm>
              <a:off x="3733800" y="1653098"/>
              <a:ext cx="1828800" cy="1588"/>
            </a:xfrm>
            <a:prstGeom prst="line">
              <a:avLst/>
            </a:prstGeom>
            <a:solidFill>
              <a:schemeClr val="accent1"/>
            </a:solidFill>
            <a:ln w="6350" cap="flat" cmpd="sng" algn="ctr">
              <a:solidFill>
                <a:schemeClr val="tx1"/>
              </a:solidFill>
              <a:prstDash val="solid"/>
              <a:round/>
              <a:headEnd type="none" w="med" len="med"/>
              <a:tailEnd type="none" w="med" len="med"/>
            </a:ln>
            <a:effectLst/>
          </p:spPr>
        </p:cxnSp>
        <p:sp>
          <p:nvSpPr>
            <p:cNvPr id="9" name="TextBox 8"/>
            <p:cNvSpPr txBox="1"/>
            <p:nvPr/>
          </p:nvSpPr>
          <p:spPr>
            <a:xfrm>
              <a:off x="3733800" y="1331224"/>
              <a:ext cx="1828800" cy="303929"/>
            </a:xfrm>
            <a:prstGeom prst="rect">
              <a:avLst/>
            </a:prstGeom>
            <a:noFill/>
          </p:spPr>
          <p:txBody>
            <a:bodyPr wrap="square" rtlCol="0">
              <a:spAutoFit/>
            </a:bodyPr>
            <a:lstStyle/>
            <a:p>
              <a:pPr algn="ctr">
                <a:lnSpc>
                  <a:spcPct val="90000"/>
                </a:lnSpc>
              </a:pPr>
              <a:r>
                <a:rPr lang="en-US" sz="1500" dirty="0" err="1" smtClean="0">
                  <a:latin typeface="Courier New"/>
                  <a:cs typeface="Courier New"/>
                </a:rPr>
                <a:t>ios</a:t>
              </a:r>
              <a:endParaRPr lang="en-US" sz="1500" dirty="0">
                <a:latin typeface="Courier New"/>
                <a:cs typeface="Courier New"/>
              </a:endParaRPr>
            </a:p>
          </p:txBody>
        </p:sp>
        <p:sp>
          <p:nvSpPr>
            <p:cNvPr id="43" name="TextBox 42"/>
            <p:cNvSpPr txBox="1"/>
            <p:nvPr/>
          </p:nvSpPr>
          <p:spPr>
            <a:xfrm>
              <a:off x="3733800" y="1658389"/>
              <a:ext cx="1828800" cy="719428"/>
            </a:xfrm>
            <a:prstGeom prst="rect">
              <a:avLst/>
            </a:prstGeom>
            <a:noFill/>
          </p:spPr>
          <p:txBody>
            <a:bodyPr wrap="square" rtlCol="0">
              <a:spAutoFit/>
            </a:bodyPr>
            <a:lstStyle/>
            <a:p>
              <a:pPr>
                <a:lnSpc>
                  <a:spcPct val="90000"/>
                </a:lnSpc>
              </a:pPr>
              <a:r>
                <a:rPr lang="en-US" sz="1500" dirty="0" smtClean="0">
                  <a:latin typeface="Courier New"/>
                  <a:cs typeface="Courier New"/>
                </a:rPr>
                <a:t>clear()</a:t>
              </a:r>
            </a:p>
            <a:p>
              <a:pPr>
                <a:lnSpc>
                  <a:spcPct val="90000"/>
                </a:lnSpc>
              </a:pPr>
              <a:r>
                <a:rPr lang="en-US" sz="1500" dirty="0" smtClean="0">
                  <a:latin typeface="Courier New"/>
                  <a:cs typeface="Courier New"/>
                </a:rPr>
                <a:t>fail()</a:t>
              </a:r>
            </a:p>
            <a:p>
              <a:pPr>
                <a:lnSpc>
                  <a:spcPct val="90000"/>
                </a:lnSpc>
              </a:pPr>
              <a:r>
                <a:rPr lang="en-US" sz="1500" dirty="0" err="1" smtClean="0">
                  <a:latin typeface="Courier New"/>
                  <a:cs typeface="Courier New"/>
                </a:rPr>
                <a:t>eof</a:t>
              </a:r>
              <a:r>
                <a:rPr lang="en-US" sz="1500" dirty="0" smtClean="0">
                  <a:latin typeface="Courier New"/>
                  <a:cs typeface="Courier New"/>
                </a:rPr>
                <a:t>()</a:t>
              </a:r>
              <a:endParaRPr lang="en-US" sz="1500" dirty="0">
                <a:latin typeface="Courier New"/>
                <a:cs typeface="Courier New"/>
              </a:endParaRPr>
            </a:p>
          </p:txBody>
        </p:sp>
      </p:grpSp>
      <p:grpSp>
        <p:nvGrpSpPr>
          <p:cNvPr id="54" name="Group 53"/>
          <p:cNvGrpSpPr/>
          <p:nvPr/>
        </p:nvGrpSpPr>
        <p:grpSpPr>
          <a:xfrm>
            <a:off x="5907246" y="3429000"/>
            <a:ext cx="1833922" cy="1080508"/>
            <a:chOff x="3728678" y="1331224"/>
            <a:chExt cx="1833922" cy="1080508"/>
          </a:xfrm>
        </p:grpSpPr>
        <p:sp>
          <p:nvSpPr>
            <p:cNvPr id="55" name="Rectangle 54"/>
            <p:cNvSpPr/>
            <p:nvPr/>
          </p:nvSpPr>
          <p:spPr bwMode="auto">
            <a:xfrm>
              <a:off x="3728678" y="1363153"/>
              <a:ext cx="1828800" cy="1048579"/>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cxnSp>
          <p:nvCxnSpPr>
            <p:cNvPr id="56" name="Straight Connector 55"/>
            <p:cNvCxnSpPr/>
            <p:nvPr/>
          </p:nvCxnSpPr>
          <p:spPr bwMode="auto">
            <a:xfrm>
              <a:off x="3733800" y="1605557"/>
              <a:ext cx="1828800" cy="1588"/>
            </a:xfrm>
            <a:prstGeom prst="line">
              <a:avLst/>
            </a:prstGeom>
            <a:solidFill>
              <a:schemeClr val="accent1"/>
            </a:solidFill>
            <a:ln w="6350" cap="flat" cmpd="sng" algn="ctr">
              <a:solidFill>
                <a:schemeClr val="tx1"/>
              </a:solidFill>
              <a:prstDash val="solid"/>
              <a:round/>
              <a:headEnd type="none" w="med" len="med"/>
              <a:tailEnd type="none" w="med" len="med"/>
            </a:ln>
            <a:effectLst/>
          </p:spPr>
        </p:cxnSp>
        <p:cxnSp>
          <p:nvCxnSpPr>
            <p:cNvPr id="57" name="Straight Connector 56"/>
            <p:cNvCxnSpPr/>
            <p:nvPr/>
          </p:nvCxnSpPr>
          <p:spPr bwMode="auto">
            <a:xfrm>
              <a:off x="3733800" y="1653098"/>
              <a:ext cx="1828800" cy="1588"/>
            </a:xfrm>
            <a:prstGeom prst="line">
              <a:avLst/>
            </a:prstGeom>
            <a:solidFill>
              <a:schemeClr val="accent1"/>
            </a:solidFill>
            <a:ln w="6350" cap="flat" cmpd="sng" algn="ctr">
              <a:solidFill>
                <a:schemeClr val="tx1"/>
              </a:solidFill>
              <a:prstDash val="solid"/>
              <a:round/>
              <a:headEnd type="none" w="med" len="med"/>
              <a:tailEnd type="none" w="med" len="med"/>
            </a:ln>
            <a:effectLst/>
          </p:spPr>
        </p:cxnSp>
        <p:sp>
          <p:nvSpPr>
            <p:cNvPr id="58" name="TextBox 57"/>
            <p:cNvSpPr txBox="1"/>
            <p:nvPr/>
          </p:nvSpPr>
          <p:spPr>
            <a:xfrm>
              <a:off x="3733800" y="1331224"/>
              <a:ext cx="1828800" cy="303929"/>
            </a:xfrm>
            <a:prstGeom prst="rect">
              <a:avLst/>
            </a:prstGeom>
            <a:noFill/>
          </p:spPr>
          <p:txBody>
            <a:bodyPr wrap="square" rtlCol="0">
              <a:spAutoFit/>
            </a:bodyPr>
            <a:lstStyle/>
            <a:p>
              <a:pPr algn="ctr">
                <a:lnSpc>
                  <a:spcPct val="90000"/>
                </a:lnSpc>
              </a:pPr>
              <a:r>
                <a:rPr lang="en-US" sz="1500" dirty="0" err="1" smtClean="0">
                  <a:latin typeface="Courier New"/>
                  <a:cs typeface="Courier New"/>
                </a:rPr>
                <a:t>ostream</a:t>
              </a:r>
              <a:endParaRPr lang="en-US" sz="1500" dirty="0">
                <a:latin typeface="Courier New"/>
                <a:cs typeface="Courier New"/>
              </a:endParaRPr>
            </a:p>
          </p:txBody>
        </p:sp>
        <p:sp>
          <p:nvSpPr>
            <p:cNvPr id="59" name="TextBox 58"/>
            <p:cNvSpPr txBox="1"/>
            <p:nvPr/>
          </p:nvSpPr>
          <p:spPr>
            <a:xfrm>
              <a:off x="3733800" y="1658389"/>
              <a:ext cx="1828800" cy="511679"/>
            </a:xfrm>
            <a:prstGeom prst="rect">
              <a:avLst/>
            </a:prstGeom>
            <a:noFill/>
          </p:spPr>
          <p:txBody>
            <a:bodyPr wrap="square" rtlCol="0">
              <a:spAutoFit/>
            </a:bodyPr>
            <a:lstStyle/>
            <a:p>
              <a:pPr>
                <a:lnSpc>
                  <a:spcPct val="90000"/>
                </a:lnSpc>
              </a:pPr>
              <a:r>
                <a:rPr lang="en-US" sz="1500" dirty="0" smtClean="0">
                  <a:latin typeface="Courier New"/>
                  <a:cs typeface="Courier New"/>
                </a:rPr>
                <a:t>put()</a:t>
              </a:r>
            </a:p>
            <a:p>
              <a:pPr>
                <a:lnSpc>
                  <a:spcPct val="90000"/>
                </a:lnSpc>
              </a:pPr>
              <a:r>
                <a:rPr lang="en-US" sz="1500" dirty="0" smtClean="0">
                  <a:latin typeface="Courier New"/>
                  <a:cs typeface="Courier New"/>
                </a:rPr>
                <a:t>&lt;&lt;</a:t>
              </a:r>
              <a:endParaRPr lang="en-US" sz="1500" dirty="0">
                <a:latin typeface="Courier New"/>
                <a:cs typeface="Courier New"/>
              </a:endParaRPr>
            </a:p>
          </p:txBody>
        </p:sp>
      </p:grpSp>
      <p:grpSp>
        <p:nvGrpSpPr>
          <p:cNvPr id="66" name="Group 65"/>
          <p:cNvGrpSpPr/>
          <p:nvPr/>
        </p:nvGrpSpPr>
        <p:grpSpPr>
          <a:xfrm>
            <a:off x="2435060" y="5257800"/>
            <a:ext cx="1981200" cy="1080508"/>
            <a:chOff x="3664458" y="1331224"/>
            <a:chExt cx="1981200" cy="1080508"/>
          </a:xfrm>
        </p:grpSpPr>
        <p:sp>
          <p:nvSpPr>
            <p:cNvPr id="67" name="Rectangle 66"/>
            <p:cNvSpPr/>
            <p:nvPr/>
          </p:nvSpPr>
          <p:spPr bwMode="auto">
            <a:xfrm>
              <a:off x="3728678" y="1363153"/>
              <a:ext cx="1828800" cy="1048579"/>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cxnSp>
          <p:nvCxnSpPr>
            <p:cNvPr id="68" name="Straight Connector 67"/>
            <p:cNvCxnSpPr/>
            <p:nvPr/>
          </p:nvCxnSpPr>
          <p:spPr bwMode="auto">
            <a:xfrm>
              <a:off x="3733800" y="1605557"/>
              <a:ext cx="1828800" cy="1588"/>
            </a:xfrm>
            <a:prstGeom prst="line">
              <a:avLst/>
            </a:prstGeom>
            <a:solidFill>
              <a:schemeClr val="accent1"/>
            </a:solidFill>
            <a:ln w="6350" cap="flat" cmpd="sng" algn="ctr">
              <a:solidFill>
                <a:schemeClr val="tx1"/>
              </a:solidFill>
              <a:prstDash val="solid"/>
              <a:round/>
              <a:headEnd type="none" w="med" len="med"/>
              <a:tailEnd type="none" w="med" len="med"/>
            </a:ln>
            <a:effectLst/>
          </p:spPr>
        </p:cxnSp>
        <p:cxnSp>
          <p:nvCxnSpPr>
            <p:cNvPr id="69" name="Straight Connector 68"/>
            <p:cNvCxnSpPr/>
            <p:nvPr/>
          </p:nvCxnSpPr>
          <p:spPr bwMode="auto">
            <a:xfrm>
              <a:off x="3733800" y="1653098"/>
              <a:ext cx="1828800" cy="1588"/>
            </a:xfrm>
            <a:prstGeom prst="line">
              <a:avLst/>
            </a:prstGeom>
            <a:solidFill>
              <a:schemeClr val="accent1"/>
            </a:solidFill>
            <a:ln w="6350" cap="flat" cmpd="sng" algn="ctr">
              <a:solidFill>
                <a:schemeClr val="tx1"/>
              </a:solidFill>
              <a:prstDash val="solid"/>
              <a:round/>
              <a:headEnd type="none" w="med" len="med"/>
              <a:tailEnd type="none" w="med" len="med"/>
            </a:ln>
            <a:effectLst/>
          </p:spPr>
        </p:cxnSp>
        <p:sp>
          <p:nvSpPr>
            <p:cNvPr id="70" name="TextBox 69"/>
            <p:cNvSpPr txBox="1"/>
            <p:nvPr/>
          </p:nvSpPr>
          <p:spPr>
            <a:xfrm>
              <a:off x="3733800" y="1331224"/>
              <a:ext cx="1828800" cy="303929"/>
            </a:xfrm>
            <a:prstGeom prst="rect">
              <a:avLst/>
            </a:prstGeom>
            <a:noFill/>
          </p:spPr>
          <p:txBody>
            <a:bodyPr wrap="square" rtlCol="0">
              <a:spAutoFit/>
            </a:bodyPr>
            <a:lstStyle/>
            <a:p>
              <a:pPr algn="ctr">
                <a:lnSpc>
                  <a:spcPct val="90000"/>
                </a:lnSpc>
              </a:pPr>
              <a:r>
                <a:rPr lang="en-US" sz="1500" dirty="0" err="1" smtClean="0">
                  <a:latin typeface="Courier New"/>
                  <a:cs typeface="Courier New"/>
                </a:rPr>
                <a:t>istringstream</a:t>
              </a:r>
              <a:endParaRPr lang="en-US" sz="1500" dirty="0">
                <a:latin typeface="Courier New"/>
                <a:cs typeface="Courier New"/>
              </a:endParaRPr>
            </a:p>
          </p:txBody>
        </p:sp>
        <p:sp>
          <p:nvSpPr>
            <p:cNvPr id="71" name="TextBox 70"/>
            <p:cNvSpPr txBox="1"/>
            <p:nvPr/>
          </p:nvSpPr>
          <p:spPr>
            <a:xfrm>
              <a:off x="3664458" y="1658389"/>
              <a:ext cx="1981200" cy="303929"/>
            </a:xfrm>
            <a:prstGeom prst="rect">
              <a:avLst/>
            </a:prstGeom>
            <a:noFill/>
          </p:spPr>
          <p:txBody>
            <a:bodyPr wrap="square" rtlCol="0">
              <a:spAutoFit/>
            </a:bodyPr>
            <a:lstStyle/>
            <a:p>
              <a:pPr algn="ctr">
                <a:lnSpc>
                  <a:spcPct val="90000"/>
                </a:lnSpc>
              </a:pPr>
              <a:r>
                <a:rPr lang="en-US" sz="1500" dirty="0" err="1" smtClean="0">
                  <a:latin typeface="Courier New"/>
                  <a:cs typeface="Courier New"/>
                </a:rPr>
                <a:t>istringstream(</a:t>
              </a:r>
              <a:r>
                <a:rPr lang="en-US" sz="1500" b="0" i="1" dirty="0" err="1" smtClean="0">
                  <a:latin typeface="Times New Roman"/>
                  <a:cs typeface="Times New Roman"/>
                </a:rPr>
                <a:t>s</a:t>
              </a:r>
              <a:r>
                <a:rPr lang="en-US" sz="1500" dirty="0" smtClean="0">
                  <a:latin typeface="Courier New"/>
                  <a:cs typeface="Courier New"/>
                </a:rPr>
                <a:t>)</a:t>
              </a:r>
            </a:p>
          </p:txBody>
        </p:sp>
      </p:grpSp>
      <p:grpSp>
        <p:nvGrpSpPr>
          <p:cNvPr id="74" name="Group 73"/>
          <p:cNvGrpSpPr/>
          <p:nvPr/>
        </p:nvGrpSpPr>
        <p:grpSpPr>
          <a:xfrm>
            <a:off x="4840860" y="5257800"/>
            <a:ext cx="1833922" cy="1080508"/>
            <a:chOff x="3728678" y="1331224"/>
            <a:chExt cx="1833922" cy="1080508"/>
          </a:xfrm>
        </p:grpSpPr>
        <p:sp>
          <p:nvSpPr>
            <p:cNvPr id="75" name="Rectangle 74"/>
            <p:cNvSpPr/>
            <p:nvPr/>
          </p:nvSpPr>
          <p:spPr bwMode="auto">
            <a:xfrm>
              <a:off x="3728678" y="1363153"/>
              <a:ext cx="1828800" cy="1048579"/>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cxnSp>
          <p:nvCxnSpPr>
            <p:cNvPr id="76" name="Straight Connector 75"/>
            <p:cNvCxnSpPr/>
            <p:nvPr/>
          </p:nvCxnSpPr>
          <p:spPr bwMode="auto">
            <a:xfrm>
              <a:off x="3733800" y="1605557"/>
              <a:ext cx="1828800" cy="1588"/>
            </a:xfrm>
            <a:prstGeom prst="line">
              <a:avLst/>
            </a:prstGeom>
            <a:solidFill>
              <a:schemeClr val="accent1"/>
            </a:solidFill>
            <a:ln w="6350" cap="flat" cmpd="sng" algn="ctr">
              <a:solidFill>
                <a:schemeClr val="tx1"/>
              </a:solidFill>
              <a:prstDash val="solid"/>
              <a:round/>
              <a:headEnd type="none" w="med" len="med"/>
              <a:tailEnd type="none" w="med" len="med"/>
            </a:ln>
            <a:effectLst/>
          </p:spPr>
        </p:cxnSp>
        <p:cxnSp>
          <p:nvCxnSpPr>
            <p:cNvPr id="77" name="Straight Connector 76"/>
            <p:cNvCxnSpPr/>
            <p:nvPr/>
          </p:nvCxnSpPr>
          <p:spPr bwMode="auto">
            <a:xfrm>
              <a:off x="3733800" y="1653098"/>
              <a:ext cx="1828800" cy="1588"/>
            </a:xfrm>
            <a:prstGeom prst="line">
              <a:avLst/>
            </a:prstGeom>
            <a:solidFill>
              <a:schemeClr val="accent1"/>
            </a:solidFill>
            <a:ln w="6350" cap="flat" cmpd="sng" algn="ctr">
              <a:solidFill>
                <a:schemeClr val="tx1"/>
              </a:solidFill>
              <a:prstDash val="solid"/>
              <a:round/>
              <a:headEnd type="none" w="med" len="med"/>
              <a:tailEnd type="none" w="med" len="med"/>
            </a:ln>
            <a:effectLst/>
          </p:spPr>
        </p:cxnSp>
        <p:sp>
          <p:nvSpPr>
            <p:cNvPr id="78" name="TextBox 77"/>
            <p:cNvSpPr txBox="1"/>
            <p:nvPr/>
          </p:nvSpPr>
          <p:spPr>
            <a:xfrm>
              <a:off x="3733800" y="1331224"/>
              <a:ext cx="1828800" cy="303929"/>
            </a:xfrm>
            <a:prstGeom prst="rect">
              <a:avLst/>
            </a:prstGeom>
            <a:noFill/>
          </p:spPr>
          <p:txBody>
            <a:bodyPr wrap="square" rtlCol="0">
              <a:spAutoFit/>
            </a:bodyPr>
            <a:lstStyle/>
            <a:p>
              <a:pPr algn="ctr">
                <a:lnSpc>
                  <a:spcPct val="90000"/>
                </a:lnSpc>
              </a:pPr>
              <a:r>
                <a:rPr lang="en-US" sz="1500" dirty="0" err="1" smtClean="0">
                  <a:latin typeface="Courier New"/>
                  <a:cs typeface="Courier New"/>
                </a:rPr>
                <a:t>ofstream</a:t>
              </a:r>
              <a:endParaRPr lang="en-US" sz="1500" dirty="0">
                <a:latin typeface="Courier New"/>
                <a:cs typeface="Courier New"/>
              </a:endParaRPr>
            </a:p>
          </p:txBody>
        </p:sp>
        <p:sp>
          <p:nvSpPr>
            <p:cNvPr id="79" name="TextBox 78"/>
            <p:cNvSpPr txBox="1"/>
            <p:nvPr/>
          </p:nvSpPr>
          <p:spPr>
            <a:xfrm>
              <a:off x="3733800" y="1658389"/>
              <a:ext cx="1828800" cy="719428"/>
            </a:xfrm>
            <a:prstGeom prst="rect">
              <a:avLst/>
            </a:prstGeom>
            <a:noFill/>
          </p:spPr>
          <p:txBody>
            <a:bodyPr wrap="square" rtlCol="0">
              <a:spAutoFit/>
            </a:bodyPr>
            <a:lstStyle/>
            <a:p>
              <a:pPr>
                <a:lnSpc>
                  <a:spcPct val="90000"/>
                </a:lnSpc>
              </a:pPr>
              <a:r>
                <a:rPr lang="en-US" sz="1500" dirty="0" err="1" smtClean="0">
                  <a:latin typeface="Courier New"/>
                  <a:cs typeface="Courier New"/>
                </a:rPr>
                <a:t>open(</a:t>
              </a:r>
              <a:r>
                <a:rPr lang="en-US" sz="1500" b="0" i="1" dirty="0" err="1" smtClean="0">
                  <a:latin typeface="Times New Roman"/>
                  <a:cs typeface="Times New Roman"/>
                </a:rPr>
                <a:t>cstr</a:t>
              </a:r>
              <a:r>
                <a:rPr lang="en-US" sz="1500" dirty="0" smtClean="0">
                  <a:latin typeface="Courier New"/>
                  <a:cs typeface="Courier New"/>
                </a:rPr>
                <a:t>)</a:t>
              </a:r>
            </a:p>
            <a:p>
              <a:pPr>
                <a:lnSpc>
                  <a:spcPct val="90000"/>
                </a:lnSpc>
              </a:pPr>
              <a:r>
                <a:rPr lang="en-US" sz="1500" dirty="0" smtClean="0">
                  <a:latin typeface="Courier New"/>
                  <a:cs typeface="Courier New"/>
                </a:rPr>
                <a:t>close()</a:t>
              </a:r>
            </a:p>
            <a:p>
              <a:pPr>
                <a:lnSpc>
                  <a:spcPct val="90000"/>
                </a:lnSpc>
              </a:pPr>
              <a:endParaRPr lang="en-US" sz="1500" dirty="0">
                <a:latin typeface="Courier New"/>
                <a:cs typeface="Courier New"/>
              </a:endParaRPr>
            </a:p>
          </p:txBody>
        </p:sp>
      </p:grpSp>
      <p:grpSp>
        <p:nvGrpSpPr>
          <p:cNvPr id="80" name="Group 79"/>
          <p:cNvGrpSpPr/>
          <p:nvPr/>
        </p:nvGrpSpPr>
        <p:grpSpPr>
          <a:xfrm>
            <a:off x="6990760" y="5257800"/>
            <a:ext cx="1833922" cy="1080508"/>
            <a:chOff x="3728678" y="1331224"/>
            <a:chExt cx="1833922" cy="1080508"/>
          </a:xfrm>
        </p:grpSpPr>
        <p:sp>
          <p:nvSpPr>
            <p:cNvPr id="81" name="Rectangle 80"/>
            <p:cNvSpPr/>
            <p:nvPr/>
          </p:nvSpPr>
          <p:spPr bwMode="auto">
            <a:xfrm>
              <a:off x="3728678" y="1363153"/>
              <a:ext cx="1828800" cy="1048579"/>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cxnSp>
          <p:nvCxnSpPr>
            <p:cNvPr id="82" name="Straight Connector 81"/>
            <p:cNvCxnSpPr/>
            <p:nvPr/>
          </p:nvCxnSpPr>
          <p:spPr bwMode="auto">
            <a:xfrm>
              <a:off x="3733800" y="1605557"/>
              <a:ext cx="1828800" cy="1588"/>
            </a:xfrm>
            <a:prstGeom prst="line">
              <a:avLst/>
            </a:prstGeom>
            <a:solidFill>
              <a:schemeClr val="accent1"/>
            </a:solidFill>
            <a:ln w="6350" cap="flat" cmpd="sng" algn="ctr">
              <a:solidFill>
                <a:schemeClr val="tx1"/>
              </a:solidFill>
              <a:prstDash val="solid"/>
              <a:round/>
              <a:headEnd type="none" w="med" len="med"/>
              <a:tailEnd type="none" w="med" len="med"/>
            </a:ln>
            <a:effectLst/>
          </p:spPr>
        </p:cxnSp>
        <p:cxnSp>
          <p:nvCxnSpPr>
            <p:cNvPr id="83" name="Straight Connector 82"/>
            <p:cNvCxnSpPr/>
            <p:nvPr/>
          </p:nvCxnSpPr>
          <p:spPr bwMode="auto">
            <a:xfrm>
              <a:off x="3733800" y="1653098"/>
              <a:ext cx="1828800" cy="1588"/>
            </a:xfrm>
            <a:prstGeom prst="line">
              <a:avLst/>
            </a:prstGeom>
            <a:solidFill>
              <a:schemeClr val="accent1"/>
            </a:solidFill>
            <a:ln w="6350" cap="flat" cmpd="sng" algn="ctr">
              <a:solidFill>
                <a:schemeClr val="tx1"/>
              </a:solidFill>
              <a:prstDash val="solid"/>
              <a:round/>
              <a:headEnd type="none" w="med" len="med"/>
              <a:tailEnd type="none" w="med" len="med"/>
            </a:ln>
            <a:effectLst/>
          </p:spPr>
        </p:cxnSp>
        <p:sp>
          <p:nvSpPr>
            <p:cNvPr id="84" name="TextBox 83"/>
            <p:cNvSpPr txBox="1"/>
            <p:nvPr/>
          </p:nvSpPr>
          <p:spPr>
            <a:xfrm>
              <a:off x="3733800" y="1331224"/>
              <a:ext cx="1828800" cy="303929"/>
            </a:xfrm>
            <a:prstGeom prst="rect">
              <a:avLst/>
            </a:prstGeom>
            <a:noFill/>
          </p:spPr>
          <p:txBody>
            <a:bodyPr wrap="square" rtlCol="0">
              <a:spAutoFit/>
            </a:bodyPr>
            <a:lstStyle/>
            <a:p>
              <a:pPr algn="ctr">
                <a:lnSpc>
                  <a:spcPct val="90000"/>
                </a:lnSpc>
              </a:pPr>
              <a:r>
                <a:rPr lang="en-US" sz="1500" dirty="0" err="1" smtClean="0">
                  <a:latin typeface="Courier New"/>
                  <a:cs typeface="Courier New"/>
                </a:rPr>
                <a:t>ostringstream</a:t>
              </a:r>
              <a:endParaRPr lang="en-US" sz="1500" dirty="0">
                <a:latin typeface="Courier New"/>
                <a:cs typeface="Courier New"/>
              </a:endParaRPr>
            </a:p>
          </p:txBody>
        </p:sp>
        <p:sp>
          <p:nvSpPr>
            <p:cNvPr id="85" name="TextBox 84"/>
            <p:cNvSpPr txBox="1"/>
            <p:nvPr/>
          </p:nvSpPr>
          <p:spPr>
            <a:xfrm>
              <a:off x="3748318" y="1658389"/>
              <a:ext cx="1752600" cy="303929"/>
            </a:xfrm>
            <a:prstGeom prst="rect">
              <a:avLst/>
            </a:prstGeom>
            <a:noFill/>
          </p:spPr>
          <p:txBody>
            <a:bodyPr wrap="square" rtlCol="0">
              <a:spAutoFit/>
            </a:bodyPr>
            <a:lstStyle/>
            <a:p>
              <a:pPr>
                <a:lnSpc>
                  <a:spcPct val="90000"/>
                </a:lnSpc>
              </a:pPr>
              <a:r>
                <a:rPr lang="en-US" sz="1500" dirty="0" err="1" smtClean="0">
                  <a:latin typeface="Courier New"/>
                  <a:cs typeface="Courier New"/>
                </a:rPr>
                <a:t>str</a:t>
              </a:r>
              <a:r>
                <a:rPr lang="en-US" sz="1500" dirty="0" smtClean="0">
                  <a:latin typeface="Courier New"/>
                  <a:cs typeface="Courier New"/>
                </a:rPr>
                <a:t>()</a:t>
              </a:r>
            </a:p>
          </p:txBody>
        </p:sp>
      </p:grpSp>
      <p:sp>
        <p:nvSpPr>
          <p:cNvPr id="92" name="Isosceles Triangle 91"/>
          <p:cNvSpPr/>
          <p:nvPr/>
        </p:nvSpPr>
        <p:spPr bwMode="auto">
          <a:xfrm rot="18480000">
            <a:off x="5473230" y="2361001"/>
            <a:ext cx="228600" cy="228600"/>
          </a:xfrm>
          <a:prstGeom prst="triangle">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cxnSp>
        <p:nvCxnSpPr>
          <p:cNvPr id="94" name="Straight Connector 93"/>
          <p:cNvCxnSpPr>
            <a:stCxn id="92" idx="3"/>
          </p:cNvCxnSpPr>
          <p:nvPr/>
        </p:nvCxnSpPr>
        <p:spPr bwMode="auto">
          <a:xfrm>
            <a:off x="5677600" y="2545671"/>
            <a:ext cx="1144046" cy="915258"/>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nvGrpSpPr>
          <p:cNvPr id="97" name="Group 96"/>
          <p:cNvGrpSpPr/>
          <p:nvPr/>
        </p:nvGrpSpPr>
        <p:grpSpPr>
          <a:xfrm flipH="1">
            <a:off x="2342560" y="2365018"/>
            <a:ext cx="1348416" cy="1099928"/>
            <a:chOff x="5685530" y="2513401"/>
            <a:chExt cx="1348416" cy="1099928"/>
          </a:xfrm>
        </p:grpSpPr>
        <p:sp>
          <p:nvSpPr>
            <p:cNvPr id="95" name="Isosceles Triangle 94"/>
            <p:cNvSpPr/>
            <p:nvPr/>
          </p:nvSpPr>
          <p:spPr bwMode="auto">
            <a:xfrm rot="18480000">
              <a:off x="5685530" y="2513401"/>
              <a:ext cx="228600" cy="228600"/>
            </a:xfrm>
            <a:prstGeom prst="triangle">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cxnSp>
          <p:nvCxnSpPr>
            <p:cNvPr id="96" name="Straight Connector 95"/>
            <p:cNvCxnSpPr>
              <a:stCxn id="95" idx="3"/>
            </p:cNvCxnSpPr>
            <p:nvPr/>
          </p:nvCxnSpPr>
          <p:spPr bwMode="auto">
            <a:xfrm>
              <a:off x="5889900" y="2698071"/>
              <a:ext cx="1144046" cy="915258"/>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grpSp>
        <p:nvGrpSpPr>
          <p:cNvPr id="45" name="Group 44"/>
          <p:cNvGrpSpPr/>
          <p:nvPr/>
        </p:nvGrpSpPr>
        <p:grpSpPr>
          <a:xfrm>
            <a:off x="1455638" y="3429000"/>
            <a:ext cx="1833922" cy="1080508"/>
            <a:chOff x="3728678" y="1331224"/>
            <a:chExt cx="1833922" cy="1080508"/>
          </a:xfrm>
        </p:grpSpPr>
        <p:sp>
          <p:nvSpPr>
            <p:cNvPr id="46" name="Rectangle 45"/>
            <p:cNvSpPr/>
            <p:nvPr/>
          </p:nvSpPr>
          <p:spPr bwMode="auto">
            <a:xfrm>
              <a:off x="3728678" y="1363153"/>
              <a:ext cx="1828800" cy="1048579"/>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cxnSp>
          <p:nvCxnSpPr>
            <p:cNvPr id="50" name="Straight Connector 49"/>
            <p:cNvCxnSpPr/>
            <p:nvPr/>
          </p:nvCxnSpPr>
          <p:spPr bwMode="auto">
            <a:xfrm>
              <a:off x="3733800" y="1605557"/>
              <a:ext cx="1828800" cy="1588"/>
            </a:xfrm>
            <a:prstGeom prst="line">
              <a:avLst/>
            </a:prstGeom>
            <a:solidFill>
              <a:schemeClr val="accent1"/>
            </a:solidFill>
            <a:ln w="6350" cap="flat" cmpd="sng" algn="ctr">
              <a:solidFill>
                <a:schemeClr val="tx1"/>
              </a:solidFill>
              <a:prstDash val="solid"/>
              <a:round/>
              <a:headEnd type="none" w="med" len="med"/>
              <a:tailEnd type="none" w="med" len="med"/>
            </a:ln>
            <a:effectLst/>
          </p:spPr>
        </p:cxnSp>
        <p:cxnSp>
          <p:nvCxnSpPr>
            <p:cNvPr id="51" name="Straight Connector 50"/>
            <p:cNvCxnSpPr/>
            <p:nvPr/>
          </p:nvCxnSpPr>
          <p:spPr bwMode="auto">
            <a:xfrm>
              <a:off x="3733800" y="1653098"/>
              <a:ext cx="1828800" cy="1588"/>
            </a:xfrm>
            <a:prstGeom prst="line">
              <a:avLst/>
            </a:prstGeom>
            <a:solidFill>
              <a:schemeClr val="accent1"/>
            </a:solidFill>
            <a:ln w="6350" cap="flat" cmpd="sng" algn="ctr">
              <a:solidFill>
                <a:schemeClr val="tx1"/>
              </a:solidFill>
              <a:prstDash val="solid"/>
              <a:round/>
              <a:headEnd type="none" w="med" len="med"/>
              <a:tailEnd type="none" w="med" len="med"/>
            </a:ln>
            <a:effectLst/>
          </p:spPr>
        </p:cxnSp>
        <p:sp>
          <p:nvSpPr>
            <p:cNvPr id="52" name="TextBox 51"/>
            <p:cNvSpPr txBox="1"/>
            <p:nvPr/>
          </p:nvSpPr>
          <p:spPr>
            <a:xfrm>
              <a:off x="3733800" y="1331224"/>
              <a:ext cx="1828800" cy="303929"/>
            </a:xfrm>
            <a:prstGeom prst="rect">
              <a:avLst/>
            </a:prstGeom>
            <a:noFill/>
          </p:spPr>
          <p:txBody>
            <a:bodyPr wrap="square" rtlCol="0">
              <a:spAutoFit/>
            </a:bodyPr>
            <a:lstStyle/>
            <a:p>
              <a:pPr algn="ctr">
                <a:lnSpc>
                  <a:spcPct val="90000"/>
                </a:lnSpc>
              </a:pPr>
              <a:r>
                <a:rPr lang="en-US" sz="1500" dirty="0" err="1" smtClean="0">
                  <a:latin typeface="Courier New"/>
                  <a:cs typeface="Courier New"/>
                </a:rPr>
                <a:t>istream</a:t>
              </a:r>
              <a:endParaRPr lang="en-US" sz="1500" dirty="0">
                <a:latin typeface="Courier New"/>
                <a:cs typeface="Courier New"/>
              </a:endParaRPr>
            </a:p>
          </p:txBody>
        </p:sp>
        <p:sp>
          <p:nvSpPr>
            <p:cNvPr id="53" name="TextBox 52"/>
            <p:cNvSpPr txBox="1"/>
            <p:nvPr/>
          </p:nvSpPr>
          <p:spPr>
            <a:xfrm>
              <a:off x="3733800" y="1658389"/>
              <a:ext cx="1828800" cy="719428"/>
            </a:xfrm>
            <a:prstGeom prst="rect">
              <a:avLst/>
            </a:prstGeom>
            <a:noFill/>
          </p:spPr>
          <p:txBody>
            <a:bodyPr wrap="square" rtlCol="0">
              <a:spAutoFit/>
            </a:bodyPr>
            <a:lstStyle/>
            <a:p>
              <a:pPr>
                <a:lnSpc>
                  <a:spcPct val="90000"/>
                </a:lnSpc>
              </a:pPr>
              <a:r>
                <a:rPr lang="en-US" sz="1500" dirty="0" smtClean="0">
                  <a:latin typeface="Courier New"/>
                  <a:cs typeface="Courier New"/>
                </a:rPr>
                <a:t>get()</a:t>
              </a:r>
            </a:p>
            <a:p>
              <a:pPr>
                <a:lnSpc>
                  <a:spcPct val="90000"/>
                </a:lnSpc>
              </a:pPr>
              <a:r>
                <a:rPr lang="en-US" sz="1500" dirty="0" err="1" smtClean="0">
                  <a:latin typeface="Courier New"/>
                  <a:cs typeface="Courier New"/>
                </a:rPr>
                <a:t>unget</a:t>
              </a:r>
              <a:r>
                <a:rPr lang="en-US" sz="1500" dirty="0" smtClean="0">
                  <a:latin typeface="Courier New"/>
                  <a:cs typeface="Courier New"/>
                </a:rPr>
                <a:t>()</a:t>
              </a:r>
            </a:p>
            <a:p>
              <a:pPr>
                <a:lnSpc>
                  <a:spcPct val="90000"/>
                </a:lnSpc>
              </a:pPr>
              <a:r>
                <a:rPr lang="en-US" sz="1500" dirty="0" smtClean="0">
                  <a:latin typeface="Courier New"/>
                  <a:cs typeface="Courier New"/>
                </a:rPr>
                <a:t>&gt;&gt;</a:t>
              </a:r>
              <a:endParaRPr lang="en-US" sz="1500" dirty="0">
                <a:latin typeface="Courier New"/>
                <a:cs typeface="Courier New"/>
              </a:endParaRPr>
            </a:p>
          </p:txBody>
        </p:sp>
      </p:grpSp>
      <p:grpSp>
        <p:nvGrpSpPr>
          <p:cNvPr id="101" name="Group 100"/>
          <p:cNvGrpSpPr/>
          <p:nvPr/>
        </p:nvGrpSpPr>
        <p:grpSpPr>
          <a:xfrm>
            <a:off x="2882837" y="4500435"/>
            <a:ext cx="530844" cy="789294"/>
            <a:chOff x="2882837" y="4500435"/>
            <a:chExt cx="530844" cy="789294"/>
          </a:xfrm>
        </p:grpSpPr>
        <p:sp>
          <p:nvSpPr>
            <p:cNvPr id="98" name="Isosceles Triangle 97"/>
            <p:cNvSpPr/>
            <p:nvPr/>
          </p:nvSpPr>
          <p:spPr bwMode="auto">
            <a:xfrm rot="19500000">
              <a:off x="2882837" y="4500435"/>
              <a:ext cx="228600" cy="228600"/>
            </a:xfrm>
            <a:prstGeom prst="triangle">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cxnSp>
          <p:nvCxnSpPr>
            <p:cNvPr id="100" name="Straight Connector 99"/>
            <p:cNvCxnSpPr>
              <a:stCxn id="67" idx="0"/>
              <a:endCxn id="98" idx="3"/>
            </p:cNvCxnSpPr>
            <p:nvPr/>
          </p:nvCxnSpPr>
          <p:spPr bwMode="auto">
            <a:xfrm rot="16200000" flipV="1">
              <a:off x="2947507" y="4823555"/>
              <a:ext cx="581365" cy="350983"/>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grpSp>
        <p:nvGrpSpPr>
          <p:cNvPr id="102" name="Group 101"/>
          <p:cNvGrpSpPr/>
          <p:nvPr/>
        </p:nvGrpSpPr>
        <p:grpSpPr>
          <a:xfrm flipH="1">
            <a:off x="1295400" y="4495800"/>
            <a:ext cx="530844" cy="789294"/>
            <a:chOff x="2882837" y="4500435"/>
            <a:chExt cx="530844" cy="789294"/>
          </a:xfrm>
        </p:grpSpPr>
        <p:sp>
          <p:nvSpPr>
            <p:cNvPr id="103" name="Isosceles Triangle 102"/>
            <p:cNvSpPr/>
            <p:nvPr/>
          </p:nvSpPr>
          <p:spPr bwMode="auto">
            <a:xfrm rot="19500000">
              <a:off x="2882837" y="4500435"/>
              <a:ext cx="228600" cy="228600"/>
            </a:xfrm>
            <a:prstGeom prst="triangle">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cxnSp>
          <p:nvCxnSpPr>
            <p:cNvPr id="104" name="Straight Connector 103"/>
            <p:cNvCxnSpPr>
              <a:endCxn id="103" idx="3"/>
            </p:cNvCxnSpPr>
            <p:nvPr/>
          </p:nvCxnSpPr>
          <p:spPr bwMode="auto">
            <a:xfrm rot="16200000" flipV="1">
              <a:off x="2947507" y="4823555"/>
              <a:ext cx="581365" cy="350983"/>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grpSp>
        <p:nvGrpSpPr>
          <p:cNvPr id="105" name="Group 104"/>
          <p:cNvGrpSpPr/>
          <p:nvPr/>
        </p:nvGrpSpPr>
        <p:grpSpPr>
          <a:xfrm>
            <a:off x="7378637" y="4500435"/>
            <a:ext cx="530844" cy="789294"/>
            <a:chOff x="2882837" y="4500435"/>
            <a:chExt cx="530844" cy="789294"/>
          </a:xfrm>
        </p:grpSpPr>
        <p:sp>
          <p:nvSpPr>
            <p:cNvPr id="106" name="Isosceles Triangle 105"/>
            <p:cNvSpPr/>
            <p:nvPr/>
          </p:nvSpPr>
          <p:spPr bwMode="auto">
            <a:xfrm rot="19500000">
              <a:off x="2882837" y="4500435"/>
              <a:ext cx="228600" cy="228600"/>
            </a:xfrm>
            <a:prstGeom prst="triangle">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cxnSp>
          <p:nvCxnSpPr>
            <p:cNvPr id="107" name="Straight Connector 106"/>
            <p:cNvCxnSpPr>
              <a:endCxn id="106" idx="3"/>
            </p:cNvCxnSpPr>
            <p:nvPr/>
          </p:nvCxnSpPr>
          <p:spPr bwMode="auto">
            <a:xfrm rot="16200000" flipV="1">
              <a:off x="2947507" y="4823555"/>
              <a:ext cx="581365" cy="350983"/>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grpSp>
        <p:nvGrpSpPr>
          <p:cNvPr id="108" name="Group 107"/>
          <p:cNvGrpSpPr/>
          <p:nvPr/>
        </p:nvGrpSpPr>
        <p:grpSpPr>
          <a:xfrm flipH="1">
            <a:off x="5791200" y="4495800"/>
            <a:ext cx="530844" cy="789294"/>
            <a:chOff x="2882837" y="4500435"/>
            <a:chExt cx="530844" cy="789294"/>
          </a:xfrm>
        </p:grpSpPr>
        <p:sp>
          <p:nvSpPr>
            <p:cNvPr id="109" name="Isosceles Triangle 108"/>
            <p:cNvSpPr/>
            <p:nvPr/>
          </p:nvSpPr>
          <p:spPr bwMode="auto">
            <a:xfrm rot="19500000">
              <a:off x="2882837" y="4500435"/>
              <a:ext cx="228600" cy="228600"/>
            </a:xfrm>
            <a:prstGeom prst="triangle">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cxnSp>
          <p:nvCxnSpPr>
            <p:cNvPr id="110" name="Straight Connector 109"/>
            <p:cNvCxnSpPr>
              <a:endCxn id="109" idx="3"/>
            </p:cNvCxnSpPr>
            <p:nvPr/>
          </p:nvCxnSpPr>
          <p:spPr bwMode="auto">
            <a:xfrm rot="16200000" flipV="1">
              <a:off x="2947507" y="4823555"/>
              <a:ext cx="581365" cy="350983"/>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grpSp>
        <p:nvGrpSpPr>
          <p:cNvPr id="60" name="Group 59"/>
          <p:cNvGrpSpPr/>
          <p:nvPr/>
        </p:nvGrpSpPr>
        <p:grpSpPr>
          <a:xfrm>
            <a:off x="349380" y="5257800"/>
            <a:ext cx="1833922" cy="1080508"/>
            <a:chOff x="3728678" y="1331224"/>
            <a:chExt cx="1833922" cy="1080508"/>
          </a:xfrm>
        </p:grpSpPr>
        <p:sp>
          <p:nvSpPr>
            <p:cNvPr id="61" name="Rectangle 60"/>
            <p:cNvSpPr/>
            <p:nvPr/>
          </p:nvSpPr>
          <p:spPr bwMode="auto">
            <a:xfrm>
              <a:off x="3728678" y="1363153"/>
              <a:ext cx="1828800" cy="1048579"/>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cxnSp>
          <p:nvCxnSpPr>
            <p:cNvPr id="62" name="Straight Connector 61"/>
            <p:cNvCxnSpPr/>
            <p:nvPr/>
          </p:nvCxnSpPr>
          <p:spPr bwMode="auto">
            <a:xfrm>
              <a:off x="3733800" y="1605557"/>
              <a:ext cx="1828800" cy="1588"/>
            </a:xfrm>
            <a:prstGeom prst="line">
              <a:avLst/>
            </a:prstGeom>
            <a:solidFill>
              <a:schemeClr val="accent1"/>
            </a:solidFill>
            <a:ln w="6350" cap="flat" cmpd="sng" algn="ctr">
              <a:solidFill>
                <a:schemeClr val="tx1"/>
              </a:solidFill>
              <a:prstDash val="solid"/>
              <a:round/>
              <a:headEnd type="none" w="med" len="med"/>
              <a:tailEnd type="none" w="med" len="med"/>
            </a:ln>
            <a:effectLst/>
          </p:spPr>
        </p:cxnSp>
        <p:cxnSp>
          <p:nvCxnSpPr>
            <p:cNvPr id="63" name="Straight Connector 62"/>
            <p:cNvCxnSpPr/>
            <p:nvPr/>
          </p:nvCxnSpPr>
          <p:spPr bwMode="auto">
            <a:xfrm>
              <a:off x="3733800" y="1653098"/>
              <a:ext cx="1828800" cy="1588"/>
            </a:xfrm>
            <a:prstGeom prst="line">
              <a:avLst/>
            </a:prstGeom>
            <a:solidFill>
              <a:schemeClr val="accent1"/>
            </a:solidFill>
            <a:ln w="6350" cap="flat" cmpd="sng" algn="ctr">
              <a:solidFill>
                <a:schemeClr val="tx1"/>
              </a:solidFill>
              <a:prstDash val="solid"/>
              <a:round/>
              <a:headEnd type="none" w="med" len="med"/>
              <a:tailEnd type="none" w="med" len="med"/>
            </a:ln>
            <a:effectLst/>
          </p:spPr>
        </p:cxnSp>
        <p:sp>
          <p:nvSpPr>
            <p:cNvPr id="64" name="TextBox 63"/>
            <p:cNvSpPr txBox="1"/>
            <p:nvPr/>
          </p:nvSpPr>
          <p:spPr>
            <a:xfrm>
              <a:off x="3733800" y="1331224"/>
              <a:ext cx="1828800" cy="303929"/>
            </a:xfrm>
            <a:prstGeom prst="rect">
              <a:avLst/>
            </a:prstGeom>
            <a:noFill/>
          </p:spPr>
          <p:txBody>
            <a:bodyPr wrap="square" rtlCol="0">
              <a:spAutoFit/>
            </a:bodyPr>
            <a:lstStyle/>
            <a:p>
              <a:pPr algn="ctr">
                <a:lnSpc>
                  <a:spcPct val="90000"/>
                </a:lnSpc>
              </a:pPr>
              <a:r>
                <a:rPr lang="en-US" sz="1500" dirty="0" err="1" smtClean="0">
                  <a:latin typeface="Courier New"/>
                  <a:cs typeface="Courier New"/>
                </a:rPr>
                <a:t>ifstream</a:t>
              </a:r>
              <a:endParaRPr lang="en-US" sz="1500" dirty="0">
                <a:latin typeface="Courier New"/>
                <a:cs typeface="Courier New"/>
              </a:endParaRPr>
            </a:p>
          </p:txBody>
        </p:sp>
        <p:sp>
          <p:nvSpPr>
            <p:cNvPr id="65" name="TextBox 64"/>
            <p:cNvSpPr txBox="1"/>
            <p:nvPr/>
          </p:nvSpPr>
          <p:spPr>
            <a:xfrm>
              <a:off x="3733800" y="1658389"/>
              <a:ext cx="1828800" cy="719428"/>
            </a:xfrm>
            <a:prstGeom prst="rect">
              <a:avLst/>
            </a:prstGeom>
            <a:noFill/>
          </p:spPr>
          <p:txBody>
            <a:bodyPr wrap="square" rtlCol="0">
              <a:spAutoFit/>
            </a:bodyPr>
            <a:lstStyle/>
            <a:p>
              <a:pPr>
                <a:lnSpc>
                  <a:spcPct val="90000"/>
                </a:lnSpc>
              </a:pPr>
              <a:r>
                <a:rPr lang="en-US" sz="1500" dirty="0" err="1" smtClean="0">
                  <a:latin typeface="Courier New"/>
                  <a:cs typeface="Courier New"/>
                </a:rPr>
                <a:t>open(</a:t>
              </a:r>
              <a:r>
                <a:rPr lang="en-US" sz="1500" b="0" i="1" dirty="0" err="1" smtClean="0">
                  <a:latin typeface="Times New Roman"/>
                  <a:cs typeface="Times New Roman"/>
                </a:rPr>
                <a:t>cstr</a:t>
              </a:r>
              <a:r>
                <a:rPr lang="en-US" sz="1500" dirty="0" smtClean="0">
                  <a:latin typeface="Courier New"/>
                  <a:cs typeface="Courier New"/>
                </a:rPr>
                <a:t>)</a:t>
              </a:r>
            </a:p>
            <a:p>
              <a:pPr>
                <a:lnSpc>
                  <a:spcPct val="90000"/>
                </a:lnSpc>
              </a:pPr>
              <a:r>
                <a:rPr lang="en-US" sz="1500" dirty="0" smtClean="0">
                  <a:latin typeface="Courier New"/>
                  <a:cs typeface="Courier New"/>
                </a:rPr>
                <a:t>close()</a:t>
              </a:r>
            </a:p>
            <a:p>
              <a:pPr>
                <a:lnSpc>
                  <a:spcPct val="90000"/>
                </a:lnSpc>
              </a:pPr>
              <a:endParaRPr lang="en-US" sz="1500" dirty="0">
                <a:latin typeface="Courier New"/>
                <a:cs typeface="Courier New"/>
              </a:endParaRPr>
            </a:p>
          </p:txBody>
        </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7635" name="Rectangle 3"/>
          <p:cNvSpPr>
            <a:spLocks noGrp="1" noChangeArrowheads="1"/>
          </p:cNvSpPr>
          <p:nvPr>
            <p:ph type="title"/>
          </p:nvPr>
        </p:nvSpPr>
        <p:spPr>
          <a:xfrm>
            <a:off x="0" y="2667000"/>
            <a:ext cx="9144000" cy="1143000"/>
          </a:xfrm>
          <a:noFill/>
          <a:ln/>
        </p:spPr>
        <p:txBody>
          <a:bodyPr/>
          <a:lstStyle/>
          <a:p>
            <a:r>
              <a:rPr lang="en-US" sz="3600">
                <a:solidFill>
                  <a:srgbClr val="FF0000"/>
                </a:solidFill>
              </a:rPr>
              <a:t>The End</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24290" name="Rectangle 2"/>
          <p:cNvSpPr>
            <a:spLocks noGrp="1" noChangeArrowheads="1"/>
          </p:cNvSpPr>
          <p:nvPr>
            <p:ph type="title"/>
          </p:nvPr>
        </p:nvSpPr>
        <p:spPr>
          <a:xfrm>
            <a:off x="0" y="76200"/>
            <a:ext cx="9144000" cy="1143000"/>
          </a:xfrm>
          <a:noFill/>
          <a:ln/>
        </p:spPr>
        <p:txBody>
          <a:bodyPr/>
          <a:lstStyle/>
          <a:p>
            <a:r>
              <a:rPr lang="en-US">
                <a:solidFill>
                  <a:srgbClr val="FF0000"/>
                </a:solidFill>
              </a:rPr>
              <a:t>Relationship Between C and C++</a:t>
            </a:r>
            <a:endParaRPr lang="en-US">
              <a:solidFill>
                <a:schemeClr val="tx1"/>
              </a:solidFill>
            </a:endParaRPr>
          </a:p>
        </p:txBody>
      </p:sp>
      <p:pic>
        <p:nvPicPr>
          <p:cNvPr id="524298" name="Picture 10" descr="Subset"/>
          <p:cNvPicPr>
            <a:picLocks noChangeAspect="1" noChangeArrowheads="1"/>
          </p:cNvPicPr>
          <p:nvPr/>
        </p:nvPicPr>
        <p:blipFill>
          <a:blip r:embed="rId3"/>
          <a:srcRect/>
          <a:stretch>
            <a:fillRect/>
          </a:stretch>
        </p:blipFill>
        <p:spPr bwMode="auto">
          <a:xfrm>
            <a:off x="3119438" y="2286000"/>
            <a:ext cx="2905125" cy="3389313"/>
          </a:xfrm>
          <a:prstGeom prst="rect">
            <a:avLst/>
          </a:prstGeom>
          <a:noFill/>
        </p:spPr>
      </p:pic>
      <p:sp>
        <p:nvSpPr>
          <p:cNvPr id="4" name="Rectangle 3"/>
          <p:cNvSpPr>
            <a:spLocks noChangeArrowheads="1"/>
          </p:cNvSpPr>
          <p:nvPr/>
        </p:nvSpPr>
        <p:spPr bwMode="auto">
          <a:xfrm>
            <a:off x="482600" y="1155700"/>
            <a:ext cx="8128000" cy="10541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smtClean="0"/>
              <a:t>Part of the reason behind the success of C++ is that it includes all of C as a subset.  This design strategy makes it possible to convert applications from C to C++ incrementally.</a:t>
            </a:r>
            <a:endParaRPr lang="en-US" sz="2400" b="0" dirty="0"/>
          </a:p>
        </p:txBody>
      </p:sp>
      <p:sp>
        <p:nvSpPr>
          <p:cNvPr id="5" name="Rectangle 4"/>
          <p:cNvSpPr>
            <a:spLocks noChangeArrowheads="1"/>
          </p:cNvSpPr>
          <p:nvPr/>
        </p:nvSpPr>
        <p:spPr bwMode="auto">
          <a:xfrm>
            <a:off x="482600" y="5721406"/>
            <a:ext cx="8128000" cy="10541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smtClean="0"/>
              <a:t>The downside of this strategy is that that the design of C++ is less consistent and integrated than it might otherwise be.</a:t>
            </a:r>
            <a:endParaRPr lang="en-US" sz="2400" b="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0" y="76200"/>
            <a:ext cx="9144000" cy="1143000"/>
          </a:xfrm>
          <a:noFill/>
        </p:spPr>
        <p:txBody>
          <a:bodyPr/>
          <a:lstStyle/>
          <a:p>
            <a:r>
              <a:rPr lang="en-US" sz="4000">
                <a:solidFill>
                  <a:srgbClr val="FF0000"/>
                </a:solidFill>
              </a:rPr>
              <a:t>Characters</a:t>
            </a:r>
            <a:endParaRPr lang="en-US">
              <a:solidFill>
                <a:schemeClr val="tx1"/>
              </a:solidFill>
            </a:endParaRPr>
          </a:p>
        </p:txBody>
      </p:sp>
      <p:sp>
        <p:nvSpPr>
          <p:cNvPr id="28675" name="Rectangle 3"/>
          <p:cNvSpPr>
            <a:spLocks noChangeArrowheads="1"/>
          </p:cNvSpPr>
          <p:nvPr/>
        </p:nvSpPr>
        <p:spPr bwMode="auto">
          <a:xfrm>
            <a:off x="482600" y="1155700"/>
            <a:ext cx="8128000" cy="1435100"/>
          </a:xfrm>
          <a:prstGeom prst="rect">
            <a:avLst/>
          </a:prstGeom>
          <a:noFill/>
          <a:ln w="9525">
            <a:noFill/>
            <a:miter lim="800000"/>
            <a:headEnd/>
            <a:tailEnd/>
          </a:ln>
        </p:spPr>
        <p:txBody>
          <a:bodyPr>
            <a:prstTxWarp prst="textNoShape">
              <a:avLst/>
            </a:prstTxWarp>
          </a:bodyPr>
          <a:lstStyle/>
          <a:p>
            <a:pPr marL="342900" indent="-342900" algn="just">
              <a:lnSpc>
                <a:spcPct val="85000"/>
              </a:lnSpc>
              <a:spcAft>
                <a:spcPct val="50000"/>
              </a:spcAft>
              <a:buFontTx/>
              <a:buChar char="•"/>
            </a:pPr>
            <a:r>
              <a:rPr lang="en-US" sz="2400" b="0" dirty="0" smtClean="0"/>
              <a:t>Both C and C++ use ASCII (</a:t>
            </a:r>
            <a:r>
              <a:rPr lang="en-US" sz="2400" b="0" i="1" dirty="0" smtClean="0"/>
              <a:t>American Standard Code for Information Interchange</a:t>
            </a:r>
            <a:r>
              <a:rPr lang="en-US" sz="2400" b="0" dirty="0" smtClean="0"/>
              <a:t>) as their encoding for character representation.  The data type </a:t>
            </a:r>
            <a:r>
              <a:rPr lang="en-US" sz="2000" dirty="0" smtClean="0">
                <a:latin typeface="Courier New"/>
                <a:cs typeface="Courier New"/>
              </a:rPr>
              <a:t>char</a:t>
            </a:r>
            <a:r>
              <a:rPr lang="en-US" sz="2400" b="0" dirty="0" smtClean="0"/>
              <a:t> therefore fits in a single eight-bit byte.</a:t>
            </a:r>
            <a:endParaRPr lang="en-US" sz="2400" b="0" dirty="0"/>
          </a:p>
        </p:txBody>
      </p:sp>
      <p:sp>
        <p:nvSpPr>
          <p:cNvPr id="802822" name="Rectangle 6"/>
          <p:cNvSpPr>
            <a:spLocks noChangeArrowheads="1"/>
          </p:cNvSpPr>
          <p:nvPr/>
        </p:nvSpPr>
        <p:spPr bwMode="auto">
          <a:xfrm>
            <a:off x="482600" y="2590800"/>
            <a:ext cx="8131175" cy="1422400"/>
          </a:xfrm>
          <a:prstGeom prst="rect">
            <a:avLst/>
          </a:prstGeom>
          <a:noFill/>
          <a:ln w="9525">
            <a:noFill/>
            <a:miter lim="800000"/>
            <a:headEnd/>
            <a:tailEnd/>
          </a:ln>
        </p:spPr>
        <p:txBody>
          <a:bodyPr>
            <a:prstTxWarp prst="textNoShape">
              <a:avLst/>
            </a:prstTxWarp>
          </a:bodyPr>
          <a:lstStyle/>
          <a:p>
            <a:pPr marL="342900" indent="-342900" algn="just">
              <a:lnSpc>
                <a:spcPct val="85000"/>
              </a:lnSpc>
              <a:spcAft>
                <a:spcPct val="50000"/>
              </a:spcAft>
              <a:buFontTx/>
              <a:buChar char="•"/>
            </a:pPr>
            <a:r>
              <a:rPr lang="en-US" sz="2400" b="0" dirty="0"/>
              <a:t>With only 256 possible characters,</a:t>
            </a:r>
            <a:r>
              <a:rPr lang="en-US" sz="2400" b="0" dirty="0" smtClean="0"/>
              <a:t> ASCII is inadequate </a:t>
            </a:r>
            <a:r>
              <a:rPr lang="en-US" sz="2400" b="0" dirty="0"/>
              <a:t>to represent the many alphabets in use throughout the world.  </a:t>
            </a:r>
            <a:r>
              <a:rPr lang="en-US" sz="2400" b="0" dirty="0" smtClean="0"/>
              <a:t>In most modern language, ASCII </a:t>
            </a:r>
            <a:r>
              <a:rPr lang="en-US" sz="2400" b="0" dirty="0"/>
              <a:t>has</a:t>
            </a:r>
            <a:r>
              <a:rPr lang="en-US" sz="2400" b="0" dirty="0" smtClean="0"/>
              <a:t> been </a:t>
            </a:r>
            <a:r>
              <a:rPr lang="en-US" sz="2400" b="0" dirty="0"/>
              <a:t>superseded by Unicode, which</a:t>
            </a:r>
            <a:r>
              <a:rPr lang="en-US" sz="2400" b="0" dirty="0" smtClean="0"/>
              <a:t> permits a </a:t>
            </a:r>
            <a:r>
              <a:rPr lang="en-US" sz="2400" b="0" dirty="0"/>
              <a:t>much larger number of characters.</a:t>
            </a:r>
          </a:p>
        </p:txBody>
      </p:sp>
      <p:sp>
        <p:nvSpPr>
          <p:cNvPr id="7" name="Rectangle 6"/>
          <p:cNvSpPr>
            <a:spLocks noChangeArrowheads="1"/>
          </p:cNvSpPr>
          <p:nvPr/>
        </p:nvSpPr>
        <p:spPr bwMode="auto">
          <a:xfrm>
            <a:off x="482600" y="4064000"/>
            <a:ext cx="8131175" cy="1422400"/>
          </a:xfrm>
          <a:prstGeom prst="rect">
            <a:avLst/>
          </a:prstGeom>
          <a:noFill/>
          <a:ln w="9525">
            <a:noFill/>
            <a:miter lim="800000"/>
            <a:headEnd/>
            <a:tailEnd/>
          </a:ln>
        </p:spPr>
        <p:txBody>
          <a:bodyPr>
            <a:prstTxWarp prst="textNoShape">
              <a:avLst/>
            </a:prstTxWarp>
          </a:bodyPr>
          <a:lstStyle/>
          <a:p>
            <a:pPr marL="342900" indent="-342900" algn="just">
              <a:lnSpc>
                <a:spcPct val="85000"/>
              </a:lnSpc>
              <a:spcAft>
                <a:spcPct val="50000"/>
              </a:spcAft>
              <a:buFontTx/>
              <a:buChar char="•"/>
            </a:pPr>
            <a:r>
              <a:rPr lang="en-US" sz="2400" b="0" dirty="0" smtClean="0"/>
              <a:t>Even though the weaknesses in the ASCII encoding were clear at the time C++ was designed, changing the definition of </a:t>
            </a:r>
            <a:r>
              <a:rPr lang="en-US" sz="2000" dirty="0" smtClean="0">
                <a:latin typeface="Courier New"/>
                <a:cs typeface="Courier New"/>
              </a:rPr>
              <a:t>char</a:t>
            </a:r>
            <a:r>
              <a:rPr lang="en-US" sz="2400" b="0" dirty="0" smtClean="0"/>
              <a:t> was impossible given the decision to keep C as a subset.</a:t>
            </a:r>
            <a:endParaRPr lang="en-US" sz="2400" b="0" dirty="0"/>
          </a:p>
        </p:txBody>
      </p:sp>
      <p:sp>
        <p:nvSpPr>
          <p:cNvPr id="8" name="Rectangle 7"/>
          <p:cNvSpPr>
            <a:spLocks noChangeArrowheads="1"/>
          </p:cNvSpPr>
          <p:nvPr/>
        </p:nvSpPr>
        <p:spPr bwMode="auto">
          <a:xfrm>
            <a:off x="482600" y="5157410"/>
            <a:ext cx="8131175" cy="1422400"/>
          </a:xfrm>
          <a:prstGeom prst="rect">
            <a:avLst/>
          </a:prstGeom>
          <a:noFill/>
          <a:ln w="9525">
            <a:noFill/>
            <a:miter lim="800000"/>
            <a:headEnd/>
            <a:tailEnd/>
          </a:ln>
        </p:spPr>
        <p:txBody>
          <a:bodyPr>
            <a:prstTxWarp prst="textNoShape">
              <a:avLst/>
            </a:prstTxWarp>
          </a:bodyPr>
          <a:lstStyle/>
          <a:p>
            <a:pPr marL="342900" indent="-342900" algn="just">
              <a:lnSpc>
                <a:spcPct val="85000"/>
              </a:lnSpc>
              <a:spcAft>
                <a:spcPct val="50000"/>
              </a:spcAft>
              <a:buFontTx/>
              <a:buChar char="•"/>
            </a:pPr>
            <a:r>
              <a:rPr lang="en-US" sz="2400" b="0" dirty="0" smtClean="0"/>
              <a:t>The C++ libraries define the type </a:t>
            </a:r>
            <a:r>
              <a:rPr lang="en-US" sz="2000" dirty="0" err="1" smtClean="0">
                <a:latin typeface="Courier New"/>
                <a:cs typeface="Courier New"/>
              </a:rPr>
              <a:t>wchar_t</a:t>
            </a:r>
            <a:r>
              <a:rPr lang="en-US" sz="2400" b="0" dirty="0" smtClean="0">
                <a:latin typeface="Times New Roman"/>
                <a:cs typeface="Times New Roman"/>
              </a:rPr>
              <a:t> to represent “wide characters” that allow for a larger range.  Because using this type introduces significant detail complexity, CS</a:t>
            </a:r>
            <a:r>
              <a:rPr lang="en-US" b="0" dirty="0" smtClean="0">
                <a:latin typeface="Times New Roman"/>
                <a:cs typeface="Times New Roman"/>
              </a:rPr>
              <a:t> </a:t>
            </a:r>
            <a:r>
              <a:rPr lang="en-US" sz="2400" b="0" dirty="0" smtClean="0">
                <a:latin typeface="Times New Roman"/>
                <a:cs typeface="Times New Roman"/>
              </a:rPr>
              <a:t>106B will stick with the traditional </a:t>
            </a:r>
            <a:r>
              <a:rPr lang="en-US" sz="2000" dirty="0" smtClean="0">
                <a:latin typeface="Courier New"/>
                <a:cs typeface="Courier New"/>
              </a:rPr>
              <a:t>char</a:t>
            </a:r>
            <a:r>
              <a:rPr lang="en-US" sz="2400" b="0" dirty="0" smtClean="0">
                <a:latin typeface="Times New Roman"/>
                <a:cs typeface="Times New Roman"/>
              </a:rPr>
              <a:t> type.</a:t>
            </a:r>
            <a:endParaRPr lang="en-US" sz="2400" b="0" dirty="0">
              <a:latin typeface="Times New Roman"/>
              <a:cs typeface="Times New Roma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0282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2822" grpId="0" build="p" autoUpdateAnimBg="0"/>
      <p:bldP spid="7" grpId="0" build="p" autoUpdateAnimBg="0"/>
      <p:bldP spid="8" grpId="0" build="p" autoUpdateAnimBg="0"/>
    </p:bld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0" y="76200"/>
            <a:ext cx="9144000" cy="1143000"/>
          </a:xfrm>
        </p:spPr>
        <p:txBody>
          <a:bodyPr/>
          <a:lstStyle/>
          <a:p>
            <a:r>
              <a:rPr lang="en-US" sz="4000" dirty="0" smtClean="0">
                <a:solidFill>
                  <a:srgbClr val="FF0000"/>
                </a:solidFill>
              </a:rPr>
              <a:t>Functions in </a:t>
            </a:r>
            <a:r>
              <a:rPr lang="en-US" sz="4000" dirty="0">
                <a:solidFill>
                  <a:srgbClr val="FF0000"/>
                </a:solidFill>
              </a:rPr>
              <a:t>the</a:t>
            </a:r>
            <a:r>
              <a:rPr lang="en-US" sz="4000" dirty="0" smtClean="0">
                <a:solidFill>
                  <a:srgbClr val="FF0000"/>
                </a:solidFill>
              </a:rPr>
              <a:t> </a:t>
            </a:r>
            <a:r>
              <a:rPr lang="en-US" sz="3600" b="1" dirty="0" smtClean="0">
                <a:solidFill>
                  <a:srgbClr val="FF0000"/>
                </a:solidFill>
                <a:latin typeface="Courier New" pitchFamily="1" charset="0"/>
              </a:rPr>
              <a:t>&lt;</a:t>
            </a:r>
            <a:r>
              <a:rPr lang="en-US" sz="3600" b="1" dirty="0" err="1" smtClean="0">
                <a:solidFill>
                  <a:srgbClr val="FF0000"/>
                </a:solidFill>
                <a:latin typeface="Courier New" pitchFamily="1" charset="0"/>
              </a:rPr>
              <a:t>cctype</a:t>
            </a:r>
            <a:r>
              <a:rPr lang="en-US" sz="3600" b="1" dirty="0" smtClean="0">
                <a:solidFill>
                  <a:srgbClr val="FF0000"/>
                </a:solidFill>
                <a:latin typeface="Courier New" pitchFamily="1" charset="0"/>
              </a:rPr>
              <a:t>&gt;</a:t>
            </a:r>
            <a:r>
              <a:rPr lang="en-US" sz="4000" dirty="0" smtClean="0">
                <a:solidFill>
                  <a:srgbClr val="FF0000"/>
                </a:solidFill>
              </a:rPr>
              <a:t> Interface</a:t>
            </a:r>
            <a:endParaRPr lang="en-US" dirty="0">
              <a:solidFill>
                <a:srgbClr val="FF0000"/>
              </a:solidFill>
            </a:endParaRPr>
          </a:p>
        </p:txBody>
      </p:sp>
      <p:grpSp>
        <p:nvGrpSpPr>
          <p:cNvPr id="2" name="Group 3"/>
          <p:cNvGrpSpPr>
            <a:grpSpLocks/>
          </p:cNvGrpSpPr>
          <p:nvPr/>
        </p:nvGrpSpPr>
        <p:grpSpPr bwMode="auto">
          <a:xfrm>
            <a:off x="495300" y="1244600"/>
            <a:ext cx="8153400" cy="661988"/>
            <a:chOff x="288" y="1103"/>
            <a:chExt cx="5136" cy="417"/>
          </a:xfrm>
        </p:grpSpPr>
        <p:sp>
          <p:nvSpPr>
            <p:cNvPr id="36896" name="Rectangle 4"/>
            <p:cNvSpPr>
              <a:spLocks noChangeArrowheads="1"/>
            </p:cNvSpPr>
            <p:nvPr/>
          </p:nvSpPr>
          <p:spPr bwMode="auto">
            <a:xfrm>
              <a:off x="288" y="1103"/>
              <a:ext cx="5136" cy="417"/>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endParaRPr lang="en-US" sz="1600">
                <a:latin typeface="Courier New" pitchFamily="1" charset="0"/>
              </a:endParaRPr>
            </a:p>
          </p:txBody>
        </p:sp>
        <p:sp>
          <p:nvSpPr>
            <p:cNvPr id="36897" name="Text Box 5"/>
            <p:cNvSpPr txBox="1">
              <a:spLocks noChangeArrowheads="1"/>
            </p:cNvSpPr>
            <p:nvPr/>
          </p:nvSpPr>
          <p:spPr bwMode="auto">
            <a:xfrm>
              <a:off x="384" y="1103"/>
              <a:ext cx="4944" cy="250"/>
            </a:xfrm>
            <a:prstGeom prst="rect">
              <a:avLst/>
            </a:prstGeom>
            <a:noFill/>
            <a:ln w="9525">
              <a:noFill/>
              <a:miter lim="800000"/>
              <a:headEnd/>
              <a:tailEnd/>
            </a:ln>
          </p:spPr>
          <p:txBody>
            <a:bodyPr>
              <a:prstTxWarp prst="textNoShape">
                <a:avLst/>
              </a:prstTxWarp>
              <a:spAutoFit/>
            </a:bodyPr>
            <a:lstStyle/>
            <a:p>
              <a:pPr>
                <a:spcBef>
                  <a:spcPct val="50000"/>
                </a:spcBef>
              </a:pPr>
              <a:r>
                <a:rPr lang="en-US" sz="2000" dirty="0" err="1" smtClean="0">
                  <a:latin typeface="Courier New" pitchFamily="1" charset="0"/>
                </a:rPr>
                <a:t>bool</a:t>
              </a:r>
              <a:r>
                <a:rPr lang="en-US" sz="2000" dirty="0" smtClean="0">
                  <a:latin typeface="Courier New" pitchFamily="1" charset="0"/>
                </a:rPr>
                <a:t> </a:t>
              </a:r>
              <a:r>
                <a:rPr lang="en-US" sz="2000" dirty="0" err="1" smtClean="0">
                  <a:latin typeface="Courier New" pitchFamily="1" charset="0"/>
                </a:rPr>
                <a:t>isdigit(</a:t>
              </a:r>
              <a:r>
                <a:rPr lang="en-US" sz="2000" dirty="0" err="1">
                  <a:latin typeface="Courier New" pitchFamily="1" charset="0"/>
                </a:rPr>
                <a:t>char</a:t>
              </a:r>
              <a:r>
                <a:rPr lang="en-US" sz="2000" dirty="0">
                  <a:latin typeface="Courier New" pitchFamily="1" charset="0"/>
                </a:rPr>
                <a:t> </a:t>
              </a:r>
              <a:r>
                <a:rPr lang="en-US" sz="2000" dirty="0" err="1">
                  <a:latin typeface="Courier New" pitchFamily="1" charset="0"/>
                </a:rPr>
                <a:t>ch</a:t>
              </a:r>
              <a:r>
                <a:rPr lang="en-US" sz="2000" dirty="0">
                  <a:latin typeface="Courier New" pitchFamily="1" charset="0"/>
                </a:rPr>
                <a:t>)</a:t>
              </a:r>
            </a:p>
          </p:txBody>
        </p:sp>
        <p:sp>
          <p:nvSpPr>
            <p:cNvPr id="36898" name="Text Box 6"/>
            <p:cNvSpPr txBox="1">
              <a:spLocks noChangeArrowheads="1"/>
            </p:cNvSpPr>
            <p:nvPr/>
          </p:nvSpPr>
          <p:spPr bwMode="auto">
            <a:xfrm>
              <a:off x="576" y="1280"/>
              <a:ext cx="4800" cy="231"/>
            </a:xfrm>
            <a:prstGeom prst="rect">
              <a:avLst/>
            </a:prstGeom>
            <a:noFill/>
            <a:ln w="9525">
              <a:noFill/>
              <a:miter lim="800000"/>
              <a:headEnd/>
              <a:tailEnd/>
            </a:ln>
          </p:spPr>
          <p:txBody>
            <a:bodyPr>
              <a:prstTxWarp prst="textNoShape">
                <a:avLst/>
              </a:prstTxWarp>
              <a:spAutoFit/>
            </a:bodyPr>
            <a:lstStyle/>
            <a:p>
              <a:pPr>
                <a:spcBef>
                  <a:spcPct val="50000"/>
                </a:spcBef>
              </a:pPr>
              <a:r>
                <a:rPr lang="en-US" sz="1800" b="0" dirty="0"/>
                <a:t>Determines if the specified character is a digit.</a:t>
              </a:r>
            </a:p>
          </p:txBody>
        </p:sp>
      </p:grpSp>
      <p:grpSp>
        <p:nvGrpSpPr>
          <p:cNvPr id="3" name="Group 7"/>
          <p:cNvGrpSpPr>
            <a:grpSpLocks/>
          </p:cNvGrpSpPr>
          <p:nvPr/>
        </p:nvGrpSpPr>
        <p:grpSpPr bwMode="auto">
          <a:xfrm>
            <a:off x="495300" y="1892300"/>
            <a:ext cx="8153400" cy="674688"/>
            <a:chOff x="288" y="1511"/>
            <a:chExt cx="5136" cy="425"/>
          </a:xfrm>
        </p:grpSpPr>
        <p:sp>
          <p:nvSpPr>
            <p:cNvPr id="36893" name="Rectangle 8"/>
            <p:cNvSpPr>
              <a:spLocks noChangeArrowheads="1"/>
            </p:cNvSpPr>
            <p:nvPr/>
          </p:nvSpPr>
          <p:spPr bwMode="auto">
            <a:xfrm>
              <a:off x="288" y="1519"/>
              <a:ext cx="5136" cy="417"/>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endParaRPr lang="en-US" sz="1600">
                <a:latin typeface="Courier New" pitchFamily="1" charset="0"/>
              </a:endParaRPr>
            </a:p>
          </p:txBody>
        </p:sp>
        <p:sp>
          <p:nvSpPr>
            <p:cNvPr id="36894" name="Text Box 9"/>
            <p:cNvSpPr txBox="1">
              <a:spLocks noChangeArrowheads="1"/>
            </p:cNvSpPr>
            <p:nvPr/>
          </p:nvSpPr>
          <p:spPr bwMode="auto">
            <a:xfrm>
              <a:off x="384" y="1511"/>
              <a:ext cx="4944" cy="250"/>
            </a:xfrm>
            <a:prstGeom prst="rect">
              <a:avLst/>
            </a:prstGeom>
            <a:noFill/>
            <a:ln w="9525">
              <a:noFill/>
              <a:miter lim="800000"/>
              <a:headEnd/>
              <a:tailEnd/>
            </a:ln>
          </p:spPr>
          <p:txBody>
            <a:bodyPr>
              <a:prstTxWarp prst="textNoShape">
                <a:avLst/>
              </a:prstTxWarp>
              <a:spAutoFit/>
            </a:bodyPr>
            <a:lstStyle/>
            <a:p>
              <a:pPr>
                <a:spcBef>
                  <a:spcPct val="50000"/>
                </a:spcBef>
              </a:pPr>
              <a:r>
                <a:rPr lang="en-US" sz="2000" dirty="0" err="1" smtClean="0">
                  <a:latin typeface="Courier New" pitchFamily="1" charset="0"/>
                </a:rPr>
                <a:t>bool</a:t>
              </a:r>
              <a:r>
                <a:rPr lang="en-US" sz="2000" dirty="0" smtClean="0">
                  <a:latin typeface="Courier New" pitchFamily="1" charset="0"/>
                </a:rPr>
                <a:t> </a:t>
              </a:r>
              <a:r>
                <a:rPr lang="en-US" sz="2000" dirty="0" err="1" smtClean="0">
                  <a:latin typeface="Courier New" pitchFamily="1" charset="0"/>
                </a:rPr>
                <a:t>isalpha(</a:t>
              </a:r>
              <a:r>
                <a:rPr lang="en-US" sz="2000" dirty="0" err="1">
                  <a:latin typeface="Courier New" pitchFamily="1" charset="0"/>
                </a:rPr>
                <a:t>char</a:t>
              </a:r>
              <a:r>
                <a:rPr lang="en-US" sz="2000" dirty="0">
                  <a:latin typeface="Courier New" pitchFamily="1" charset="0"/>
                </a:rPr>
                <a:t> </a:t>
              </a:r>
              <a:r>
                <a:rPr lang="en-US" sz="2000" dirty="0" err="1">
                  <a:latin typeface="Courier New" pitchFamily="1" charset="0"/>
                </a:rPr>
                <a:t>ch</a:t>
              </a:r>
              <a:r>
                <a:rPr lang="en-US" sz="2000" dirty="0">
                  <a:latin typeface="Courier New" pitchFamily="1" charset="0"/>
                </a:rPr>
                <a:t>)</a:t>
              </a:r>
            </a:p>
          </p:txBody>
        </p:sp>
        <p:sp>
          <p:nvSpPr>
            <p:cNvPr id="36895" name="Text Box 10"/>
            <p:cNvSpPr txBox="1">
              <a:spLocks noChangeArrowheads="1"/>
            </p:cNvSpPr>
            <p:nvPr/>
          </p:nvSpPr>
          <p:spPr bwMode="auto">
            <a:xfrm>
              <a:off x="576" y="1696"/>
              <a:ext cx="4800" cy="231"/>
            </a:xfrm>
            <a:prstGeom prst="rect">
              <a:avLst/>
            </a:prstGeom>
            <a:noFill/>
            <a:ln w="9525">
              <a:noFill/>
              <a:miter lim="800000"/>
              <a:headEnd/>
              <a:tailEnd/>
            </a:ln>
          </p:spPr>
          <p:txBody>
            <a:bodyPr>
              <a:prstTxWarp prst="textNoShape">
                <a:avLst/>
              </a:prstTxWarp>
              <a:spAutoFit/>
            </a:bodyPr>
            <a:lstStyle/>
            <a:p>
              <a:pPr>
                <a:spcBef>
                  <a:spcPct val="50000"/>
                </a:spcBef>
              </a:pPr>
              <a:r>
                <a:rPr lang="en-US" sz="1800" b="0"/>
                <a:t>Determines if the specified character is a letter.</a:t>
              </a:r>
            </a:p>
          </p:txBody>
        </p:sp>
      </p:grpSp>
      <p:grpSp>
        <p:nvGrpSpPr>
          <p:cNvPr id="4" name="Group 11"/>
          <p:cNvGrpSpPr>
            <a:grpSpLocks/>
          </p:cNvGrpSpPr>
          <p:nvPr/>
        </p:nvGrpSpPr>
        <p:grpSpPr bwMode="auto">
          <a:xfrm>
            <a:off x="495300" y="2552700"/>
            <a:ext cx="8153400" cy="674688"/>
            <a:chOff x="288" y="1927"/>
            <a:chExt cx="5136" cy="425"/>
          </a:xfrm>
        </p:grpSpPr>
        <p:sp>
          <p:nvSpPr>
            <p:cNvPr id="36890" name="Rectangle 12"/>
            <p:cNvSpPr>
              <a:spLocks noChangeArrowheads="1"/>
            </p:cNvSpPr>
            <p:nvPr/>
          </p:nvSpPr>
          <p:spPr bwMode="auto">
            <a:xfrm>
              <a:off x="288" y="1935"/>
              <a:ext cx="5136" cy="417"/>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endParaRPr lang="en-US" sz="1600">
                <a:latin typeface="Courier New" pitchFamily="1" charset="0"/>
              </a:endParaRPr>
            </a:p>
          </p:txBody>
        </p:sp>
        <p:sp>
          <p:nvSpPr>
            <p:cNvPr id="36891" name="Text Box 13"/>
            <p:cNvSpPr txBox="1">
              <a:spLocks noChangeArrowheads="1"/>
            </p:cNvSpPr>
            <p:nvPr/>
          </p:nvSpPr>
          <p:spPr bwMode="auto">
            <a:xfrm>
              <a:off x="384" y="1927"/>
              <a:ext cx="4944" cy="250"/>
            </a:xfrm>
            <a:prstGeom prst="rect">
              <a:avLst/>
            </a:prstGeom>
            <a:noFill/>
            <a:ln w="9525">
              <a:noFill/>
              <a:miter lim="800000"/>
              <a:headEnd/>
              <a:tailEnd/>
            </a:ln>
          </p:spPr>
          <p:txBody>
            <a:bodyPr>
              <a:prstTxWarp prst="textNoShape">
                <a:avLst/>
              </a:prstTxWarp>
              <a:spAutoFit/>
            </a:bodyPr>
            <a:lstStyle/>
            <a:p>
              <a:pPr>
                <a:spcBef>
                  <a:spcPct val="50000"/>
                </a:spcBef>
              </a:pPr>
              <a:r>
                <a:rPr lang="en-US" sz="2000" dirty="0" err="1" smtClean="0">
                  <a:latin typeface="Courier New" pitchFamily="1" charset="0"/>
                </a:rPr>
                <a:t>bool</a:t>
              </a:r>
              <a:r>
                <a:rPr lang="en-US" sz="2000" dirty="0" smtClean="0">
                  <a:latin typeface="Courier New" pitchFamily="1" charset="0"/>
                </a:rPr>
                <a:t> </a:t>
              </a:r>
              <a:r>
                <a:rPr lang="en-US" sz="2000" dirty="0" err="1" smtClean="0">
                  <a:latin typeface="Courier New" pitchFamily="1" charset="0"/>
                </a:rPr>
                <a:t>isalnum(</a:t>
              </a:r>
              <a:r>
                <a:rPr lang="en-US" sz="2000" dirty="0" err="1">
                  <a:latin typeface="Courier New" pitchFamily="1" charset="0"/>
                </a:rPr>
                <a:t>char</a:t>
              </a:r>
              <a:r>
                <a:rPr lang="en-US" sz="2000" dirty="0">
                  <a:latin typeface="Courier New" pitchFamily="1" charset="0"/>
                </a:rPr>
                <a:t> </a:t>
              </a:r>
              <a:r>
                <a:rPr lang="en-US" sz="2000" dirty="0" err="1">
                  <a:latin typeface="Courier New" pitchFamily="1" charset="0"/>
                </a:rPr>
                <a:t>ch</a:t>
              </a:r>
              <a:r>
                <a:rPr lang="en-US" sz="2000" dirty="0">
                  <a:latin typeface="Courier New" pitchFamily="1" charset="0"/>
                </a:rPr>
                <a:t>)</a:t>
              </a:r>
            </a:p>
          </p:txBody>
        </p:sp>
        <p:sp>
          <p:nvSpPr>
            <p:cNvPr id="36892" name="Text Box 14"/>
            <p:cNvSpPr txBox="1">
              <a:spLocks noChangeArrowheads="1"/>
            </p:cNvSpPr>
            <p:nvPr/>
          </p:nvSpPr>
          <p:spPr bwMode="auto">
            <a:xfrm>
              <a:off x="576" y="2112"/>
              <a:ext cx="4800" cy="231"/>
            </a:xfrm>
            <a:prstGeom prst="rect">
              <a:avLst/>
            </a:prstGeom>
            <a:noFill/>
            <a:ln w="9525">
              <a:noFill/>
              <a:miter lim="800000"/>
              <a:headEnd/>
              <a:tailEnd/>
            </a:ln>
          </p:spPr>
          <p:txBody>
            <a:bodyPr>
              <a:prstTxWarp prst="textNoShape">
                <a:avLst/>
              </a:prstTxWarp>
              <a:spAutoFit/>
            </a:bodyPr>
            <a:lstStyle/>
            <a:p>
              <a:pPr>
                <a:spcBef>
                  <a:spcPct val="50000"/>
                </a:spcBef>
              </a:pPr>
              <a:r>
                <a:rPr lang="en-US" sz="1800" b="0"/>
                <a:t>Determines if the specified character is a letter or a digit.</a:t>
              </a:r>
            </a:p>
          </p:txBody>
        </p:sp>
      </p:grpSp>
      <p:grpSp>
        <p:nvGrpSpPr>
          <p:cNvPr id="5" name="Group 15"/>
          <p:cNvGrpSpPr>
            <a:grpSpLocks/>
          </p:cNvGrpSpPr>
          <p:nvPr/>
        </p:nvGrpSpPr>
        <p:grpSpPr bwMode="auto">
          <a:xfrm>
            <a:off x="495300" y="3225800"/>
            <a:ext cx="8153400" cy="661988"/>
            <a:chOff x="288" y="1103"/>
            <a:chExt cx="5136" cy="417"/>
          </a:xfrm>
        </p:grpSpPr>
        <p:sp>
          <p:nvSpPr>
            <p:cNvPr id="36887" name="Rectangle 16"/>
            <p:cNvSpPr>
              <a:spLocks noChangeArrowheads="1"/>
            </p:cNvSpPr>
            <p:nvPr/>
          </p:nvSpPr>
          <p:spPr bwMode="auto">
            <a:xfrm>
              <a:off x="288" y="1103"/>
              <a:ext cx="5136" cy="417"/>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endParaRPr lang="en-US" sz="1600">
                <a:latin typeface="Courier New" pitchFamily="1" charset="0"/>
              </a:endParaRPr>
            </a:p>
          </p:txBody>
        </p:sp>
        <p:sp>
          <p:nvSpPr>
            <p:cNvPr id="36888" name="Text Box 17"/>
            <p:cNvSpPr txBox="1">
              <a:spLocks noChangeArrowheads="1"/>
            </p:cNvSpPr>
            <p:nvPr/>
          </p:nvSpPr>
          <p:spPr bwMode="auto">
            <a:xfrm>
              <a:off x="384" y="1103"/>
              <a:ext cx="4944" cy="250"/>
            </a:xfrm>
            <a:prstGeom prst="rect">
              <a:avLst/>
            </a:prstGeom>
            <a:noFill/>
            <a:ln w="9525">
              <a:noFill/>
              <a:miter lim="800000"/>
              <a:headEnd/>
              <a:tailEnd/>
            </a:ln>
          </p:spPr>
          <p:txBody>
            <a:bodyPr>
              <a:prstTxWarp prst="textNoShape">
                <a:avLst/>
              </a:prstTxWarp>
              <a:spAutoFit/>
            </a:bodyPr>
            <a:lstStyle/>
            <a:p>
              <a:pPr>
                <a:spcBef>
                  <a:spcPct val="50000"/>
                </a:spcBef>
              </a:pPr>
              <a:r>
                <a:rPr lang="en-US" sz="2000" dirty="0" err="1" smtClean="0">
                  <a:latin typeface="Courier New" pitchFamily="1" charset="0"/>
                </a:rPr>
                <a:t>bool</a:t>
              </a:r>
              <a:r>
                <a:rPr lang="en-US" sz="2000" dirty="0" smtClean="0">
                  <a:latin typeface="Courier New" pitchFamily="1" charset="0"/>
                </a:rPr>
                <a:t> </a:t>
              </a:r>
              <a:r>
                <a:rPr lang="en-US" sz="2000" dirty="0" err="1" smtClean="0">
                  <a:latin typeface="Courier New" pitchFamily="1" charset="0"/>
                </a:rPr>
                <a:t>islower(</a:t>
              </a:r>
              <a:r>
                <a:rPr lang="en-US" sz="2000" dirty="0" err="1">
                  <a:latin typeface="Courier New" pitchFamily="1" charset="0"/>
                </a:rPr>
                <a:t>char</a:t>
              </a:r>
              <a:r>
                <a:rPr lang="en-US" sz="2000" dirty="0">
                  <a:latin typeface="Courier New" pitchFamily="1" charset="0"/>
                </a:rPr>
                <a:t> </a:t>
              </a:r>
              <a:r>
                <a:rPr lang="en-US" sz="2000" dirty="0" err="1">
                  <a:latin typeface="Courier New" pitchFamily="1" charset="0"/>
                </a:rPr>
                <a:t>ch</a:t>
              </a:r>
              <a:r>
                <a:rPr lang="en-US" sz="2000" dirty="0">
                  <a:latin typeface="Courier New" pitchFamily="1" charset="0"/>
                </a:rPr>
                <a:t>)</a:t>
              </a:r>
            </a:p>
          </p:txBody>
        </p:sp>
        <p:sp>
          <p:nvSpPr>
            <p:cNvPr id="36889" name="Text Box 18"/>
            <p:cNvSpPr txBox="1">
              <a:spLocks noChangeArrowheads="1"/>
            </p:cNvSpPr>
            <p:nvPr/>
          </p:nvSpPr>
          <p:spPr bwMode="auto">
            <a:xfrm>
              <a:off x="576" y="1280"/>
              <a:ext cx="4800" cy="231"/>
            </a:xfrm>
            <a:prstGeom prst="rect">
              <a:avLst/>
            </a:prstGeom>
            <a:noFill/>
            <a:ln w="9525">
              <a:noFill/>
              <a:miter lim="800000"/>
              <a:headEnd/>
              <a:tailEnd/>
            </a:ln>
          </p:spPr>
          <p:txBody>
            <a:bodyPr>
              <a:prstTxWarp prst="textNoShape">
                <a:avLst/>
              </a:prstTxWarp>
              <a:spAutoFit/>
            </a:bodyPr>
            <a:lstStyle/>
            <a:p>
              <a:pPr>
                <a:spcBef>
                  <a:spcPct val="50000"/>
                </a:spcBef>
              </a:pPr>
              <a:r>
                <a:rPr lang="en-US" sz="1800" b="0"/>
                <a:t>Determines if the specified character is a lowercase letter.</a:t>
              </a:r>
            </a:p>
          </p:txBody>
        </p:sp>
      </p:grpSp>
      <p:grpSp>
        <p:nvGrpSpPr>
          <p:cNvPr id="6" name="Group 19"/>
          <p:cNvGrpSpPr>
            <a:grpSpLocks/>
          </p:cNvGrpSpPr>
          <p:nvPr/>
        </p:nvGrpSpPr>
        <p:grpSpPr bwMode="auto">
          <a:xfrm>
            <a:off x="495300" y="3873500"/>
            <a:ext cx="8153400" cy="674688"/>
            <a:chOff x="288" y="1511"/>
            <a:chExt cx="5136" cy="425"/>
          </a:xfrm>
        </p:grpSpPr>
        <p:sp>
          <p:nvSpPr>
            <p:cNvPr id="36884" name="Rectangle 20"/>
            <p:cNvSpPr>
              <a:spLocks noChangeArrowheads="1"/>
            </p:cNvSpPr>
            <p:nvPr/>
          </p:nvSpPr>
          <p:spPr bwMode="auto">
            <a:xfrm>
              <a:off x="288" y="1519"/>
              <a:ext cx="5136" cy="417"/>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endParaRPr lang="en-US" sz="1600">
                <a:latin typeface="Courier New" pitchFamily="1" charset="0"/>
              </a:endParaRPr>
            </a:p>
          </p:txBody>
        </p:sp>
        <p:sp>
          <p:nvSpPr>
            <p:cNvPr id="36885" name="Text Box 21"/>
            <p:cNvSpPr txBox="1">
              <a:spLocks noChangeArrowheads="1"/>
            </p:cNvSpPr>
            <p:nvPr/>
          </p:nvSpPr>
          <p:spPr bwMode="auto">
            <a:xfrm>
              <a:off x="384" y="1511"/>
              <a:ext cx="4944" cy="250"/>
            </a:xfrm>
            <a:prstGeom prst="rect">
              <a:avLst/>
            </a:prstGeom>
            <a:noFill/>
            <a:ln w="9525">
              <a:noFill/>
              <a:miter lim="800000"/>
              <a:headEnd/>
              <a:tailEnd/>
            </a:ln>
          </p:spPr>
          <p:txBody>
            <a:bodyPr>
              <a:prstTxWarp prst="textNoShape">
                <a:avLst/>
              </a:prstTxWarp>
              <a:spAutoFit/>
            </a:bodyPr>
            <a:lstStyle/>
            <a:p>
              <a:pPr>
                <a:spcBef>
                  <a:spcPct val="50000"/>
                </a:spcBef>
              </a:pPr>
              <a:r>
                <a:rPr lang="en-US" sz="2000" dirty="0" err="1" smtClean="0">
                  <a:latin typeface="Courier New" pitchFamily="1" charset="0"/>
                </a:rPr>
                <a:t>bool</a:t>
              </a:r>
              <a:r>
                <a:rPr lang="en-US" sz="2000" dirty="0" smtClean="0">
                  <a:latin typeface="Courier New" pitchFamily="1" charset="0"/>
                </a:rPr>
                <a:t> </a:t>
              </a:r>
              <a:r>
                <a:rPr lang="en-US" sz="2000" dirty="0" err="1" smtClean="0">
                  <a:latin typeface="Courier New" pitchFamily="1" charset="0"/>
                </a:rPr>
                <a:t>isupper(</a:t>
              </a:r>
              <a:r>
                <a:rPr lang="en-US" sz="2000" dirty="0" err="1">
                  <a:latin typeface="Courier New" pitchFamily="1" charset="0"/>
                </a:rPr>
                <a:t>char</a:t>
              </a:r>
              <a:r>
                <a:rPr lang="en-US" sz="2000" dirty="0">
                  <a:latin typeface="Courier New" pitchFamily="1" charset="0"/>
                </a:rPr>
                <a:t> </a:t>
              </a:r>
              <a:r>
                <a:rPr lang="en-US" sz="2000" dirty="0" err="1">
                  <a:latin typeface="Courier New" pitchFamily="1" charset="0"/>
                </a:rPr>
                <a:t>ch</a:t>
              </a:r>
              <a:r>
                <a:rPr lang="en-US" sz="2000" dirty="0">
                  <a:latin typeface="Courier New" pitchFamily="1" charset="0"/>
                </a:rPr>
                <a:t>)</a:t>
              </a:r>
            </a:p>
          </p:txBody>
        </p:sp>
        <p:sp>
          <p:nvSpPr>
            <p:cNvPr id="36886" name="Text Box 22"/>
            <p:cNvSpPr txBox="1">
              <a:spLocks noChangeArrowheads="1"/>
            </p:cNvSpPr>
            <p:nvPr/>
          </p:nvSpPr>
          <p:spPr bwMode="auto">
            <a:xfrm>
              <a:off x="576" y="1696"/>
              <a:ext cx="4800" cy="231"/>
            </a:xfrm>
            <a:prstGeom prst="rect">
              <a:avLst/>
            </a:prstGeom>
            <a:noFill/>
            <a:ln w="9525">
              <a:noFill/>
              <a:miter lim="800000"/>
              <a:headEnd/>
              <a:tailEnd/>
            </a:ln>
          </p:spPr>
          <p:txBody>
            <a:bodyPr>
              <a:prstTxWarp prst="textNoShape">
                <a:avLst/>
              </a:prstTxWarp>
              <a:spAutoFit/>
            </a:bodyPr>
            <a:lstStyle/>
            <a:p>
              <a:pPr>
                <a:spcBef>
                  <a:spcPct val="50000"/>
                </a:spcBef>
              </a:pPr>
              <a:r>
                <a:rPr lang="en-US" sz="1800" b="0"/>
                <a:t>Determines if the specified character is an uppercase letter.</a:t>
              </a:r>
            </a:p>
          </p:txBody>
        </p:sp>
      </p:grpSp>
      <p:grpSp>
        <p:nvGrpSpPr>
          <p:cNvPr id="7" name="Group 23"/>
          <p:cNvGrpSpPr>
            <a:grpSpLocks/>
          </p:cNvGrpSpPr>
          <p:nvPr/>
        </p:nvGrpSpPr>
        <p:grpSpPr bwMode="auto">
          <a:xfrm>
            <a:off x="495300" y="4533900"/>
            <a:ext cx="8153400" cy="674688"/>
            <a:chOff x="288" y="1927"/>
            <a:chExt cx="5136" cy="425"/>
          </a:xfrm>
        </p:grpSpPr>
        <p:sp>
          <p:nvSpPr>
            <p:cNvPr id="36881" name="Rectangle 24"/>
            <p:cNvSpPr>
              <a:spLocks noChangeArrowheads="1"/>
            </p:cNvSpPr>
            <p:nvPr/>
          </p:nvSpPr>
          <p:spPr bwMode="auto">
            <a:xfrm>
              <a:off x="288" y="1935"/>
              <a:ext cx="5136" cy="417"/>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endParaRPr lang="en-US" sz="1600">
                <a:latin typeface="Courier New" pitchFamily="1" charset="0"/>
              </a:endParaRPr>
            </a:p>
          </p:txBody>
        </p:sp>
        <p:sp>
          <p:nvSpPr>
            <p:cNvPr id="36882" name="Text Box 25"/>
            <p:cNvSpPr txBox="1">
              <a:spLocks noChangeArrowheads="1"/>
            </p:cNvSpPr>
            <p:nvPr/>
          </p:nvSpPr>
          <p:spPr bwMode="auto">
            <a:xfrm>
              <a:off x="384" y="1927"/>
              <a:ext cx="4944" cy="250"/>
            </a:xfrm>
            <a:prstGeom prst="rect">
              <a:avLst/>
            </a:prstGeom>
            <a:noFill/>
            <a:ln w="9525">
              <a:noFill/>
              <a:miter lim="800000"/>
              <a:headEnd/>
              <a:tailEnd/>
            </a:ln>
          </p:spPr>
          <p:txBody>
            <a:bodyPr>
              <a:prstTxWarp prst="textNoShape">
                <a:avLst/>
              </a:prstTxWarp>
              <a:spAutoFit/>
            </a:bodyPr>
            <a:lstStyle/>
            <a:p>
              <a:pPr>
                <a:spcBef>
                  <a:spcPct val="50000"/>
                </a:spcBef>
              </a:pPr>
              <a:r>
                <a:rPr lang="en-US" sz="2000" dirty="0" err="1" smtClean="0">
                  <a:latin typeface="Courier New" pitchFamily="1" charset="0"/>
                </a:rPr>
                <a:t>bool</a:t>
              </a:r>
              <a:r>
                <a:rPr lang="en-US" sz="2000" dirty="0" smtClean="0">
                  <a:latin typeface="Courier New" pitchFamily="1" charset="0"/>
                </a:rPr>
                <a:t> </a:t>
              </a:r>
              <a:r>
                <a:rPr lang="en-US" sz="2000" dirty="0" err="1" smtClean="0">
                  <a:latin typeface="Courier New" pitchFamily="1" charset="0"/>
                </a:rPr>
                <a:t>isspace</a:t>
              </a:r>
              <a:r>
                <a:rPr lang="en-US" sz="2000" dirty="0" err="1">
                  <a:latin typeface="Courier New" pitchFamily="1" charset="0"/>
                </a:rPr>
                <a:t>(char</a:t>
              </a:r>
              <a:r>
                <a:rPr lang="en-US" sz="2000" dirty="0">
                  <a:latin typeface="Courier New" pitchFamily="1" charset="0"/>
                </a:rPr>
                <a:t> </a:t>
              </a:r>
              <a:r>
                <a:rPr lang="en-US" sz="2000" dirty="0" err="1">
                  <a:latin typeface="Courier New" pitchFamily="1" charset="0"/>
                </a:rPr>
                <a:t>ch</a:t>
              </a:r>
              <a:r>
                <a:rPr lang="en-US" sz="2000" dirty="0">
                  <a:latin typeface="Courier New" pitchFamily="1" charset="0"/>
                </a:rPr>
                <a:t>)</a:t>
              </a:r>
            </a:p>
          </p:txBody>
        </p:sp>
        <p:sp>
          <p:nvSpPr>
            <p:cNvPr id="36883" name="Text Box 26"/>
            <p:cNvSpPr txBox="1">
              <a:spLocks noChangeArrowheads="1"/>
            </p:cNvSpPr>
            <p:nvPr/>
          </p:nvSpPr>
          <p:spPr bwMode="auto">
            <a:xfrm>
              <a:off x="576" y="2112"/>
              <a:ext cx="4800" cy="231"/>
            </a:xfrm>
            <a:prstGeom prst="rect">
              <a:avLst/>
            </a:prstGeom>
            <a:noFill/>
            <a:ln w="9525">
              <a:noFill/>
              <a:miter lim="800000"/>
              <a:headEnd/>
              <a:tailEnd/>
            </a:ln>
          </p:spPr>
          <p:txBody>
            <a:bodyPr>
              <a:prstTxWarp prst="textNoShape">
                <a:avLst/>
              </a:prstTxWarp>
              <a:spAutoFit/>
            </a:bodyPr>
            <a:lstStyle/>
            <a:p>
              <a:pPr>
                <a:spcBef>
                  <a:spcPct val="50000"/>
                </a:spcBef>
              </a:pPr>
              <a:r>
                <a:rPr lang="en-US" sz="1800" b="0" dirty="0"/>
                <a:t>Determines if the specified character is </a:t>
              </a:r>
              <a:r>
                <a:rPr lang="en-US" sz="1800" i="1" dirty="0"/>
                <a:t>whitespace</a:t>
              </a:r>
              <a:r>
                <a:rPr lang="en-US" sz="1800" b="0" i="1" dirty="0"/>
                <a:t> </a:t>
              </a:r>
              <a:r>
                <a:rPr lang="en-US" sz="1800" b="0" dirty="0"/>
                <a:t>(spaces and tabs).</a:t>
              </a:r>
            </a:p>
          </p:txBody>
        </p:sp>
      </p:grpSp>
      <p:grpSp>
        <p:nvGrpSpPr>
          <p:cNvPr id="8" name="Group 27"/>
          <p:cNvGrpSpPr>
            <a:grpSpLocks/>
          </p:cNvGrpSpPr>
          <p:nvPr/>
        </p:nvGrpSpPr>
        <p:grpSpPr bwMode="auto">
          <a:xfrm>
            <a:off x="495300" y="5192713"/>
            <a:ext cx="8153400" cy="674687"/>
            <a:chOff x="288" y="1927"/>
            <a:chExt cx="5136" cy="425"/>
          </a:xfrm>
        </p:grpSpPr>
        <p:sp>
          <p:nvSpPr>
            <p:cNvPr id="36878" name="Rectangle 28"/>
            <p:cNvSpPr>
              <a:spLocks noChangeArrowheads="1"/>
            </p:cNvSpPr>
            <p:nvPr/>
          </p:nvSpPr>
          <p:spPr bwMode="auto">
            <a:xfrm>
              <a:off x="288" y="1935"/>
              <a:ext cx="5136" cy="417"/>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endParaRPr lang="en-US" sz="1600">
                <a:latin typeface="Courier New" pitchFamily="1" charset="0"/>
              </a:endParaRPr>
            </a:p>
          </p:txBody>
        </p:sp>
        <p:sp>
          <p:nvSpPr>
            <p:cNvPr id="36879" name="Text Box 29"/>
            <p:cNvSpPr txBox="1">
              <a:spLocks noChangeArrowheads="1"/>
            </p:cNvSpPr>
            <p:nvPr/>
          </p:nvSpPr>
          <p:spPr bwMode="auto">
            <a:xfrm>
              <a:off x="384" y="1927"/>
              <a:ext cx="4944" cy="250"/>
            </a:xfrm>
            <a:prstGeom prst="rect">
              <a:avLst/>
            </a:prstGeom>
            <a:noFill/>
            <a:ln w="9525">
              <a:noFill/>
              <a:miter lim="800000"/>
              <a:headEnd/>
              <a:tailEnd/>
            </a:ln>
          </p:spPr>
          <p:txBody>
            <a:bodyPr>
              <a:prstTxWarp prst="textNoShape">
                <a:avLst/>
              </a:prstTxWarp>
              <a:spAutoFit/>
            </a:bodyPr>
            <a:lstStyle/>
            <a:p>
              <a:pPr>
                <a:spcBef>
                  <a:spcPct val="50000"/>
                </a:spcBef>
              </a:pPr>
              <a:r>
                <a:rPr lang="en-US" sz="2000" dirty="0" smtClean="0">
                  <a:latin typeface="Courier New" pitchFamily="1" charset="0"/>
                </a:rPr>
                <a:t>char </a:t>
              </a:r>
              <a:r>
                <a:rPr lang="en-US" sz="2000" dirty="0" err="1" smtClean="0">
                  <a:latin typeface="Courier New" pitchFamily="1" charset="0"/>
                </a:rPr>
                <a:t>tolower(</a:t>
              </a:r>
              <a:r>
                <a:rPr lang="en-US" sz="2000" dirty="0" err="1">
                  <a:latin typeface="Courier New" pitchFamily="1" charset="0"/>
                </a:rPr>
                <a:t>char</a:t>
              </a:r>
              <a:r>
                <a:rPr lang="en-US" sz="2000" dirty="0">
                  <a:latin typeface="Courier New" pitchFamily="1" charset="0"/>
                </a:rPr>
                <a:t> </a:t>
              </a:r>
              <a:r>
                <a:rPr lang="en-US" sz="2000" dirty="0" err="1">
                  <a:latin typeface="Courier New" pitchFamily="1" charset="0"/>
                </a:rPr>
                <a:t>ch</a:t>
              </a:r>
              <a:r>
                <a:rPr lang="en-US" sz="2000" dirty="0">
                  <a:latin typeface="Courier New" pitchFamily="1" charset="0"/>
                </a:rPr>
                <a:t>)</a:t>
              </a:r>
            </a:p>
          </p:txBody>
        </p:sp>
        <p:sp>
          <p:nvSpPr>
            <p:cNvPr id="36880" name="Text Box 30"/>
            <p:cNvSpPr txBox="1">
              <a:spLocks noChangeArrowheads="1"/>
            </p:cNvSpPr>
            <p:nvPr/>
          </p:nvSpPr>
          <p:spPr bwMode="auto">
            <a:xfrm>
              <a:off x="576" y="2112"/>
              <a:ext cx="4800" cy="231"/>
            </a:xfrm>
            <a:prstGeom prst="rect">
              <a:avLst/>
            </a:prstGeom>
            <a:noFill/>
            <a:ln w="9525">
              <a:noFill/>
              <a:miter lim="800000"/>
              <a:headEnd/>
              <a:tailEnd/>
            </a:ln>
          </p:spPr>
          <p:txBody>
            <a:bodyPr>
              <a:prstTxWarp prst="textNoShape">
                <a:avLst/>
              </a:prstTxWarp>
              <a:spAutoFit/>
            </a:bodyPr>
            <a:lstStyle/>
            <a:p>
              <a:pPr>
                <a:spcBef>
                  <a:spcPct val="50000"/>
                </a:spcBef>
              </a:pPr>
              <a:r>
                <a:rPr lang="en-US" sz="1800" b="0"/>
                <a:t>Converts </a:t>
              </a:r>
              <a:r>
                <a:rPr lang="en-US" sz="1600">
                  <a:latin typeface="Courier New" pitchFamily="1" charset="0"/>
                </a:rPr>
                <a:t>ch</a:t>
              </a:r>
              <a:r>
                <a:rPr lang="en-US" sz="1800" b="0"/>
                <a:t> to its lowercase equivalent, if any.  If not, </a:t>
              </a:r>
              <a:r>
                <a:rPr lang="en-US" sz="1600">
                  <a:latin typeface="Courier New" pitchFamily="1" charset="0"/>
                </a:rPr>
                <a:t>ch</a:t>
              </a:r>
              <a:r>
                <a:rPr lang="en-US" sz="1800" b="0"/>
                <a:t> is returned unchanged.</a:t>
              </a:r>
            </a:p>
          </p:txBody>
        </p:sp>
      </p:grpSp>
      <p:grpSp>
        <p:nvGrpSpPr>
          <p:cNvPr id="9" name="Group 31"/>
          <p:cNvGrpSpPr>
            <a:grpSpLocks/>
          </p:cNvGrpSpPr>
          <p:nvPr/>
        </p:nvGrpSpPr>
        <p:grpSpPr bwMode="auto">
          <a:xfrm>
            <a:off x="495300" y="5853113"/>
            <a:ext cx="8153400" cy="674687"/>
            <a:chOff x="288" y="1927"/>
            <a:chExt cx="5136" cy="425"/>
          </a:xfrm>
        </p:grpSpPr>
        <p:sp>
          <p:nvSpPr>
            <p:cNvPr id="36875" name="Rectangle 32"/>
            <p:cNvSpPr>
              <a:spLocks noChangeArrowheads="1"/>
            </p:cNvSpPr>
            <p:nvPr/>
          </p:nvSpPr>
          <p:spPr bwMode="auto">
            <a:xfrm>
              <a:off x="288" y="1935"/>
              <a:ext cx="5136" cy="417"/>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endParaRPr lang="en-US" sz="1600">
                <a:latin typeface="Courier New" pitchFamily="1" charset="0"/>
              </a:endParaRPr>
            </a:p>
          </p:txBody>
        </p:sp>
        <p:sp>
          <p:nvSpPr>
            <p:cNvPr id="36876" name="Text Box 33"/>
            <p:cNvSpPr txBox="1">
              <a:spLocks noChangeArrowheads="1"/>
            </p:cNvSpPr>
            <p:nvPr/>
          </p:nvSpPr>
          <p:spPr bwMode="auto">
            <a:xfrm>
              <a:off x="384" y="1927"/>
              <a:ext cx="4944" cy="250"/>
            </a:xfrm>
            <a:prstGeom prst="rect">
              <a:avLst/>
            </a:prstGeom>
            <a:noFill/>
            <a:ln w="9525">
              <a:noFill/>
              <a:miter lim="800000"/>
              <a:headEnd/>
              <a:tailEnd/>
            </a:ln>
          </p:spPr>
          <p:txBody>
            <a:bodyPr>
              <a:prstTxWarp prst="textNoShape">
                <a:avLst/>
              </a:prstTxWarp>
              <a:spAutoFit/>
            </a:bodyPr>
            <a:lstStyle/>
            <a:p>
              <a:pPr>
                <a:spcBef>
                  <a:spcPct val="50000"/>
                </a:spcBef>
              </a:pPr>
              <a:r>
                <a:rPr lang="en-US" sz="2000" dirty="0" smtClean="0">
                  <a:latin typeface="Courier New" pitchFamily="1" charset="0"/>
                </a:rPr>
                <a:t>char </a:t>
              </a:r>
              <a:r>
                <a:rPr lang="en-US" sz="2000" dirty="0" err="1" smtClean="0">
                  <a:latin typeface="Courier New" pitchFamily="1" charset="0"/>
                </a:rPr>
                <a:t>toupper(</a:t>
              </a:r>
              <a:r>
                <a:rPr lang="en-US" sz="2000" dirty="0" err="1">
                  <a:latin typeface="Courier New" pitchFamily="1" charset="0"/>
                </a:rPr>
                <a:t>char</a:t>
              </a:r>
              <a:r>
                <a:rPr lang="en-US" sz="2000" dirty="0">
                  <a:latin typeface="Courier New" pitchFamily="1" charset="0"/>
                </a:rPr>
                <a:t> </a:t>
              </a:r>
              <a:r>
                <a:rPr lang="en-US" sz="2000" dirty="0" err="1">
                  <a:latin typeface="Courier New" pitchFamily="1" charset="0"/>
                </a:rPr>
                <a:t>ch</a:t>
              </a:r>
              <a:r>
                <a:rPr lang="en-US" sz="2000" dirty="0">
                  <a:latin typeface="Courier New" pitchFamily="1" charset="0"/>
                </a:rPr>
                <a:t>)</a:t>
              </a:r>
            </a:p>
          </p:txBody>
        </p:sp>
        <p:sp>
          <p:nvSpPr>
            <p:cNvPr id="36877" name="Text Box 34"/>
            <p:cNvSpPr txBox="1">
              <a:spLocks noChangeArrowheads="1"/>
            </p:cNvSpPr>
            <p:nvPr/>
          </p:nvSpPr>
          <p:spPr bwMode="auto">
            <a:xfrm>
              <a:off x="576" y="2112"/>
              <a:ext cx="4800" cy="231"/>
            </a:xfrm>
            <a:prstGeom prst="rect">
              <a:avLst/>
            </a:prstGeom>
            <a:noFill/>
            <a:ln w="9525">
              <a:noFill/>
              <a:miter lim="800000"/>
              <a:headEnd/>
              <a:tailEnd/>
            </a:ln>
          </p:spPr>
          <p:txBody>
            <a:bodyPr>
              <a:prstTxWarp prst="textNoShape">
                <a:avLst/>
              </a:prstTxWarp>
              <a:spAutoFit/>
            </a:bodyPr>
            <a:lstStyle/>
            <a:p>
              <a:pPr>
                <a:spcBef>
                  <a:spcPct val="50000"/>
                </a:spcBef>
              </a:pPr>
              <a:r>
                <a:rPr lang="en-US" sz="1800" b="0"/>
                <a:t>Converts </a:t>
              </a:r>
              <a:r>
                <a:rPr lang="en-US" sz="1600">
                  <a:latin typeface="Courier New" pitchFamily="1" charset="0"/>
                </a:rPr>
                <a:t>ch</a:t>
              </a:r>
              <a:r>
                <a:rPr lang="en-US" sz="1800" b="0"/>
                <a:t> to its uppercase equivalent, if any.  If not, </a:t>
              </a:r>
              <a:r>
                <a:rPr lang="en-US" sz="1600">
                  <a:latin typeface="Courier New" pitchFamily="1" charset="0"/>
                </a:rPr>
                <a:t>ch</a:t>
              </a:r>
              <a:r>
                <a:rPr lang="en-US" sz="1800" b="0"/>
                <a:t> is returned unchanged.</a:t>
              </a: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4770"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C Strings</a:t>
            </a:r>
          </a:p>
        </p:txBody>
      </p:sp>
      <p:sp>
        <p:nvSpPr>
          <p:cNvPr id="544771" name="Rectangle 3"/>
          <p:cNvSpPr>
            <a:spLocks noChangeArrowheads="1"/>
          </p:cNvSpPr>
          <p:nvPr/>
        </p:nvSpPr>
        <p:spPr bwMode="auto">
          <a:xfrm>
            <a:off x="482600" y="1155700"/>
            <a:ext cx="8128000" cy="10541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Almost any program that you write in any modern language is likely to use string data at some point, even if it is only to display instructions to the user or to label results.</a:t>
            </a:r>
          </a:p>
        </p:txBody>
      </p:sp>
      <p:grpSp>
        <p:nvGrpSpPr>
          <p:cNvPr id="544830" name="Group 62"/>
          <p:cNvGrpSpPr>
            <a:grpSpLocks/>
          </p:cNvGrpSpPr>
          <p:nvPr/>
        </p:nvGrpSpPr>
        <p:grpSpPr bwMode="auto">
          <a:xfrm>
            <a:off x="482600" y="2273300"/>
            <a:ext cx="8128000" cy="3136900"/>
            <a:chOff x="304" y="1432"/>
            <a:chExt cx="5120" cy="1976"/>
          </a:xfrm>
        </p:grpSpPr>
        <p:sp>
          <p:nvSpPr>
            <p:cNvPr id="544775" name="Rectangle 7"/>
            <p:cNvSpPr>
              <a:spLocks noChangeArrowheads="1"/>
            </p:cNvSpPr>
            <p:nvPr/>
          </p:nvSpPr>
          <p:spPr bwMode="auto">
            <a:xfrm>
              <a:off x="304" y="1432"/>
              <a:ext cx="5120" cy="164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Conceptually, a string is just an array of characters, which is precisely how strings are implemented in the C subset of</a:t>
              </a:r>
              <a:r>
                <a:rPr lang="en-US" sz="2400" b="0" dirty="0" smtClean="0"/>
                <a:t>        C</a:t>
              </a:r>
              <a:r>
                <a:rPr lang="en-US" sz="2400" b="0" dirty="0"/>
                <a:t>++.  If you put double quotation marks around a sequence of characters, you get what is called a </a:t>
              </a:r>
              <a:r>
                <a:rPr lang="en-US" sz="2400" i="1" dirty="0"/>
                <a:t>C string</a:t>
              </a:r>
              <a:r>
                <a:rPr lang="en-US" sz="2400" b="0" i="1" dirty="0"/>
                <a:t>,</a:t>
              </a:r>
              <a:r>
                <a:rPr lang="en-US" sz="2400" b="0" dirty="0"/>
                <a:t> in which the characters are stored in an array of bytes, terminated by a </a:t>
              </a:r>
              <a:r>
                <a:rPr lang="en-US" sz="2400" i="1" dirty="0"/>
                <a:t>null byte</a:t>
              </a:r>
              <a:r>
                <a:rPr lang="en-US" sz="2400" b="0" i="1" dirty="0"/>
                <a:t> </a:t>
              </a:r>
              <a:r>
                <a:rPr lang="en-US" sz="2400" b="0" dirty="0"/>
                <a:t>whose ASCII value is 0.  For example, the characters in the C string </a:t>
              </a:r>
              <a:r>
                <a:rPr lang="en-US" sz="2000" dirty="0">
                  <a:latin typeface="Courier New" charset="0"/>
                </a:rPr>
                <a:t>"hello,</a:t>
              </a:r>
              <a:r>
                <a:rPr lang="en-US" sz="2400" b="0" dirty="0"/>
                <a:t> </a:t>
              </a:r>
              <a:r>
                <a:rPr lang="en-US" sz="2000" dirty="0">
                  <a:latin typeface="Courier New" charset="0"/>
                </a:rPr>
                <a:t>world"</a:t>
              </a:r>
              <a:r>
                <a:rPr lang="en-US" sz="2400" b="0" dirty="0"/>
                <a:t> are arranged like this:</a:t>
              </a:r>
            </a:p>
          </p:txBody>
        </p:sp>
        <p:sp>
          <p:nvSpPr>
            <p:cNvPr id="544778" name="Rectangle 10"/>
            <p:cNvSpPr>
              <a:spLocks noChangeArrowheads="1"/>
            </p:cNvSpPr>
            <p:nvPr/>
          </p:nvSpPr>
          <p:spPr bwMode="auto">
            <a:xfrm>
              <a:off x="1043" y="2971"/>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a:latin typeface="Courier New" charset="0"/>
                </a:rPr>
                <a:t>h</a:t>
              </a:r>
              <a:endParaRPr lang="en-US" sz="1600" b="0"/>
            </a:p>
          </p:txBody>
        </p:sp>
        <p:sp>
          <p:nvSpPr>
            <p:cNvPr id="544779" name="Text Box 11"/>
            <p:cNvSpPr txBox="1">
              <a:spLocks noChangeArrowheads="1"/>
            </p:cNvSpPr>
            <p:nvPr/>
          </p:nvSpPr>
          <p:spPr bwMode="auto">
            <a:xfrm>
              <a:off x="1040" y="3235"/>
              <a:ext cx="283"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0</a:t>
              </a:r>
            </a:p>
          </p:txBody>
        </p:sp>
        <p:sp>
          <p:nvSpPr>
            <p:cNvPr id="544780" name="Rectangle 12"/>
            <p:cNvSpPr>
              <a:spLocks noChangeArrowheads="1"/>
            </p:cNvSpPr>
            <p:nvPr/>
          </p:nvSpPr>
          <p:spPr bwMode="auto">
            <a:xfrm>
              <a:off x="1331" y="2971"/>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a:latin typeface="Courier New" charset="0"/>
                </a:rPr>
                <a:t>e</a:t>
              </a:r>
              <a:endParaRPr lang="en-US" sz="1600" b="0"/>
            </a:p>
          </p:txBody>
        </p:sp>
        <p:sp>
          <p:nvSpPr>
            <p:cNvPr id="544781" name="Text Box 13"/>
            <p:cNvSpPr txBox="1">
              <a:spLocks noChangeArrowheads="1"/>
            </p:cNvSpPr>
            <p:nvPr/>
          </p:nvSpPr>
          <p:spPr bwMode="auto">
            <a:xfrm>
              <a:off x="1328" y="3235"/>
              <a:ext cx="283"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1</a:t>
              </a:r>
            </a:p>
          </p:txBody>
        </p:sp>
        <p:sp>
          <p:nvSpPr>
            <p:cNvPr id="544782" name="Rectangle 14"/>
            <p:cNvSpPr>
              <a:spLocks noChangeArrowheads="1"/>
            </p:cNvSpPr>
            <p:nvPr/>
          </p:nvSpPr>
          <p:spPr bwMode="auto">
            <a:xfrm>
              <a:off x="1619" y="2971"/>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a:latin typeface="Courier New" charset="0"/>
                </a:rPr>
                <a:t>l</a:t>
              </a:r>
              <a:endParaRPr lang="en-US" sz="1600" b="0"/>
            </a:p>
          </p:txBody>
        </p:sp>
        <p:sp>
          <p:nvSpPr>
            <p:cNvPr id="544783" name="Text Box 15"/>
            <p:cNvSpPr txBox="1">
              <a:spLocks noChangeArrowheads="1"/>
            </p:cNvSpPr>
            <p:nvPr/>
          </p:nvSpPr>
          <p:spPr bwMode="auto">
            <a:xfrm>
              <a:off x="1616" y="3235"/>
              <a:ext cx="283"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2</a:t>
              </a:r>
            </a:p>
          </p:txBody>
        </p:sp>
        <p:sp>
          <p:nvSpPr>
            <p:cNvPr id="544784" name="Rectangle 16"/>
            <p:cNvSpPr>
              <a:spLocks noChangeArrowheads="1"/>
            </p:cNvSpPr>
            <p:nvPr/>
          </p:nvSpPr>
          <p:spPr bwMode="auto">
            <a:xfrm>
              <a:off x="1907" y="2971"/>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a:latin typeface="Courier New" charset="0"/>
                </a:rPr>
                <a:t>l</a:t>
              </a:r>
              <a:endParaRPr lang="en-US" sz="1600" b="0"/>
            </a:p>
          </p:txBody>
        </p:sp>
        <p:sp>
          <p:nvSpPr>
            <p:cNvPr id="544785" name="Text Box 17"/>
            <p:cNvSpPr txBox="1">
              <a:spLocks noChangeArrowheads="1"/>
            </p:cNvSpPr>
            <p:nvPr/>
          </p:nvSpPr>
          <p:spPr bwMode="auto">
            <a:xfrm>
              <a:off x="1904" y="3235"/>
              <a:ext cx="283"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3</a:t>
              </a:r>
            </a:p>
          </p:txBody>
        </p:sp>
        <p:sp>
          <p:nvSpPr>
            <p:cNvPr id="544786" name="Rectangle 18"/>
            <p:cNvSpPr>
              <a:spLocks noChangeArrowheads="1"/>
            </p:cNvSpPr>
            <p:nvPr/>
          </p:nvSpPr>
          <p:spPr bwMode="auto">
            <a:xfrm>
              <a:off x="2195" y="2971"/>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a:latin typeface="Courier New" charset="0"/>
                </a:rPr>
                <a:t>o</a:t>
              </a:r>
              <a:endParaRPr lang="en-US" sz="1600" b="0"/>
            </a:p>
          </p:txBody>
        </p:sp>
        <p:sp>
          <p:nvSpPr>
            <p:cNvPr id="544787" name="Text Box 19"/>
            <p:cNvSpPr txBox="1">
              <a:spLocks noChangeArrowheads="1"/>
            </p:cNvSpPr>
            <p:nvPr/>
          </p:nvSpPr>
          <p:spPr bwMode="auto">
            <a:xfrm>
              <a:off x="2192" y="3235"/>
              <a:ext cx="283"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4</a:t>
              </a:r>
            </a:p>
          </p:txBody>
        </p:sp>
        <p:sp>
          <p:nvSpPr>
            <p:cNvPr id="544788" name="Rectangle 20"/>
            <p:cNvSpPr>
              <a:spLocks noChangeArrowheads="1"/>
            </p:cNvSpPr>
            <p:nvPr/>
          </p:nvSpPr>
          <p:spPr bwMode="auto">
            <a:xfrm>
              <a:off x="2483" y="2971"/>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a:latin typeface="Courier New" charset="0"/>
                </a:rPr>
                <a:t>,</a:t>
              </a:r>
              <a:endParaRPr lang="en-US" sz="1600" b="0"/>
            </a:p>
          </p:txBody>
        </p:sp>
        <p:sp>
          <p:nvSpPr>
            <p:cNvPr id="544789" name="Text Box 21"/>
            <p:cNvSpPr txBox="1">
              <a:spLocks noChangeArrowheads="1"/>
            </p:cNvSpPr>
            <p:nvPr/>
          </p:nvSpPr>
          <p:spPr bwMode="auto">
            <a:xfrm>
              <a:off x="2480" y="3235"/>
              <a:ext cx="283"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5</a:t>
              </a:r>
            </a:p>
          </p:txBody>
        </p:sp>
        <p:sp>
          <p:nvSpPr>
            <p:cNvPr id="544790" name="Rectangle 22"/>
            <p:cNvSpPr>
              <a:spLocks noChangeArrowheads="1"/>
            </p:cNvSpPr>
            <p:nvPr/>
          </p:nvSpPr>
          <p:spPr bwMode="auto">
            <a:xfrm>
              <a:off x="2771" y="2971"/>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a:latin typeface="Courier New" charset="0"/>
                </a:rPr>
                <a:t> </a:t>
              </a:r>
              <a:endParaRPr lang="en-US" sz="1600" b="0"/>
            </a:p>
          </p:txBody>
        </p:sp>
        <p:sp>
          <p:nvSpPr>
            <p:cNvPr id="544791" name="Text Box 23"/>
            <p:cNvSpPr txBox="1">
              <a:spLocks noChangeArrowheads="1"/>
            </p:cNvSpPr>
            <p:nvPr/>
          </p:nvSpPr>
          <p:spPr bwMode="auto">
            <a:xfrm>
              <a:off x="2768" y="3235"/>
              <a:ext cx="283"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6</a:t>
              </a:r>
            </a:p>
          </p:txBody>
        </p:sp>
        <p:sp>
          <p:nvSpPr>
            <p:cNvPr id="544792" name="Rectangle 24"/>
            <p:cNvSpPr>
              <a:spLocks noChangeArrowheads="1"/>
            </p:cNvSpPr>
            <p:nvPr/>
          </p:nvSpPr>
          <p:spPr bwMode="auto">
            <a:xfrm>
              <a:off x="3059" y="2971"/>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a:latin typeface="Courier New" charset="0"/>
                </a:rPr>
                <a:t>w</a:t>
              </a:r>
              <a:endParaRPr lang="en-US" sz="1600" b="0"/>
            </a:p>
          </p:txBody>
        </p:sp>
        <p:sp>
          <p:nvSpPr>
            <p:cNvPr id="544793" name="Text Box 25"/>
            <p:cNvSpPr txBox="1">
              <a:spLocks noChangeArrowheads="1"/>
            </p:cNvSpPr>
            <p:nvPr/>
          </p:nvSpPr>
          <p:spPr bwMode="auto">
            <a:xfrm>
              <a:off x="3056" y="3235"/>
              <a:ext cx="283"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7</a:t>
              </a:r>
            </a:p>
          </p:txBody>
        </p:sp>
        <p:sp>
          <p:nvSpPr>
            <p:cNvPr id="544794" name="Rectangle 26"/>
            <p:cNvSpPr>
              <a:spLocks noChangeArrowheads="1"/>
            </p:cNvSpPr>
            <p:nvPr/>
          </p:nvSpPr>
          <p:spPr bwMode="auto">
            <a:xfrm>
              <a:off x="3347" y="2971"/>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a:latin typeface="Courier New" charset="0"/>
                </a:rPr>
                <a:t>o</a:t>
              </a:r>
              <a:endParaRPr lang="en-US" sz="1600" b="0"/>
            </a:p>
          </p:txBody>
        </p:sp>
        <p:sp>
          <p:nvSpPr>
            <p:cNvPr id="544795" name="Text Box 27"/>
            <p:cNvSpPr txBox="1">
              <a:spLocks noChangeArrowheads="1"/>
            </p:cNvSpPr>
            <p:nvPr/>
          </p:nvSpPr>
          <p:spPr bwMode="auto">
            <a:xfrm>
              <a:off x="3344" y="3235"/>
              <a:ext cx="283"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8</a:t>
              </a:r>
            </a:p>
          </p:txBody>
        </p:sp>
        <p:sp>
          <p:nvSpPr>
            <p:cNvPr id="544796" name="Rectangle 28"/>
            <p:cNvSpPr>
              <a:spLocks noChangeArrowheads="1"/>
            </p:cNvSpPr>
            <p:nvPr/>
          </p:nvSpPr>
          <p:spPr bwMode="auto">
            <a:xfrm>
              <a:off x="3635" y="2971"/>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a:latin typeface="Courier New" charset="0"/>
                </a:rPr>
                <a:t>r</a:t>
              </a:r>
              <a:endParaRPr lang="en-US" sz="1600" b="0"/>
            </a:p>
          </p:txBody>
        </p:sp>
        <p:sp>
          <p:nvSpPr>
            <p:cNvPr id="544797" name="Text Box 29"/>
            <p:cNvSpPr txBox="1">
              <a:spLocks noChangeArrowheads="1"/>
            </p:cNvSpPr>
            <p:nvPr/>
          </p:nvSpPr>
          <p:spPr bwMode="auto">
            <a:xfrm>
              <a:off x="3632" y="3235"/>
              <a:ext cx="283"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9</a:t>
              </a:r>
            </a:p>
          </p:txBody>
        </p:sp>
        <p:sp>
          <p:nvSpPr>
            <p:cNvPr id="544798" name="Rectangle 30"/>
            <p:cNvSpPr>
              <a:spLocks noChangeArrowheads="1"/>
            </p:cNvSpPr>
            <p:nvPr/>
          </p:nvSpPr>
          <p:spPr bwMode="auto">
            <a:xfrm>
              <a:off x="3923" y="2971"/>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a:latin typeface="Courier New" charset="0"/>
                </a:rPr>
                <a:t>l</a:t>
              </a:r>
              <a:endParaRPr lang="en-US" sz="1600" b="0"/>
            </a:p>
          </p:txBody>
        </p:sp>
        <p:sp>
          <p:nvSpPr>
            <p:cNvPr id="544799" name="Text Box 31"/>
            <p:cNvSpPr txBox="1">
              <a:spLocks noChangeArrowheads="1"/>
            </p:cNvSpPr>
            <p:nvPr/>
          </p:nvSpPr>
          <p:spPr bwMode="auto">
            <a:xfrm>
              <a:off x="3920" y="3235"/>
              <a:ext cx="283"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10</a:t>
              </a:r>
            </a:p>
          </p:txBody>
        </p:sp>
        <p:sp>
          <p:nvSpPr>
            <p:cNvPr id="544800" name="Rectangle 32"/>
            <p:cNvSpPr>
              <a:spLocks noChangeArrowheads="1"/>
            </p:cNvSpPr>
            <p:nvPr/>
          </p:nvSpPr>
          <p:spPr bwMode="auto">
            <a:xfrm>
              <a:off x="4211" y="2971"/>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a:latin typeface="Courier New" charset="0"/>
                </a:rPr>
                <a:t>d</a:t>
              </a:r>
              <a:endParaRPr lang="en-US" sz="1600" b="0"/>
            </a:p>
          </p:txBody>
        </p:sp>
        <p:sp>
          <p:nvSpPr>
            <p:cNvPr id="544801" name="Text Box 33"/>
            <p:cNvSpPr txBox="1">
              <a:spLocks noChangeArrowheads="1"/>
            </p:cNvSpPr>
            <p:nvPr/>
          </p:nvSpPr>
          <p:spPr bwMode="auto">
            <a:xfrm>
              <a:off x="4208" y="3235"/>
              <a:ext cx="283"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11</a:t>
              </a:r>
            </a:p>
          </p:txBody>
        </p:sp>
        <p:sp>
          <p:nvSpPr>
            <p:cNvPr id="544802" name="Rectangle 34"/>
            <p:cNvSpPr>
              <a:spLocks noChangeArrowheads="1"/>
            </p:cNvSpPr>
            <p:nvPr/>
          </p:nvSpPr>
          <p:spPr bwMode="auto">
            <a:xfrm>
              <a:off x="4496" y="2971"/>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a:latin typeface="Courier New" charset="0"/>
                </a:rPr>
                <a:t>\0</a:t>
              </a:r>
              <a:endParaRPr lang="en-US" sz="1600" b="0"/>
            </a:p>
          </p:txBody>
        </p:sp>
        <p:sp>
          <p:nvSpPr>
            <p:cNvPr id="544803" name="Text Box 35"/>
            <p:cNvSpPr txBox="1">
              <a:spLocks noChangeArrowheads="1"/>
            </p:cNvSpPr>
            <p:nvPr/>
          </p:nvSpPr>
          <p:spPr bwMode="auto">
            <a:xfrm>
              <a:off x="4493" y="3235"/>
              <a:ext cx="283"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12</a:t>
              </a:r>
            </a:p>
          </p:txBody>
        </p:sp>
      </p:grpSp>
      <p:sp>
        <p:nvSpPr>
          <p:cNvPr id="544805" name="Rectangle 37"/>
          <p:cNvSpPr>
            <a:spLocks noChangeArrowheads="1"/>
          </p:cNvSpPr>
          <p:nvPr/>
        </p:nvSpPr>
        <p:spPr bwMode="auto">
          <a:xfrm>
            <a:off x="482600" y="5486400"/>
            <a:ext cx="8131175" cy="12065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As in Java, character positions in a string are identified by an </a:t>
            </a:r>
            <a:r>
              <a:rPr lang="en-US" sz="2400" i="1" dirty="0"/>
              <a:t>index</a:t>
            </a:r>
            <a:r>
              <a:rPr lang="en-US" sz="2400" b="0" i="1" dirty="0"/>
              <a:t> </a:t>
            </a:r>
            <a:r>
              <a:rPr lang="en-US" sz="2400" b="0" dirty="0"/>
              <a:t>that begins at 0 and extends up to one less than the length of the string.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5448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4480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4805" grpId="0" build="p" autoUpdateAnimBg="0"/>
    </p:bld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3202"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Strings as an Abstract Data Type</a:t>
            </a:r>
          </a:p>
        </p:txBody>
      </p:sp>
      <p:sp>
        <p:nvSpPr>
          <p:cNvPr id="563203" name="Rectangle 3"/>
          <p:cNvSpPr>
            <a:spLocks noChangeArrowheads="1"/>
          </p:cNvSpPr>
          <p:nvPr/>
        </p:nvSpPr>
        <p:spPr bwMode="auto">
          <a:xfrm>
            <a:off x="482600" y="1155700"/>
            <a:ext cx="8128000" cy="53975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Because C++ includes everything in its predecessor language, C strings are a part of C++, and you will occasionally have to recognize that this style of string exists.</a:t>
            </a:r>
          </a:p>
          <a:p>
            <a:pPr marL="342900" indent="-342900" algn="just">
              <a:lnSpc>
                <a:spcPct val="85000"/>
              </a:lnSpc>
              <a:spcAft>
                <a:spcPct val="50000"/>
              </a:spcAft>
              <a:buFontTx/>
              <a:buChar char="•"/>
            </a:pPr>
            <a:r>
              <a:rPr lang="en-US" sz="2400" b="0" dirty="0"/>
              <a:t>For almost every program you write, it will be far easier to use the C++’s </a:t>
            </a:r>
            <a:r>
              <a:rPr lang="en-US" sz="2000" dirty="0">
                <a:latin typeface="Courier New" charset="0"/>
              </a:rPr>
              <a:t>string</a:t>
            </a:r>
            <a:r>
              <a:rPr lang="en-US" sz="2000" b="0" dirty="0"/>
              <a:t> </a:t>
            </a:r>
            <a:r>
              <a:rPr lang="en-US" sz="2400" b="0" dirty="0"/>
              <a:t>class, which implements strings as an </a:t>
            </a:r>
            <a:r>
              <a:rPr lang="en-US" sz="2400" i="1" dirty="0"/>
              <a:t>abstract data </a:t>
            </a:r>
            <a:r>
              <a:rPr lang="en-US" sz="2400" i="1" dirty="0" smtClean="0"/>
              <a:t>type</a:t>
            </a:r>
            <a:r>
              <a:rPr lang="en-US" sz="2400" b="0" i="1" dirty="0" smtClean="0"/>
              <a:t>,</a:t>
            </a:r>
            <a:r>
              <a:rPr lang="en-US" sz="2400" b="0" dirty="0" smtClean="0"/>
              <a:t> which is defined by its behavior rather than its representation.  All programs that use the string class must include the </a:t>
            </a:r>
            <a:r>
              <a:rPr lang="en-US" sz="2000" dirty="0" smtClean="0">
                <a:latin typeface="Courier New"/>
                <a:cs typeface="Courier New"/>
              </a:rPr>
              <a:t>&lt;string&gt;</a:t>
            </a:r>
            <a:r>
              <a:rPr lang="en-US" sz="2400" b="0" dirty="0" smtClean="0"/>
              <a:t> library interface.</a:t>
            </a:r>
          </a:p>
          <a:p>
            <a:pPr marL="342900" indent="-342900" algn="just">
              <a:lnSpc>
                <a:spcPct val="85000"/>
              </a:lnSpc>
              <a:spcAft>
                <a:spcPct val="50000"/>
              </a:spcAft>
              <a:buFontTx/>
              <a:buChar char="•"/>
            </a:pPr>
            <a:r>
              <a:rPr lang="en-US" sz="2400" b="0" dirty="0" smtClean="0"/>
              <a:t>The methods C++ provides for working with strings are often subtly different from those in Java’s </a:t>
            </a:r>
            <a:r>
              <a:rPr lang="en-US" sz="2000" dirty="0" smtClean="0">
                <a:latin typeface="Courier New" charset="0"/>
              </a:rPr>
              <a:t>String</a:t>
            </a:r>
            <a:r>
              <a:rPr lang="en-US" sz="2000" b="0" dirty="0" smtClean="0"/>
              <a:t> </a:t>
            </a:r>
            <a:r>
              <a:rPr lang="en-US" sz="2400" b="0" dirty="0" smtClean="0"/>
              <a:t>class.  Most of these differences fall into the </a:t>
            </a:r>
            <a:r>
              <a:rPr lang="en-US" sz="2400" b="0" i="1" dirty="0" smtClean="0"/>
              <a:t>accidental </a:t>
            </a:r>
            <a:r>
              <a:rPr lang="en-US" sz="2400" b="0" dirty="0" smtClean="0"/>
              <a:t>category.  The </a:t>
            </a:r>
            <a:r>
              <a:rPr lang="en-US" sz="2400" b="0" dirty="0"/>
              <a:t>only </a:t>
            </a:r>
            <a:r>
              <a:rPr lang="en-US" sz="2400" b="0" i="1" dirty="0"/>
              <a:t>essential</a:t>
            </a:r>
            <a:r>
              <a:rPr lang="en-US" sz="2400" b="0" dirty="0"/>
              <a:t> difference</a:t>
            </a:r>
            <a:r>
              <a:rPr lang="en-US" sz="2400" b="0" dirty="0" smtClean="0"/>
              <a:t> </a:t>
            </a:r>
            <a:r>
              <a:rPr lang="en-US" sz="2400" b="0" smtClean="0"/>
              <a:t>in these </a:t>
            </a:r>
            <a:r>
              <a:rPr lang="en-US" sz="2400" b="0" dirty="0" smtClean="0"/>
              <a:t>models is </a:t>
            </a:r>
            <a:r>
              <a:rPr lang="en-US" sz="2400" b="0" dirty="0"/>
              <a:t>that C++ allows clients to change the individual characters contained in a </a:t>
            </a:r>
            <a:r>
              <a:rPr lang="en-US" sz="2400" b="0" dirty="0" smtClean="0"/>
              <a:t>string.  By </a:t>
            </a:r>
            <a:r>
              <a:rPr lang="en-US" sz="2400" b="0" dirty="0"/>
              <a:t>contrast, Java strings are </a:t>
            </a:r>
            <a:r>
              <a:rPr lang="en-US" sz="2400" i="1" dirty="0"/>
              <a:t>immutable</a:t>
            </a:r>
            <a:r>
              <a:rPr lang="en-US" sz="2400" b="0" i="1" dirty="0"/>
              <a:t>,</a:t>
            </a:r>
            <a:r>
              <a:rPr lang="en-US" sz="2400" b="0" dirty="0"/>
              <a:t> which means that they never change once they are allocated.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6320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6320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03" grpId="0" build="p"/>
    </p:bld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7298"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Calling String Methods</a:t>
            </a:r>
          </a:p>
        </p:txBody>
      </p:sp>
      <p:sp>
        <p:nvSpPr>
          <p:cNvPr id="567299" name="Rectangle 3"/>
          <p:cNvSpPr>
            <a:spLocks noChangeArrowheads="1"/>
          </p:cNvSpPr>
          <p:nvPr/>
        </p:nvSpPr>
        <p:spPr bwMode="auto">
          <a:xfrm>
            <a:off x="482600" y="1155700"/>
            <a:ext cx="8128000" cy="14351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Because </a:t>
            </a:r>
            <a:r>
              <a:rPr lang="en-US" sz="2000" dirty="0">
                <a:latin typeface="Courier New" charset="0"/>
              </a:rPr>
              <a:t>string</a:t>
            </a:r>
            <a:r>
              <a:rPr lang="en-US" sz="2000" b="0" dirty="0"/>
              <a:t> </a:t>
            </a:r>
            <a:r>
              <a:rPr lang="en-US" sz="2400" b="0" dirty="0"/>
              <a:t>is a class, it is best to think of its methods in terms of sending a message to a particular object.  The object to which a message is sent is called the </a:t>
            </a:r>
            <a:r>
              <a:rPr lang="en-US" sz="2400" i="1" dirty="0"/>
              <a:t>receiver</a:t>
            </a:r>
            <a:r>
              <a:rPr lang="en-US" sz="2400" b="0" i="1" dirty="0"/>
              <a:t>,</a:t>
            </a:r>
            <a:r>
              <a:rPr lang="en-US" sz="2400" b="0" dirty="0"/>
              <a:t> and the general syntax for sending a message looks like this:</a:t>
            </a:r>
          </a:p>
        </p:txBody>
      </p:sp>
      <p:sp>
        <p:nvSpPr>
          <p:cNvPr id="567305" name="Rectangle 9"/>
          <p:cNvSpPr>
            <a:spLocks noChangeArrowheads="1"/>
          </p:cNvSpPr>
          <p:nvPr/>
        </p:nvSpPr>
        <p:spPr bwMode="auto">
          <a:xfrm>
            <a:off x="1422400" y="2590800"/>
            <a:ext cx="6553200" cy="7620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67306" name="Text Box 10"/>
          <p:cNvSpPr txBox="1">
            <a:spLocks noChangeArrowheads="1"/>
          </p:cNvSpPr>
          <p:nvPr/>
        </p:nvSpPr>
        <p:spPr bwMode="auto">
          <a:xfrm>
            <a:off x="1600200" y="2743200"/>
            <a:ext cx="6248400" cy="427038"/>
          </a:xfrm>
          <a:prstGeom prst="rect">
            <a:avLst/>
          </a:prstGeom>
          <a:noFill/>
          <a:ln w="9525">
            <a:noFill/>
            <a:miter lim="800000"/>
            <a:headEnd/>
            <a:tailEnd/>
          </a:ln>
          <a:effectLst/>
        </p:spPr>
        <p:txBody>
          <a:bodyPr>
            <a:prstTxWarp prst="textNoShape">
              <a:avLst/>
            </a:prstTxWarp>
            <a:spAutoFit/>
          </a:bodyPr>
          <a:lstStyle/>
          <a:p>
            <a:r>
              <a:rPr lang="en-US" sz="2200" b="0" i="1"/>
              <a:t>receiver</a:t>
            </a:r>
            <a:r>
              <a:rPr lang="en-US" sz="2200">
                <a:latin typeface="Courier New" charset="0"/>
              </a:rPr>
              <a:t>.</a:t>
            </a:r>
            <a:r>
              <a:rPr lang="en-US" sz="2200" b="0" i="1"/>
              <a:t>name</a:t>
            </a:r>
            <a:r>
              <a:rPr lang="en-US" sz="2200">
                <a:latin typeface="Courier New" charset="0"/>
              </a:rPr>
              <a:t>(</a:t>
            </a:r>
            <a:r>
              <a:rPr lang="en-US" sz="2200" b="0" i="1"/>
              <a:t>arguments</a:t>
            </a:r>
            <a:r>
              <a:rPr lang="en-US" sz="2200">
                <a:latin typeface="Courier New" charset="0"/>
              </a:rPr>
              <a:t>);</a:t>
            </a:r>
          </a:p>
        </p:txBody>
      </p:sp>
      <p:grpSp>
        <p:nvGrpSpPr>
          <p:cNvPr id="567311" name="Group 15"/>
          <p:cNvGrpSpPr>
            <a:grpSpLocks/>
          </p:cNvGrpSpPr>
          <p:nvPr/>
        </p:nvGrpSpPr>
        <p:grpSpPr bwMode="auto">
          <a:xfrm>
            <a:off x="482600" y="3489325"/>
            <a:ext cx="8140700" cy="1920875"/>
            <a:chOff x="304" y="2198"/>
            <a:chExt cx="5128" cy="1210"/>
          </a:xfrm>
        </p:grpSpPr>
        <p:sp>
          <p:nvSpPr>
            <p:cNvPr id="567300" name="Rectangle 4"/>
            <p:cNvSpPr>
              <a:spLocks noChangeArrowheads="1"/>
            </p:cNvSpPr>
            <p:nvPr/>
          </p:nvSpPr>
          <p:spPr bwMode="auto">
            <a:xfrm>
              <a:off x="304" y="2198"/>
              <a:ext cx="5122" cy="442"/>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20000"/>
                </a:spcAft>
                <a:buFontTx/>
                <a:buChar char="•"/>
              </a:pPr>
              <a:r>
                <a:rPr lang="en-US" sz="2400" b="0"/>
                <a:t>For example, if you want to determine the length of a string </a:t>
              </a:r>
              <a:r>
                <a:rPr lang="en-US" sz="2200">
                  <a:latin typeface="Courier New" charset="0"/>
                </a:rPr>
                <a:t>s</a:t>
              </a:r>
              <a:r>
                <a:rPr lang="en-US" sz="2400" b="0"/>
                <a:t>, you might use the assignment statement  </a:t>
              </a:r>
            </a:p>
          </p:txBody>
        </p:sp>
        <p:sp>
          <p:nvSpPr>
            <p:cNvPr id="567301" name="Text Box 5"/>
            <p:cNvSpPr txBox="1">
              <a:spLocks noChangeArrowheads="1"/>
            </p:cNvSpPr>
            <p:nvPr/>
          </p:nvSpPr>
          <p:spPr bwMode="auto">
            <a:xfrm>
              <a:off x="912" y="2726"/>
              <a:ext cx="4320"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dirty="0" err="1">
                  <a:latin typeface="Courier New" charset="0"/>
                </a:rPr>
                <a:t>int</a:t>
              </a:r>
              <a:r>
                <a:rPr lang="en-US" sz="2000" dirty="0">
                  <a:latin typeface="Courier New" charset="0"/>
                </a:rPr>
                <a:t> </a:t>
              </a:r>
              <a:r>
                <a:rPr lang="en-US" sz="2000" dirty="0" err="1">
                  <a:latin typeface="Courier New" charset="0"/>
                </a:rPr>
                <a:t>len</a:t>
              </a:r>
              <a:r>
                <a:rPr lang="en-US" sz="2000" dirty="0">
                  <a:latin typeface="Courier New" charset="0"/>
                </a:rPr>
                <a:t> = </a:t>
              </a:r>
              <a:r>
                <a:rPr lang="en-US" sz="2000" dirty="0" err="1">
                  <a:latin typeface="Courier New" charset="0"/>
                </a:rPr>
                <a:t>s.length</a:t>
              </a:r>
              <a:r>
                <a:rPr lang="en-US" sz="2000" dirty="0">
                  <a:latin typeface="Courier New" charset="0"/>
                </a:rPr>
                <a:t>();</a:t>
              </a:r>
              <a:endParaRPr lang="en-US" sz="2000" b="0" dirty="0"/>
            </a:p>
          </p:txBody>
        </p:sp>
        <p:sp>
          <p:nvSpPr>
            <p:cNvPr id="567308" name="Rectangle 12"/>
            <p:cNvSpPr>
              <a:spLocks noChangeArrowheads="1"/>
            </p:cNvSpPr>
            <p:nvPr/>
          </p:nvSpPr>
          <p:spPr bwMode="auto">
            <a:xfrm>
              <a:off x="310" y="3062"/>
              <a:ext cx="5122" cy="346"/>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20000"/>
                </a:spcAft>
              </a:pPr>
              <a:r>
                <a:rPr lang="en-US" sz="2400" b="0"/>
                <a:t>	just as you would in Java.   </a:t>
              </a:r>
            </a:p>
          </p:txBody>
        </p:sp>
      </p:grpSp>
      <p:sp>
        <p:nvSpPr>
          <p:cNvPr id="567310" name="Rectangle 14"/>
          <p:cNvSpPr>
            <a:spLocks noChangeArrowheads="1"/>
          </p:cNvSpPr>
          <p:nvPr/>
        </p:nvSpPr>
        <p:spPr bwMode="auto">
          <a:xfrm>
            <a:off x="482600" y="5381625"/>
            <a:ext cx="8131175" cy="1095375"/>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20000"/>
              </a:spcAft>
              <a:buFontTx/>
              <a:buChar char="•"/>
            </a:pPr>
            <a:r>
              <a:rPr lang="en-US" sz="2400" b="0" dirty="0"/>
              <a:t>Unlike Java, C++ allows classes to redefine the meanings of the standard operators.  As a result, several string operations, such as </a:t>
            </a:r>
            <a:r>
              <a:rPr lang="en-US" sz="2000" dirty="0">
                <a:latin typeface="Courier New" charset="0"/>
              </a:rPr>
              <a:t>+</a:t>
            </a:r>
            <a:r>
              <a:rPr lang="en-US" sz="2400" b="0" dirty="0"/>
              <a:t> for concatenation, are implemented as operators.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5673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673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7310" grpId="0" build="p" bldLvl="2"/>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9346"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The Concatenation Operator</a:t>
            </a:r>
          </a:p>
        </p:txBody>
      </p:sp>
      <p:sp>
        <p:nvSpPr>
          <p:cNvPr id="569347" name="Rectangle 3"/>
          <p:cNvSpPr>
            <a:spLocks noChangeArrowheads="1"/>
          </p:cNvSpPr>
          <p:nvPr/>
        </p:nvSpPr>
        <p:spPr bwMode="auto">
          <a:xfrm>
            <a:off x="482600" y="1155700"/>
            <a:ext cx="8128000" cy="18161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As many of you already know from Java, the </a:t>
            </a:r>
            <a:r>
              <a:rPr lang="en-US" sz="2000" dirty="0">
                <a:latin typeface="Courier New" charset="0"/>
              </a:rPr>
              <a:t>+</a:t>
            </a:r>
            <a:r>
              <a:rPr lang="en-US" sz="2400" b="0" dirty="0"/>
              <a:t> operator is a wonderfully convenient shorthand for </a:t>
            </a:r>
            <a:r>
              <a:rPr lang="en-US" sz="2400" i="1" dirty="0"/>
              <a:t>concatenation</a:t>
            </a:r>
            <a:r>
              <a:rPr lang="en-US" sz="2400" b="0" i="1" dirty="0"/>
              <a:t>,</a:t>
            </a:r>
            <a:r>
              <a:rPr lang="en-US" sz="2400" b="0" dirty="0"/>
              <a:t> which consists of combining two strings end to end with no intervening characters.  In Java, this extension to </a:t>
            </a:r>
            <a:r>
              <a:rPr lang="en-US" sz="2000" dirty="0">
                <a:latin typeface="Courier New" charset="0"/>
              </a:rPr>
              <a:t>+</a:t>
            </a:r>
            <a:r>
              <a:rPr lang="en-US" sz="2400" b="0" dirty="0"/>
              <a:t> is part of the language.  In C++, it is an extension to the </a:t>
            </a:r>
            <a:r>
              <a:rPr lang="en-US" sz="2000" dirty="0">
                <a:latin typeface="Courier New" charset="0"/>
              </a:rPr>
              <a:t>string</a:t>
            </a:r>
            <a:r>
              <a:rPr lang="en-US" sz="2400" b="0" dirty="0"/>
              <a:t> class. </a:t>
            </a:r>
          </a:p>
        </p:txBody>
      </p:sp>
      <p:grpSp>
        <p:nvGrpSpPr>
          <p:cNvPr id="569353" name="Group 9"/>
          <p:cNvGrpSpPr>
            <a:grpSpLocks/>
          </p:cNvGrpSpPr>
          <p:nvPr/>
        </p:nvGrpSpPr>
        <p:grpSpPr bwMode="auto">
          <a:xfrm>
            <a:off x="482600" y="2892425"/>
            <a:ext cx="8204200" cy="2263775"/>
            <a:chOff x="304" y="2136"/>
            <a:chExt cx="5168" cy="1426"/>
          </a:xfrm>
        </p:grpSpPr>
        <p:sp>
          <p:nvSpPr>
            <p:cNvPr id="569349" name="Rectangle 5"/>
            <p:cNvSpPr>
              <a:spLocks noChangeArrowheads="1"/>
            </p:cNvSpPr>
            <p:nvPr/>
          </p:nvSpPr>
          <p:spPr bwMode="auto">
            <a:xfrm>
              <a:off x="304" y="2136"/>
              <a:ext cx="5122" cy="648"/>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20000"/>
                </a:spcAft>
                <a:buFontTx/>
                <a:buChar char="•"/>
              </a:pPr>
              <a:r>
                <a:rPr lang="en-US" sz="2400" b="0" dirty="0"/>
                <a:t>In Java, the </a:t>
              </a:r>
              <a:r>
                <a:rPr lang="en-US" sz="2000" dirty="0">
                  <a:latin typeface="Courier New" charset="0"/>
                </a:rPr>
                <a:t>+</a:t>
              </a:r>
              <a:r>
                <a:rPr lang="en-US" sz="2400" b="0" dirty="0"/>
                <a:t> operator is often used to combine items as part of a </a:t>
              </a:r>
              <a:r>
                <a:rPr lang="en-US" sz="2000" dirty="0" err="1">
                  <a:latin typeface="Courier New" charset="0"/>
                </a:rPr>
                <a:t>println</a:t>
              </a:r>
              <a:r>
                <a:rPr lang="en-US" sz="2000" b="0" dirty="0"/>
                <a:t> </a:t>
              </a:r>
              <a:r>
                <a:rPr lang="en-US" sz="2400" b="0" dirty="0"/>
                <a:t>call, as in </a:t>
              </a:r>
            </a:p>
          </p:txBody>
        </p:sp>
        <p:sp>
          <p:nvSpPr>
            <p:cNvPr id="569350" name="Text Box 6"/>
            <p:cNvSpPr txBox="1">
              <a:spLocks noChangeArrowheads="1"/>
            </p:cNvSpPr>
            <p:nvPr/>
          </p:nvSpPr>
          <p:spPr bwMode="auto">
            <a:xfrm>
              <a:off x="912" y="2664"/>
              <a:ext cx="4320"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println("The total is " + total + ".");</a:t>
              </a:r>
              <a:endParaRPr lang="en-US" sz="2000" b="0"/>
            </a:p>
          </p:txBody>
        </p:sp>
        <p:sp>
          <p:nvSpPr>
            <p:cNvPr id="569351" name="Rectangle 7"/>
            <p:cNvSpPr>
              <a:spLocks noChangeArrowheads="1"/>
            </p:cNvSpPr>
            <p:nvPr/>
          </p:nvSpPr>
          <p:spPr bwMode="auto">
            <a:xfrm>
              <a:off x="310" y="2987"/>
              <a:ext cx="5122" cy="325"/>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20000"/>
                </a:spcAft>
              </a:pPr>
              <a:r>
                <a:rPr lang="en-US" sz="2400" b="0" dirty="0"/>
                <a:t>	In C++, you</a:t>
              </a:r>
              <a:r>
                <a:rPr lang="en-US" sz="2400" b="0" dirty="0" smtClean="0"/>
                <a:t> achieve </a:t>
              </a:r>
              <a:r>
                <a:rPr lang="en-US" sz="2400" b="0" dirty="0"/>
                <a:t>the same result</a:t>
              </a:r>
              <a:r>
                <a:rPr lang="en-US" sz="2400" b="0" dirty="0" smtClean="0"/>
                <a:t> using the </a:t>
              </a:r>
              <a:r>
                <a:rPr lang="en-US" sz="2000" dirty="0" smtClean="0">
                  <a:latin typeface="Courier New" charset="0"/>
                </a:rPr>
                <a:t>&lt;&lt;</a:t>
              </a:r>
              <a:r>
                <a:rPr lang="en-US" sz="2400" b="0" dirty="0" smtClean="0"/>
                <a:t> operator: </a:t>
              </a:r>
              <a:endParaRPr lang="en-US" sz="2400" b="0" dirty="0"/>
            </a:p>
          </p:txBody>
        </p:sp>
        <p:sp>
          <p:nvSpPr>
            <p:cNvPr id="569352" name="Text Box 8"/>
            <p:cNvSpPr txBox="1">
              <a:spLocks noChangeArrowheads="1"/>
            </p:cNvSpPr>
            <p:nvPr/>
          </p:nvSpPr>
          <p:spPr bwMode="auto">
            <a:xfrm>
              <a:off x="918" y="3312"/>
              <a:ext cx="455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cout</a:t>
              </a:r>
              <a:r>
                <a:rPr lang="en-US" sz="1600">
                  <a:latin typeface="Courier New" charset="0"/>
                </a:rPr>
                <a:t> </a:t>
              </a:r>
              <a:r>
                <a:rPr lang="en-US" sz="2000">
                  <a:latin typeface="Courier New" charset="0"/>
                </a:rPr>
                <a:t>&lt;&lt;</a:t>
              </a:r>
              <a:r>
                <a:rPr lang="en-US" sz="1600">
                  <a:latin typeface="Courier New" charset="0"/>
                </a:rPr>
                <a:t> </a:t>
              </a:r>
              <a:r>
                <a:rPr lang="en-US" sz="2000">
                  <a:latin typeface="Courier New" charset="0"/>
                </a:rPr>
                <a:t>"The</a:t>
              </a:r>
              <a:r>
                <a:rPr lang="en-US" sz="1600">
                  <a:latin typeface="Courier New" charset="0"/>
                </a:rPr>
                <a:t> </a:t>
              </a:r>
              <a:r>
                <a:rPr lang="en-US" sz="2000">
                  <a:latin typeface="Courier New" charset="0"/>
                </a:rPr>
                <a:t>total</a:t>
              </a:r>
              <a:r>
                <a:rPr lang="en-US" sz="1600">
                  <a:latin typeface="Courier New" charset="0"/>
                </a:rPr>
                <a:t> </a:t>
              </a:r>
              <a:r>
                <a:rPr lang="en-US" sz="2000">
                  <a:latin typeface="Courier New" charset="0"/>
                </a:rPr>
                <a:t>is</a:t>
              </a:r>
              <a:r>
                <a:rPr lang="en-US" sz="1600">
                  <a:latin typeface="Courier New" charset="0"/>
                </a:rPr>
                <a:t> </a:t>
              </a:r>
              <a:r>
                <a:rPr lang="en-US" sz="2000">
                  <a:latin typeface="Courier New" charset="0"/>
                </a:rPr>
                <a:t>"</a:t>
              </a:r>
              <a:r>
                <a:rPr lang="en-US" sz="1600">
                  <a:latin typeface="Courier New" charset="0"/>
                </a:rPr>
                <a:t> </a:t>
              </a:r>
              <a:r>
                <a:rPr lang="en-US" sz="2000">
                  <a:latin typeface="Courier New" charset="0"/>
                </a:rPr>
                <a:t>&lt;&lt;</a:t>
              </a:r>
              <a:r>
                <a:rPr lang="en-US" sz="1600">
                  <a:latin typeface="Courier New" charset="0"/>
                </a:rPr>
                <a:t> </a:t>
              </a:r>
              <a:r>
                <a:rPr lang="en-US" sz="2000">
                  <a:latin typeface="Courier New" charset="0"/>
                </a:rPr>
                <a:t>total</a:t>
              </a:r>
              <a:r>
                <a:rPr lang="en-US" sz="1600">
                  <a:latin typeface="Courier New" charset="0"/>
                </a:rPr>
                <a:t> </a:t>
              </a:r>
              <a:r>
                <a:rPr lang="en-US" sz="2000">
                  <a:latin typeface="Courier New" charset="0"/>
                </a:rPr>
                <a:t>&lt;&lt;</a:t>
              </a:r>
              <a:r>
                <a:rPr lang="en-US" sz="1600">
                  <a:latin typeface="Courier New" charset="0"/>
                </a:rPr>
                <a:t> </a:t>
              </a:r>
              <a:r>
                <a:rPr lang="en-US" sz="2000">
                  <a:latin typeface="Courier New" charset="0"/>
                </a:rPr>
                <a:t>"."</a:t>
              </a:r>
              <a:r>
                <a:rPr lang="en-US" sz="1600">
                  <a:latin typeface="Courier New" charset="0"/>
                </a:rPr>
                <a:t> </a:t>
              </a:r>
              <a:r>
                <a:rPr lang="en-US" sz="2000">
                  <a:latin typeface="Courier New" charset="0"/>
                </a:rPr>
                <a:t>&lt;&lt;</a:t>
              </a:r>
              <a:r>
                <a:rPr lang="en-US" sz="1600">
                  <a:latin typeface="Courier New" charset="0"/>
                </a:rPr>
                <a:t> </a:t>
              </a:r>
              <a:r>
                <a:rPr lang="en-US" sz="2000">
                  <a:latin typeface="Courier New" charset="0"/>
                </a:rPr>
                <a:t>endl;</a:t>
              </a:r>
            </a:p>
          </p:txBody>
        </p:sp>
      </p:grpSp>
      <p:sp>
        <p:nvSpPr>
          <p:cNvPr id="569355" name="Rectangle 11"/>
          <p:cNvSpPr>
            <a:spLocks noChangeArrowheads="1"/>
          </p:cNvSpPr>
          <p:nvPr/>
        </p:nvSpPr>
        <p:spPr bwMode="auto">
          <a:xfrm>
            <a:off x="482600" y="5334000"/>
            <a:ext cx="8131175" cy="10287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20000"/>
              </a:spcAft>
              <a:buFontTx/>
              <a:buChar char="•"/>
            </a:pPr>
            <a:r>
              <a:rPr lang="en-US" sz="2400" b="0" dirty="0"/>
              <a:t>Although you might imagine otherwise, you can’t use the </a:t>
            </a:r>
            <a:r>
              <a:rPr lang="en-US" sz="2000" dirty="0">
                <a:latin typeface="Courier New" charset="0"/>
              </a:rPr>
              <a:t>+</a:t>
            </a:r>
            <a:r>
              <a:rPr lang="en-US" sz="2400" b="0" dirty="0"/>
              <a:t> operator in this statement, because the quoted strings are C strings and not </a:t>
            </a:r>
            <a:r>
              <a:rPr lang="en-US" sz="2000" dirty="0">
                <a:latin typeface="Courier New" charset="0"/>
              </a:rPr>
              <a:t>string</a:t>
            </a:r>
            <a:r>
              <a:rPr lang="en-US" sz="2000" b="0" dirty="0"/>
              <a:t> </a:t>
            </a:r>
            <a:r>
              <a:rPr lang="en-US" sz="2400" b="0" dirty="0"/>
              <a:t>objects.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6935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693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9355" grpId="0"/>
    </p:bld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a:ln>
              <a:noFill/>
            </a:ln>
            <a:solidFill>
              <a:schemeClr val="tx1"/>
            </a:solidFill>
            <a:effectLst/>
            <a:latin typeface="Times New Roman"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13417</TotalTime>
  <Words>2491</Words>
  <Application>Microsoft Macintosh PowerPoint</Application>
  <PresentationFormat>On-screen Show (4:3)</PresentationFormat>
  <Paragraphs>246</Paragraphs>
  <Slides>21</Slides>
  <Notes>21</Notes>
  <HiddenSlides>0</HiddenSlides>
  <MMClips>0</MMClips>
  <ScaleCrop>false</ScaleCrop>
  <HeadingPairs>
    <vt:vector size="4" baseType="variant">
      <vt:variant>
        <vt:lpstr>Design Template</vt:lpstr>
      </vt:variant>
      <vt:variant>
        <vt:i4>1</vt:i4>
      </vt:variant>
      <vt:variant>
        <vt:lpstr>Slide Titles</vt:lpstr>
      </vt:variant>
      <vt:variant>
        <vt:i4>21</vt:i4>
      </vt:variant>
    </vt:vector>
  </HeadingPairs>
  <TitlesOfParts>
    <vt:vector size="22" baseType="lpstr">
      <vt:lpstr>Blank Presentation</vt:lpstr>
      <vt:lpstr>Strings and Streams</vt:lpstr>
      <vt:lpstr>Administrative Reminders</vt:lpstr>
      <vt:lpstr>Relationship Between C and C++</vt:lpstr>
      <vt:lpstr>Characters</vt:lpstr>
      <vt:lpstr>Functions in the &lt;cctype&gt; Interface</vt:lpstr>
      <vt:lpstr>C Strings</vt:lpstr>
      <vt:lpstr>Strings as an Abstract Data Type</vt:lpstr>
      <vt:lpstr>Calling String Methods</vt:lpstr>
      <vt:lpstr>The Concatenation Operator</vt:lpstr>
      <vt:lpstr>Operators on the string Class</vt:lpstr>
      <vt:lpstr>Common Methods in the string Class</vt:lpstr>
      <vt:lpstr>Exercise: String Processing</vt:lpstr>
      <vt:lpstr>Using Data Files</vt:lpstr>
      <vt:lpstr>Text Files vs. Strings</vt:lpstr>
      <vt:lpstr>Using Text Files</vt:lpstr>
      <vt:lpstr>Web Documentation for filelib.h</vt:lpstr>
      <vt:lpstr>Reading Lines from a File</vt:lpstr>
      <vt:lpstr>Biological Class Hierarchy</vt:lpstr>
      <vt:lpstr>The Stream Hierarchy</vt:lpstr>
      <vt:lpstr>UML Diagram for the Stream Hierarchy</vt:lpstr>
      <vt:lpstr>The End</vt:lpstr>
    </vt:vector>
  </TitlesOfParts>
  <Company>Stanford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3—Expressions</dc:title>
  <cp:lastModifiedBy>Eric Roberts</cp:lastModifiedBy>
  <cp:revision>97</cp:revision>
  <dcterms:created xsi:type="dcterms:W3CDTF">2015-01-09T21:54:50Z</dcterms:created>
  <dcterms:modified xsi:type="dcterms:W3CDTF">2015-01-09T21:58:42Z</dcterms:modified>
</cp:coreProperties>
</file>