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Override PartName="/ppt/notesSlides/notesSlide16.xml" ContentType="application/vnd.openxmlformats-officedocument.presentationml.notes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17.xml" ContentType="application/vnd.openxmlformats-officedocument.presentationml.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21"/>
  </p:notesMasterIdLst>
  <p:sldIdLst>
    <p:sldId id="441" r:id="rId2"/>
    <p:sldId id="463" r:id="rId3"/>
    <p:sldId id="469" r:id="rId4"/>
    <p:sldId id="470" r:id="rId5"/>
    <p:sldId id="472" r:id="rId6"/>
    <p:sldId id="473" r:id="rId7"/>
    <p:sldId id="480" r:id="rId8"/>
    <p:sldId id="479" r:id="rId9"/>
    <p:sldId id="475" r:id="rId10"/>
    <p:sldId id="476" r:id="rId11"/>
    <p:sldId id="478" r:id="rId12"/>
    <p:sldId id="477" r:id="rId13"/>
    <p:sldId id="471" r:id="rId14"/>
    <p:sldId id="464" r:id="rId15"/>
    <p:sldId id="466" r:id="rId16"/>
    <p:sldId id="465" r:id="rId17"/>
    <p:sldId id="467" r:id="rId18"/>
    <p:sldId id="468" r:id="rId19"/>
    <p:sldId id="369" r:id="rId20"/>
  </p:sldIdLst>
  <p:sldSz cx="9144000" cy="6858000" type="screen4x3"/>
  <p:notesSz cx="9144000" cy="6858000"/>
  <p:defaultTextStyle>
    <a:defPPr>
      <a:defRPr lang="en-US"/>
    </a:defPPr>
    <a:lvl1pPr algn="l"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l"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l"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l"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l"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0000"/>
    <a:srgbClr val="CCFFFF"/>
    <a:srgbClr val="D5FFFF"/>
    <a:srgbClr val="009900"/>
    <a:srgbClr val="66FF66"/>
    <a:srgbClr val="969696"/>
    <a:srgbClr val="FFFF66"/>
    <a:srgbClr val="FF0000"/>
    <a:srgbClr val="990099"/>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ferSingleView="1">
    <p:restoredLeft sz="32787"/>
    <p:restoredTop sz="90929"/>
  </p:normalViewPr>
  <p:slideViewPr>
    <p:cSldViewPr showGuides="1">
      <p:cViewPr>
        <p:scale>
          <a:sx n="105" d="100"/>
          <a:sy n="105" d="100"/>
        </p:scale>
        <p:origin x="-113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97283" name="Rectangle 3"/>
          <p:cNvSpPr>
            <a:spLocks noGrp="1" noChangeArrowheads="1"/>
          </p:cNvSpPr>
          <p:nvPr>
            <p:ph type="dt"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2844800" y="533400"/>
            <a:ext cx="3454400" cy="25908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1219200" y="3276600"/>
            <a:ext cx="6705600"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97287" name="Rectangle 7"/>
          <p:cNvSpPr>
            <a:spLocks noGrp="1" noChangeArrowheads="1"/>
          </p:cNvSpPr>
          <p:nvPr>
            <p:ph type="sldNum" sz="quarter" idx="5"/>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37231C64-B976-DF4A-874D-4A45D2B42567}"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AADE3FD-F9C6-BD40-8E1D-DDCEF17166DA}"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F0F19B-EFDD-5D46-91D2-267A23E5F043}" type="slidenum">
              <a:rPr lang="en-US"/>
              <a:pPr/>
              <a:t>10</a:t>
            </a:fld>
            <a:endParaRPr lang="en-US"/>
          </a:p>
        </p:txBody>
      </p:sp>
      <p:sp>
        <p:nvSpPr>
          <p:cNvPr id="9236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236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F0F19B-EFDD-5D46-91D2-267A23E5F043}" type="slidenum">
              <a:rPr lang="en-US"/>
              <a:pPr/>
              <a:t>11</a:t>
            </a:fld>
            <a:endParaRPr lang="en-US"/>
          </a:p>
        </p:txBody>
      </p:sp>
      <p:sp>
        <p:nvSpPr>
          <p:cNvPr id="9236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236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F68D81-B27E-3B45-AC27-31A249F086CD}" type="slidenum">
              <a:rPr lang="en-US"/>
              <a:pPr/>
              <a:t>12</a:t>
            </a:fld>
            <a:endParaRPr lang="en-US"/>
          </a:p>
        </p:txBody>
      </p:sp>
      <p:sp>
        <p:nvSpPr>
          <p:cNvPr id="9277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277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01E0C46-9937-F346-8A33-038464C0ECC6}" type="slidenum">
              <a:rPr lang="en-US"/>
              <a:pPr/>
              <a:t>13</a:t>
            </a:fld>
            <a:endParaRPr lang="en-US"/>
          </a:p>
        </p:txBody>
      </p:sp>
      <p:sp>
        <p:nvSpPr>
          <p:cNvPr id="61133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1133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8F33BA-9CBF-4549-B3AB-EED131ACC029}" type="slidenum">
              <a:rPr lang="en-US"/>
              <a:pPr/>
              <a:t>14</a:t>
            </a:fld>
            <a:endParaRPr lang="en-US"/>
          </a:p>
        </p:txBody>
      </p:sp>
      <p:sp>
        <p:nvSpPr>
          <p:cNvPr id="57241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7241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A249C0-473D-CE45-9FCE-1F854B1CF0C5}" type="slidenum">
              <a:rPr lang="en-US"/>
              <a:pPr/>
              <a:t>15</a:t>
            </a:fld>
            <a:endParaRPr lang="en-US"/>
          </a:p>
        </p:txBody>
      </p:sp>
      <p:sp>
        <p:nvSpPr>
          <p:cNvPr id="5416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416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2A4092-F550-8540-963E-622818DC7113}" type="slidenum">
              <a:rPr lang="en-US"/>
              <a:pPr/>
              <a:t>16</a:t>
            </a:fld>
            <a:endParaRPr lang="en-US"/>
          </a:p>
        </p:txBody>
      </p:sp>
      <p:sp>
        <p:nvSpPr>
          <p:cNvPr id="53760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3760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D9E63F-1127-374B-B7CE-D2130DC3412C}" type="slidenum">
              <a:rPr lang="en-US"/>
              <a:pPr/>
              <a:t>17</a:t>
            </a:fld>
            <a:endParaRPr lang="en-US"/>
          </a:p>
        </p:txBody>
      </p:sp>
      <p:sp>
        <p:nvSpPr>
          <p:cNvPr id="5437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437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D9E63F-1127-374B-B7CE-D2130DC3412C}" type="slidenum">
              <a:rPr lang="en-US"/>
              <a:pPr/>
              <a:t>18</a:t>
            </a:fld>
            <a:endParaRPr lang="en-US"/>
          </a:p>
        </p:txBody>
      </p:sp>
      <p:sp>
        <p:nvSpPr>
          <p:cNvPr id="5437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437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0769C9-9875-1A45-8F0C-7D076A39265C}" type="slidenum">
              <a:rPr lang="en-US"/>
              <a:pPr/>
              <a:t>19</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CAF3A4-8465-5947-9B8B-680C0EFEB6C1}" type="slidenum">
              <a:rPr lang="en-US"/>
              <a:pPr/>
              <a:t>2</a:t>
            </a:fld>
            <a:endParaRPr lang="en-US"/>
          </a:p>
        </p:txBody>
      </p:sp>
      <p:sp>
        <p:nvSpPr>
          <p:cNvPr id="5457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457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B90E92-5FE5-E043-84B7-942206E7BC87}" type="slidenum">
              <a:rPr lang="en-US"/>
              <a:pPr/>
              <a:t>3</a:t>
            </a:fld>
            <a:endParaRPr lang="en-US"/>
          </a:p>
        </p:txBody>
      </p:sp>
      <p:sp>
        <p:nvSpPr>
          <p:cNvPr id="58675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8675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11C8B55-4269-4B40-9374-61ABB8C06670}" type="slidenum">
              <a:rPr lang="en-US"/>
              <a:pPr/>
              <a:t>4</a:t>
            </a:fld>
            <a:endParaRPr lang="en-US"/>
          </a:p>
        </p:txBody>
      </p:sp>
      <p:sp>
        <p:nvSpPr>
          <p:cNvPr id="5928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928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B90E92-5FE5-E043-84B7-942206E7BC87}" type="slidenum">
              <a:rPr lang="en-US"/>
              <a:pPr/>
              <a:t>5</a:t>
            </a:fld>
            <a:endParaRPr lang="en-US"/>
          </a:p>
        </p:txBody>
      </p:sp>
      <p:sp>
        <p:nvSpPr>
          <p:cNvPr id="58675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8675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B90E92-5FE5-E043-84B7-942206E7BC87}" type="slidenum">
              <a:rPr lang="en-US"/>
              <a:pPr/>
              <a:t>6</a:t>
            </a:fld>
            <a:endParaRPr lang="en-US"/>
          </a:p>
        </p:txBody>
      </p:sp>
      <p:sp>
        <p:nvSpPr>
          <p:cNvPr id="58675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8675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B90E92-5FE5-E043-84B7-942206E7BC87}" type="slidenum">
              <a:rPr lang="en-US"/>
              <a:pPr/>
              <a:t>7</a:t>
            </a:fld>
            <a:endParaRPr lang="en-US"/>
          </a:p>
        </p:txBody>
      </p:sp>
      <p:sp>
        <p:nvSpPr>
          <p:cNvPr id="58675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8675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1B90E92-5FE5-E043-84B7-942206E7BC87}" type="slidenum">
              <a:rPr lang="en-US"/>
              <a:pPr/>
              <a:t>8</a:t>
            </a:fld>
            <a:endParaRPr lang="en-US"/>
          </a:p>
        </p:txBody>
      </p:sp>
      <p:sp>
        <p:nvSpPr>
          <p:cNvPr id="58675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8675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FFE074-C95E-3048-8C9A-C22F7E548980}" type="slidenum">
              <a:rPr lang="en-US"/>
              <a:pPr/>
              <a:t>9</a:t>
            </a:fld>
            <a:endParaRPr lang="en-US"/>
          </a:p>
        </p:txBody>
      </p:sp>
      <p:sp>
        <p:nvSpPr>
          <p:cNvPr id="92160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2160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DC179319-EBCB-EC44-BABA-F5EDD1D4859C}"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E3ADE519-0466-6C45-83C1-371F2FEE7FE4}"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79AFCF31-B35B-864A-BBDA-07E44CD9EE55}"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B1A61EE1-17C0-A242-A04D-5092C058BA25}"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C5342FA9-5BA2-D747-9E9B-4871D3B81138}"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D79CD79F-AE13-4645-BB5C-F4C8EBB053B6}"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2889BF03-8342-BC42-8085-83863E128F77}"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084B822E-91A0-CC4E-B3F8-4520C0F86E46}"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F8A20B6D-9E8A-AE49-B2C2-90792D133EAD}"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49A3FA8A-C4FF-7F45-9603-374C8746043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BECAE457-F1C6-7341-94CD-B503F78FFC53}"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2F14B723-E449-EA45-A28A-5FA5DD77E73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hyperlink" Target="http://www.stanford.edu/class/cs106b" TargetMode="External"/><Relationship Id="rId4" Type="http://schemas.openxmlformats.org/officeDocument/2006/relationships/hyperlink" Target="http://cs106b.stanford.edu/" TargetMode="External"/><Relationship Id="rId5" Type="http://schemas.openxmlformats.org/officeDocument/2006/relationships/hyperlink" Target="http://cs198.stanford.edu/section/"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dirty="0" smtClean="0">
                <a:solidFill>
                  <a:srgbClr val="FF0000"/>
                </a:solidFill>
              </a:rPr>
              <a:t>Functions in C</a:t>
            </a:r>
            <a:r>
              <a:rPr lang="en-US" sz="6000" dirty="0">
                <a:solidFill>
                  <a:srgbClr val="FF0000"/>
                </a:solidFill>
              </a:rPr>
              <a:t>++</a:t>
            </a:r>
          </a:p>
        </p:txBody>
      </p:sp>
      <p:sp>
        <p:nvSpPr>
          <p:cNvPr id="449576" name="Text Box 40"/>
          <p:cNvSpPr txBox="1">
            <a:spLocks noChangeArrowheads="1"/>
          </p:cNvSpPr>
          <p:nvPr/>
        </p:nvSpPr>
        <p:spPr bwMode="auto">
          <a:xfrm>
            <a:off x="0" y="4114800"/>
            <a:ext cx="9144000" cy="1360372"/>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b="0" dirty="0"/>
              <a:t>Eric Roberts</a:t>
            </a:r>
          </a:p>
          <a:p>
            <a:pPr algn="ctr">
              <a:lnSpc>
                <a:spcPct val="85000"/>
              </a:lnSpc>
            </a:pPr>
            <a:r>
              <a:rPr lang="en-US" sz="3200" b="0" dirty="0"/>
              <a:t>CS 106B</a:t>
            </a:r>
            <a:endParaRPr lang="en-US" sz="3200" b="0" dirty="0" smtClean="0"/>
          </a:p>
          <a:p>
            <a:pPr algn="ctr">
              <a:lnSpc>
                <a:spcPct val="85000"/>
              </a:lnSpc>
            </a:pPr>
            <a:r>
              <a:rPr lang="en-US" sz="3200" b="0" dirty="0" smtClean="0"/>
              <a:t>January 7, 2015</a:t>
            </a:r>
            <a:endParaRPr lang="en-US" sz="3200"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2626"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22627" name="Text Box 3"/>
          <p:cNvSpPr txBox="1">
            <a:spLocks noChangeArrowheads="1"/>
          </p:cNvSpPr>
          <p:nvPr/>
        </p:nvSpPr>
        <p:spPr bwMode="auto">
          <a:xfrm>
            <a:off x="373063" y="1193800"/>
            <a:ext cx="8440737" cy="2985432"/>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File: </a:t>
            </a:r>
            <a:r>
              <a:rPr lang="en-US" sz="1600" dirty="0" err="1" smtClean="0">
                <a:solidFill>
                  <a:srgbClr val="0000FF"/>
                </a:solidFill>
                <a:latin typeface="Courier New" charset="0"/>
              </a:rPr>
              <a:t>simpio.h</a:t>
            </a:r>
            <a:endParaRPr lang="en-US" sz="1600" dirty="0" smtClean="0">
              <a:solidFill>
                <a:srgbClr val="0000FF"/>
              </a:solidFill>
              <a:latin typeface="Courier New" charset="0"/>
            </a:endParaRPr>
          </a:p>
          <a:p>
            <a:r>
              <a:rPr lang="en-US" sz="1600" dirty="0" smtClean="0">
                <a:solidFill>
                  <a:srgbClr val="0000FF"/>
                </a:solidFill>
                <a:latin typeface="Courier New" charset="0"/>
              </a:rPr>
              <a:t> * --------------</a:t>
            </a:r>
          </a:p>
          <a:p>
            <a:r>
              <a:rPr lang="en-US" sz="1600" dirty="0" smtClean="0">
                <a:solidFill>
                  <a:srgbClr val="0000FF"/>
                </a:solidFill>
                <a:latin typeface="Courier New" charset="0"/>
              </a:rPr>
              <a:t> * This interface exports a set of functions that simplify</a:t>
            </a:r>
          </a:p>
          <a:p>
            <a:r>
              <a:rPr lang="en-US" sz="1600" dirty="0" smtClean="0">
                <a:solidFill>
                  <a:srgbClr val="0000FF"/>
                </a:solidFill>
                <a:latin typeface="Courier New" charset="0"/>
              </a:rPr>
              <a:t> * input/output operations in C++ and provide some error-checking</a:t>
            </a:r>
          </a:p>
          <a:p>
            <a:r>
              <a:rPr lang="en-US" sz="1600" dirty="0" smtClean="0">
                <a:solidFill>
                  <a:srgbClr val="0000FF"/>
                </a:solidFill>
                <a:latin typeface="Courier New" charset="0"/>
              </a:rPr>
              <a:t> * on console input.</a:t>
            </a:r>
          </a:p>
          <a:p>
            <a:r>
              <a:rPr lang="en-US" sz="1600" dirty="0" smtClean="0">
                <a:solidFill>
                  <a:srgbClr val="0000FF"/>
                </a:solidFill>
                <a:latin typeface="Courier New" charset="0"/>
              </a:rPr>
              <a:t> */</a:t>
            </a:r>
          </a:p>
          <a:p>
            <a:endParaRPr lang="en-US" sz="1200" dirty="0" smtClean="0">
              <a:latin typeface="Courier New" charset="0"/>
            </a:endParaRPr>
          </a:p>
          <a:p>
            <a:r>
              <a:rPr lang="en-US" sz="1600" dirty="0" smtClean="0">
                <a:latin typeface="Courier New" charset="0"/>
              </a:rPr>
              <a:t>#</a:t>
            </a:r>
            <a:r>
              <a:rPr lang="en-US" sz="1600" dirty="0" err="1" smtClean="0">
                <a:latin typeface="Courier New" charset="0"/>
              </a:rPr>
              <a:t>ifndef</a:t>
            </a:r>
            <a:r>
              <a:rPr lang="en-US" sz="1600" dirty="0" smtClean="0">
                <a:latin typeface="Courier New" charset="0"/>
              </a:rPr>
              <a:t> _</a:t>
            </a:r>
            <a:r>
              <a:rPr lang="en-US" sz="1600" dirty="0" err="1" smtClean="0">
                <a:latin typeface="Courier New" charset="0"/>
              </a:rPr>
              <a:t>simpio_h</a:t>
            </a:r>
            <a:endParaRPr lang="en-US" sz="1600" dirty="0" smtClean="0">
              <a:latin typeface="Courier New" charset="0"/>
            </a:endParaRPr>
          </a:p>
          <a:p>
            <a:r>
              <a:rPr lang="en-US" sz="1600" dirty="0" smtClean="0">
                <a:latin typeface="Courier New" charset="0"/>
              </a:rPr>
              <a:t>#define _</a:t>
            </a:r>
            <a:r>
              <a:rPr lang="en-US" sz="1600" dirty="0" err="1" smtClean="0">
                <a:latin typeface="Courier New" charset="0"/>
              </a:rPr>
              <a:t>simpio_h</a:t>
            </a:r>
            <a:endParaRPr lang="en-US" sz="1600" dirty="0" smtClean="0">
              <a:latin typeface="Courier New" charset="0"/>
            </a:endParaRPr>
          </a:p>
          <a:p>
            <a:endParaRPr lang="en-US" sz="1600" dirty="0" smtClean="0">
              <a:latin typeface="Courier New" charset="0"/>
            </a:endParaRPr>
          </a:p>
          <a:p>
            <a:endParaRPr lang="en-US" sz="1600" dirty="0">
              <a:latin typeface="Courier New" charset="0"/>
            </a:endParaRPr>
          </a:p>
        </p:txBody>
      </p:sp>
      <p:grpSp>
        <p:nvGrpSpPr>
          <p:cNvPr id="2" name="Group 4"/>
          <p:cNvGrpSpPr>
            <a:grpSpLocks/>
          </p:cNvGrpSpPr>
          <p:nvPr/>
        </p:nvGrpSpPr>
        <p:grpSpPr bwMode="auto">
          <a:xfrm>
            <a:off x="355600" y="1143000"/>
            <a:ext cx="8494713" cy="5257800"/>
            <a:chOff x="240" y="720"/>
            <a:chExt cx="5280" cy="3312"/>
          </a:xfrm>
        </p:grpSpPr>
        <p:sp>
          <p:nvSpPr>
            <p:cNvPr id="922629"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22630" name="Text Box 6"/>
            <p:cNvSpPr txBox="1">
              <a:spLocks noChangeArrowheads="1"/>
            </p:cNvSpPr>
            <p:nvPr/>
          </p:nvSpPr>
          <p:spPr bwMode="auto">
            <a:xfrm>
              <a:off x="251" y="752"/>
              <a:ext cx="5261" cy="2171"/>
            </a:xfrm>
            <a:prstGeom prst="rect">
              <a:avLst/>
            </a:prstGeom>
            <a:noFill/>
            <a:ln w="9525">
              <a:noFill/>
              <a:miter lim="800000"/>
              <a:headEnd/>
              <a:tailEnd/>
            </a:ln>
            <a:effectLst/>
          </p:spPr>
          <p:txBody>
            <a:bodyPr>
              <a:prstTxWarp prst="textNoShape">
                <a:avLst/>
              </a:prstTxWarp>
              <a:spAutoFit/>
            </a:bodyPr>
            <a:lstStyle/>
            <a:p>
              <a:r>
                <a:rPr lang="en-US" sz="1600" dirty="0">
                  <a:solidFill>
                    <a:srgbClr val="0000FF"/>
                  </a:solidFill>
                  <a:latin typeface="Courier New" charset="0"/>
                </a:rPr>
                <a:t>/</a:t>
              </a:r>
              <a:r>
                <a:rPr lang="en-US" sz="1600" dirty="0" smtClean="0">
                  <a:solidFill>
                    <a:srgbClr val="0000FF"/>
                  </a:solidFill>
                  <a:latin typeface="Courier New" charset="0"/>
                </a:rPr>
                <a:t>*</a:t>
              </a:r>
              <a:endParaRPr lang="en-US" sz="1600" dirty="0" smtClean="0">
                <a:latin typeface="Courier New" charset="0"/>
              </a:endParaRPr>
            </a:p>
            <a:p>
              <a:r>
                <a:rPr lang="en-US" sz="1600" dirty="0" smtClean="0">
                  <a:latin typeface="Courier New" charset="0"/>
                </a:rPr>
                <a:t> </a:t>
              </a:r>
              <a:r>
                <a:rPr lang="en-US" sz="1600" dirty="0" smtClean="0">
                  <a:solidFill>
                    <a:srgbClr val="0000FF"/>
                  </a:solidFill>
                  <a:latin typeface="Courier New" charset="0"/>
                </a:rPr>
                <a:t>* Function: </a:t>
              </a:r>
              <a:r>
                <a:rPr lang="en-US" sz="1600" dirty="0" err="1" smtClean="0">
                  <a:solidFill>
                    <a:srgbClr val="0000FF"/>
                  </a:solidFill>
                  <a:latin typeface="Courier New" charset="0"/>
                </a:rPr>
                <a:t>getInteger</a:t>
              </a:r>
              <a:endParaRPr lang="en-US" sz="1600" dirty="0" smtClean="0">
                <a:solidFill>
                  <a:srgbClr val="0000FF"/>
                </a:solidFill>
                <a:latin typeface="Courier New" charset="0"/>
              </a:endParaRPr>
            </a:p>
            <a:p>
              <a:r>
                <a:rPr lang="en-US" sz="1600" dirty="0" smtClean="0">
                  <a:solidFill>
                    <a:srgbClr val="0000FF"/>
                  </a:solidFill>
                  <a:latin typeface="Courier New" charset="0"/>
                </a:rPr>
                <a:t> * Usage: </a:t>
              </a:r>
              <a:r>
                <a:rPr lang="en-US" sz="1600" dirty="0" err="1" smtClean="0">
                  <a:solidFill>
                    <a:srgbClr val="0000FF"/>
                  </a:solidFill>
                  <a:latin typeface="Courier New" charset="0"/>
                </a:rPr>
                <a:t>int</a:t>
              </a:r>
              <a:r>
                <a:rPr lang="en-US" sz="1600" dirty="0" smtClean="0">
                  <a:solidFill>
                    <a:srgbClr val="0000FF"/>
                  </a:solidFill>
                  <a:latin typeface="Courier New" charset="0"/>
                </a:rPr>
                <a:t> </a:t>
              </a:r>
              <a:r>
                <a:rPr lang="en-US" sz="1600" dirty="0" err="1" smtClean="0">
                  <a:solidFill>
                    <a:srgbClr val="0000FF"/>
                  </a:solidFill>
                  <a:latin typeface="Courier New" charset="0"/>
                </a:rPr>
                <a:t>n</a:t>
              </a:r>
              <a:r>
                <a:rPr lang="en-US" sz="1600" dirty="0" smtClean="0">
                  <a:solidFill>
                    <a:srgbClr val="0000FF"/>
                  </a:solidFill>
                  <a:latin typeface="Courier New" charset="0"/>
                </a:rPr>
                <a:t> = </a:t>
              </a:r>
              <a:r>
                <a:rPr lang="en-US" sz="1600" dirty="0" err="1" smtClean="0">
                  <a:solidFill>
                    <a:srgbClr val="0000FF"/>
                  </a:solidFill>
                  <a:latin typeface="Courier New" charset="0"/>
                </a:rPr>
                <a:t>getInteger</a:t>
              </a:r>
              <a:r>
                <a:rPr lang="en-US" sz="1600" dirty="0" smtClean="0">
                  <a:solidFill>
                    <a:srgbClr val="0000FF"/>
                  </a:solidFill>
                  <a:latin typeface="Courier New" charset="0"/>
                </a:rPr>
                <a:t>();</a:t>
              </a:r>
            </a:p>
            <a:p>
              <a:r>
                <a:rPr lang="en-US" sz="1600" dirty="0" smtClean="0">
                  <a:solidFill>
                    <a:srgbClr val="0000FF"/>
                  </a:solidFill>
                  <a:latin typeface="Courier New" charset="0"/>
                </a:rPr>
                <a:t> *        </a:t>
              </a:r>
              <a:r>
                <a:rPr lang="en-US" sz="1600" dirty="0" err="1" smtClean="0">
                  <a:solidFill>
                    <a:srgbClr val="0000FF"/>
                  </a:solidFill>
                  <a:latin typeface="Courier New" charset="0"/>
                </a:rPr>
                <a:t>int</a:t>
              </a:r>
              <a:r>
                <a:rPr lang="en-US" sz="1600" dirty="0" smtClean="0">
                  <a:solidFill>
                    <a:srgbClr val="0000FF"/>
                  </a:solidFill>
                  <a:latin typeface="Courier New" charset="0"/>
                </a:rPr>
                <a:t> </a:t>
              </a:r>
              <a:r>
                <a:rPr lang="en-US" sz="1600" dirty="0" err="1" smtClean="0">
                  <a:solidFill>
                    <a:srgbClr val="0000FF"/>
                  </a:solidFill>
                  <a:latin typeface="Courier New" charset="0"/>
                </a:rPr>
                <a:t>n</a:t>
              </a:r>
              <a:r>
                <a:rPr lang="en-US" sz="1600" dirty="0" smtClean="0">
                  <a:solidFill>
                    <a:srgbClr val="0000FF"/>
                  </a:solidFill>
                  <a:latin typeface="Courier New" charset="0"/>
                </a:rPr>
                <a:t> = </a:t>
              </a:r>
              <a:r>
                <a:rPr lang="en-US" sz="1600" dirty="0" err="1" smtClean="0">
                  <a:solidFill>
                    <a:srgbClr val="0000FF"/>
                  </a:solidFill>
                  <a:latin typeface="Courier New" charset="0"/>
                </a:rPr>
                <a:t>getInteger(prompt</a:t>
              </a:r>
              <a:r>
                <a:rPr lang="en-US" sz="1600" dirty="0" smtClean="0">
                  <a:solidFill>
                    <a:srgbClr val="0000FF"/>
                  </a:solidFill>
                  <a:latin typeface="Courier New" charset="0"/>
                </a:rPr>
                <a:t>);</a:t>
              </a:r>
            </a:p>
            <a:p>
              <a:r>
                <a:rPr lang="en-US" sz="1600" dirty="0" smtClean="0">
                  <a:solidFill>
                    <a:srgbClr val="0000FF"/>
                  </a:solidFill>
                  <a:latin typeface="Courier New" charset="0"/>
                </a:rPr>
                <a:t> * ----------------------------------</a:t>
              </a:r>
            </a:p>
            <a:p>
              <a:r>
                <a:rPr lang="en-US" sz="1600" dirty="0" smtClean="0">
                  <a:solidFill>
                    <a:srgbClr val="0000FF"/>
                  </a:solidFill>
                  <a:latin typeface="Courier New" charset="0"/>
                </a:rPr>
                <a:t> * Reads a complete line from </a:t>
              </a:r>
              <a:r>
                <a:rPr lang="en-US" sz="1600" dirty="0" err="1" smtClean="0">
                  <a:solidFill>
                    <a:srgbClr val="0000FF"/>
                  </a:solidFill>
                  <a:latin typeface="Courier New" charset="0"/>
                </a:rPr>
                <a:t>cin</a:t>
              </a:r>
              <a:r>
                <a:rPr lang="en-US" sz="1600" dirty="0" smtClean="0">
                  <a:solidFill>
                    <a:srgbClr val="0000FF"/>
                  </a:solidFill>
                  <a:latin typeface="Courier New" charset="0"/>
                </a:rPr>
                <a:t> and scans it as an integer.</a:t>
              </a:r>
            </a:p>
            <a:p>
              <a:r>
                <a:rPr lang="en-US" sz="1600" dirty="0" smtClean="0">
                  <a:solidFill>
                    <a:srgbClr val="0000FF"/>
                  </a:solidFill>
                  <a:latin typeface="Courier New" charset="0"/>
                </a:rPr>
                <a:t> * If the scan succeeds, the integer value is returned.  If the</a:t>
              </a:r>
            </a:p>
            <a:p>
              <a:r>
                <a:rPr lang="en-US" sz="1600" dirty="0" smtClean="0">
                  <a:solidFill>
                    <a:srgbClr val="0000FF"/>
                  </a:solidFill>
                  <a:latin typeface="Courier New" charset="0"/>
                </a:rPr>
                <a:t> * argument is not a legal integer or if extraneous characters</a:t>
              </a:r>
            </a:p>
            <a:p>
              <a:r>
                <a:rPr lang="en-US" sz="1600" dirty="0" smtClean="0">
                  <a:solidFill>
                    <a:srgbClr val="0000FF"/>
                  </a:solidFill>
                  <a:latin typeface="Courier New" charset="0"/>
                </a:rPr>
                <a:t> * (other than whitespace) appear in the string, the user is</a:t>
              </a:r>
            </a:p>
            <a:p>
              <a:r>
                <a:rPr lang="en-US" sz="1600" dirty="0" smtClean="0">
                  <a:solidFill>
                    <a:srgbClr val="0000FF"/>
                  </a:solidFill>
                  <a:latin typeface="Courier New" charset="0"/>
                </a:rPr>
                <a:t> * given a chance to reenter the value. If supplied, the</a:t>
              </a:r>
            </a:p>
            <a:p>
              <a:r>
                <a:rPr lang="en-US" sz="1600" dirty="0" smtClean="0">
                  <a:solidFill>
                    <a:srgbClr val="0000FF"/>
                  </a:solidFill>
                  <a:latin typeface="Courier New" charset="0"/>
                </a:rPr>
                <a:t> * optional prompt string is printed before reading the value.</a:t>
              </a:r>
            </a:p>
            <a:p>
              <a:r>
                <a:rPr lang="en-US" sz="1600" dirty="0" smtClean="0">
                  <a:solidFill>
                    <a:srgbClr val="0000FF"/>
                  </a:solidFill>
                  <a:latin typeface="Courier New" charset="0"/>
                </a:rPr>
                <a:t> */</a:t>
              </a:r>
            </a:p>
            <a:p>
              <a:endParaRPr lang="en-US" sz="1000" dirty="0" smtClean="0">
                <a:solidFill>
                  <a:srgbClr val="0000FF"/>
                </a:solidFill>
                <a:latin typeface="Courier New" charset="0"/>
              </a:endParaRPr>
            </a:p>
            <a:p>
              <a:r>
                <a:rPr lang="en-US" sz="1600" dirty="0" err="1" smtClean="0">
                  <a:latin typeface="Courier New" charset="0"/>
                </a:rPr>
                <a:t>int</a:t>
              </a:r>
              <a:r>
                <a:rPr lang="en-US" sz="1600" dirty="0" smtClean="0">
                  <a:latin typeface="Courier New" charset="0"/>
                </a:rPr>
                <a:t> </a:t>
              </a:r>
              <a:r>
                <a:rPr lang="en-US" sz="1600" dirty="0" err="1" smtClean="0">
                  <a:latin typeface="Courier New" charset="0"/>
                </a:rPr>
                <a:t>getInteger(std::string</a:t>
              </a:r>
              <a:r>
                <a:rPr lang="en-US" sz="1600" dirty="0" smtClean="0">
                  <a:latin typeface="Courier New" charset="0"/>
                </a:rPr>
                <a:t> prompt = "");</a:t>
              </a:r>
            </a:p>
          </p:txBody>
        </p:sp>
      </p:grpSp>
      <p:sp>
        <p:nvSpPr>
          <p:cNvPr id="922631"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2632"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2633"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simpio.h</a:t>
            </a:r>
            <a:r>
              <a:rPr lang="en-US" sz="4000" dirty="0" smtClean="0">
                <a:solidFill>
                  <a:srgbClr val="FF0000"/>
                </a:solidFill>
              </a:rPr>
              <a:t> Interface</a:t>
            </a:r>
            <a:endParaRPr lang="en-US" sz="4000" dirty="0">
              <a:solidFill>
                <a:srgbClr val="FF0000"/>
              </a:solidFill>
            </a:endParaRPr>
          </a:p>
        </p:txBody>
      </p:sp>
      <p:sp>
        <p:nvSpPr>
          <p:cNvPr id="922634"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22627"/>
                                        </p:tgtEl>
                                        <p:attrNameLst>
                                          <p:attrName>ppt_x</p:attrName>
                                        </p:attrNameLst>
                                      </p:cBhvr>
                                      <p:tavLst>
                                        <p:tav tm="0">
                                          <p:val>
                                            <p:strVal val="ppt_x"/>
                                          </p:val>
                                        </p:tav>
                                        <p:tav tm="100000">
                                          <p:val>
                                            <p:strVal val="ppt_x"/>
                                          </p:val>
                                        </p:tav>
                                      </p:tavLst>
                                    </p:anim>
                                    <p:anim calcmode="lin" valueType="num">
                                      <p:cBhvr additive="base">
                                        <p:cTn id="7" dur="1000"/>
                                        <p:tgtEl>
                                          <p:spTgt spid="922627"/>
                                        </p:tgtEl>
                                        <p:attrNameLst>
                                          <p:attrName>ppt_y</p:attrName>
                                        </p:attrNameLst>
                                      </p:cBhvr>
                                      <p:tavLst>
                                        <p:tav tm="0">
                                          <p:val>
                                            <p:strVal val="ppt_y"/>
                                          </p:val>
                                        </p:tav>
                                        <p:tav tm="100000">
                                          <p:val>
                                            <p:strVal val="0-ppt_h/2"/>
                                          </p:val>
                                        </p:tav>
                                      </p:tavLst>
                                    </p:anim>
                                    <p:set>
                                      <p:cBhvr>
                                        <p:cTn id="8" dur="1" fill="hold">
                                          <p:stCondLst>
                                            <p:cond delay="999"/>
                                          </p:stCondLst>
                                        </p:cTn>
                                        <p:tgtEl>
                                          <p:spTgt spid="922627"/>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27" grpId="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2626"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22627" name="Text Box 3"/>
          <p:cNvSpPr txBox="1">
            <a:spLocks noChangeArrowheads="1"/>
          </p:cNvSpPr>
          <p:nvPr/>
        </p:nvSpPr>
        <p:spPr bwMode="auto">
          <a:xfrm>
            <a:off x="373063" y="1193800"/>
            <a:ext cx="8440737" cy="3693318"/>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endParaRPr lang="en-US" sz="1600" dirty="0" smtClean="0">
              <a:latin typeface="Courier New" charset="0"/>
            </a:endParaRPr>
          </a:p>
          <a:p>
            <a:r>
              <a:rPr lang="en-US" sz="1600" dirty="0" smtClean="0">
                <a:latin typeface="Courier New" charset="0"/>
              </a:rPr>
              <a:t> </a:t>
            </a:r>
            <a:r>
              <a:rPr lang="en-US" sz="1600" dirty="0" smtClean="0">
                <a:solidFill>
                  <a:srgbClr val="0000FF"/>
                </a:solidFill>
                <a:latin typeface="Courier New" charset="0"/>
              </a:rPr>
              <a:t>* Function: </a:t>
            </a:r>
            <a:r>
              <a:rPr lang="en-US" sz="1600" dirty="0" err="1" smtClean="0">
                <a:solidFill>
                  <a:srgbClr val="0000FF"/>
                </a:solidFill>
                <a:latin typeface="Courier New" charset="0"/>
              </a:rPr>
              <a:t>getInteger</a:t>
            </a:r>
            <a:endParaRPr lang="en-US" sz="1600" dirty="0" smtClean="0">
              <a:solidFill>
                <a:srgbClr val="0000FF"/>
              </a:solidFill>
              <a:latin typeface="Courier New" charset="0"/>
            </a:endParaRPr>
          </a:p>
          <a:p>
            <a:r>
              <a:rPr lang="en-US" sz="1600" dirty="0" smtClean="0">
                <a:solidFill>
                  <a:srgbClr val="0000FF"/>
                </a:solidFill>
                <a:latin typeface="Courier New" charset="0"/>
              </a:rPr>
              <a:t> * Usage: </a:t>
            </a:r>
            <a:r>
              <a:rPr lang="en-US" sz="1600" dirty="0" err="1" smtClean="0">
                <a:solidFill>
                  <a:srgbClr val="0000FF"/>
                </a:solidFill>
                <a:latin typeface="Courier New" charset="0"/>
              </a:rPr>
              <a:t>int</a:t>
            </a:r>
            <a:r>
              <a:rPr lang="en-US" sz="1600" dirty="0" smtClean="0">
                <a:solidFill>
                  <a:srgbClr val="0000FF"/>
                </a:solidFill>
                <a:latin typeface="Courier New" charset="0"/>
              </a:rPr>
              <a:t> </a:t>
            </a:r>
            <a:r>
              <a:rPr lang="en-US" sz="1600" dirty="0" err="1" smtClean="0">
                <a:solidFill>
                  <a:srgbClr val="0000FF"/>
                </a:solidFill>
                <a:latin typeface="Courier New" charset="0"/>
              </a:rPr>
              <a:t>n</a:t>
            </a:r>
            <a:r>
              <a:rPr lang="en-US" sz="1600" dirty="0" smtClean="0">
                <a:solidFill>
                  <a:srgbClr val="0000FF"/>
                </a:solidFill>
                <a:latin typeface="Courier New" charset="0"/>
              </a:rPr>
              <a:t> = </a:t>
            </a:r>
            <a:r>
              <a:rPr lang="en-US" sz="1600" dirty="0" err="1" smtClean="0">
                <a:solidFill>
                  <a:srgbClr val="0000FF"/>
                </a:solidFill>
                <a:latin typeface="Courier New" charset="0"/>
              </a:rPr>
              <a:t>getInteger</a:t>
            </a:r>
            <a:r>
              <a:rPr lang="en-US" sz="1600" dirty="0" smtClean="0">
                <a:solidFill>
                  <a:srgbClr val="0000FF"/>
                </a:solidFill>
                <a:latin typeface="Courier New" charset="0"/>
              </a:rPr>
              <a:t>();</a:t>
            </a:r>
          </a:p>
          <a:p>
            <a:r>
              <a:rPr lang="en-US" sz="1600" dirty="0" smtClean="0">
                <a:solidFill>
                  <a:srgbClr val="0000FF"/>
                </a:solidFill>
                <a:latin typeface="Courier New" charset="0"/>
              </a:rPr>
              <a:t> *        </a:t>
            </a:r>
            <a:r>
              <a:rPr lang="en-US" sz="1600" dirty="0" err="1" smtClean="0">
                <a:solidFill>
                  <a:srgbClr val="0000FF"/>
                </a:solidFill>
                <a:latin typeface="Courier New" charset="0"/>
              </a:rPr>
              <a:t>int</a:t>
            </a:r>
            <a:r>
              <a:rPr lang="en-US" sz="1600" dirty="0" smtClean="0">
                <a:solidFill>
                  <a:srgbClr val="0000FF"/>
                </a:solidFill>
                <a:latin typeface="Courier New" charset="0"/>
              </a:rPr>
              <a:t> </a:t>
            </a:r>
            <a:r>
              <a:rPr lang="en-US" sz="1600" dirty="0" err="1" smtClean="0">
                <a:solidFill>
                  <a:srgbClr val="0000FF"/>
                </a:solidFill>
                <a:latin typeface="Courier New" charset="0"/>
              </a:rPr>
              <a:t>n</a:t>
            </a:r>
            <a:r>
              <a:rPr lang="en-US" sz="1600" dirty="0" smtClean="0">
                <a:solidFill>
                  <a:srgbClr val="0000FF"/>
                </a:solidFill>
                <a:latin typeface="Courier New" charset="0"/>
              </a:rPr>
              <a:t> = </a:t>
            </a:r>
            <a:r>
              <a:rPr lang="en-US" sz="1600" dirty="0" err="1" smtClean="0">
                <a:solidFill>
                  <a:srgbClr val="0000FF"/>
                </a:solidFill>
                <a:latin typeface="Courier New" charset="0"/>
              </a:rPr>
              <a:t>getInteger(prompt</a:t>
            </a:r>
            <a:r>
              <a:rPr lang="en-US" sz="1600" dirty="0" smtClean="0">
                <a:solidFill>
                  <a:srgbClr val="0000FF"/>
                </a:solidFill>
                <a:latin typeface="Courier New" charset="0"/>
              </a:rPr>
              <a:t>);</a:t>
            </a:r>
          </a:p>
          <a:p>
            <a:r>
              <a:rPr lang="en-US" sz="1600" dirty="0" smtClean="0">
                <a:solidFill>
                  <a:srgbClr val="0000FF"/>
                </a:solidFill>
                <a:latin typeface="Courier New" charset="0"/>
              </a:rPr>
              <a:t> * ----------------------------------</a:t>
            </a:r>
          </a:p>
          <a:p>
            <a:r>
              <a:rPr lang="en-US" sz="1600" dirty="0" smtClean="0">
                <a:solidFill>
                  <a:srgbClr val="0000FF"/>
                </a:solidFill>
                <a:latin typeface="Courier New" charset="0"/>
              </a:rPr>
              <a:t> * Reads a complete line from </a:t>
            </a:r>
            <a:r>
              <a:rPr lang="en-US" sz="1600" dirty="0" err="1" smtClean="0">
                <a:solidFill>
                  <a:srgbClr val="0000FF"/>
                </a:solidFill>
                <a:latin typeface="Courier New" charset="0"/>
              </a:rPr>
              <a:t>cin</a:t>
            </a:r>
            <a:r>
              <a:rPr lang="en-US" sz="1600" dirty="0" smtClean="0">
                <a:solidFill>
                  <a:srgbClr val="0000FF"/>
                </a:solidFill>
                <a:latin typeface="Courier New" charset="0"/>
              </a:rPr>
              <a:t> and scans it as an integer.</a:t>
            </a:r>
          </a:p>
          <a:p>
            <a:r>
              <a:rPr lang="en-US" sz="1600" dirty="0" smtClean="0">
                <a:solidFill>
                  <a:srgbClr val="0000FF"/>
                </a:solidFill>
                <a:latin typeface="Courier New" charset="0"/>
              </a:rPr>
              <a:t> * If the scan succeeds, the integer value is returned.  If the</a:t>
            </a:r>
          </a:p>
          <a:p>
            <a:r>
              <a:rPr lang="en-US" sz="1600" dirty="0" smtClean="0">
                <a:solidFill>
                  <a:srgbClr val="0000FF"/>
                </a:solidFill>
                <a:latin typeface="Courier New" charset="0"/>
              </a:rPr>
              <a:t> * argument is not a legal integer or if extraneous characters</a:t>
            </a:r>
          </a:p>
          <a:p>
            <a:r>
              <a:rPr lang="en-US" sz="1600" dirty="0" smtClean="0">
                <a:solidFill>
                  <a:srgbClr val="0000FF"/>
                </a:solidFill>
                <a:latin typeface="Courier New" charset="0"/>
              </a:rPr>
              <a:t> * (other than whitespace) appear in the string, the user is</a:t>
            </a:r>
          </a:p>
          <a:p>
            <a:r>
              <a:rPr lang="en-US" sz="1600" dirty="0" smtClean="0">
                <a:solidFill>
                  <a:srgbClr val="0000FF"/>
                </a:solidFill>
                <a:latin typeface="Courier New" charset="0"/>
              </a:rPr>
              <a:t> * given a chance to reenter the value. If supplied, the</a:t>
            </a:r>
          </a:p>
          <a:p>
            <a:r>
              <a:rPr lang="en-US" sz="1600" dirty="0" smtClean="0">
                <a:solidFill>
                  <a:srgbClr val="0000FF"/>
                </a:solidFill>
                <a:latin typeface="Courier New" charset="0"/>
              </a:rPr>
              <a:t> * optional prompt string is printed before reading the value.</a:t>
            </a:r>
          </a:p>
          <a:p>
            <a:r>
              <a:rPr lang="en-US" sz="1600" dirty="0" smtClean="0">
                <a:solidFill>
                  <a:srgbClr val="0000FF"/>
                </a:solidFill>
                <a:latin typeface="Courier New" charset="0"/>
              </a:rPr>
              <a:t> */</a:t>
            </a:r>
          </a:p>
          <a:p>
            <a:endParaRPr lang="en-US" sz="1000" dirty="0" smtClean="0">
              <a:solidFill>
                <a:srgbClr val="0000FF"/>
              </a:solidFill>
              <a:latin typeface="Courier New" charset="0"/>
            </a:endParaRPr>
          </a:p>
          <a:p>
            <a:r>
              <a:rPr lang="en-US" sz="1600" dirty="0" err="1" smtClean="0">
                <a:latin typeface="Courier New" charset="0"/>
              </a:rPr>
              <a:t>int</a:t>
            </a:r>
            <a:r>
              <a:rPr lang="en-US" sz="1600" dirty="0" smtClean="0">
                <a:latin typeface="Courier New" charset="0"/>
              </a:rPr>
              <a:t> </a:t>
            </a:r>
            <a:r>
              <a:rPr lang="en-US" sz="1600" dirty="0" err="1" smtClean="0">
                <a:latin typeface="Courier New" charset="0"/>
              </a:rPr>
              <a:t>getInteger(std::string</a:t>
            </a:r>
            <a:r>
              <a:rPr lang="en-US" sz="1600" dirty="0" smtClean="0">
                <a:latin typeface="Courier New" charset="0"/>
              </a:rPr>
              <a:t> prompt = "");</a:t>
            </a:r>
          </a:p>
          <a:p>
            <a:endParaRPr lang="en-US" sz="1600" dirty="0">
              <a:latin typeface="Courier New" charset="0"/>
            </a:endParaRPr>
          </a:p>
        </p:txBody>
      </p:sp>
      <p:grpSp>
        <p:nvGrpSpPr>
          <p:cNvPr id="2" name="Group 4"/>
          <p:cNvGrpSpPr>
            <a:grpSpLocks/>
          </p:cNvGrpSpPr>
          <p:nvPr/>
        </p:nvGrpSpPr>
        <p:grpSpPr bwMode="auto">
          <a:xfrm>
            <a:off x="355600" y="1143000"/>
            <a:ext cx="8494713" cy="5257800"/>
            <a:chOff x="240" y="720"/>
            <a:chExt cx="5280" cy="3312"/>
          </a:xfrm>
        </p:grpSpPr>
        <p:sp>
          <p:nvSpPr>
            <p:cNvPr id="922629"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22630" name="Text Box 6"/>
            <p:cNvSpPr txBox="1">
              <a:spLocks noChangeArrowheads="1"/>
            </p:cNvSpPr>
            <p:nvPr/>
          </p:nvSpPr>
          <p:spPr bwMode="auto">
            <a:xfrm>
              <a:off x="251" y="752"/>
              <a:ext cx="5261" cy="2230"/>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Function: </a:t>
              </a:r>
              <a:r>
                <a:rPr lang="en-US" sz="1600" dirty="0" err="1" smtClean="0">
                  <a:solidFill>
                    <a:srgbClr val="0000FF"/>
                  </a:solidFill>
                  <a:latin typeface="Courier New" charset="0"/>
                </a:rPr>
                <a:t>getReal</a:t>
              </a:r>
              <a:endParaRPr lang="en-US" sz="1600" dirty="0" smtClean="0">
                <a:solidFill>
                  <a:srgbClr val="0000FF"/>
                </a:solidFill>
                <a:latin typeface="Courier New" charset="0"/>
              </a:endParaRPr>
            </a:p>
            <a:p>
              <a:r>
                <a:rPr lang="en-US" sz="1600" dirty="0" smtClean="0">
                  <a:solidFill>
                    <a:srgbClr val="0000FF"/>
                  </a:solidFill>
                  <a:latin typeface="Courier New" charset="0"/>
                </a:rPr>
                <a:t> * Usage: double </a:t>
              </a:r>
              <a:r>
                <a:rPr lang="en-US" sz="1600" dirty="0" err="1" smtClean="0">
                  <a:solidFill>
                    <a:srgbClr val="0000FF"/>
                  </a:solidFill>
                  <a:latin typeface="Courier New" charset="0"/>
                </a:rPr>
                <a:t>x</a:t>
              </a:r>
              <a:r>
                <a:rPr lang="en-US" sz="1600" dirty="0" smtClean="0">
                  <a:solidFill>
                    <a:srgbClr val="0000FF"/>
                  </a:solidFill>
                  <a:latin typeface="Courier New" charset="0"/>
                </a:rPr>
                <a:t> = </a:t>
              </a:r>
              <a:r>
                <a:rPr lang="en-US" sz="1600" dirty="0" err="1" smtClean="0">
                  <a:solidFill>
                    <a:srgbClr val="0000FF"/>
                  </a:solidFill>
                  <a:latin typeface="Courier New" charset="0"/>
                </a:rPr>
                <a:t>getReal</a:t>
              </a:r>
              <a:r>
                <a:rPr lang="en-US" sz="1600" dirty="0" smtClean="0">
                  <a:solidFill>
                    <a:srgbClr val="0000FF"/>
                  </a:solidFill>
                  <a:latin typeface="Courier New" charset="0"/>
                </a:rPr>
                <a:t>();</a:t>
              </a:r>
            </a:p>
            <a:p>
              <a:r>
                <a:rPr lang="en-US" sz="1600" dirty="0" smtClean="0">
                  <a:solidFill>
                    <a:srgbClr val="0000FF"/>
                  </a:solidFill>
                  <a:latin typeface="Courier New" charset="0"/>
                </a:rPr>
                <a:t> *        double </a:t>
              </a:r>
              <a:r>
                <a:rPr lang="en-US" sz="1600" dirty="0" err="1" smtClean="0">
                  <a:solidFill>
                    <a:srgbClr val="0000FF"/>
                  </a:solidFill>
                  <a:latin typeface="Courier New" charset="0"/>
                </a:rPr>
                <a:t>x</a:t>
              </a:r>
              <a:r>
                <a:rPr lang="en-US" sz="1600" dirty="0" smtClean="0">
                  <a:solidFill>
                    <a:srgbClr val="0000FF"/>
                  </a:solidFill>
                  <a:latin typeface="Courier New" charset="0"/>
                </a:rPr>
                <a:t> = </a:t>
              </a:r>
              <a:r>
                <a:rPr lang="en-US" sz="1600" dirty="0" err="1" smtClean="0">
                  <a:solidFill>
                    <a:srgbClr val="0000FF"/>
                  </a:solidFill>
                  <a:latin typeface="Courier New" charset="0"/>
                </a:rPr>
                <a:t>getReal(prompt</a:t>
              </a:r>
              <a:r>
                <a:rPr lang="en-US" sz="1600" dirty="0" smtClean="0">
                  <a:solidFill>
                    <a:srgbClr val="0000FF"/>
                  </a:solidFill>
                  <a:latin typeface="Courier New" charset="0"/>
                </a:rPr>
                <a:t>);</a:t>
              </a:r>
            </a:p>
            <a:p>
              <a:r>
                <a:rPr lang="en-US" sz="1600" dirty="0" smtClean="0">
                  <a:solidFill>
                    <a:srgbClr val="0000FF"/>
                  </a:solidFill>
                  <a:latin typeface="Courier New" charset="0"/>
                </a:rPr>
                <a:t> * ----------------------------------</a:t>
              </a:r>
            </a:p>
            <a:p>
              <a:r>
                <a:rPr lang="en-US" sz="1600" dirty="0" smtClean="0">
                  <a:solidFill>
                    <a:srgbClr val="0000FF"/>
                  </a:solidFill>
                  <a:latin typeface="Courier New" charset="0"/>
                </a:rPr>
                <a:t> * Reads a complete line from </a:t>
              </a:r>
              <a:r>
                <a:rPr lang="en-US" sz="1600" dirty="0" err="1" smtClean="0">
                  <a:solidFill>
                    <a:srgbClr val="0000FF"/>
                  </a:solidFill>
                  <a:latin typeface="Courier New" charset="0"/>
                </a:rPr>
                <a:t>cin</a:t>
              </a:r>
              <a:r>
                <a:rPr lang="en-US" sz="1600" dirty="0" smtClean="0">
                  <a:solidFill>
                    <a:srgbClr val="0000FF"/>
                  </a:solidFill>
                  <a:latin typeface="Courier New" charset="0"/>
                </a:rPr>
                <a:t> and scans it as a floating-point</a:t>
              </a:r>
            </a:p>
            <a:p>
              <a:r>
                <a:rPr lang="en-US" sz="1600" dirty="0" smtClean="0">
                  <a:solidFill>
                    <a:srgbClr val="0000FF"/>
                  </a:solidFill>
                  <a:latin typeface="Courier New" charset="0"/>
                </a:rPr>
                <a:t> * number.  If the scan succeeds, the floating-point value is</a:t>
              </a:r>
            </a:p>
            <a:p>
              <a:r>
                <a:rPr lang="en-US" sz="1600" dirty="0" smtClean="0">
                  <a:solidFill>
                    <a:srgbClr val="0000FF"/>
                  </a:solidFill>
                  <a:latin typeface="Courier New" charset="0"/>
                </a:rPr>
                <a:t> * returned.  If the input is not a legal number or if extraneous</a:t>
              </a:r>
            </a:p>
            <a:p>
              <a:r>
                <a:rPr lang="en-US" sz="1600" dirty="0" smtClean="0">
                  <a:solidFill>
                    <a:srgbClr val="0000FF"/>
                  </a:solidFill>
                  <a:latin typeface="Courier New" charset="0"/>
                </a:rPr>
                <a:t> * characters (other than whitespace) appear in the string, the</a:t>
              </a:r>
            </a:p>
            <a:p>
              <a:r>
                <a:rPr lang="en-US" sz="1600" dirty="0" smtClean="0">
                  <a:solidFill>
                    <a:srgbClr val="0000FF"/>
                  </a:solidFill>
                  <a:latin typeface="Courier New" charset="0"/>
                </a:rPr>
                <a:t> * user is given a chance to reenter the value. If supplied, the</a:t>
              </a:r>
            </a:p>
            <a:p>
              <a:r>
                <a:rPr lang="en-US" sz="1600" dirty="0" smtClean="0">
                  <a:solidFill>
                    <a:srgbClr val="0000FF"/>
                  </a:solidFill>
                  <a:latin typeface="Courier New" charset="0"/>
                </a:rPr>
                <a:t> * optional prompt string is printed before reading the value.</a:t>
              </a:r>
            </a:p>
            <a:p>
              <a:r>
                <a:rPr lang="en-US" sz="1600" dirty="0" smtClean="0">
                  <a:solidFill>
                    <a:srgbClr val="0000FF"/>
                  </a:solidFill>
                  <a:latin typeface="Courier New" charset="0"/>
                </a:rPr>
                <a:t> */</a:t>
              </a:r>
            </a:p>
            <a:p>
              <a:endParaRPr lang="en-US" sz="1600" dirty="0" smtClean="0">
                <a:solidFill>
                  <a:srgbClr val="0000FF"/>
                </a:solidFill>
                <a:latin typeface="Courier New" charset="0"/>
              </a:endParaRPr>
            </a:p>
            <a:p>
              <a:r>
                <a:rPr lang="en-US" sz="1600" dirty="0" smtClean="0">
                  <a:solidFill>
                    <a:srgbClr val="000000"/>
                  </a:solidFill>
                  <a:latin typeface="Courier New" charset="0"/>
                </a:rPr>
                <a:t>double </a:t>
              </a:r>
              <a:r>
                <a:rPr lang="en-US" sz="1600" dirty="0" err="1" smtClean="0">
                  <a:solidFill>
                    <a:srgbClr val="000000"/>
                  </a:solidFill>
                  <a:latin typeface="Courier New" charset="0"/>
                </a:rPr>
                <a:t>getReal(std::string</a:t>
              </a:r>
              <a:r>
                <a:rPr lang="en-US" sz="1600" dirty="0" smtClean="0">
                  <a:solidFill>
                    <a:srgbClr val="000000"/>
                  </a:solidFill>
                  <a:latin typeface="Courier New" charset="0"/>
                </a:rPr>
                <a:t> prompt = "");</a:t>
              </a:r>
            </a:p>
          </p:txBody>
        </p:sp>
      </p:grpSp>
      <p:sp>
        <p:nvSpPr>
          <p:cNvPr id="922631"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2632"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2633"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simpio.h</a:t>
            </a:r>
            <a:r>
              <a:rPr lang="en-US" sz="4000" dirty="0" smtClean="0">
                <a:solidFill>
                  <a:srgbClr val="FF0000"/>
                </a:solidFill>
              </a:rPr>
              <a:t> Interface</a:t>
            </a:r>
            <a:endParaRPr lang="en-US" sz="4000" dirty="0">
              <a:solidFill>
                <a:srgbClr val="FF0000"/>
              </a:solidFill>
            </a:endParaRPr>
          </a:p>
        </p:txBody>
      </p:sp>
      <p:sp>
        <p:nvSpPr>
          <p:cNvPr id="922634"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22627"/>
                                        </p:tgtEl>
                                        <p:attrNameLst>
                                          <p:attrName>ppt_x</p:attrName>
                                        </p:attrNameLst>
                                      </p:cBhvr>
                                      <p:tavLst>
                                        <p:tav tm="0">
                                          <p:val>
                                            <p:strVal val="ppt_x"/>
                                          </p:val>
                                        </p:tav>
                                        <p:tav tm="100000">
                                          <p:val>
                                            <p:strVal val="ppt_x"/>
                                          </p:val>
                                        </p:tav>
                                      </p:tavLst>
                                    </p:anim>
                                    <p:anim calcmode="lin" valueType="num">
                                      <p:cBhvr additive="base">
                                        <p:cTn id="7" dur="1000"/>
                                        <p:tgtEl>
                                          <p:spTgt spid="922627"/>
                                        </p:tgtEl>
                                        <p:attrNameLst>
                                          <p:attrName>ppt_y</p:attrName>
                                        </p:attrNameLst>
                                      </p:cBhvr>
                                      <p:tavLst>
                                        <p:tav tm="0">
                                          <p:val>
                                            <p:strVal val="ppt_y"/>
                                          </p:val>
                                        </p:tav>
                                        <p:tav tm="100000">
                                          <p:val>
                                            <p:strVal val="0-ppt_h/2"/>
                                          </p:val>
                                        </p:tav>
                                      </p:tavLst>
                                    </p:anim>
                                    <p:set>
                                      <p:cBhvr>
                                        <p:cTn id="8" dur="1" fill="hold">
                                          <p:stCondLst>
                                            <p:cond delay="999"/>
                                          </p:stCondLst>
                                        </p:cTn>
                                        <p:tgtEl>
                                          <p:spTgt spid="922627"/>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27" grpId="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6722"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26723" name="Text Box 3"/>
          <p:cNvSpPr txBox="1">
            <a:spLocks noChangeArrowheads="1"/>
          </p:cNvSpPr>
          <p:nvPr/>
        </p:nvSpPr>
        <p:spPr bwMode="auto">
          <a:xfrm>
            <a:off x="373063" y="1193800"/>
            <a:ext cx="8440737" cy="3785652"/>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Function: </a:t>
            </a:r>
            <a:r>
              <a:rPr lang="en-US" sz="1600" dirty="0" err="1" smtClean="0">
                <a:solidFill>
                  <a:srgbClr val="0000FF"/>
                </a:solidFill>
                <a:latin typeface="Courier New" charset="0"/>
              </a:rPr>
              <a:t>getReal</a:t>
            </a:r>
            <a:endParaRPr lang="en-US" sz="1600" dirty="0" smtClean="0">
              <a:solidFill>
                <a:srgbClr val="0000FF"/>
              </a:solidFill>
              <a:latin typeface="Courier New" charset="0"/>
            </a:endParaRPr>
          </a:p>
          <a:p>
            <a:r>
              <a:rPr lang="en-US" sz="1600" dirty="0" smtClean="0">
                <a:solidFill>
                  <a:srgbClr val="0000FF"/>
                </a:solidFill>
                <a:latin typeface="Courier New" charset="0"/>
              </a:rPr>
              <a:t> * Usage: double </a:t>
            </a:r>
            <a:r>
              <a:rPr lang="en-US" sz="1600" dirty="0" err="1" smtClean="0">
                <a:solidFill>
                  <a:srgbClr val="0000FF"/>
                </a:solidFill>
                <a:latin typeface="Courier New" charset="0"/>
              </a:rPr>
              <a:t>x</a:t>
            </a:r>
            <a:r>
              <a:rPr lang="en-US" sz="1600" dirty="0" smtClean="0">
                <a:solidFill>
                  <a:srgbClr val="0000FF"/>
                </a:solidFill>
                <a:latin typeface="Courier New" charset="0"/>
              </a:rPr>
              <a:t> = </a:t>
            </a:r>
            <a:r>
              <a:rPr lang="en-US" sz="1600" dirty="0" err="1" smtClean="0">
                <a:solidFill>
                  <a:srgbClr val="0000FF"/>
                </a:solidFill>
                <a:latin typeface="Courier New" charset="0"/>
              </a:rPr>
              <a:t>getReal</a:t>
            </a:r>
            <a:r>
              <a:rPr lang="en-US" sz="1600" dirty="0" smtClean="0">
                <a:solidFill>
                  <a:srgbClr val="0000FF"/>
                </a:solidFill>
                <a:latin typeface="Courier New" charset="0"/>
              </a:rPr>
              <a:t>();</a:t>
            </a:r>
          </a:p>
          <a:p>
            <a:r>
              <a:rPr lang="en-US" sz="1600" dirty="0" smtClean="0">
                <a:solidFill>
                  <a:srgbClr val="0000FF"/>
                </a:solidFill>
                <a:latin typeface="Courier New" charset="0"/>
              </a:rPr>
              <a:t> *        double </a:t>
            </a:r>
            <a:r>
              <a:rPr lang="en-US" sz="1600" dirty="0" err="1" smtClean="0">
                <a:solidFill>
                  <a:srgbClr val="0000FF"/>
                </a:solidFill>
                <a:latin typeface="Courier New" charset="0"/>
              </a:rPr>
              <a:t>x</a:t>
            </a:r>
            <a:r>
              <a:rPr lang="en-US" sz="1600" dirty="0" smtClean="0">
                <a:solidFill>
                  <a:srgbClr val="0000FF"/>
                </a:solidFill>
                <a:latin typeface="Courier New" charset="0"/>
              </a:rPr>
              <a:t> = </a:t>
            </a:r>
            <a:r>
              <a:rPr lang="en-US" sz="1600" dirty="0" err="1" smtClean="0">
                <a:solidFill>
                  <a:srgbClr val="0000FF"/>
                </a:solidFill>
                <a:latin typeface="Courier New" charset="0"/>
              </a:rPr>
              <a:t>getReal(prompt</a:t>
            </a:r>
            <a:r>
              <a:rPr lang="en-US" sz="1600" dirty="0" smtClean="0">
                <a:solidFill>
                  <a:srgbClr val="0000FF"/>
                </a:solidFill>
                <a:latin typeface="Courier New" charset="0"/>
              </a:rPr>
              <a:t>);</a:t>
            </a:r>
          </a:p>
          <a:p>
            <a:r>
              <a:rPr lang="en-US" sz="1600" dirty="0" smtClean="0">
                <a:solidFill>
                  <a:srgbClr val="0000FF"/>
                </a:solidFill>
                <a:latin typeface="Courier New" charset="0"/>
              </a:rPr>
              <a:t> * ----------------------------------</a:t>
            </a:r>
          </a:p>
          <a:p>
            <a:r>
              <a:rPr lang="en-US" sz="1600" dirty="0" smtClean="0">
                <a:solidFill>
                  <a:srgbClr val="0000FF"/>
                </a:solidFill>
                <a:latin typeface="Courier New" charset="0"/>
              </a:rPr>
              <a:t> * Reads a complete line from </a:t>
            </a:r>
            <a:r>
              <a:rPr lang="en-US" sz="1600" dirty="0" err="1" smtClean="0">
                <a:solidFill>
                  <a:srgbClr val="0000FF"/>
                </a:solidFill>
                <a:latin typeface="Courier New" charset="0"/>
              </a:rPr>
              <a:t>cin</a:t>
            </a:r>
            <a:r>
              <a:rPr lang="en-US" sz="1600" dirty="0" smtClean="0">
                <a:solidFill>
                  <a:srgbClr val="0000FF"/>
                </a:solidFill>
                <a:latin typeface="Courier New" charset="0"/>
              </a:rPr>
              <a:t> and scans it as a floating-point</a:t>
            </a:r>
          </a:p>
          <a:p>
            <a:r>
              <a:rPr lang="en-US" sz="1600" dirty="0" smtClean="0">
                <a:solidFill>
                  <a:srgbClr val="0000FF"/>
                </a:solidFill>
                <a:latin typeface="Courier New" charset="0"/>
              </a:rPr>
              <a:t> * number.  If the scan succeeds, the floating-point value is</a:t>
            </a:r>
          </a:p>
          <a:p>
            <a:r>
              <a:rPr lang="en-US" sz="1600" dirty="0" smtClean="0">
                <a:solidFill>
                  <a:srgbClr val="0000FF"/>
                </a:solidFill>
                <a:latin typeface="Courier New" charset="0"/>
              </a:rPr>
              <a:t> * returned.  If the input is not a legal number or if extraneous</a:t>
            </a:r>
          </a:p>
          <a:p>
            <a:r>
              <a:rPr lang="en-US" sz="1600" dirty="0" smtClean="0">
                <a:solidFill>
                  <a:srgbClr val="0000FF"/>
                </a:solidFill>
                <a:latin typeface="Courier New" charset="0"/>
              </a:rPr>
              <a:t> * characters (other than whitespace) appear in the string, the</a:t>
            </a:r>
          </a:p>
          <a:p>
            <a:r>
              <a:rPr lang="en-US" sz="1600" dirty="0" smtClean="0">
                <a:solidFill>
                  <a:srgbClr val="0000FF"/>
                </a:solidFill>
                <a:latin typeface="Courier New" charset="0"/>
              </a:rPr>
              <a:t> * user is given a chance to reenter the value. If supplied, the</a:t>
            </a:r>
          </a:p>
          <a:p>
            <a:r>
              <a:rPr lang="en-US" sz="1600" dirty="0" smtClean="0">
                <a:solidFill>
                  <a:srgbClr val="0000FF"/>
                </a:solidFill>
                <a:latin typeface="Courier New" charset="0"/>
              </a:rPr>
              <a:t> * optional prompt string is printed before reading the value.</a:t>
            </a:r>
          </a:p>
          <a:p>
            <a:r>
              <a:rPr lang="en-US" sz="1600" dirty="0" smtClean="0">
                <a:solidFill>
                  <a:srgbClr val="0000FF"/>
                </a:solidFill>
                <a:latin typeface="Courier New" charset="0"/>
              </a:rPr>
              <a:t> */</a:t>
            </a:r>
          </a:p>
          <a:p>
            <a:endParaRPr lang="en-US" sz="1600" dirty="0" smtClean="0">
              <a:solidFill>
                <a:srgbClr val="0000FF"/>
              </a:solidFill>
              <a:latin typeface="Courier New" charset="0"/>
            </a:endParaRPr>
          </a:p>
          <a:p>
            <a:r>
              <a:rPr lang="en-US" sz="1600" dirty="0" smtClean="0">
                <a:solidFill>
                  <a:srgbClr val="000000"/>
                </a:solidFill>
                <a:latin typeface="Courier New" charset="0"/>
              </a:rPr>
              <a:t>double </a:t>
            </a:r>
            <a:r>
              <a:rPr lang="en-US" sz="1600" dirty="0" err="1" smtClean="0">
                <a:solidFill>
                  <a:srgbClr val="000000"/>
                </a:solidFill>
                <a:latin typeface="Courier New" charset="0"/>
              </a:rPr>
              <a:t>getReal(std::string</a:t>
            </a:r>
            <a:r>
              <a:rPr lang="en-US" sz="1600" dirty="0" smtClean="0">
                <a:solidFill>
                  <a:srgbClr val="000000"/>
                </a:solidFill>
                <a:latin typeface="Courier New" charset="0"/>
              </a:rPr>
              <a:t> prompt = "");</a:t>
            </a:r>
          </a:p>
          <a:p>
            <a:endParaRPr lang="en-US" sz="1600" dirty="0" smtClean="0">
              <a:solidFill>
                <a:srgbClr val="000000"/>
              </a:solidFill>
              <a:latin typeface="Courier New" charset="0"/>
            </a:endParaRPr>
          </a:p>
        </p:txBody>
      </p:sp>
      <p:grpSp>
        <p:nvGrpSpPr>
          <p:cNvPr id="2" name="Group 4"/>
          <p:cNvGrpSpPr>
            <a:grpSpLocks/>
          </p:cNvGrpSpPr>
          <p:nvPr/>
        </p:nvGrpSpPr>
        <p:grpSpPr bwMode="auto">
          <a:xfrm>
            <a:off x="355600" y="1143000"/>
            <a:ext cx="8494713" cy="5257800"/>
            <a:chOff x="240" y="720"/>
            <a:chExt cx="5280" cy="3312"/>
          </a:xfrm>
        </p:grpSpPr>
        <p:sp>
          <p:nvSpPr>
            <p:cNvPr id="926725"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26726" name="Text Box 6"/>
            <p:cNvSpPr txBox="1">
              <a:spLocks noChangeArrowheads="1"/>
            </p:cNvSpPr>
            <p:nvPr/>
          </p:nvSpPr>
          <p:spPr bwMode="auto">
            <a:xfrm>
              <a:off x="251" y="752"/>
              <a:ext cx="5261" cy="2230"/>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Function: </a:t>
              </a:r>
              <a:r>
                <a:rPr lang="en-US" sz="1600" dirty="0" err="1" smtClean="0">
                  <a:solidFill>
                    <a:srgbClr val="0000FF"/>
                  </a:solidFill>
                  <a:latin typeface="Courier New" charset="0"/>
                </a:rPr>
                <a:t>getLine</a:t>
              </a:r>
              <a:endParaRPr lang="en-US" sz="1600" dirty="0" smtClean="0">
                <a:solidFill>
                  <a:srgbClr val="0000FF"/>
                </a:solidFill>
                <a:latin typeface="Courier New" charset="0"/>
              </a:endParaRPr>
            </a:p>
            <a:p>
              <a:r>
                <a:rPr lang="en-US" sz="1600" dirty="0" smtClean="0">
                  <a:solidFill>
                    <a:srgbClr val="0000FF"/>
                  </a:solidFill>
                  <a:latin typeface="Courier New" charset="0"/>
                </a:rPr>
                <a:t> * Usage: string line = </a:t>
              </a:r>
              <a:r>
                <a:rPr lang="en-US" sz="1600" dirty="0" err="1" smtClean="0">
                  <a:solidFill>
                    <a:srgbClr val="0000FF"/>
                  </a:solidFill>
                  <a:latin typeface="Courier New" charset="0"/>
                </a:rPr>
                <a:t>getLine</a:t>
              </a:r>
              <a:r>
                <a:rPr lang="en-US" sz="1600" dirty="0" smtClean="0">
                  <a:solidFill>
                    <a:srgbClr val="0000FF"/>
                  </a:solidFill>
                  <a:latin typeface="Courier New" charset="0"/>
                </a:rPr>
                <a:t>();</a:t>
              </a:r>
            </a:p>
            <a:p>
              <a:r>
                <a:rPr lang="en-US" sz="1600" dirty="0" smtClean="0">
                  <a:solidFill>
                    <a:srgbClr val="0000FF"/>
                  </a:solidFill>
                  <a:latin typeface="Courier New" charset="0"/>
                </a:rPr>
                <a:t> *        string line = </a:t>
              </a:r>
              <a:r>
                <a:rPr lang="en-US" sz="1600" dirty="0" err="1" smtClean="0">
                  <a:solidFill>
                    <a:srgbClr val="0000FF"/>
                  </a:solidFill>
                  <a:latin typeface="Courier New" charset="0"/>
                </a:rPr>
                <a:t>getLine(prompt</a:t>
              </a:r>
              <a:r>
                <a:rPr lang="en-US" sz="1600" dirty="0" smtClean="0">
                  <a:solidFill>
                    <a:srgbClr val="0000FF"/>
                  </a:solidFill>
                  <a:latin typeface="Courier New" charset="0"/>
                </a:rPr>
                <a:t>);</a:t>
              </a:r>
            </a:p>
            <a:p>
              <a:r>
                <a:rPr lang="en-US" sz="1600" dirty="0" smtClean="0">
                  <a:solidFill>
                    <a:srgbClr val="0000FF"/>
                  </a:solidFill>
                  <a:latin typeface="Courier New" charset="0"/>
                </a:rPr>
                <a:t> * -------------------------------------</a:t>
              </a:r>
            </a:p>
            <a:p>
              <a:r>
                <a:rPr lang="en-US" sz="1600" dirty="0" smtClean="0">
                  <a:solidFill>
                    <a:srgbClr val="0000FF"/>
                  </a:solidFill>
                  <a:latin typeface="Courier New" charset="0"/>
                </a:rPr>
                <a:t> * Reads a line of text from </a:t>
              </a:r>
              <a:r>
                <a:rPr lang="en-US" sz="1600" dirty="0" err="1" smtClean="0">
                  <a:solidFill>
                    <a:srgbClr val="0000FF"/>
                  </a:solidFill>
                  <a:latin typeface="Courier New" charset="0"/>
                </a:rPr>
                <a:t>cin</a:t>
              </a:r>
              <a:r>
                <a:rPr lang="en-US" sz="1600" dirty="0" smtClean="0">
                  <a:solidFill>
                    <a:srgbClr val="0000FF"/>
                  </a:solidFill>
                  <a:latin typeface="Courier New" charset="0"/>
                </a:rPr>
                <a:t> and returns that line as a string.</a:t>
              </a:r>
            </a:p>
            <a:p>
              <a:r>
                <a:rPr lang="en-US" sz="1600" dirty="0" smtClean="0">
                  <a:solidFill>
                    <a:srgbClr val="0000FF"/>
                  </a:solidFill>
                  <a:latin typeface="Courier New" charset="0"/>
                </a:rPr>
                <a:t> * The newline character that terminates the input is not stored</a:t>
              </a:r>
            </a:p>
            <a:p>
              <a:r>
                <a:rPr lang="en-US" sz="1600" dirty="0" smtClean="0">
                  <a:solidFill>
                    <a:srgbClr val="0000FF"/>
                  </a:solidFill>
                  <a:latin typeface="Courier New" charset="0"/>
                </a:rPr>
                <a:t> * as part of the return value.  If supplied, the optional prompt</a:t>
              </a:r>
            </a:p>
            <a:p>
              <a:r>
                <a:rPr lang="en-US" sz="1600" dirty="0" smtClean="0">
                  <a:solidFill>
                    <a:srgbClr val="0000FF"/>
                  </a:solidFill>
                  <a:latin typeface="Courier New" charset="0"/>
                </a:rPr>
                <a:t> * string is printed before reading the value.</a:t>
              </a:r>
            </a:p>
            <a:p>
              <a:r>
                <a:rPr lang="en-US" sz="1600" dirty="0" smtClean="0">
                  <a:solidFill>
                    <a:srgbClr val="0000FF"/>
                  </a:solidFill>
                  <a:latin typeface="Courier New" charset="0"/>
                </a:rPr>
                <a:t> */</a:t>
              </a:r>
            </a:p>
            <a:p>
              <a:endParaRPr lang="en-US" sz="1600" dirty="0" smtClean="0">
                <a:latin typeface="Courier New" charset="0"/>
              </a:endParaRPr>
            </a:p>
            <a:p>
              <a:r>
                <a:rPr lang="en-US" sz="1600" dirty="0" err="1" smtClean="0">
                  <a:latin typeface="Courier New" charset="0"/>
                </a:rPr>
                <a:t>std::string</a:t>
              </a:r>
              <a:r>
                <a:rPr lang="en-US" sz="1600" dirty="0" smtClean="0">
                  <a:latin typeface="Courier New" charset="0"/>
                </a:rPr>
                <a:t> </a:t>
              </a:r>
              <a:r>
                <a:rPr lang="en-US" sz="1600" dirty="0" err="1" smtClean="0">
                  <a:latin typeface="Courier New" charset="0"/>
                </a:rPr>
                <a:t>getLine(std::string</a:t>
              </a:r>
              <a:r>
                <a:rPr lang="en-US" sz="1600" dirty="0" smtClean="0">
                  <a:latin typeface="Courier New" charset="0"/>
                </a:rPr>
                <a:t> prompt = "");</a:t>
              </a:r>
            </a:p>
            <a:p>
              <a:endParaRPr lang="en-US" sz="1600" dirty="0" smtClean="0">
                <a:latin typeface="Courier New" charset="0"/>
              </a:endParaRPr>
            </a:p>
            <a:p>
              <a:r>
                <a:rPr lang="en-US" sz="1600" dirty="0">
                  <a:latin typeface="Courier New" charset="0"/>
                </a:rPr>
                <a:t>#</a:t>
              </a:r>
              <a:r>
                <a:rPr lang="en-US" sz="1600" dirty="0" err="1">
                  <a:latin typeface="Courier New" charset="0"/>
                </a:rPr>
                <a:t>endif</a:t>
              </a:r>
              <a:endParaRPr lang="en-US" sz="1600" dirty="0">
                <a:latin typeface="Courier New" charset="0"/>
              </a:endParaRPr>
            </a:p>
          </p:txBody>
        </p:sp>
      </p:grpSp>
      <p:sp>
        <p:nvSpPr>
          <p:cNvPr id="926727"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6728"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6729"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simpio.h</a:t>
            </a:r>
            <a:r>
              <a:rPr lang="en-US" sz="4000" dirty="0" smtClean="0">
                <a:solidFill>
                  <a:srgbClr val="FF0000"/>
                </a:solidFill>
              </a:rPr>
              <a:t> </a:t>
            </a:r>
            <a:r>
              <a:rPr lang="en-US" sz="4000" dirty="0">
                <a:solidFill>
                  <a:srgbClr val="FF0000"/>
                </a:solidFill>
              </a:rPr>
              <a:t>Interface</a:t>
            </a:r>
          </a:p>
        </p:txBody>
      </p:sp>
      <p:sp>
        <p:nvSpPr>
          <p:cNvPr id="926730"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26723"/>
                                        </p:tgtEl>
                                        <p:attrNameLst>
                                          <p:attrName>ppt_x</p:attrName>
                                        </p:attrNameLst>
                                      </p:cBhvr>
                                      <p:tavLst>
                                        <p:tav tm="0">
                                          <p:val>
                                            <p:strVal val="ppt_x"/>
                                          </p:val>
                                        </p:tav>
                                        <p:tav tm="100000">
                                          <p:val>
                                            <p:strVal val="ppt_x"/>
                                          </p:val>
                                        </p:tav>
                                      </p:tavLst>
                                    </p:anim>
                                    <p:anim calcmode="lin" valueType="num">
                                      <p:cBhvr additive="base">
                                        <p:cTn id="7" dur="1000"/>
                                        <p:tgtEl>
                                          <p:spTgt spid="926723"/>
                                        </p:tgtEl>
                                        <p:attrNameLst>
                                          <p:attrName>ppt_y</p:attrName>
                                        </p:attrNameLst>
                                      </p:cBhvr>
                                      <p:tavLst>
                                        <p:tav tm="0">
                                          <p:val>
                                            <p:strVal val="ppt_y"/>
                                          </p:val>
                                        </p:tav>
                                        <p:tav tm="100000">
                                          <p:val>
                                            <p:strVal val="0-ppt_h/2"/>
                                          </p:val>
                                        </p:tav>
                                      </p:tavLst>
                                    </p:anim>
                                    <p:set>
                                      <p:cBhvr>
                                        <p:cTn id="8" dur="1" fill="hold">
                                          <p:stCondLst>
                                            <p:cond delay="999"/>
                                          </p:stCondLst>
                                        </p:cTn>
                                        <p:tgtEl>
                                          <p:spTgt spid="926723"/>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6723" grpId="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0306"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Exercise: Finding Perfect Numbers</a:t>
            </a:r>
            <a:endParaRPr lang="en-US">
              <a:solidFill>
                <a:srgbClr val="FF0000"/>
              </a:solidFill>
            </a:endParaRPr>
          </a:p>
        </p:txBody>
      </p:sp>
      <p:sp>
        <p:nvSpPr>
          <p:cNvPr id="610312" name="Rectangle 8"/>
          <p:cNvSpPr>
            <a:spLocks noChangeArrowheads="1"/>
          </p:cNvSpPr>
          <p:nvPr/>
        </p:nvSpPr>
        <p:spPr bwMode="auto">
          <a:xfrm>
            <a:off x="482600" y="1168400"/>
            <a:ext cx="8128000" cy="22352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Greek mathematicians took a special interest in numbers that are equal to the sum of their proper divisors (a proper divisor of </a:t>
            </a:r>
            <a:r>
              <a:rPr lang="en-US" sz="2400" b="0" i="1"/>
              <a:t>n</a:t>
            </a:r>
            <a:r>
              <a:rPr lang="en-US" sz="2400" b="0"/>
              <a:t> is any divisor less than </a:t>
            </a:r>
            <a:r>
              <a:rPr lang="en-US" sz="2400" b="0" i="1"/>
              <a:t>n</a:t>
            </a:r>
            <a:r>
              <a:rPr lang="en-US" sz="2400" b="0"/>
              <a:t> itself).  They called such numbers </a:t>
            </a:r>
            <a:r>
              <a:rPr lang="en-US" sz="2400" i="1"/>
              <a:t>perfect</a:t>
            </a:r>
            <a:r>
              <a:rPr lang="en-US" sz="2400" b="0" i="1"/>
              <a:t> </a:t>
            </a:r>
            <a:r>
              <a:rPr lang="en-US" sz="2400" i="1"/>
              <a:t>numbers</a:t>
            </a:r>
            <a:r>
              <a:rPr lang="en-US" sz="2400" b="0" i="1"/>
              <a:t>.</a:t>
            </a:r>
            <a:r>
              <a:rPr lang="en-US" sz="2400" b="0"/>
              <a:t>  For example, 6 is a perfect number because it is the sum of 1, 2, and 3, which are the integers less than 6 that divide evenly into 6.  Similarly, 28 is a perfect number because it is the sum of 1, 2, 4, 7, and 14.</a:t>
            </a:r>
          </a:p>
        </p:txBody>
      </p:sp>
      <p:sp>
        <p:nvSpPr>
          <p:cNvPr id="610308" name="Rectangle 4"/>
          <p:cNvSpPr>
            <a:spLocks noChangeArrowheads="1"/>
          </p:cNvSpPr>
          <p:nvPr/>
        </p:nvSpPr>
        <p:spPr bwMode="auto">
          <a:xfrm>
            <a:off x="482600" y="3479800"/>
            <a:ext cx="8128000" cy="13716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Our first exercise today is to </a:t>
            </a:r>
            <a:r>
              <a:rPr lang="en-US" sz="2400" b="0" dirty="0"/>
              <a:t>design and implement a</a:t>
            </a:r>
            <a:r>
              <a:rPr lang="en-US" sz="2400" b="0" dirty="0" smtClean="0"/>
              <a:t> C++ program </a:t>
            </a:r>
            <a:r>
              <a:rPr lang="en-US" sz="2400" b="0" dirty="0"/>
              <a:t>that finds all the perfect numbers between two </a:t>
            </a:r>
            <a:r>
              <a:rPr lang="en-US" sz="2400" b="0" dirty="0" smtClean="0"/>
              <a:t>limits entered by the user, as follows:</a:t>
            </a:r>
            <a:endParaRPr lang="en-US" sz="2400" b="0" dirty="0"/>
          </a:p>
        </p:txBody>
      </p:sp>
      <p:grpSp>
        <p:nvGrpSpPr>
          <p:cNvPr id="21" name="Group 20"/>
          <p:cNvGrpSpPr/>
          <p:nvPr/>
        </p:nvGrpSpPr>
        <p:grpSpPr>
          <a:xfrm>
            <a:off x="1874838" y="4732044"/>
            <a:ext cx="5410200" cy="1821156"/>
            <a:chOff x="1874838" y="4732044"/>
            <a:chExt cx="5410200" cy="1821156"/>
          </a:xfrm>
        </p:grpSpPr>
        <p:pic>
          <p:nvPicPr>
            <p:cNvPr id="15" name="Picture 14" descr="Console-2.75.png"/>
            <p:cNvPicPr>
              <a:picLocks noChangeAspect="1"/>
            </p:cNvPicPr>
            <p:nvPr/>
          </p:nvPicPr>
          <p:blipFill>
            <a:blip r:embed="rId3"/>
            <a:stretch>
              <a:fillRect/>
            </a:stretch>
          </p:blipFill>
          <p:spPr>
            <a:xfrm>
              <a:off x="1874838" y="4767834"/>
              <a:ext cx="5410200" cy="1785366"/>
            </a:xfrm>
            <a:prstGeom prst="rect">
              <a:avLst/>
            </a:prstGeom>
          </p:spPr>
        </p:pic>
        <p:sp>
          <p:nvSpPr>
            <p:cNvPr id="610324" name="Text Box 20"/>
            <p:cNvSpPr txBox="1">
              <a:spLocks noChangeArrowheads="1"/>
            </p:cNvSpPr>
            <p:nvPr/>
          </p:nvSpPr>
          <p:spPr bwMode="auto">
            <a:xfrm>
              <a:off x="1905000" y="4732044"/>
              <a:ext cx="5334000" cy="244475"/>
            </a:xfrm>
            <a:prstGeom prst="rect">
              <a:avLst/>
            </a:prstGeom>
            <a:noFill/>
            <a:ln w="9525">
              <a:noFill/>
              <a:miter lim="800000"/>
              <a:headEnd/>
              <a:tailEnd/>
            </a:ln>
            <a:effectLst/>
          </p:spPr>
          <p:txBody>
            <a:bodyPr>
              <a:prstTxWarp prst="textNoShape">
                <a:avLst/>
              </a:prstTxWarp>
              <a:spAutoFit/>
            </a:bodyPr>
            <a:lstStyle/>
            <a:p>
              <a:pPr algn="ctr"/>
              <a:r>
                <a:rPr lang="en-US" sz="1000" dirty="0" err="1">
                  <a:solidFill>
                    <a:srgbClr val="333333"/>
                  </a:solidFill>
                  <a:latin typeface="Helvetica Neue" pitchFamily="1" charset="0"/>
                </a:rPr>
                <a:t>FindPerfect</a:t>
              </a:r>
              <a:endParaRPr lang="en-US" sz="1000" b="0" dirty="0">
                <a:solidFill>
                  <a:srgbClr val="333333"/>
                </a:solidFill>
                <a:latin typeface="Charcoal CY" pitchFamily="1" charset="-52"/>
              </a:endParaRPr>
            </a:p>
          </p:txBody>
        </p:sp>
      </p:grpSp>
      <p:sp>
        <p:nvSpPr>
          <p:cNvPr id="610325" name="Text Box 21"/>
          <p:cNvSpPr txBox="1">
            <a:spLocks noChangeArrowheads="1"/>
          </p:cNvSpPr>
          <p:nvPr/>
        </p:nvSpPr>
        <p:spPr bwMode="auto">
          <a:xfrm>
            <a:off x="1892300" y="4966272"/>
            <a:ext cx="51181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smtClean="0">
                <a:latin typeface="Courier New" pitchFamily="1" charset="0"/>
              </a:rPr>
              <a:t>Enter lower limit:</a:t>
            </a:r>
            <a:endParaRPr lang="en-US" dirty="0">
              <a:latin typeface="Courier New" pitchFamily="1" charset="0"/>
            </a:endParaRPr>
          </a:p>
        </p:txBody>
      </p:sp>
      <p:sp>
        <p:nvSpPr>
          <p:cNvPr id="610326" name="Text Box 22"/>
          <p:cNvSpPr txBox="1">
            <a:spLocks noChangeArrowheads="1"/>
          </p:cNvSpPr>
          <p:nvPr/>
        </p:nvSpPr>
        <p:spPr bwMode="auto">
          <a:xfrm>
            <a:off x="1892300" y="5399976"/>
            <a:ext cx="5029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pitchFamily="1" charset="0"/>
              </a:rPr>
              <a:t>6</a:t>
            </a:r>
          </a:p>
        </p:txBody>
      </p:sp>
      <p:sp>
        <p:nvSpPr>
          <p:cNvPr id="610328" name="Text Box 24"/>
          <p:cNvSpPr txBox="1">
            <a:spLocks noChangeArrowheads="1"/>
          </p:cNvSpPr>
          <p:nvPr/>
        </p:nvSpPr>
        <p:spPr bwMode="auto">
          <a:xfrm>
            <a:off x="1892300" y="5616828"/>
            <a:ext cx="5029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pitchFamily="1" charset="0"/>
              </a:rPr>
              <a:t>28</a:t>
            </a:r>
          </a:p>
        </p:txBody>
      </p:sp>
      <p:sp>
        <p:nvSpPr>
          <p:cNvPr id="610329" name="Text Box 25"/>
          <p:cNvSpPr txBox="1">
            <a:spLocks noChangeArrowheads="1"/>
          </p:cNvSpPr>
          <p:nvPr/>
        </p:nvSpPr>
        <p:spPr bwMode="auto">
          <a:xfrm>
            <a:off x="1892300" y="5833680"/>
            <a:ext cx="5029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pitchFamily="1" charset="0"/>
              </a:rPr>
              <a:t>496</a:t>
            </a:r>
          </a:p>
        </p:txBody>
      </p:sp>
      <p:sp>
        <p:nvSpPr>
          <p:cNvPr id="610330" name="Text Box 26"/>
          <p:cNvSpPr txBox="1">
            <a:spLocks noChangeArrowheads="1"/>
          </p:cNvSpPr>
          <p:nvPr/>
        </p:nvSpPr>
        <p:spPr bwMode="auto">
          <a:xfrm>
            <a:off x="1892300" y="6050534"/>
            <a:ext cx="5029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pitchFamily="1" charset="0"/>
              </a:rPr>
              <a:t>8128</a:t>
            </a:r>
          </a:p>
        </p:txBody>
      </p:sp>
      <p:sp>
        <p:nvSpPr>
          <p:cNvPr id="16" name="Text Box 21"/>
          <p:cNvSpPr txBox="1">
            <a:spLocks noChangeArrowheads="1"/>
          </p:cNvSpPr>
          <p:nvPr/>
        </p:nvSpPr>
        <p:spPr bwMode="auto">
          <a:xfrm>
            <a:off x="1892300" y="5183124"/>
            <a:ext cx="51181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smtClean="0">
                <a:latin typeface="Courier New" pitchFamily="1" charset="0"/>
              </a:rPr>
              <a:t>Enter upper limit:</a:t>
            </a:r>
            <a:endParaRPr lang="en-US" dirty="0">
              <a:latin typeface="Courier New" pitchFamily="1" charset="0"/>
            </a:endParaRPr>
          </a:p>
        </p:txBody>
      </p:sp>
      <p:sp>
        <p:nvSpPr>
          <p:cNvPr id="17" name="Text Box 21"/>
          <p:cNvSpPr txBox="1">
            <a:spLocks noChangeArrowheads="1"/>
          </p:cNvSpPr>
          <p:nvPr/>
        </p:nvSpPr>
        <p:spPr bwMode="auto">
          <a:xfrm>
            <a:off x="1892300" y="4966272"/>
            <a:ext cx="51181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smtClean="0">
                <a:solidFill>
                  <a:srgbClr val="0000FF"/>
                </a:solidFill>
                <a:latin typeface="Courier New" pitchFamily="1" charset="0"/>
              </a:rPr>
              <a:t>                   1</a:t>
            </a:r>
            <a:endParaRPr lang="en-US" dirty="0">
              <a:solidFill>
                <a:srgbClr val="0000FF"/>
              </a:solidFill>
              <a:latin typeface="Courier New" pitchFamily="1" charset="0"/>
            </a:endParaRPr>
          </a:p>
        </p:txBody>
      </p:sp>
      <p:sp>
        <p:nvSpPr>
          <p:cNvPr id="20" name="Text Box 21"/>
          <p:cNvSpPr txBox="1">
            <a:spLocks noChangeArrowheads="1"/>
          </p:cNvSpPr>
          <p:nvPr/>
        </p:nvSpPr>
        <p:spPr bwMode="auto">
          <a:xfrm>
            <a:off x="1892300" y="5183124"/>
            <a:ext cx="51181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smtClean="0">
                <a:solidFill>
                  <a:srgbClr val="0000FF"/>
                </a:solidFill>
                <a:latin typeface="Courier New" pitchFamily="1" charset="0"/>
              </a:rPr>
              <a:t>                   10000</a:t>
            </a:r>
            <a:endParaRPr lang="en-US" dirty="0">
              <a:solidFill>
                <a:srgbClr val="0000FF"/>
              </a:solidFill>
              <a:latin typeface="Courier New" pitchFamily="1"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10308">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0"/>
                                          </p:stCondLst>
                                        </p:cTn>
                                        <p:tgtEl>
                                          <p:spTgt spid="21"/>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610325">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17">
                                            <p:txEl>
                                              <p:pRg st="0" end="0"/>
                                            </p:txEl>
                                          </p:spTgt>
                                        </p:tgtEl>
                                        <p:attrNameLst>
                                          <p:attrName>style.visibility</p:attrName>
                                        </p:attrNameLst>
                                      </p:cBhvr>
                                      <p:to>
                                        <p:strVal val="visible"/>
                                      </p:to>
                                    </p:set>
                                  </p:childTnLst>
                                </p:cTn>
                              </p:par>
                            </p:childTnLst>
                          </p:cTn>
                        </p:par>
                        <p:par>
                          <p:cTn id="18" fill="hold">
                            <p:stCondLst>
                              <p:cond delay="500"/>
                            </p:stCondLst>
                            <p:childTnLst>
                              <p:par>
                                <p:cTn id="19" presetID="1" presetClass="entr" presetSubtype="0" fill="hold" grpId="0" nodeType="afterEffect">
                                  <p:stCondLst>
                                    <p:cond delay="0"/>
                                  </p:stCondLst>
                                  <p:childTnLst>
                                    <p:set>
                                      <p:cBhvr>
                                        <p:cTn id="20" dur="1" fill="hold">
                                          <p:stCondLst>
                                            <p:cond delay="499"/>
                                          </p:stCondLst>
                                        </p:cTn>
                                        <p:tgtEl>
                                          <p:spTgt spid="16">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20">
                                            <p:txEl>
                                              <p:pRg st="0" end="0"/>
                                            </p:txEl>
                                          </p:spTgt>
                                        </p:tgtEl>
                                        <p:attrNameLst>
                                          <p:attrName>style.visibility</p:attrName>
                                        </p:attrNameLst>
                                      </p:cBhvr>
                                      <p:to>
                                        <p:strVal val="visible"/>
                                      </p:to>
                                    </p:set>
                                  </p:childTnLst>
                                </p:cTn>
                              </p:par>
                            </p:childTnLst>
                          </p:cTn>
                        </p:par>
                        <p:par>
                          <p:cTn id="25" fill="hold">
                            <p:stCondLst>
                              <p:cond delay="500"/>
                            </p:stCondLst>
                            <p:childTnLst>
                              <p:par>
                                <p:cTn id="26" presetID="1" presetClass="entr" presetSubtype="0" fill="hold" grpId="0" nodeType="afterEffect">
                                  <p:stCondLst>
                                    <p:cond delay="0"/>
                                  </p:stCondLst>
                                  <p:childTnLst>
                                    <p:set>
                                      <p:cBhvr>
                                        <p:cTn id="27" dur="1" fill="hold">
                                          <p:stCondLst>
                                            <p:cond delay="499"/>
                                          </p:stCondLst>
                                        </p:cTn>
                                        <p:tgtEl>
                                          <p:spTgt spid="610326"/>
                                        </p:tgtEl>
                                        <p:attrNameLst>
                                          <p:attrName>style.visibility</p:attrName>
                                        </p:attrNameLst>
                                      </p:cBhvr>
                                      <p:to>
                                        <p:strVal val="visible"/>
                                      </p:to>
                                    </p:set>
                                  </p:childTnLst>
                                </p:cTn>
                              </p:par>
                            </p:childTnLst>
                          </p:cTn>
                        </p:par>
                        <p:par>
                          <p:cTn id="28" fill="hold">
                            <p:stCondLst>
                              <p:cond delay="1000"/>
                            </p:stCondLst>
                            <p:childTnLst>
                              <p:par>
                                <p:cTn id="29" presetID="1" presetClass="entr" presetSubtype="0" fill="hold" grpId="0" nodeType="afterEffect">
                                  <p:stCondLst>
                                    <p:cond delay="0"/>
                                  </p:stCondLst>
                                  <p:childTnLst>
                                    <p:set>
                                      <p:cBhvr>
                                        <p:cTn id="30" dur="1" fill="hold">
                                          <p:stCondLst>
                                            <p:cond delay="499"/>
                                          </p:stCondLst>
                                        </p:cTn>
                                        <p:tgtEl>
                                          <p:spTgt spid="610328"/>
                                        </p:tgtEl>
                                        <p:attrNameLst>
                                          <p:attrName>style.visibility</p:attrName>
                                        </p:attrNameLst>
                                      </p:cBhvr>
                                      <p:to>
                                        <p:strVal val="visible"/>
                                      </p:to>
                                    </p:set>
                                  </p:childTnLst>
                                </p:cTn>
                              </p:par>
                            </p:childTnLst>
                          </p:cTn>
                        </p:par>
                        <p:par>
                          <p:cTn id="31" fill="hold">
                            <p:stCondLst>
                              <p:cond delay="1500"/>
                            </p:stCondLst>
                            <p:childTnLst>
                              <p:par>
                                <p:cTn id="32" presetID="1" presetClass="entr" presetSubtype="0" fill="hold" grpId="0" nodeType="afterEffect">
                                  <p:stCondLst>
                                    <p:cond delay="100"/>
                                  </p:stCondLst>
                                  <p:childTnLst>
                                    <p:set>
                                      <p:cBhvr>
                                        <p:cTn id="33" dur="1" fill="hold">
                                          <p:stCondLst>
                                            <p:cond delay="499"/>
                                          </p:stCondLst>
                                        </p:cTn>
                                        <p:tgtEl>
                                          <p:spTgt spid="610329"/>
                                        </p:tgtEl>
                                        <p:attrNameLst>
                                          <p:attrName>style.visibility</p:attrName>
                                        </p:attrNameLst>
                                      </p:cBhvr>
                                      <p:to>
                                        <p:strVal val="visible"/>
                                      </p:to>
                                    </p:set>
                                  </p:childTnLst>
                                </p:cTn>
                              </p:par>
                            </p:childTnLst>
                          </p:cTn>
                        </p:par>
                        <p:par>
                          <p:cTn id="34" fill="hold">
                            <p:stCondLst>
                              <p:cond delay="2100"/>
                            </p:stCondLst>
                            <p:childTnLst>
                              <p:par>
                                <p:cTn id="35" presetID="1" presetClass="entr" presetSubtype="0" fill="hold" grpId="0" nodeType="afterEffect">
                                  <p:stCondLst>
                                    <p:cond delay="600"/>
                                  </p:stCondLst>
                                  <p:childTnLst>
                                    <p:set>
                                      <p:cBhvr>
                                        <p:cTn id="36" dur="1" fill="hold">
                                          <p:stCondLst>
                                            <p:cond delay="499"/>
                                          </p:stCondLst>
                                        </p:cTn>
                                        <p:tgtEl>
                                          <p:spTgt spid="6103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0308" grpId="0" build="p" autoUpdateAnimBg="0"/>
      <p:bldP spid="610325" grpId="0" build="p" autoUpdateAnimBg="0"/>
      <p:bldP spid="610326" grpId="0" autoUpdateAnimBg="0"/>
      <p:bldP spid="610328" grpId="0" autoUpdateAnimBg="0"/>
      <p:bldP spid="610329" grpId="0" autoUpdateAnimBg="0"/>
      <p:bldP spid="610330" grpId="0" autoUpdateAnimBg="0"/>
      <p:bldP spid="16" grpId="0" build="p" autoUpdateAnimBg="0"/>
      <p:bldP spid="17" grpId="0" build="p" autoUpdateAnimBg="0"/>
      <p:bldP spid="20" grpId="0" build="p" autoUpdateAnimBg="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139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Recursive Functions</a:t>
            </a:r>
            <a:endParaRPr lang="en-US" sz="4000" dirty="0">
              <a:solidFill>
                <a:schemeClr val="tx1"/>
              </a:solidFill>
            </a:endParaRPr>
          </a:p>
        </p:txBody>
      </p:sp>
      <p:sp>
        <p:nvSpPr>
          <p:cNvPr id="571395" name="Rectangle 3"/>
          <p:cNvSpPr>
            <a:spLocks noChangeArrowheads="1"/>
          </p:cNvSpPr>
          <p:nvPr/>
        </p:nvSpPr>
        <p:spPr bwMode="auto">
          <a:xfrm>
            <a:off x="482600" y="1155700"/>
            <a:ext cx="8128000" cy="1130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easiest examples of recursion to understand are functions in which the recursion is clear from the definition.  As an example, consider the </a:t>
            </a:r>
            <a:r>
              <a:rPr lang="en-US" sz="2400" b="0" dirty="0" smtClean="0"/>
              <a:t>factorial function, </a:t>
            </a:r>
            <a:r>
              <a:rPr lang="en-US" sz="2400" b="0" dirty="0"/>
              <a:t>which can be defined in either of the following ways:</a:t>
            </a:r>
          </a:p>
        </p:txBody>
      </p:sp>
      <p:sp>
        <p:nvSpPr>
          <p:cNvPr id="571396" name="Text Box 4"/>
          <p:cNvSpPr txBox="1">
            <a:spLocks noChangeArrowheads="1"/>
          </p:cNvSpPr>
          <p:nvPr/>
        </p:nvSpPr>
        <p:spPr bwMode="auto">
          <a:xfrm>
            <a:off x="2070100" y="2514600"/>
            <a:ext cx="50038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i="1" dirty="0" err="1"/>
              <a:t>n</a:t>
            </a:r>
            <a:r>
              <a:rPr lang="en-US" sz="2400" b="0" dirty="0"/>
              <a:t>!  =  </a:t>
            </a:r>
            <a:r>
              <a:rPr lang="en-US" sz="2400" b="0" i="1" dirty="0" err="1"/>
              <a:t>n</a:t>
            </a:r>
            <a:r>
              <a:rPr lang="en-US" sz="2400" b="0" i="1" dirty="0"/>
              <a:t> </a:t>
            </a:r>
            <a:r>
              <a:rPr lang="en-US" sz="2400" b="0" baseline="10000" dirty="0" err="1">
                <a:latin typeface="Helvetica" charset="0"/>
              </a:rPr>
              <a:t>x</a:t>
            </a:r>
            <a:r>
              <a:rPr lang="en-US" sz="2400" b="0" i="1" dirty="0"/>
              <a:t> </a:t>
            </a:r>
            <a:r>
              <a:rPr lang="en-US" sz="2400" b="0" dirty="0"/>
              <a:t>(</a:t>
            </a:r>
            <a:r>
              <a:rPr lang="en-US" sz="2400" b="0" i="1" dirty="0" err="1"/>
              <a:t>n</a:t>
            </a:r>
            <a:r>
              <a:rPr lang="en-US" sz="2400" b="0" dirty="0" smtClean="0"/>
              <a:t> </a:t>
            </a:r>
            <a:r>
              <a:rPr lang="en-US" sz="2000" b="0" dirty="0" smtClean="0"/>
              <a:t>−</a:t>
            </a:r>
            <a:r>
              <a:rPr lang="en-US" sz="2400" b="0" dirty="0" smtClean="0"/>
              <a:t> </a:t>
            </a:r>
            <a:r>
              <a:rPr lang="en-US" sz="2400" b="0" dirty="0"/>
              <a:t>1)</a:t>
            </a:r>
            <a:r>
              <a:rPr lang="en-US" sz="2400" b="0" i="1" dirty="0"/>
              <a:t> </a:t>
            </a:r>
            <a:r>
              <a:rPr lang="en-US" sz="2400" b="0" baseline="10000" dirty="0" err="1">
                <a:latin typeface="Helvetica" charset="0"/>
              </a:rPr>
              <a:t>x</a:t>
            </a:r>
            <a:r>
              <a:rPr lang="en-US" sz="2400" b="0" i="1" dirty="0"/>
              <a:t> </a:t>
            </a:r>
            <a:r>
              <a:rPr lang="en-US" sz="2400" b="0" dirty="0"/>
              <a:t>(</a:t>
            </a:r>
            <a:r>
              <a:rPr lang="en-US" sz="2400" b="0" i="1" dirty="0" err="1"/>
              <a:t>n</a:t>
            </a:r>
            <a:r>
              <a:rPr lang="en-US" sz="2400" b="0" dirty="0" smtClean="0"/>
              <a:t> </a:t>
            </a:r>
            <a:r>
              <a:rPr lang="en-US" sz="2000" b="0" dirty="0" smtClean="0"/>
              <a:t>−</a:t>
            </a:r>
            <a:r>
              <a:rPr lang="en-US" sz="2400" b="0" dirty="0" smtClean="0"/>
              <a:t> </a:t>
            </a:r>
            <a:r>
              <a:rPr lang="en-US" sz="2400" b="0" dirty="0"/>
              <a:t>2)</a:t>
            </a:r>
            <a:r>
              <a:rPr lang="en-US" sz="2400" b="0" i="1" dirty="0"/>
              <a:t> </a:t>
            </a:r>
            <a:r>
              <a:rPr lang="en-US" sz="2400" b="0" baseline="10000" dirty="0" err="1">
                <a:latin typeface="Helvetica" charset="0"/>
              </a:rPr>
              <a:t>x</a:t>
            </a:r>
            <a:r>
              <a:rPr lang="en-US" sz="2400" b="0" i="1" dirty="0"/>
              <a:t> </a:t>
            </a:r>
            <a:r>
              <a:rPr lang="en-US" sz="2400" b="0" i="1" baseline="20000" dirty="0"/>
              <a:t>. . .</a:t>
            </a:r>
            <a:r>
              <a:rPr lang="en-US" sz="2400" b="0" i="1" dirty="0"/>
              <a:t> </a:t>
            </a:r>
            <a:r>
              <a:rPr lang="en-US" sz="2400" b="0" baseline="10000" dirty="0" err="1">
                <a:latin typeface="Helvetica" charset="0"/>
              </a:rPr>
              <a:t>x</a:t>
            </a:r>
            <a:r>
              <a:rPr lang="en-US" sz="2400" b="0" i="1" dirty="0"/>
              <a:t> </a:t>
            </a:r>
            <a:r>
              <a:rPr lang="en-US" sz="2400" b="0" dirty="0"/>
              <a:t>3 </a:t>
            </a:r>
            <a:r>
              <a:rPr lang="en-US" sz="2400" b="0" baseline="10000" dirty="0" err="1">
                <a:latin typeface="Helvetica" charset="0"/>
              </a:rPr>
              <a:t>x</a:t>
            </a:r>
            <a:r>
              <a:rPr lang="en-US" sz="2400" b="0" i="1" dirty="0"/>
              <a:t> </a:t>
            </a:r>
            <a:r>
              <a:rPr lang="en-US" sz="2400" b="0" dirty="0"/>
              <a:t>2 </a:t>
            </a:r>
            <a:r>
              <a:rPr lang="en-US" sz="2400" b="0" baseline="10000" dirty="0" err="1">
                <a:latin typeface="Helvetica" charset="0"/>
              </a:rPr>
              <a:t>x</a:t>
            </a:r>
            <a:r>
              <a:rPr lang="en-US" sz="2400" b="0" i="1" dirty="0"/>
              <a:t> </a:t>
            </a:r>
            <a:r>
              <a:rPr lang="en-US" sz="2400" b="0" dirty="0"/>
              <a:t>1</a:t>
            </a:r>
          </a:p>
        </p:txBody>
      </p:sp>
      <p:sp>
        <p:nvSpPr>
          <p:cNvPr id="571397" name="Text Box 5"/>
          <p:cNvSpPr txBox="1">
            <a:spLocks noChangeArrowheads="1"/>
          </p:cNvSpPr>
          <p:nvPr/>
        </p:nvSpPr>
        <p:spPr bwMode="auto">
          <a:xfrm>
            <a:off x="2070100" y="3276600"/>
            <a:ext cx="8255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i="1"/>
              <a:t>n</a:t>
            </a:r>
            <a:r>
              <a:rPr lang="en-US" sz="2400" b="0"/>
              <a:t>!  =  </a:t>
            </a:r>
          </a:p>
        </p:txBody>
      </p:sp>
      <p:sp>
        <p:nvSpPr>
          <p:cNvPr id="571398" name="Text Box 6"/>
          <p:cNvSpPr txBox="1">
            <a:spLocks noChangeArrowheads="1"/>
          </p:cNvSpPr>
          <p:nvPr/>
        </p:nvSpPr>
        <p:spPr bwMode="auto">
          <a:xfrm>
            <a:off x="3048000" y="3479800"/>
            <a:ext cx="15240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i="1" dirty="0" err="1"/>
              <a:t>n</a:t>
            </a:r>
            <a:r>
              <a:rPr lang="en-US" sz="2400" b="0" i="1" dirty="0"/>
              <a:t> </a:t>
            </a:r>
            <a:r>
              <a:rPr lang="en-US" sz="2400" b="0" baseline="10000" dirty="0" err="1">
                <a:latin typeface="Helvetica" charset="0"/>
              </a:rPr>
              <a:t>x</a:t>
            </a:r>
            <a:r>
              <a:rPr lang="en-US" sz="2400" b="0" i="1" dirty="0"/>
              <a:t> </a:t>
            </a:r>
            <a:r>
              <a:rPr lang="en-US" sz="2400" b="0" dirty="0"/>
              <a:t>(</a:t>
            </a:r>
            <a:r>
              <a:rPr lang="en-US" sz="2400" b="0" i="1" dirty="0" err="1"/>
              <a:t>n</a:t>
            </a:r>
            <a:r>
              <a:rPr lang="en-US" sz="2400" b="0" dirty="0" smtClean="0"/>
              <a:t> </a:t>
            </a:r>
            <a:r>
              <a:rPr lang="en-US" sz="2000" b="0" dirty="0" smtClean="0"/>
              <a:t>−</a:t>
            </a:r>
            <a:r>
              <a:rPr lang="en-US" sz="2400" b="0" dirty="0" smtClean="0"/>
              <a:t> </a:t>
            </a:r>
            <a:r>
              <a:rPr lang="en-US" sz="2400" b="0" dirty="0"/>
              <a:t>1)!</a:t>
            </a:r>
          </a:p>
        </p:txBody>
      </p:sp>
      <p:sp>
        <p:nvSpPr>
          <p:cNvPr id="571399" name="AutoShape 7"/>
          <p:cNvSpPr>
            <a:spLocks/>
          </p:cNvSpPr>
          <p:nvPr/>
        </p:nvSpPr>
        <p:spPr bwMode="auto">
          <a:xfrm>
            <a:off x="2870200" y="3124200"/>
            <a:ext cx="152400" cy="762000"/>
          </a:xfrm>
          <a:prstGeom prst="leftBrace">
            <a:avLst>
              <a:gd name="adj1" fmla="val 41667"/>
              <a:gd name="adj2" fmla="val 50000"/>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571400" name="Text Box 8"/>
          <p:cNvSpPr txBox="1">
            <a:spLocks noChangeArrowheads="1"/>
          </p:cNvSpPr>
          <p:nvPr/>
        </p:nvSpPr>
        <p:spPr bwMode="auto">
          <a:xfrm>
            <a:off x="3048000" y="3048000"/>
            <a:ext cx="22733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1</a:t>
            </a:r>
          </a:p>
        </p:txBody>
      </p:sp>
      <p:sp>
        <p:nvSpPr>
          <p:cNvPr id="571401" name="Text Box 9"/>
          <p:cNvSpPr txBox="1">
            <a:spLocks noChangeArrowheads="1"/>
          </p:cNvSpPr>
          <p:nvPr/>
        </p:nvSpPr>
        <p:spPr bwMode="auto">
          <a:xfrm>
            <a:off x="4660900" y="3086100"/>
            <a:ext cx="1524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if </a:t>
            </a:r>
            <a:r>
              <a:rPr lang="en-US" sz="1800" b="0" i="1"/>
              <a:t>n </a:t>
            </a:r>
            <a:r>
              <a:rPr lang="en-US" sz="1800" b="0"/>
              <a:t>is 0</a:t>
            </a:r>
            <a:endParaRPr lang="en-US" sz="2400" b="0"/>
          </a:p>
        </p:txBody>
      </p:sp>
      <p:sp>
        <p:nvSpPr>
          <p:cNvPr id="571402" name="Text Box 10"/>
          <p:cNvSpPr txBox="1">
            <a:spLocks noChangeArrowheads="1"/>
          </p:cNvSpPr>
          <p:nvPr/>
        </p:nvSpPr>
        <p:spPr bwMode="auto">
          <a:xfrm>
            <a:off x="4660900" y="3519488"/>
            <a:ext cx="15240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otherwise</a:t>
            </a:r>
            <a:endParaRPr lang="en-US" sz="2400" b="0"/>
          </a:p>
        </p:txBody>
      </p:sp>
      <p:grpSp>
        <p:nvGrpSpPr>
          <p:cNvPr id="2" name="Group 11"/>
          <p:cNvGrpSpPr>
            <a:grpSpLocks/>
          </p:cNvGrpSpPr>
          <p:nvPr/>
        </p:nvGrpSpPr>
        <p:grpSpPr bwMode="auto">
          <a:xfrm>
            <a:off x="482600" y="4038600"/>
            <a:ext cx="8128000" cy="2514600"/>
            <a:chOff x="304" y="2544"/>
            <a:chExt cx="5120" cy="1584"/>
          </a:xfrm>
        </p:grpSpPr>
        <p:sp>
          <p:nvSpPr>
            <p:cNvPr id="571404" name="Rectangle 12"/>
            <p:cNvSpPr>
              <a:spLocks noChangeArrowheads="1"/>
            </p:cNvSpPr>
            <p:nvPr/>
          </p:nvSpPr>
          <p:spPr bwMode="auto">
            <a:xfrm>
              <a:off x="304" y="2544"/>
              <a:ext cx="5120" cy="32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second definition leads directly to the following code, which is shown in simulated execution on the next slide:</a:t>
              </a:r>
            </a:p>
          </p:txBody>
        </p:sp>
        <p:sp>
          <p:nvSpPr>
            <p:cNvPr id="571405" name="Rectangle 13"/>
            <p:cNvSpPr>
              <a:spLocks noChangeArrowheads="1"/>
            </p:cNvSpPr>
            <p:nvPr/>
          </p:nvSpPr>
          <p:spPr bwMode="auto">
            <a:xfrm>
              <a:off x="960" y="3056"/>
              <a:ext cx="3888" cy="1072"/>
            </a:xfrm>
            <a:prstGeom prst="rect">
              <a:avLst/>
            </a:prstGeom>
            <a:solidFill>
              <a:schemeClr val="bg1"/>
            </a:solidFill>
            <a:ln w="9525">
              <a:solidFill>
                <a:schemeClr val="tx1"/>
              </a:solidFill>
              <a:miter lim="800000"/>
              <a:headEnd/>
              <a:tailEnd/>
            </a:ln>
            <a:effectLst/>
          </p:spPr>
          <p:txBody>
            <a:bodyPr wrap="none" anchor="t" anchorCtr="0">
              <a:prstTxWarp prst="textNoShape">
                <a:avLst/>
              </a:prstTxWarp>
            </a:bodyPr>
            <a:lstStyle/>
            <a:p>
              <a:pPr>
                <a:lnSpc>
                  <a:spcPct val="90000"/>
                </a:lnSpc>
              </a:pPr>
              <a:r>
                <a:rPr sz="1600" noProof="1">
                  <a:latin typeface="Courier New" charset="0"/>
                </a:rPr>
                <a:t>int</a:t>
              </a:r>
              <a:r>
                <a:rPr sz="1600" noProof="1" smtClean="0">
                  <a:latin typeface="Courier New" charset="0"/>
                </a:rPr>
                <a:t> </a:t>
              </a:r>
              <a:r>
                <a:rPr lang="en-US" sz="1600" noProof="1" smtClean="0">
                  <a:latin typeface="Courier New" charset="0"/>
                </a:rPr>
                <a:t>f</a:t>
              </a:r>
              <a:r>
                <a:rPr sz="1600" noProof="1" smtClean="0">
                  <a:latin typeface="Courier New" charset="0"/>
                </a:rPr>
                <a:t>act</a:t>
              </a:r>
              <a:r>
                <a:rPr sz="1600" noProof="1">
                  <a:latin typeface="Courier New" charset="0"/>
                </a:rPr>
                <a:t>(int n) {</a:t>
              </a:r>
            </a:p>
            <a:p>
              <a:pPr>
                <a:lnSpc>
                  <a:spcPct val="90000"/>
                </a:lnSpc>
              </a:pPr>
              <a:r>
                <a:rPr sz="1600" noProof="1">
                  <a:latin typeface="Courier New" charset="0"/>
                </a:rPr>
                <a:t>   if (n == 0) {</a:t>
              </a:r>
            </a:p>
            <a:p>
              <a:pPr>
                <a:lnSpc>
                  <a:spcPct val="90000"/>
                </a:lnSpc>
              </a:pPr>
              <a:r>
                <a:rPr sz="1600" noProof="1">
                  <a:latin typeface="Courier New" charset="0"/>
                </a:rPr>
                <a:t>      return 1;</a:t>
              </a:r>
            </a:p>
            <a:p>
              <a:pPr>
                <a:lnSpc>
                  <a:spcPct val="90000"/>
                </a:lnSpc>
              </a:pPr>
              <a:r>
                <a:rPr sz="1600" noProof="1">
                  <a:latin typeface="Courier New" charset="0"/>
                </a:rPr>
                <a:t>   } else {</a:t>
              </a:r>
            </a:p>
            <a:p>
              <a:pPr>
                <a:lnSpc>
                  <a:spcPct val="90000"/>
                </a:lnSpc>
              </a:pPr>
              <a:r>
                <a:rPr sz="1600" noProof="1">
                  <a:latin typeface="Courier New" charset="0"/>
                </a:rPr>
                <a:t>      return n *</a:t>
              </a:r>
              <a:r>
                <a:rPr sz="1600" noProof="1" smtClean="0">
                  <a:latin typeface="Courier New" charset="0"/>
                </a:rPr>
                <a:t> </a:t>
              </a:r>
              <a:r>
                <a:rPr lang="en-US" sz="1600" noProof="1" smtClean="0">
                  <a:latin typeface="Courier New" charset="0"/>
                </a:rPr>
                <a:t>f</a:t>
              </a:r>
              <a:r>
                <a:rPr sz="1600" noProof="1" smtClean="0">
                  <a:latin typeface="Courier New" charset="0"/>
                </a:rPr>
                <a:t>act</a:t>
              </a:r>
              <a:r>
                <a:rPr sz="1600" noProof="1">
                  <a:latin typeface="Courier New" charset="0"/>
                </a:rPr>
                <a:t>(n - 1);</a:t>
              </a:r>
            </a:p>
            <a:p>
              <a:pPr>
                <a:lnSpc>
                  <a:spcPct val="90000"/>
                </a:lnSpc>
              </a:pPr>
              <a:r>
                <a:rPr sz="1600" noProof="1">
                  <a:latin typeface="Courier New" charset="0"/>
                </a:rPr>
                <a:t>   }</a:t>
              </a:r>
            </a:p>
            <a:p>
              <a:pPr>
                <a:lnSpc>
                  <a:spcPct val="90000"/>
                </a:lnSpc>
              </a:pPr>
              <a:r>
                <a:rPr sz="1600" noProof="1">
                  <a:latin typeface="Courier New" charset="0"/>
                </a:rPr>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067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Recursive Paradigm</a:t>
            </a:r>
            <a:endParaRPr lang="en-US" sz="4000" dirty="0">
              <a:solidFill>
                <a:schemeClr val="tx1"/>
              </a:solidFill>
            </a:endParaRPr>
          </a:p>
        </p:txBody>
      </p:sp>
      <p:sp>
        <p:nvSpPr>
          <p:cNvPr id="540675" name="Rectangle 3"/>
          <p:cNvSpPr>
            <a:spLocks noChangeArrowheads="1"/>
          </p:cNvSpPr>
          <p:nvPr/>
        </p:nvSpPr>
        <p:spPr bwMode="auto">
          <a:xfrm>
            <a:off x="482600" y="1155700"/>
            <a:ext cx="8128000" cy="1130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Most recursive methods you encounter in an introductory course have bodies that fit the following general pattern:</a:t>
            </a:r>
          </a:p>
        </p:txBody>
      </p:sp>
      <p:sp>
        <p:nvSpPr>
          <p:cNvPr id="540676" name="Rectangle 4"/>
          <p:cNvSpPr>
            <a:spLocks noChangeArrowheads="1"/>
          </p:cNvSpPr>
          <p:nvPr/>
        </p:nvSpPr>
        <p:spPr bwMode="auto">
          <a:xfrm>
            <a:off x="1295400" y="1981200"/>
            <a:ext cx="7010400" cy="1905000"/>
          </a:xfrm>
          <a:prstGeom prst="rect">
            <a:avLst/>
          </a:prstGeom>
          <a:solidFill>
            <a:schemeClr val="bg1"/>
          </a:solidFill>
          <a:ln w="9525">
            <a:solidFill>
              <a:schemeClr val="tx1"/>
            </a:solidFill>
            <a:miter lim="800000"/>
            <a:headEnd/>
            <a:tailEnd/>
          </a:ln>
          <a:effectLst/>
        </p:spPr>
        <p:txBody>
          <a:bodyPr wrap="none" anchor="t" anchorCtr="0">
            <a:prstTxWarp prst="textNoShape">
              <a:avLst/>
            </a:prstTxWarp>
          </a:bodyPr>
          <a:lstStyle/>
          <a:p>
            <a:r>
              <a:rPr lang="en-US" sz="1600" dirty="0">
                <a:latin typeface="Courier New" charset="0"/>
              </a:rPr>
              <a:t>if (</a:t>
            </a:r>
            <a:r>
              <a:rPr lang="en-US" sz="1600" b="0" i="1" dirty="0"/>
              <a:t>test for a simple case</a:t>
            </a:r>
            <a:r>
              <a:rPr lang="en-US" sz="1600" dirty="0">
                <a:latin typeface="Courier New" charset="0"/>
              </a:rPr>
              <a:t>) {</a:t>
            </a:r>
          </a:p>
          <a:p>
            <a:r>
              <a:rPr lang="en-US" sz="1600" dirty="0">
                <a:latin typeface="Courier New" charset="0"/>
              </a:rPr>
              <a:t>   </a:t>
            </a:r>
            <a:r>
              <a:rPr lang="en-US" sz="1600" b="0" i="1" dirty="0"/>
              <a:t>Compute and return the simple solution without using recursion.</a:t>
            </a:r>
            <a:endParaRPr lang="en-US" sz="1600" dirty="0">
              <a:latin typeface="Courier New" charset="0"/>
            </a:endParaRPr>
          </a:p>
          <a:p>
            <a:r>
              <a:rPr lang="en-US" sz="1600" dirty="0">
                <a:latin typeface="Courier New" charset="0"/>
              </a:rPr>
              <a:t>} else {</a:t>
            </a:r>
          </a:p>
          <a:p>
            <a:r>
              <a:rPr lang="en-US" sz="1600" dirty="0">
                <a:latin typeface="Courier New" charset="0"/>
              </a:rPr>
              <a:t>   </a:t>
            </a:r>
            <a:r>
              <a:rPr lang="en-US" sz="1600" b="0" i="1" dirty="0"/>
              <a:t>Divide the problem into one or more </a:t>
            </a:r>
            <a:r>
              <a:rPr lang="en-US" sz="1600" b="0" i="1" dirty="0" err="1"/>
              <a:t>subproblems</a:t>
            </a:r>
            <a:r>
              <a:rPr lang="en-US" sz="1600" b="0" i="1" dirty="0"/>
              <a:t> that have the same form.</a:t>
            </a:r>
            <a:endParaRPr lang="en-US" sz="1600" dirty="0">
              <a:latin typeface="Courier New" charset="0"/>
            </a:endParaRPr>
          </a:p>
          <a:p>
            <a:r>
              <a:rPr lang="en-US" sz="1600" dirty="0">
                <a:latin typeface="Courier New" charset="0"/>
              </a:rPr>
              <a:t>   </a:t>
            </a:r>
            <a:r>
              <a:rPr lang="en-US" sz="1600" b="0" i="1" dirty="0"/>
              <a:t>Solve each of the problems by calling this method recursively.</a:t>
            </a:r>
            <a:endParaRPr lang="en-US" sz="1600" dirty="0">
              <a:latin typeface="Courier New" charset="0"/>
            </a:endParaRPr>
          </a:p>
          <a:p>
            <a:r>
              <a:rPr lang="en-US" sz="1600" dirty="0">
                <a:latin typeface="Courier New" charset="0"/>
              </a:rPr>
              <a:t>   </a:t>
            </a:r>
            <a:r>
              <a:rPr lang="en-US" sz="1600" b="0" i="1" dirty="0"/>
              <a:t>Return the solution from the results of the various </a:t>
            </a:r>
            <a:r>
              <a:rPr lang="en-US" sz="1600" b="0" i="1" dirty="0" err="1"/>
              <a:t>subproblems</a:t>
            </a:r>
            <a:r>
              <a:rPr lang="en-US" sz="1600" b="0" i="1" dirty="0"/>
              <a:t>.</a:t>
            </a:r>
            <a:endParaRPr lang="en-US" sz="1600" dirty="0">
              <a:latin typeface="Courier New" charset="0"/>
            </a:endParaRPr>
          </a:p>
          <a:p>
            <a:r>
              <a:rPr lang="en-US" sz="1600" dirty="0">
                <a:latin typeface="Courier New" charset="0"/>
              </a:rPr>
              <a:t>}</a:t>
            </a:r>
          </a:p>
        </p:txBody>
      </p:sp>
      <p:grpSp>
        <p:nvGrpSpPr>
          <p:cNvPr id="2" name="Group 5"/>
          <p:cNvGrpSpPr>
            <a:grpSpLocks/>
          </p:cNvGrpSpPr>
          <p:nvPr/>
        </p:nvGrpSpPr>
        <p:grpSpPr bwMode="auto">
          <a:xfrm>
            <a:off x="482600" y="4051300"/>
            <a:ext cx="8216900" cy="1438275"/>
            <a:chOff x="304" y="2552"/>
            <a:chExt cx="5176" cy="906"/>
          </a:xfrm>
        </p:grpSpPr>
        <p:sp>
          <p:nvSpPr>
            <p:cNvPr id="540678" name="Rectangle 6"/>
            <p:cNvSpPr>
              <a:spLocks noChangeArrowheads="1"/>
            </p:cNvSpPr>
            <p:nvPr/>
          </p:nvSpPr>
          <p:spPr bwMode="auto">
            <a:xfrm>
              <a:off x="304" y="2552"/>
              <a:ext cx="5120" cy="712"/>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Finding a recursive solution is mostly a matter of figuring out how to break it down so that it fits the paradigm.  When you do so, you must do two things: </a:t>
              </a:r>
            </a:p>
          </p:txBody>
        </p:sp>
        <p:grpSp>
          <p:nvGrpSpPr>
            <p:cNvPr id="3" name="Group 7"/>
            <p:cNvGrpSpPr>
              <a:grpSpLocks/>
            </p:cNvGrpSpPr>
            <p:nvPr/>
          </p:nvGrpSpPr>
          <p:grpSpPr bwMode="auto">
            <a:xfrm>
              <a:off x="552" y="3213"/>
              <a:ext cx="4928" cy="245"/>
              <a:chOff x="552" y="1880"/>
              <a:chExt cx="4928" cy="245"/>
            </a:xfrm>
          </p:grpSpPr>
          <p:sp>
            <p:nvSpPr>
              <p:cNvPr id="540680" name="Text Box 8"/>
              <p:cNvSpPr txBox="1">
                <a:spLocks noChangeArrowheads="1"/>
              </p:cNvSpPr>
              <p:nvPr/>
            </p:nvSpPr>
            <p:spPr bwMode="auto">
              <a:xfrm>
                <a:off x="792" y="1880"/>
                <a:ext cx="4688" cy="245"/>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200" b="0" dirty="0"/>
                  <a:t>Identify </a:t>
                </a:r>
                <a:r>
                  <a:rPr lang="en-US" sz="2200" i="1" dirty="0"/>
                  <a:t>simple cases</a:t>
                </a:r>
                <a:r>
                  <a:rPr lang="en-US" sz="2200" b="0" i="1" dirty="0"/>
                  <a:t> </a:t>
                </a:r>
                <a:r>
                  <a:rPr lang="en-US" sz="2200" b="0" dirty="0"/>
                  <a:t>that can be solved without recursion.</a:t>
                </a:r>
              </a:p>
            </p:txBody>
          </p:sp>
          <p:sp>
            <p:nvSpPr>
              <p:cNvPr id="540681" name="Text Box 9"/>
              <p:cNvSpPr txBox="1">
                <a:spLocks noChangeArrowheads="1"/>
              </p:cNvSpPr>
              <p:nvPr/>
            </p:nvSpPr>
            <p:spPr bwMode="auto">
              <a:xfrm>
                <a:off x="552" y="1880"/>
                <a:ext cx="293"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1.</a:t>
                </a:r>
              </a:p>
            </p:txBody>
          </p:sp>
        </p:grpSp>
      </p:grpSp>
      <p:grpSp>
        <p:nvGrpSpPr>
          <p:cNvPr id="4" name="Group 10"/>
          <p:cNvGrpSpPr>
            <a:grpSpLocks/>
          </p:cNvGrpSpPr>
          <p:nvPr/>
        </p:nvGrpSpPr>
        <p:grpSpPr bwMode="auto">
          <a:xfrm>
            <a:off x="876300" y="5511800"/>
            <a:ext cx="7747000" cy="963613"/>
            <a:chOff x="552" y="3472"/>
            <a:chExt cx="4880" cy="607"/>
          </a:xfrm>
        </p:grpSpPr>
        <p:sp>
          <p:nvSpPr>
            <p:cNvPr id="540683" name="Text Box 11"/>
            <p:cNvSpPr txBox="1">
              <a:spLocks noChangeArrowheads="1"/>
            </p:cNvSpPr>
            <p:nvPr/>
          </p:nvSpPr>
          <p:spPr bwMode="auto">
            <a:xfrm>
              <a:off x="792" y="3472"/>
              <a:ext cx="4640" cy="607"/>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200" b="0" dirty="0"/>
                <a:t>Find a </a:t>
              </a:r>
              <a:r>
                <a:rPr lang="en-US" sz="2200" i="1" dirty="0"/>
                <a:t>recursive decomposition</a:t>
              </a:r>
              <a:r>
                <a:rPr lang="en-US" sz="2200" b="0" i="1" dirty="0"/>
                <a:t> </a:t>
              </a:r>
              <a:r>
                <a:rPr lang="en-US" sz="2200" b="0" dirty="0"/>
                <a:t>that breaks each instance of the problem into simpler </a:t>
              </a:r>
              <a:r>
                <a:rPr lang="en-US" sz="2200" b="0" dirty="0" err="1"/>
                <a:t>subproblems</a:t>
              </a:r>
              <a:r>
                <a:rPr lang="en-US" sz="2200" b="0" dirty="0"/>
                <a:t> of the same type, which you can then solve by applying the method recursively.</a:t>
              </a:r>
              <a:endParaRPr lang="en-US" sz="2400" b="0" dirty="0"/>
            </a:p>
          </p:txBody>
        </p:sp>
        <p:sp>
          <p:nvSpPr>
            <p:cNvPr id="540684" name="Text Box 12"/>
            <p:cNvSpPr txBox="1">
              <a:spLocks noChangeArrowheads="1"/>
            </p:cNvSpPr>
            <p:nvPr/>
          </p:nvSpPr>
          <p:spPr bwMode="auto">
            <a:xfrm>
              <a:off x="552" y="3472"/>
              <a:ext cx="293" cy="23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200" b="0"/>
                <a:t>2.</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6578"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Simulating the</a:t>
            </a:r>
            <a:r>
              <a:rPr lang="en-US" sz="4000" dirty="0" smtClean="0">
                <a:solidFill>
                  <a:srgbClr val="FF0000"/>
                </a:solidFill>
              </a:rPr>
              <a:t> </a:t>
            </a:r>
            <a:r>
              <a:rPr lang="en-US" sz="4000" b="1" dirty="0" smtClean="0">
                <a:solidFill>
                  <a:srgbClr val="FF0000"/>
                </a:solidFill>
                <a:latin typeface="Courier New" charset="0"/>
              </a:rPr>
              <a:t>fact</a:t>
            </a:r>
            <a:r>
              <a:rPr lang="en-US" sz="4000" dirty="0" smtClean="0">
                <a:solidFill>
                  <a:srgbClr val="FF0000"/>
                </a:solidFill>
              </a:rPr>
              <a:t> Function</a:t>
            </a:r>
            <a:endParaRPr lang="en-US" i="1" dirty="0">
              <a:solidFill>
                <a:srgbClr val="FF0000"/>
              </a:solidFill>
            </a:endParaRPr>
          </a:p>
        </p:txBody>
      </p:sp>
      <p:sp>
        <p:nvSpPr>
          <p:cNvPr id="536579" name="Text Box 3">
            <a:hlinkClick r:id="" action="ppaction://hlinkshowjump?jump=nextslide"/>
          </p:cNvPr>
          <p:cNvSpPr txBox="1">
            <a:spLocks noChangeArrowheads="1"/>
          </p:cNvSpPr>
          <p:nvPr/>
        </p:nvSpPr>
        <p:spPr bwMode="auto">
          <a:xfrm>
            <a:off x="7848600" y="6400800"/>
            <a:ext cx="1143000" cy="2444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000" b="0" i="1"/>
              <a:t>skip simulation</a:t>
            </a:r>
          </a:p>
        </p:txBody>
      </p:sp>
      <p:grpSp>
        <p:nvGrpSpPr>
          <p:cNvPr id="2" name="Group 4"/>
          <p:cNvGrpSpPr>
            <a:grpSpLocks/>
          </p:cNvGrpSpPr>
          <p:nvPr/>
        </p:nvGrpSpPr>
        <p:grpSpPr bwMode="auto">
          <a:xfrm>
            <a:off x="1865313" y="5532438"/>
            <a:ext cx="5411787" cy="1165225"/>
            <a:chOff x="1175" y="3485"/>
            <a:chExt cx="3409" cy="734"/>
          </a:xfrm>
        </p:grpSpPr>
        <p:pic>
          <p:nvPicPr>
            <p:cNvPr id="536581" name="Picture 5" descr="Console (1"/>
            <p:cNvPicPr>
              <a:picLocks noChangeAspect="1" noChangeArrowheads="1"/>
            </p:cNvPicPr>
            <p:nvPr/>
          </p:nvPicPr>
          <p:blipFill>
            <a:blip r:embed="rId3"/>
            <a:srcRect/>
            <a:stretch>
              <a:fillRect/>
            </a:stretch>
          </p:blipFill>
          <p:spPr bwMode="auto">
            <a:xfrm>
              <a:off x="1175" y="3504"/>
              <a:ext cx="3409" cy="715"/>
            </a:xfrm>
            <a:prstGeom prst="rect">
              <a:avLst/>
            </a:prstGeom>
            <a:noFill/>
          </p:spPr>
        </p:pic>
        <p:sp>
          <p:nvSpPr>
            <p:cNvPr id="536582" name="Text Box 6"/>
            <p:cNvSpPr txBox="1">
              <a:spLocks noChangeArrowheads="1"/>
            </p:cNvSpPr>
            <p:nvPr/>
          </p:nvSpPr>
          <p:spPr bwMode="auto">
            <a:xfrm>
              <a:off x="1200" y="3485"/>
              <a:ext cx="3360" cy="154"/>
            </a:xfrm>
            <a:prstGeom prst="rect">
              <a:avLst/>
            </a:prstGeom>
            <a:noFill/>
            <a:ln w="9525">
              <a:noFill/>
              <a:miter lim="800000"/>
              <a:headEnd/>
              <a:tailEnd/>
            </a:ln>
            <a:effectLst/>
          </p:spPr>
          <p:txBody>
            <a:bodyPr>
              <a:prstTxWarp prst="textNoShape">
                <a:avLst/>
              </a:prstTxWarp>
              <a:spAutoFit/>
            </a:bodyPr>
            <a:lstStyle/>
            <a:p>
              <a:pPr algn="ctr"/>
              <a:r>
                <a:rPr lang="en-US" sz="1000" dirty="0" err="1" smtClean="0">
                  <a:solidFill>
                    <a:srgbClr val="333333"/>
                  </a:solidFill>
                  <a:latin typeface="Helvetica" charset="0"/>
                </a:rPr>
                <a:t>RecursiveFactorial</a:t>
              </a:r>
              <a:endParaRPr lang="en-US" sz="1000" b="0" dirty="0">
                <a:solidFill>
                  <a:srgbClr val="333333"/>
                </a:solidFill>
                <a:latin typeface="Charcoal CY" charset="-52"/>
              </a:endParaRPr>
            </a:p>
          </p:txBody>
        </p:sp>
      </p:grpSp>
      <p:sp>
        <p:nvSpPr>
          <p:cNvPr id="536583" name="Text Box 7"/>
          <p:cNvSpPr txBox="1">
            <a:spLocks noChangeArrowheads="1"/>
          </p:cNvSpPr>
          <p:nvPr/>
        </p:nvSpPr>
        <p:spPr bwMode="auto">
          <a:xfrm>
            <a:off x="1885950" y="5753100"/>
            <a:ext cx="5029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charset="0"/>
              </a:rPr>
              <a:t>Enter n:</a:t>
            </a:r>
          </a:p>
        </p:txBody>
      </p:sp>
      <p:sp>
        <p:nvSpPr>
          <p:cNvPr id="536584" name="Text Box 8"/>
          <p:cNvSpPr txBox="1">
            <a:spLocks noChangeArrowheads="1"/>
          </p:cNvSpPr>
          <p:nvPr/>
        </p:nvSpPr>
        <p:spPr bwMode="auto">
          <a:xfrm>
            <a:off x="1892300" y="5753100"/>
            <a:ext cx="51181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solidFill>
                  <a:schemeClr val="accent2"/>
                </a:solidFill>
                <a:latin typeface="Courier New" charset="0"/>
              </a:rPr>
              <a:t>         5</a:t>
            </a:r>
          </a:p>
        </p:txBody>
      </p:sp>
      <p:sp>
        <p:nvSpPr>
          <p:cNvPr id="536585" name="Text Box 9"/>
          <p:cNvSpPr txBox="1">
            <a:spLocks noChangeArrowheads="1"/>
          </p:cNvSpPr>
          <p:nvPr/>
        </p:nvSpPr>
        <p:spPr bwMode="auto">
          <a:xfrm>
            <a:off x="1892300" y="5969000"/>
            <a:ext cx="50292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atin typeface="Courier New" charset="0"/>
              </a:rPr>
              <a:t>5! = 120</a:t>
            </a:r>
          </a:p>
        </p:txBody>
      </p:sp>
      <p:sp>
        <p:nvSpPr>
          <p:cNvPr id="536586" name="Rectangle 10"/>
          <p:cNvSpPr>
            <a:spLocks noChangeArrowheads="1"/>
          </p:cNvSpPr>
          <p:nvPr/>
        </p:nvSpPr>
        <p:spPr bwMode="auto">
          <a:xfrm>
            <a:off x="444500" y="1168400"/>
            <a:ext cx="6784975" cy="1882775"/>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536587" name="Text Box 11"/>
          <p:cNvSpPr txBox="1">
            <a:spLocks noChangeArrowheads="1"/>
          </p:cNvSpPr>
          <p:nvPr/>
        </p:nvSpPr>
        <p:spPr bwMode="auto">
          <a:xfrm>
            <a:off x="558800" y="1195615"/>
            <a:ext cx="6832600" cy="1701800"/>
          </a:xfrm>
          <a:prstGeom prst="rect">
            <a:avLst/>
          </a:prstGeom>
          <a:noFill/>
          <a:ln w="9525">
            <a:noFill/>
            <a:miter lim="800000"/>
            <a:headEnd/>
            <a:tailEnd/>
          </a:ln>
          <a:effectLst/>
        </p:spPr>
        <p:txBody>
          <a:bodyPr>
            <a:prstTxWarp prst="textNoShape">
              <a:avLst/>
            </a:prstTxWarp>
            <a:spAutoFit/>
          </a:bodyPr>
          <a:lstStyle/>
          <a:p>
            <a:pPr>
              <a:lnSpc>
                <a:spcPct val="110000"/>
              </a:lnSpc>
            </a:pPr>
            <a:r>
              <a:rPr sz="1600" noProof="1">
                <a:latin typeface="Courier New" charset="0"/>
              </a:rPr>
              <a:t>int main() {</a:t>
            </a:r>
          </a:p>
          <a:p>
            <a:pPr>
              <a:lnSpc>
                <a:spcPct val="110000"/>
              </a:lnSpc>
            </a:pPr>
            <a:r>
              <a:rPr sz="1600" noProof="1">
                <a:latin typeface="Courier New" charset="0"/>
              </a:rPr>
              <a:t>   cout &lt;&lt; "Enter n: ";</a:t>
            </a:r>
          </a:p>
          <a:p>
            <a:pPr>
              <a:lnSpc>
                <a:spcPct val="110000"/>
              </a:lnSpc>
            </a:pPr>
            <a:r>
              <a:rPr sz="1600" noProof="1">
                <a:latin typeface="Courier New" charset="0"/>
              </a:rPr>
              <a:t>   int n =</a:t>
            </a:r>
            <a:r>
              <a:rPr sz="1600" noProof="1" smtClean="0">
                <a:latin typeface="Courier New" charset="0"/>
              </a:rPr>
              <a:t> </a:t>
            </a:r>
            <a:r>
              <a:rPr lang="en-US" sz="1600" noProof="1" smtClean="0">
                <a:latin typeface="Courier New" charset="0"/>
              </a:rPr>
              <a:t>getInteger</a:t>
            </a:r>
            <a:r>
              <a:rPr sz="1600" noProof="1" smtClean="0">
                <a:latin typeface="Courier New" charset="0"/>
              </a:rPr>
              <a:t>(</a:t>
            </a:r>
            <a:r>
              <a:rPr sz="1600" noProof="1">
                <a:latin typeface="Courier New" charset="0"/>
              </a:rPr>
              <a:t>);</a:t>
            </a:r>
          </a:p>
          <a:p>
            <a:pPr>
              <a:lnSpc>
                <a:spcPct val="110000"/>
              </a:lnSpc>
            </a:pPr>
            <a:r>
              <a:rPr sz="1600" noProof="1">
                <a:latin typeface="Courier New" charset="0"/>
              </a:rPr>
              <a:t>   cout &lt;&lt; n &lt;&lt; "! = " &lt;&lt;</a:t>
            </a:r>
            <a:r>
              <a:rPr sz="1600" noProof="1" smtClean="0">
                <a:latin typeface="Courier New" charset="0"/>
              </a:rPr>
              <a:t> </a:t>
            </a:r>
            <a:r>
              <a:rPr lang="en-US" sz="1600" noProof="1" smtClean="0">
                <a:latin typeface="Courier New" charset="0"/>
              </a:rPr>
              <a:t>fact</a:t>
            </a:r>
            <a:r>
              <a:rPr sz="1600" noProof="1" smtClean="0">
                <a:latin typeface="Courier New" charset="0"/>
              </a:rPr>
              <a:t>(</a:t>
            </a:r>
            <a:r>
              <a:rPr sz="1600" noProof="1">
                <a:latin typeface="Courier New" charset="0"/>
              </a:rPr>
              <a:t>n) &lt;&lt; endl;</a:t>
            </a:r>
          </a:p>
          <a:p>
            <a:pPr>
              <a:lnSpc>
                <a:spcPct val="110000"/>
              </a:lnSpc>
            </a:pPr>
            <a:r>
              <a:rPr sz="1600" noProof="1">
                <a:latin typeface="Courier New" charset="0"/>
              </a:rPr>
              <a:t>   return 0;</a:t>
            </a:r>
          </a:p>
          <a:p>
            <a:pPr>
              <a:lnSpc>
                <a:spcPct val="110000"/>
              </a:lnSpc>
            </a:pPr>
            <a:r>
              <a:rPr sz="1600" noProof="1">
                <a:latin typeface="Courier New" charset="0"/>
              </a:rPr>
              <a:t>}</a:t>
            </a:r>
          </a:p>
        </p:txBody>
      </p:sp>
      <p:sp>
        <p:nvSpPr>
          <p:cNvPr id="536588" name="Rectangle 12"/>
          <p:cNvSpPr>
            <a:spLocks noChangeArrowheads="1"/>
          </p:cNvSpPr>
          <p:nvPr/>
        </p:nvSpPr>
        <p:spPr bwMode="auto">
          <a:xfrm>
            <a:off x="6057900" y="2514600"/>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536589" name="Text Box 13"/>
          <p:cNvSpPr txBox="1">
            <a:spLocks noChangeArrowheads="1"/>
          </p:cNvSpPr>
          <p:nvPr/>
        </p:nvSpPr>
        <p:spPr bwMode="auto">
          <a:xfrm>
            <a:off x="6019800" y="2222500"/>
            <a:ext cx="1066800" cy="336550"/>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n</a:t>
            </a:r>
          </a:p>
        </p:txBody>
      </p:sp>
      <p:grpSp>
        <p:nvGrpSpPr>
          <p:cNvPr id="3" name="Group 14"/>
          <p:cNvGrpSpPr>
            <a:grpSpLocks/>
          </p:cNvGrpSpPr>
          <p:nvPr/>
        </p:nvGrpSpPr>
        <p:grpSpPr bwMode="auto">
          <a:xfrm>
            <a:off x="6057900" y="2540000"/>
            <a:ext cx="979488" cy="336550"/>
            <a:chOff x="4655" y="3024"/>
            <a:chExt cx="617" cy="212"/>
          </a:xfrm>
        </p:grpSpPr>
        <p:sp>
          <p:nvSpPr>
            <p:cNvPr id="536591" name="Rectangle 15"/>
            <p:cNvSpPr>
              <a:spLocks noChangeArrowheads="1"/>
            </p:cNvSpPr>
            <p:nvPr/>
          </p:nvSpPr>
          <p:spPr bwMode="auto">
            <a:xfrm>
              <a:off x="4689" y="3041"/>
              <a:ext cx="562" cy="175"/>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536592" name="Text Box 16"/>
            <p:cNvSpPr txBox="1">
              <a:spLocks noChangeArrowheads="1"/>
            </p:cNvSpPr>
            <p:nvPr/>
          </p:nvSpPr>
          <p:spPr bwMode="auto">
            <a:xfrm>
              <a:off x="4655" y="3024"/>
              <a:ext cx="617"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b="0"/>
                <a:t>5</a:t>
              </a:r>
            </a:p>
          </p:txBody>
        </p:sp>
      </p:grpSp>
      <p:sp>
        <p:nvSpPr>
          <p:cNvPr id="536593" name="Rectangle 17"/>
          <p:cNvSpPr>
            <a:spLocks noChangeArrowheads="1"/>
          </p:cNvSpPr>
          <p:nvPr/>
        </p:nvSpPr>
        <p:spPr bwMode="auto">
          <a:xfrm>
            <a:off x="949325" y="1549400"/>
            <a:ext cx="2582863" cy="2698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536594" name="Rectangle 18"/>
          <p:cNvSpPr>
            <a:spLocks noChangeArrowheads="1"/>
          </p:cNvSpPr>
          <p:nvPr/>
        </p:nvSpPr>
        <p:spPr bwMode="auto">
          <a:xfrm>
            <a:off x="949325" y="2087563"/>
            <a:ext cx="4903788" cy="2635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536595" name="AutoShape 19"/>
          <p:cNvSpPr>
            <a:spLocks noChangeArrowheads="1"/>
          </p:cNvSpPr>
          <p:nvPr/>
        </p:nvSpPr>
        <p:spPr bwMode="auto">
          <a:xfrm>
            <a:off x="3871913" y="2497138"/>
            <a:ext cx="679450" cy="312737"/>
          </a:xfrm>
          <a:prstGeom prst="wedgeEllipseCallout">
            <a:avLst>
              <a:gd name="adj1" fmla="val 0"/>
              <a:gd name="adj2" fmla="val -96194"/>
            </a:avLst>
          </a:prstGeom>
          <a:solidFill>
            <a:srgbClr val="FFFF99"/>
          </a:solidFill>
          <a:ln w="9525">
            <a:solidFill>
              <a:schemeClr val="tx1"/>
            </a:solidFill>
            <a:miter lim="800000"/>
            <a:headEnd/>
            <a:tailEnd/>
          </a:ln>
          <a:effectLst/>
        </p:spPr>
        <p:txBody>
          <a:bodyPr wrap="none" anchor="ctr">
            <a:prstTxWarp prst="textNoShape">
              <a:avLst/>
            </a:prstTxWarp>
          </a:bodyPr>
          <a:lstStyle/>
          <a:p>
            <a:pPr algn="ctr"/>
            <a:r>
              <a:rPr lang="en-US" sz="1600" b="0"/>
              <a:t>120</a:t>
            </a:r>
          </a:p>
        </p:txBody>
      </p:sp>
      <p:sp>
        <p:nvSpPr>
          <p:cNvPr id="536596" name="Rectangle 20"/>
          <p:cNvSpPr>
            <a:spLocks noChangeArrowheads="1"/>
          </p:cNvSpPr>
          <p:nvPr/>
        </p:nvSpPr>
        <p:spPr bwMode="auto">
          <a:xfrm>
            <a:off x="949325" y="1816100"/>
            <a:ext cx="2690813" cy="2698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536597" name="Rectangle 21"/>
          <p:cNvSpPr>
            <a:spLocks noChangeArrowheads="1"/>
          </p:cNvSpPr>
          <p:nvPr/>
        </p:nvSpPr>
        <p:spPr bwMode="auto">
          <a:xfrm>
            <a:off x="3759200" y="2089150"/>
            <a:ext cx="928688" cy="2635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4" name="Group 22"/>
          <p:cNvGrpSpPr>
            <a:grpSpLocks/>
          </p:cNvGrpSpPr>
          <p:nvPr/>
        </p:nvGrpSpPr>
        <p:grpSpPr bwMode="auto">
          <a:xfrm>
            <a:off x="596900" y="1546225"/>
            <a:ext cx="6784975" cy="2035175"/>
            <a:chOff x="376" y="878"/>
            <a:chExt cx="4274" cy="1282"/>
          </a:xfrm>
        </p:grpSpPr>
        <p:sp>
          <p:nvSpPr>
            <p:cNvPr id="536599" name="Rectangle 23"/>
            <p:cNvSpPr>
              <a:spLocks noChangeArrowheads="1"/>
            </p:cNvSpPr>
            <p:nvPr/>
          </p:nvSpPr>
          <p:spPr bwMode="auto">
            <a:xfrm>
              <a:off x="376" y="878"/>
              <a:ext cx="4274" cy="128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536600" name="Text Box 24"/>
            <p:cNvSpPr txBox="1">
              <a:spLocks noChangeArrowheads="1"/>
            </p:cNvSpPr>
            <p:nvPr/>
          </p:nvSpPr>
          <p:spPr bwMode="auto">
            <a:xfrm>
              <a:off x="448" y="895"/>
              <a:ext cx="4160" cy="1241"/>
            </a:xfrm>
            <a:prstGeom prst="rect">
              <a:avLst/>
            </a:prstGeom>
            <a:noFill/>
            <a:ln w="9525">
              <a:noFill/>
              <a:miter lim="800000"/>
              <a:headEnd/>
              <a:tailEnd/>
            </a:ln>
            <a:effectLst/>
          </p:spPr>
          <p:txBody>
            <a:bodyPr>
              <a:prstTxWarp prst="textNoShape">
                <a:avLst/>
              </a:prstTxWarp>
              <a:spAutoFit/>
            </a:bodyPr>
            <a:lstStyle/>
            <a:p>
              <a:pPr>
                <a:lnSpc>
                  <a:spcPct val="110000"/>
                </a:lnSpc>
              </a:pPr>
              <a:r>
                <a:rPr sz="1600" noProof="1">
                  <a:latin typeface="Courier New" charset="0"/>
                </a:rPr>
                <a:t>int</a:t>
              </a:r>
              <a:r>
                <a:rPr sz="1600" noProof="1" smtClean="0">
                  <a:latin typeface="Courier New" charset="0"/>
                </a:rPr>
                <a:t> </a:t>
              </a:r>
              <a:r>
                <a:rPr lang="en-US" sz="1600" noProof="1" smtClean="0">
                  <a:latin typeface="Courier New" charset="0"/>
                </a:rPr>
                <a:t>fact</a:t>
              </a:r>
              <a:r>
                <a:rPr sz="1600" noProof="1" smtClean="0">
                  <a:latin typeface="Courier New" charset="0"/>
                </a:rPr>
                <a:t>(</a:t>
              </a:r>
              <a:r>
                <a:rPr sz="1600" noProof="1">
                  <a:latin typeface="Courier New" charset="0"/>
                </a:rPr>
                <a:t>int n) {</a:t>
              </a:r>
            </a:p>
            <a:p>
              <a:pPr>
                <a:lnSpc>
                  <a:spcPct val="110000"/>
                </a:lnSpc>
              </a:pPr>
              <a:r>
                <a:rPr sz="1600" noProof="1">
                  <a:latin typeface="Courier New" charset="0"/>
                </a:rPr>
                <a:t>   if (n == 0) {</a:t>
              </a:r>
            </a:p>
            <a:p>
              <a:pPr>
                <a:lnSpc>
                  <a:spcPct val="110000"/>
                </a:lnSpc>
              </a:pPr>
              <a:r>
                <a:rPr sz="1600" noProof="1">
                  <a:latin typeface="Courier New" charset="0"/>
                </a:rPr>
                <a:t>      return 1;</a:t>
              </a:r>
            </a:p>
            <a:p>
              <a:pPr>
                <a:lnSpc>
                  <a:spcPct val="110000"/>
                </a:lnSpc>
              </a:pPr>
              <a:r>
                <a:rPr sz="1600" noProof="1">
                  <a:latin typeface="Courier New" charset="0"/>
                </a:rPr>
                <a:t>   } else {</a:t>
              </a:r>
            </a:p>
            <a:p>
              <a:pPr>
                <a:lnSpc>
                  <a:spcPct val="110000"/>
                </a:lnSpc>
              </a:pPr>
              <a:r>
                <a:rPr sz="1600" noProof="1">
                  <a:latin typeface="Courier New" charset="0"/>
                </a:rPr>
                <a:t>      return n *</a:t>
              </a:r>
              <a:r>
                <a:rPr sz="1600" noProof="1" smtClean="0">
                  <a:latin typeface="Courier New" charset="0"/>
                </a:rPr>
                <a:t> </a:t>
              </a:r>
              <a:r>
                <a:rPr lang="en-US" sz="1600" noProof="1" smtClean="0">
                  <a:latin typeface="Courier New" charset="0"/>
                </a:rPr>
                <a:t>fact</a:t>
              </a:r>
              <a:r>
                <a:rPr sz="1600" noProof="1" smtClean="0">
                  <a:latin typeface="Courier New" charset="0"/>
                </a:rPr>
                <a:t>(</a:t>
              </a:r>
              <a:r>
                <a:rPr sz="1600" noProof="1">
                  <a:latin typeface="Courier New" charset="0"/>
                </a:rPr>
                <a:t>n - 1);</a:t>
              </a:r>
            </a:p>
            <a:p>
              <a:pPr>
                <a:lnSpc>
                  <a:spcPct val="110000"/>
                </a:lnSpc>
              </a:pPr>
              <a:r>
                <a:rPr sz="1600" noProof="1">
                  <a:latin typeface="Courier New" charset="0"/>
                </a:rPr>
                <a:t>   }</a:t>
              </a:r>
            </a:p>
            <a:p>
              <a:pPr>
                <a:lnSpc>
                  <a:spcPct val="110000"/>
                </a:lnSpc>
              </a:pPr>
              <a:r>
                <a:rPr sz="1600" noProof="1">
                  <a:latin typeface="Courier New" charset="0"/>
                </a:rPr>
                <a:t>}</a:t>
              </a:r>
            </a:p>
          </p:txBody>
        </p:sp>
        <p:sp>
          <p:nvSpPr>
            <p:cNvPr id="536601" name="Rectangle 25"/>
            <p:cNvSpPr>
              <a:spLocks noChangeArrowheads="1"/>
            </p:cNvSpPr>
            <p:nvPr/>
          </p:nvSpPr>
          <p:spPr bwMode="auto">
            <a:xfrm>
              <a:off x="3912" y="1824"/>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536602" name="Text Box 26"/>
            <p:cNvSpPr txBox="1">
              <a:spLocks noChangeArrowheads="1"/>
            </p:cNvSpPr>
            <p:nvPr/>
          </p:nvSpPr>
          <p:spPr bwMode="auto">
            <a:xfrm>
              <a:off x="3888" y="1640"/>
              <a:ext cx="672" cy="212"/>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n</a:t>
              </a:r>
            </a:p>
          </p:txBody>
        </p:sp>
        <p:grpSp>
          <p:nvGrpSpPr>
            <p:cNvPr id="5" name="Group 27"/>
            <p:cNvGrpSpPr>
              <a:grpSpLocks/>
            </p:cNvGrpSpPr>
            <p:nvPr/>
          </p:nvGrpSpPr>
          <p:grpSpPr bwMode="auto">
            <a:xfrm>
              <a:off x="3912" y="1840"/>
              <a:ext cx="617" cy="212"/>
              <a:chOff x="4655" y="3024"/>
              <a:chExt cx="617" cy="212"/>
            </a:xfrm>
          </p:grpSpPr>
          <p:sp>
            <p:nvSpPr>
              <p:cNvPr id="536604" name="Rectangle 28"/>
              <p:cNvSpPr>
                <a:spLocks noChangeArrowheads="1"/>
              </p:cNvSpPr>
              <p:nvPr/>
            </p:nvSpPr>
            <p:spPr bwMode="auto">
              <a:xfrm>
                <a:off x="4689" y="3041"/>
                <a:ext cx="562" cy="175"/>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536605" name="Text Box 29"/>
              <p:cNvSpPr txBox="1">
                <a:spLocks noChangeArrowheads="1"/>
              </p:cNvSpPr>
              <p:nvPr/>
            </p:nvSpPr>
            <p:spPr bwMode="auto">
              <a:xfrm>
                <a:off x="4655" y="3024"/>
                <a:ext cx="617"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b="0"/>
                  <a:t>5</a:t>
                </a:r>
              </a:p>
            </p:txBody>
          </p:sp>
        </p:grpSp>
      </p:grpSp>
      <p:sp>
        <p:nvSpPr>
          <p:cNvPr id="536606" name="Rectangle 30"/>
          <p:cNvSpPr>
            <a:spLocks noChangeArrowheads="1"/>
          </p:cNvSpPr>
          <p:nvPr/>
        </p:nvSpPr>
        <p:spPr bwMode="auto">
          <a:xfrm>
            <a:off x="1101725" y="1927225"/>
            <a:ext cx="1717675" cy="2698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536607" name="AutoShape 31"/>
          <p:cNvSpPr>
            <a:spLocks noChangeArrowheads="1"/>
          </p:cNvSpPr>
          <p:nvPr/>
        </p:nvSpPr>
        <p:spPr bwMode="auto">
          <a:xfrm>
            <a:off x="3198813" y="3152775"/>
            <a:ext cx="679450" cy="312738"/>
          </a:xfrm>
          <a:prstGeom prst="wedgeEllipseCallout">
            <a:avLst>
              <a:gd name="adj1" fmla="val 0"/>
              <a:gd name="adj2" fmla="val -96194"/>
            </a:avLst>
          </a:prstGeom>
          <a:solidFill>
            <a:srgbClr val="FFFF99"/>
          </a:solidFill>
          <a:ln w="9525">
            <a:solidFill>
              <a:schemeClr val="tx1"/>
            </a:solidFill>
            <a:miter lim="800000"/>
            <a:headEnd/>
            <a:tailEnd/>
          </a:ln>
          <a:effectLst/>
        </p:spPr>
        <p:txBody>
          <a:bodyPr wrap="none" anchor="ctr">
            <a:prstTxWarp prst="textNoShape">
              <a:avLst/>
            </a:prstTxWarp>
          </a:bodyPr>
          <a:lstStyle/>
          <a:p>
            <a:pPr algn="ctr"/>
            <a:r>
              <a:rPr lang="en-US" sz="1600" b="0"/>
              <a:t>24</a:t>
            </a:r>
          </a:p>
        </p:txBody>
      </p:sp>
      <p:sp>
        <p:nvSpPr>
          <p:cNvPr id="536608" name="Rectangle 32"/>
          <p:cNvSpPr>
            <a:spLocks noChangeArrowheads="1"/>
          </p:cNvSpPr>
          <p:nvPr/>
        </p:nvSpPr>
        <p:spPr bwMode="auto">
          <a:xfrm>
            <a:off x="1447800" y="2743200"/>
            <a:ext cx="2965450" cy="2635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536609" name="Rectangle 33"/>
          <p:cNvSpPr>
            <a:spLocks noChangeArrowheads="1"/>
          </p:cNvSpPr>
          <p:nvPr/>
        </p:nvSpPr>
        <p:spPr bwMode="auto">
          <a:xfrm>
            <a:off x="2819400" y="2743200"/>
            <a:ext cx="1406525" cy="263525"/>
          </a:xfrm>
          <a:prstGeom prst="rect">
            <a:avLst/>
          </a:prstGeom>
          <a:noFill/>
          <a:ln w="19050">
            <a:solidFill>
              <a:srgbClr val="FF0000"/>
            </a:solidFill>
            <a:miter lim="800000"/>
            <a:headEnd/>
            <a:tailEnd/>
          </a:ln>
          <a:effectLst/>
        </p:spPr>
        <p:txBody>
          <a:bodyPr wrap="none" anchor="ctr">
            <a:prstTxWarp prst="textNoShape">
              <a:avLst/>
            </a:prstTxWarp>
          </a:bodyPr>
          <a:lstStyle/>
          <a:p>
            <a:pPr algn="ctr"/>
            <a:endParaRPr lang="en-US"/>
          </a:p>
        </p:txBody>
      </p:sp>
      <p:grpSp>
        <p:nvGrpSpPr>
          <p:cNvPr id="6" name="Group 34"/>
          <p:cNvGrpSpPr>
            <a:grpSpLocks/>
          </p:cNvGrpSpPr>
          <p:nvPr/>
        </p:nvGrpSpPr>
        <p:grpSpPr bwMode="auto">
          <a:xfrm>
            <a:off x="749300" y="1914525"/>
            <a:ext cx="6784975" cy="2035175"/>
            <a:chOff x="376" y="878"/>
            <a:chExt cx="4274" cy="1282"/>
          </a:xfrm>
        </p:grpSpPr>
        <p:sp>
          <p:nvSpPr>
            <p:cNvPr id="536611" name="Rectangle 35"/>
            <p:cNvSpPr>
              <a:spLocks noChangeArrowheads="1"/>
            </p:cNvSpPr>
            <p:nvPr/>
          </p:nvSpPr>
          <p:spPr bwMode="auto">
            <a:xfrm>
              <a:off x="376" y="878"/>
              <a:ext cx="4274" cy="128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536612" name="Text Box 36"/>
            <p:cNvSpPr txBox="1">
              <a:spLocks noChangeArrowheads="1"/>
            </p:cNvSpPr>
            <p:nvPr/>
          </p:nvSpPr>
          <p:spPr bwMode="auto">
            <a:xfrm>
              <a:off x="448" y="895"/>
              <a:ext cx="4160" cy="1241"/>
            </a:xfrm>
            <a:prstGeom prst="rect">
              <a:avLst/>
            </a:prstGeom>
            <a:noFill/>
            <a:ln w="9525">
              <a:noFill/>
              <a:miter lim="800000"/>
              <a:headEnd/>
              <a:tailEnd/>
            </a:ln>
            <a:effectLst/>
          </p:spPr>
          <p:txBody>
            <a:bodyPr>
              <a:prstTxWarp prst="textNoShape">
                <a:avLst/>
              </a:prstTxWarp>
              <a:spAutoFit/>
            </a:bodyPr>
            <a:lstStyle/>
            <a:p>
              <a:pPr>
                <a:lnSpc>
                  <a:spcPct val="110000"/>
                </a:lnSpc>
              </a:pPr>
              <a:r>
                <a:rPr sz="1600" noProof="1">
                  <a:latin typeface="Courier New" charset="0"/>
                </a:rPr>
                <a:t>int</a:t>
              </a:r>
              <a:r>
                <a:rPr sz="1600" noProof="1" smtClean="0">
                  <a:latin typeface="Courier New" charset="0"/>
                </a:rPr>
                <a:t> </a:t>
              </a:r>
              <a:r>
                <a:rPr lang="en-US" sz="1600" noProof="1" smtClean="0">
                  <a:latin typeface="Courier New" charset="0"/>
                </a:rPr>
                <a:t>fact</a:t>
              </a:r>
              <a:r>
                <a:rPr sz="1600" noProof="1" smtClean="0">
                  <a:latin typeface="Courier New" charset="0"/>
                </a:rPr>
                <a:t>(</a:t>
              </a:r>
              <a:r>
                <a:rPr sz="1600" noProof="1">
                  <a:latin typeface="Courier New" charset="0"/>
                </a:rPr>
                <a:t>int n) {</a:t>
              </a:r>
            </a:p>
            <a:p>
              <a:pPr>
                <a:lnSpc>
                  <a:spcPct val="110000"/>
                </a:lnSpc>
              </a:pPr>
              <a:r>
                <a:rPr sz="1600" noProof="1">
                  <a:latin typeface="Courier New" charset="0"/>
                </a:rPr>
                <a:t>   if (n == 0) {</a:t>
              </a:r>
            </a:p>
            <a:p>
              <a:pPr>
                <a:lnSpc>
                  <a:spcPct val="110000"/>
                </a:lnSpc>
              </a:pPr>
              <a:r>
                <a:rPr sz="1600" noProof="1">
                  <a:latin typeface="Courier New" charset="0"/>
                </a:rPr>
                <a:t>      return 1;</a:t>
              </a:r>
            </a:p>
            <a:p>
              <a:pPr>
                <a:lnSpc>
                  <a:spcPct val="110000"/>
                </a:lnSpc>
              </a:pPr>
              <a:r>
                <a:rPr sz="1600" noProof="1">
                  <a:latin typeface="Courier New" charset="0"/>
                </a:rPr>
                <a:t>   } else {</a:t>
              </a:r>
            </a:p>
            <a:p>
              <a:pPr>
                <a:lnSpc>
                  <a:spcPct val="110000"/>
                </a:lnSpc>
              </a:pPr>
              <a:r>
                <a:rPr sz="1600" noProof="1">
                  <a:latin typeface="Courier New" charset="0"/>
                </a:rPr>
                <a:t>      return n *</a:t>
              </a:r>
              <a:r>
                <a:rPr sz="1600" noProof="1" smtClean="0">
                  <a:latin typeface="Courier New" charset="0"/>
                </a:rPr>
                <a:t> </a:t>
              </a:r>
              <a:r>
                <a:rPr lang="en-US" sz="1600" noProof="1" smtClean="0">
                  <a:latin typeface="Courier New" charset="0"/>
                </a:rPr>
                <a:t>fact</a:t>
              </a:r>
              <a:r>
                <a:rPr sz="1600" noProof="1" smtClean="0">
                  <a:latin typeface="Courier New" charset="0"/>
                </a:rPr>
                <a:t>(</a:t>
              </a:r>
              <a:r>
                <a:rPr sz="1600" noProof="1">
                  <a:latin typeface="Courier New" charset="0"/>
                </a:rPr>
                <a:t>n - 1);</a:t>
              </a:r>
            </a:p>
            <a:p>
              <a:pPr>
                <a:lnSpc>
                  <a:spcPct val="110000"/>
                </a:lnSpc>
              </a:pPr>
              <a:r>
                <a:rPr sz="1600" noProof="1">
                  <a:latin typeface="Courier New" charset="0"/>
                </a:rPr>
                <a:t>   }</a:t>
              </a:r>
            </a:p>
            <a:p>
              <a:pPr>
                <a:lnSpc>
                  <a:spcPct val="110000"/>
                </a:lnSpc>
              </a:pPr>
              <a:r>
                <a:rPr sz="1600" noProof="1">
                  <a:latin typeface="Courier New" charset="0"/>
                </a:rPr>
                <a:t>}</a:t>
              </a:r>
            </a:p>
          </p:txBody>
        </p:sp>
        <p:sp>
          <p:nvSpPr>
            <p:cNvPr id="536613" name="Rectangle 37"/>
            <p:cNvSpPr>
              <a:spLocks noChangeArrowheads="1"/>
            </p:cNvSpPr>
            <p:nvPr/>
          </p:nvSpPr>
          <p:spPr bwMode="auto">
            <a:xfrm>
              <a:off x="3912" y="1824"/>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536614" name="Text Box 38"/>
            <p:cNvSpPr txBox="1">
              <a:spLocks noChangeArrowheads="1"/>
            </p:cNvSpPr>
            <p:nvPr/>
          </p:nvSpPr>
          <p:spPr bwMode="auto">
            <a:xfrm>
              <a:off x="3888" y="1640"/>
              <a:ext cx="672" cy="212"/>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n</a:t>
              </a:r>
            </a:p>
          </p:txBody>
        </p:sp>
        <p:grpSp>
          <p:nvGrpSpPr>
            <p:cNvPr id="7" name="Group 39"/>
            <p:cNvGrpSpPr>
              <a:grpSpLocks/>
            </p:cNvGrpSpPr>
            <p:nvPr/>
          </p:nvGrpSpPr>
          <p:grpSpPr bwMode="auto">
            <a:xfrm>
              <a:off x="3912" y="1840"/>
              <a:ext cx="617" cy="212"/>
              <a:chOff x="4655" y="3024"/>
              <a:chExt cx="617" cy="212"/>
            </a:xfrm>
          </p:grpSpPr>
          <p:sp>
            <p:nvSpPr>
              <p:cNvPr id="536616" name="Rectangle 40"/>
              <p:cNvSpPr>
                <a:spLocks noChangeArrowheads="1"/>
              </p:cNvSpPr>
              <p:nvPr/>
            </p:nvSpPr>
            <p:spPr bwMode="auto">
              <a:xfrm>
                <a:off x="4689" y="3041"/>
                <a:ext cx="562" cy="175"/>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536617" name="Text Box 41"/>
              <p:cNvSpPr txBox="1">
                <a:spLocks noChangeArrowheads="1"/>
              </p:cNvSpPr>
              <p:nvPr/>
            </p:nvSpPr>
            <p:spPr bwMode="auto">
              <a:xfrm>
                <a:off x="4655" y="3024"/>
                <a:ext cx="617"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b="0"/>
                  <a:t>4</a:t>
                </a:r>
              </a:p>
            </p:txBody>
          </p:sp>
        </p:grpSp>
      </p:grpSp>
      <p:sp>
        <p:nvSpPr>
          <p:cNvPr id="536618" name="Rectangle 42"/>
          <p:cNvSpPr>
            <a:spLocks noChangeArrowheads="1"/>
          </p:cNvSpPr>
          <p:nvPr/>
        </p:nvSpPr>
        <p:spPr bwMode="auto">
          <a:xfrm>
            <a:off x="1254125" y="2295525"/>
            <a:ext cx="1717675" cy="2698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536619" name="AutoShape 43"/>
          <p:cNvSpPr>
            <a:spLocks noChangeArrowheads="1"/>
          </p:cNvSpPr>
          <p:nvPr/>
        </p:nvSpPr>
        <p:spPr bwMode="auto">
          <a:xfrm>
            <a:off x="3351213" y="3521075"/>
            <a:ext cx="679450" cy="312738"/>
          </a:xfrm>
          <a:prstGeom prst="wedgeEllipseCallout">
            <a:avLst>
              <a:gd name="adj1" fmla="val 0"/>
              <a:gd name="adj2" fmla="val -96194"/>
            </a:avLst>
          </a:prstGeom>
          <a:solidFill>
            <a:srgbClr val="FFFF99"/>
          </a:solidFill>
          <a:ln w="9525">
            <a:solidFill>
              <a:schemeClr val="tx1"/>
            </a:solidFill>
            <a:miter lim="800000"/>
            <a:headEnd/>
            <a:tailEnd/>
          </a:ln>
          <a:effectLst/>
        </p:spPr>
        <p:txBody>
          <a:bodyPr wrap="none" anchor="ctr">
            <a:prstTxWarp prst="textNoShape">
              <a:avLst/>
            </a:prstTxWarp>
          </a:bodyPr>
          <a:lstStyle/>
          <a:p>
            <a:pPr algn="ctr"/>
            <a:r>
              <a:rPr lang="en-US" sz="1600" b="0"/>
              <a:t>6</a:t>
            </a:r>
          </a:p>
        </p:txBody>
      </p:sp>
      <p:sp>
        <p:nvSpPr>
          <p:cNvPr id="536620" name="Rectangle 44"/>
          <p:cNvSpPr>
            <a:spLocks noChangeArrowheads="1"/>
          </p:cNvSpPr>
          <p:nvPr/>
        </p:nvSpPr>
        <p:spPr bwMode="auto">
          <a:xfrm>
            <a:off x="1600200" y="3111500"/>
            <a:ext cx="2962275" cy="2635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536621" name="Rectangle 45"/>
          <p:cNvSpPr>
            <a:spLocks noChangeArrowheads="1"/>
          </p:cNvSpPr>
          <p:nvPr/>
        </p:nvSpPr>
        <p:spPr bwMode="auto">
          <a:xfrm>
            <a:off x="2971800" y="3111500"/>
            <a:ext cx="1408113" cy="2635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8" name="Group 46"/>
          <p:cNvGrpSpPr>
            <a:grpSpLocks/>
          </p:cNvGrpSpPr>
          <p:nvPr/>
        </p:nvGrpSpPr>
        <p:grpSpPr bwMode="auto">
          <a:xfrm>
            <a:off x="911225" y="2286000"/>
            <a:ext cx="6784975" cy="2035175"/>
            <a:chOff x="376" y="878"/>
            <a:chExt cx="4274" cy="1282"/>
          </a:xfrm>
        </p:grpSpPr>
        <p:sp>
          <p:nvSpPr>
            <p:cNvPr id="536623" name="Rectangle 47"/>
            <p:cNvSpPr>
              <a:spLocks noChangeArrowheads="1"/>
            </p:cNvSpPr>
            <p:nvPr/>
          </p:nvSpPr>
          <p:spPr bwMode="auto">
            <a:xfrm>
              <a:off x="376" y="878"/>
              <a:ext cx="4274" cy="128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536624" name="Text Box 48"/>
            <p:cNvSpPr txBox="1">
              <a:spLocks noChangeArrowheads="1"/>
            </p:cNvSpPr>
            <p:nvPr/>
          </p:nvSpPr>
          <p:spPr bwMode="auto">
            <a:xfrm>
              <a:off x="448" y="895"/>
              <a:ext cx="4160" cy="1241"/>
            </a:xfrm>
            <a:prstGeom prst="rect">
              <a:avLst/>
            </a:prstGeom>
            <a:noFill/>
            <a:ln w="9525">
              <a:noFill/>
              <a:miter lim="800000"/>
              <a:headEnd/>
              <a:tailEnd/>
            </a:ln>
            <a:effectLst/>
          </p:spPr>
          <p:txBody>
            <a:bodyPr>
              <a:prstTxWarp prst="textNoShape">
                <a:avLst/>
              </a:prstTxWarp>
              <a:spAutoFit/>
            </a:bodyPr>
            <a:lstStyle/>
            <a:p>
              <a:pPr>
                <a:lnSpc>
                  <a:spcPct val="110000"/>
                </a:lnSpc>
              </a:pPr>
              <a:r>
                <a:rPr sz="1600" noProof="1">
                  <a:latin typeface="Courier New" charset="0"/>
                </a:rPr>
                <a:t>int</a:t>
              </a:r>
              <a:r>
                <a:rPr sz="1600" noProof="1" smtClean="0">
                  <a:latin typeface="Courier New" charset="0"/>
                </a:rPr>
                <a:t> </a:t>
              </a:r>
              <a:r>
                <a:rPr lang="en-US" sz="1600" noProof="1" smtClean="0">
                  <a:latin typeface="Courier New" charset="0"/>
                </a:rPr>
                <a:t>fact</a:t>
              </a:r>
              <a:r>
                <a:rPr sz="1600" noProof="1" smtClean="0">
                  <a:latin typeface="Courier New" charset="0"/>
                </a:rPr>
                <a:t>(</a:t>
              </a:r>
              <a:r>
                <a:rPr sz="1600" noProof="1">
                  <a:latin typeface="Courier New" charset="0"/>
                </a:rPr>
                <a:t>int n) {</a:t>
              </a:r>
            </a:p>
            <a:p>
              <a:pPr>
                <a:lnSpc>
                  <a:spcPct val="110000"/>
                </a:lnSpc>
              </a:pPr>
              <a:r>
                <a:rPr sz="1600" noProof="1">
                  <a:latin typeface="Courier New" charset="0"/>
                </a:rPr>
                <a:t>   if (n == 0) {</a:t>
              </a:r>
            </a:p>
            <a:p>
              <a:pPr>
                <a:lnSpc>
                  <a:spcPct val="110000"/>
                </a:lnSpc>
              </a:pPr>
              <a:r>
                <a:rPr sz="1600" noProof="1">
                  <a:latin typeface="Courier New" charset="0"/>
                </a:rPr>
                <a:t>      return 1;</a:t>
              </a:r>
            </a:p>
            <a:p>
              <a:pPr>
                <a:lnSpc>
                  <a:spcPct val="110000"/>
                </a:lnSpc>
              </a:pPr>
              <a:r>
                <a:rPr sz="1600" noProof="1">
                  <a:latin typeface="Courier New" charset="0"/>
                </a:rPr>
                <a:t>   } else {</a:t>
              </a:r>
            </a:p>
            <a:p>
              <a:pPr>
                <a:lnSpc>
                  <a:spcPct val="110000"/>
                </a:lnSpc>
              </a:pPr>
              <a:r>
                <a:rPr sz="1600" noProof="1">
                  <a:latin typeface="Courier New" charset="0"/>
                </a:rPr>
                <a:t>      return n *</a:t>
              </a:r>
              <a:r>
                <a:rPr sz="1600" noProof="1" smtClean="0">
                  <a:latin typeface="Courier New" charset="0"/>
                </a:rPr>
                <a:t> </a:t>
              </a:r>
              <a:r>
                <a:rPr lang="en-US" sz="1600" noProof="1" smtClean="0">
                  <a:latin typeface="Courier New" charset="0"/>
                </a:rPr>
                <a:t>fact</a:t>
              </a:r>
              <a:r>
                <a:rPr sz="1600" noProof="1" smtClean="0">
                  <a:latin typeface="Courier New" charset="0"/>
                </a:rPr>
                <a:t>(</a:t>
              </a:r>
              <a:r>
                <a:rPr sz="1600" noProof="1">
                  <a:latin typeface="Courier New" charset="0"/>
                </a:rPr>
                <a:t>n - 1);</a:t>
              </a:r>
            </a:p>
            <a:p>
              <a:pPr>
                <a:lnSpc>
                  <a:spcPct val="110000"/>
                </a:lnSpc>
              </a:pPr>
              <a:r>
                <a:rPr sz="1600" noProof="1">
                  <a:latin typeface="Courier New" charset="0"/>
                </a:rPr>
                <a:t>   }</a:t>
              </a:r>
            </a:p>
            <a:p>
              <a:pPr>
                <a:lnSpc>
                  <a:spcPct val="110000"/>
                </a:lnSpc>
              </a:pPr>
              <a:r>
                <a:rPr sz="1600" noProof="1">
                  <a:latin typeface="Courier New" charset="0"/>
                </a:rPr>
                <a:t>}</a:t>
              </a:r>
            </a:p>
          </p:txBody>
        </p:sp>
        <p:sp>
          <p:nvSpPr>
            <p:cNvPr id="536625" name="Rectangle 49"/>
            <p:cNvSpPr>
              <a:spLocks noChangeArrowheads="1"/>
            </p:cNvSpPr>
            <p:nvPr/>
          </p:nvSpPr>
          <p:spPr bwMode="auto">
            <a:xfrm>
              <a:off x="3912" y="1824"/>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536626" name="Text Box 50"/>
            <p:cNvSpPr txBox="1">
              <a:spLocks noChangeArrowheads="1"/>
            </p:cNvSpPr>
            <p:nvPr/>
          </p:nvSpPr>
          <p:spPr bwMode="auto">
            <a:xfrm>
              <a:off x="3888" y="1640"/>
              <a:ext cx="672" cy="212"/>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n</a:t>
              </a:r>
            </a:p>
          </p:txBody>
        </p:sp>
        <p:grpSp>
          <p:nvGrpSpPr>
            <p:cNvPr id="9" name="Group 51"/>
            <p:cNvGrpSpPr>
              <a:grpSpLocks/>
            </p:cNvGrpSpPr>
            <p:nvPr/>
          </p:nvGrpSpPr>
          <p:grpSpPr bwMode="auto">
            <a:xfrm>
              <a:off x="3912" y="1840"/>
              <a:ext cx="617" cy="212"/>
              <a:chOff x="4655" y="3024"/>
              <a:chExt cx="617" cy="212"/>
            </a:xfrm>
          </p:grpSpPr>
          <p:sp>
            <p:nvSpPr>
              <p:cNvPr id="536628" name="Rectangle 52"/>
              <p:cNvSpPr>
                <a:spLocks noChangeArrowheads="1"/>
              </p:cNvSpPr>
              <p:nvPr/>
            </p:nvSpPr>
            <p:spPr bwMode="auto">
              <a:xfrm>
                <a:off x="4689" y="3041"/>
                <a:ext cx="562" cy="175"/>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536629" name="Text Box 53"/>
              <p:cNvSpPr txBox="1">
                <a:spLocks noChangeArrowheads="1"/>
              </p:cNvSpPr>
              <p:nvPr/>
            </p:nvSpPr>
            <p:spPr bwMode="auto">
              <a:xfrm>
                <a:off x="4655" y="3024"/>
                <a:ext cx="617"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b="0"/>
                  <a:t>3</a:t>
                </a:r>
              </a:p>
            </p:txBody>
          </p:sp>
        </p:grpSp>
      </p:grpSp>
      <p:sp>
        <p:nvSpPr>
          <p:cNvPr id="536630" name="Rectangle 54"/>
          <p:cNvSpPr>
            <a:spLocks noChangeArrowheads="1"/>
          </p:cNvSpPr>
          <p:nvPr/>
        </p:nvSpPr>
        <p:spPr bwMode="auto">
          <a:xfrm>
            <a:off x="1416050" y="2667000"/>
            <a:ext cx="1717675" cy="2698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536631" name="AutoShape 55"/>
          <p:cNvSpPr>
            <a:spLocks noChangeArrowheads="1"/>
          </p:cNvSpPr>
          <p:nvPr/>
        </p:nvSpPr>
        <p:spPr bwMode="auto">
          <a:xfrm>
            <a:off x="3513138" y="3892550"/>
            <a:ext cx="679450" cy="312738"/>
          </a:xfrm>
          <a:prstGeom prst="wedgeEllipseCallout">
            <a:avLst>
              <a:gd name="adj1" fmla="val 0"/>
              <a:gd name="adj2" fmla="val -96194"/>
            </a:avLst>
          </a:prstGeom>
          <a:solidFill>
            <a:srgbClr val="FFFF99"/>
          </a:solidFill>
          <a:ln w="9525">
            <a:solidFill>
              <a:schemeClr val="tx1"/>
            </a:solidFill>
            <a:miter lim="800000"/>
            <a:headEnd/>
            <a:tailEnd/>
          </a:ln>
          <a:effectLst/>
        </p:spPr>
        <p:txBody>
          <a:bodyPr wrap="none" anchor="ctr">
            <a:prstTxWarp prst="textNoShape">
              <a:avLst/>
            </a:prstTxWarp>
          </a:bodyPr>
          <a:lstStyle/>
          <a:p>
            <a:pPr algn="ctr"/>
            <a:r>
              <a:rPr lang="en-US" sz="1600" b="0"/>
              <a:t>2</a:t>
            </a:r>
          </a:p>
        </p:txBody>
      </p:sp>
      <p:sp>
        <p:nvSpPr>
          <p:cNvPr id="536632" name="Rectangle 56"/>
          <p:cNvSpPr>
            <a:spLocks noChangeArrowheads="1"/>
          </p:cNvSpPr>
          <p:nvPr/>
        </p:nvSpPr>
        <p:spPr bwMode="auto">
          <a:xfrm>
            <a:off x="1762125" y="3482975"/>
            <a:ext cx="2962275" cy="2635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536633" name="Rectangle 57"/>
          <p:cNvSpPr>
            <a:spLocks noChangeArrowheads="1"/>
          </p:cNvSpPr>
          <p:nvPr/>
        </p:nvSpPr>
        <p:spPr bwMode="auto">
          <a:xfrm>
            <a:off x="3133725" y="3482975"/>
            <a:ext cx="1408113" cy="2635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10" name="Group 58"/>
          <p:cNvGrpSpPr>
            <a:grpSpLocks/>
          </p:cNvGrpSpPr>
          <p:nvPr/>
        </p:nvGrpSpPr>
        <p:grpSpPr bwMode="auto">
          <a:xfrm>
            <a:off x="1063625" y="2651125"/>
            <a:ext cx="6784975" cy="2035175"/>
            <a:chOff x="376" y="878"/>
            <a:chExt cx="4274" cy="1282"/>
          </a:xfrm>
        </p:grpSpPr>
        <p:sp>
          <p:nvSpPr>
            <p:cNvPr id="536635" name="Rectangle 59"/>
            <p:cNvSpPr>
              <a:spLocks noChangeArrowheads="1"/>
            </p:cNvSpPr>
            <p:nvPr/>
          </p:nvSpPr>
          <p:spPr bwMode="auto">
            <a:xfrm>
              <a:off x="376" y="878"/>
              <a:ext cx="4274" cy="128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536636" name="Text Box 60"/>
            <p:cNvSpPr txBox="1">
              <a:spLocks noChangeArrowheads="1"/>
            </p:cNvSpPr>
            <p:nvPr/>
          </p:nvSpPr>
          <p:spPr bwMode="auto">
            <a:xfrm>
              <a:off x="448" y="895"/>
              <a:ext cx="4160" cy="1241"/>
            </a:xfrm>
            <a:prstGeom prst="rect">
              <a:avLst/>
            </a:prstGeom>
            <a:noFill/>
            <a:ln w="9525">
              <a:noFill/>
              <a:miter lim="800000"/>
              <a:headEnd/>
              <a:tailEnd/>
            </a:ln>
            <a:effectLst/>
          </p:spPr>
          <p:txBody>
            <a:bodyPr>
              <a:prstTxWarp prst="textNoShape">
                <a:avLst/>
              </a:prstTxWarp>
              <a:spAutoFit/>
            </a:bodyPr>
            <a:lstStyle/>
            <a:p>
              <a:pPr>
                <a:lnSpc>
                  <a:spcPct val="110000"/>
                </a:lnSpc>
              </a:pPr>
              <a:r>
                <a:rPr sz="1600" noProof="1">
                  <a:latin typeface="Courier New" charset="0"/>
                </a:rPr>
                <a:t>int</a:t>
              </a:r>
              <a:r>
                <a:rPr sz="1600" noProof="1" smtClean="0">
                  <a:latin typeface="Courier New" charset="0"/>
                </a:rPr>
                <a:t> </a:t>
              </a:r>
              <a:r>
                <a:rPr lang="en-US" sz="1600" noProof="1" smtClean="0">
                  <a:latin typeface="Courier New" charset="0"/>
                </a:rPr>
                <a:t>fact</a:t>
              </a:r>
              <a:r>
                <a:rPr sz="1600" noProof="1" smtClean="0">
                  <a:latin typeface="Courier New" charset="0"/>
                </a:rPr>
                <a:t>(</a:t>
              </a:r>
              <a:r>
                <a:rPr sz="1600" noProof="1">
                  <a:latin typeface="Courier New" charset="0"/>
                </a:rPr>
                <a:t>int n) {</a:t>
              </a:r>
            </a:p>
            <a:p>
              <a:pPr>
                <a:lnSpc>
                  <a:spcPct val="110000"/>
                </a:lnSpc>
              </a:pPr>
              <a:r>
                <a:rPr sz="1600" noProof="1">
                  <a:latin typeface="Courier New" charset="0"/>
                </a:rPr>
                <a:t>   if (n == 0) {</a:t>
              </a:r>
            </a:p>
            <a:p>
              <a:pPr>
                <a:lnSpc>
                  <a:spcPct val="110000"/>
                </a:lnSpc>
              </a:pPr>
              <a:r>
                <a:rPr sz="1600" noProof="1">
                  <a:latin typeface="Courier New" charset="0"/>
                </a:rPr>
                <a:t>      return 1;</a:t>
              </a:r>
            </a:p>
            <a:p>
              <a:pPr>
                <a:lnSpc>
                  <a:spcPct val="110000"/>
                </a:lnSpc>
              </a:pPr>
              <a:r>
                <a:rPr sz="1600" noProof="1">
                  <a:latin typeface="Courier New" charset="0"/>
                </a:rPr>
                <a:t>   } else {</a:t>
              </a:r>
            </a:p>
            <a:p>
              <a:pPr>
                <a:lnSpc>
                  <a:spcPct val="110000"/>
                </a:lnSpc>
              </a:pPr>
              <a:r>
                <a:rPr sz="1600" noProof="1">
                  <a:latin typeface="Courier New" charset="0"/>
                </a:rPr>
                <a:t>      return n *</a:t>
              </a:r>
              <a:r>
                <a:rPr sz="1600" noProof="1" smtClean="0">
                  <a:latin typeface="Courier New" charset="0"/>
                </a:rPr>
                <a:t> </a:t>
              </a:r>
              <a:r>
                <a:rPr lang="en-US" sz="1600" noProof="1" smtClean="0">
                  <a:latin typeface="Courier New" charset="0"/>
                </a:rPr>
                <a:t>fact</a:t>
              </a:r>
              <a:r>
                <a:rPr sz="1600" noProof="1" smtClean="0">
                  <a:latin typeface="Courier New" charset="0"/>
                </a:rPr>
                <a:t>(</a:t>
              </a:r>
              <a:r>
                <a:rPr sz="1600" noProof="1">
                  <a:latin typeface="Courier New" charset="0"/>
                </a:rPr>
                <a:t>n - 1);</a:t>
              </a:r>
            </a:p>
            <a:p>
              <a:pPr>
                <a:lnSpc>
                  <a:spcPct val="110000"/>
                </a:lnSpc>
              </a:pPr>
              <a:r>
                <a:rPr sz="1600" noProof="1">
                  <a:latin typeface="Courier New" charset="0"/>
                </a:rPr>
                <a:t>   }</a:t>
              </a:r>
            </a:p>
            <a:p>
              <a:pPr>
                <a:lnSpc>
                  <a:spcPct val="110000"/>
                </a:lnSpc>
              </a:pPr>
              <a:r>
                <a:rPr sz="1600" noProof="1">
                  <a:latin typeface="Courier New" charset="0"/>
                </a:rPr>
                <a:t>}</a:t>
              </a:r>
            </a:p>
          </p:txBody>
        </p:sp>
        <p:sp>
          <p:nvSpPr>
            <p:cNvPr id="536637" name="Rectangle 61"/>
            <p:cNvSpPr>
              <a:spLocks noChangeArrowheads="1"/>
            </p:cNvSpPr>
            <p:nvPr/>
          </p:nvSpPr>
          <p:spPr bwMode="auto">
            <a:xfrm>
              <a:off x="3912" y="1824"/>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536638" name="Text Box 62"/>
            <p:cNvSpPr txBox="1">
              <a:spLocks noChangeArrowheads="1"/>
            </p:cNvSpPr>
            <p:nvPr/>
          </p:nvSpPr>
          <p:spPr bwMode="auto">
            <a:xfrm>
              <a:off x="3888" y="1640"/>
              <a:ext cx="672" cy="212"/>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n</a:t>
              </a:r>
            </a:p>
          </p:txBody>
        </p:sp>
        <p:grpSp>
          <p:nvGrpSpPr>
            <p:cNvPr id="11" name="Group 63"/>
            <p:cNvGrpSpPr>
              <a:grpSpLocks/>
            </p:cNvGrpSpPr>
            <p:nvPr/>
          </p:nvGrpSpPr>
          <p:grpSpPr bwMode="auto">
            <a:xfrm>
              <a:off x="3912" y="1840"/>
              <a:ext cx="617" cy="212"/>
              <a:chOff x="4655" y="3024"/>
              <a:chExt cx="617" cy="212"/>
            </a:xfrm>
          </p:grpSpPr>
          <p:sp>
            <p:nvSpPr>
              <p:cNvPr id="536640" name="Rectangle 64"/>
              <p:cNvSpPr>
                <a:spLocks noChangeArrowheads="1"/>
              </p:cNvSpPr>
              <p:nvPr/>
            </p:nvSpPr>
            <p:spPr bwMode="auto">
              <a:xfrm>
                <a:off x="4689" y="3041"/>
                <a:ext cx="562" cy="175"/>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536641" name="Text Box 65"/>
              <p:cNvSpPr txBox="1">
                <a:spLocks noChangeArrowheads="1"/>
              </p:cNvSpPr>
              <p:nvPr/>
            </p:nvSpPr>
            <p:spPr bwMode="auto">
              <a:xfrm>
                <a:off x="4655" y="3024"/>
                <a:ext cx="617"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b="0"/>
                  <a:t>2</a:t>
                </a:r>
              </a:p>
            </p:txBody>
          </p:sp>
        </p:grpSp>
      </p:grpSp>
      <p:sp>
        <p:nvSpPr>
          <p:cNvPr id="536642" name="Rectangle 66"/>
          <p:cNvSpPr>
            <a:spLocks noChangeArrowheads="1"/>
          </p:cNvSpPr>
          <p:nvPr/>
        </p:nvSpPr>
        <p:spPr bwMode="auto">
          <a:xfrm>
            <a:off x="1568450" y="3032125"/>
            <a:ext cx="1717675" cy="2698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536643" name="AutoShape 67"/>
          <p:cNvSpPr>
            <a:spLocks noChangeArrowheads="1"/>
          </p:cNvSpPr>
          <p:nvPr/>
        </p:nvSpPr>
        <p:spPr bwMode="auto">
          <a:xfrm>
            <a:off x="3676650" y="4257675"/>
            <a:ext cx="679450" cy="312738"/>
          </a:xfrm>
          <a:prstGeom prst="wedgeEllipseCallout">
            <a:avLst>
              <a:gd name="adj1" fmla="val 0"/>
              <a:gd name="adj2" fmla="val -96194"/>
            </a:avLst>
          </a:prstGeom>
          <a:solidFill>
            <a:srgbClr val="FFFF99"/>
          </a:solidFill>
          <a:ln w="9525">
            <a:solidFill>
              <a:schemeClr val="tx1"/>
            </a:solidFill>
            <a:miter lim="800000"/>
            <a:headEnd/>
            <a:tailEnd/>
          </a:ln>
          <a:effectLst/>
        </p:spPr>
        <p:txBody>
          <a:bodyPr wrap="none" anchor="ctr">
            <a:prstTxWarp prst="textNoShape">
              <a:avLst/>
            </a:prstTxWarp>
          </a:bodyPr>
          <a:lstStyle/>
          <a:p>
            <a:pPr algn="ctr"/>
            <a:r>
              <a:rPr lang="en-US" sz="1600" b="0"/>
              <a:t>1</a:t>
            </a:r>
          </a:p>
        </p:txBody>
      </p:sp>
      <p:sp>
        <p:nvSpPr>
          <p:cNvPr id="536644" name="Rectangle 68"/>
          <p:cNvSpPr>
            <a:spLocks noChangeArrowheads="1"/>
          </p:cNvSpPr>
          <p:nvPr/>
        </p:nvSpPr>
        <p:spPr bwMode="auto">
          <a:xfrm>
            <a:off x="1914525" y="3848100"/>
            <a:ext cx="2962275" cy="2635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536645" name="Rectangle 69"/>
          <p:cNvSpPr>
            <a:spLocks noChangeArrowheads="1"/>
          </p:cNvSpPr>
          <p:nvPr/>
        </p:nvSpPr>
        <p:spPr bwMode="auto">
          <a:xfrm>
            <a:off x="3286125" y="3848100"/>
            <a:ext cx="1408113" cy="2635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12" name="Group 70"/>
          <p:cNvGrpSpPr>
            <a:grpSpLocks/>
          </p:cNvGrpSpPr>
          <p:nvPr/>
        </p:nvGrpSpPr>
        <p:grpSpPr bwMode="auto">
          <a:xfrm>
            <a:off x="1216025" y="3019425"/>
            <a:ext cx="6784975" cy="2035175"/>
            <a:chOff x="376" y="878"/>
            <a:chExt cx="4274" cy="1282"/>
          </a:xfrm>
        </p:grpSpPr>
        <p:sp>
          <p:nvSpPr>
            <p:cNvPr id="536647" name="Rectangle 71"/>
            <p:cNvSpPr>
              <a:spLocks noChangeArrowheads="1"/>
            </p:cNvSpPr>
            <p:nvPr/>
          </p:nvSpPr>
          <p:spPr bwMode="auto">
            <a:xfrm>
              <a:off x="376" y="878"/>
              <a:ext cx="4274" cy="128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536648" name="Text Box 72"/>
            <p:cNvSpPr txBox="1">
              <a:spLocks noChangeArrowheads="1"/>
            </p:cNvSpPr>
            <p:nvPr/>
          </p:nvSpPr>
          <p:spPr bwMode="auto">
            <a:xfrm>
              <a:off x="448" y="895"/>
              <a:ext cx="4160" cy="1241"/>
            </a:xfrm>
            <a:prstGeom prst="rect">
              <a:avLst/>
            </a:prstGeom>
            <a:noFill/>
            <a:ln w="9525">
              <a:noFill/>
              <a:miter lim="800000"/>
              <a:headEnd/>
              <a:tailEnd/>
            </a:ln>
            <a:effectLst/>
          </p:spPr>
          <p:txBody>
            <a:bodyPr>
              <a:prstTxWarp prst="textNoShape">
                <a:avLst/>
              </a:prstTxWarp>
              <a:spAutoFit/>
            </a:bodyPr>
            <a:lstStyle/>
            <a:p>
              <a:pPr>
                <a:lnSpc>
                  <a:spcPct val="110000"/>
                </a:lnSpc>
              </a:pPr>
              <a:r>
                <a:rPr sz="1600" noProof="1">
                  <a:latin typeface="Courier New" charset="0"/>
                </a:rPr>
                <a:t>int</a:t>
              </a:r>
              <a:r>
                <a:rPr sz="1600" noProof="1" smtClean="0">
                  <a:latin typeface="Courier New" charset="0"/>
                </a:rPr>
                <a:t> </a:t>
              </a:r>
              <a:r>
                <a:rPr lang="en-US" sz="1600" noProof="1" smtClean="0">
                  <a:latin typeface="Courier New" charset="0"/>
                </a:rPr>
                <a:t>fact</a:t>
              </a:r>
              <a:r>
                <a:rPr sz="1600" noProof="1" smtClean="0">
                  <a:latin typeface="Courier New" charset="0"/>
                </a:rPr>
                <a:t>(</a:t>
              </a:r>
              <a:r>
                <a:rPr sz="1600" noProof="1">
                  <a:latin typeface="Courier New" charset="0"/>
                </a:rPr>
                <a:t>int n) {</a:t>
              </a:r>
            </a:p>
            <a:p>
              <a:pPr>
                <a:lnSpc>
                  <a:spcPct val="110000"/>
                </a:lnSpc>
              </a:pPr>
              <a:r>
                <a:rPr sz="1600" noProof="1">
                  <a:latin typeface="Courier New" charset="0"/>
                </a:rPr>
                <a:t>   if (n == 0) {</a:t>
              </a:r>
            </a:p>
            <a:p>
              <a:pPr>
                <a:lnSpc>
                  <a:spcPct val="110000"/>
                </a:lnSpc>
              </a:pPr>
              <a:r>
                <a:rPr sz="1600" noProof="1">
                  <a:latin typeface="Courier New" charset="0"/>
                </a:rPr>
                <a:t>      return 1;</a:t>
              </a:r>
            </a:p>
            <a:p>
              <a:pPr>
                <a:lnSpc>
                  <a:spcPct val="110000"/>
                </a:lnSpc>
              </a:pPr>
              <a:r>
                <a:rPr sz="1600" noProof="1">
                  <a:latin typeface="Courier New" charset="0"/>
                </a:rPr>
                <a:t>   } else {</a:t>
              </a:r>
            </a:p>
            <a:p>
              <a:pPr>
                <a:lnSpc>
                  <a:spcPct val="110000"/>
                </a:lnSpc>
              </a:pPr>
              <a:r>
                <a:rPr sz="1600" noProof="1">
                  <a:latin typeface="Courier New" charset="0"/>
                </a:rPr>
                <a:t>      return n *</a:t>
              </a:r>
              <a:r>
                <a:rPr sz="1600" noProof="1" smtClean="0">
                  <a:latin typeface="Courier New" charset="0"/>
                </a:rPr>
                <a:t> </a:t>
              </a:r>
              <a:r>
                <a:rPr lang="en-US" sz="1600" noProof="1" smtClean="0">
                  <a:latin typeface="Courier New" charset="0"/>
                </a:rPr>
                <a:t>fact</a:t>
              </a:r>
              <a:r>
                <a:rPr sz="1600" noProof="1" smtClean="0">
                  <a:latin typeface="Courier New" charset="0"/>
                </a:rPr>
                <a:t>(</a:t>
              </a:r>
              <a:r>
                <a:rPr sz="1600" noProof="1">
                  <a:latin typeface="Courier New" charset="0"/>
                </a:rPr>
                <a:t>n - 1);</a:t>
              </a:r>
            </a:p>
            <a:p>
              <a:pPr>
                <a:lnSpc>
                  <a:spcPct val="110000"/>
                </a:lnSpc>
              </a:pPr>
              <a:r>
                <a:rPr sz="1600" noProof="1">
                  <a:latin typeface="Courier New" charset="0"/>
                </a:rPr>
                <a:t>   }</a:t>
              </a:r>
            </a:p>
            <a:p>
              <a:pPr>
                <a:lnSpc>
                  <a:spcPct val="110000"/>
                </a:lnSpc>
              </a:pPr>
              <a:r>
                <a:rPr sz="1600" noProof="1">
                  <a:latin typeface="Courier New" charset="0"/>
                </a:rPr>
                <a:t>}</a:t>
              </a:r>
            </a:p>
          </p:txBody>
        </p:sp>
        <p:sp>
          <p:nvSpPr>
            <p:cNvPr id="536649" name="Rectangle 73"/>
            <p:cNvSpPr>
              <a:spLocks noChangeArrowheads="1"/>
            </p:cNvSpPr>
            <p:nvPr/>
          </p:nvSpPr>
          <p:spPr bwMode="auto">
            <a:xfrm>
              <a:off x="3912" y="1824"/>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536650" name="Text Box 74"/>
            <p:cNvSpPr txBox="1">
              <a:spLocks noChangeArrowheads="1"/>
            </p:cNvSpPr>
            <p:nvPr/>
          </p:nvSpPr>
          <p:spPr bwMode="auto">
            <a:xfrm>
              <a:off x="3888" y="1640"/>
              <a:ext cx="672" cy="212"/>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n</a:t>
              </a:r>
            </a:p>
          </p:txBody>
        </p:sp>
        <p:grpSp>
          <p:nvGrpSpPr>
            <p:cNvPr id="13" name="Group 75"/>
            <p:cNvGrpSpPr>
              <a:grpSpLocks/>
            </p:cNvGrpSpPr>
            <p:nvPr/>
          </p:nvGrpSpPr>
          <p:grpSpPr bwMode="auto">
            <a:xfrm>
              <a:off x="3912" y="1840"/>
              <a:ext cx="617" cy="212"/>
              <a:chOff x="4655" y="3024"/>
              <a:chExt cx="617" cy="212"/>
            </a:xfrm>
          </p:grpSpPr>
          <p:sp>
            <p:nvSpPr>
              <p:cNvPr id="536652" name="Rectangle 76"/>
              <p:cNvSpPr>
                <a:spLocks noChangeArrowheads="1"/>
              </p:cNvSpPr>
              <p:nvPr/>
            </p:nvSpPr>
            <p:spPr bwMode="auto">
              <a:xfrm>
                <a:off x="4689" y="3041"/>
                <a:ext cx="562" cy="175"/>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536653" name="Text Box 77"/>
              <p:cNvSpPr txBox="1">
                <a:spLocks noChangeArrowheads="1"/>
              </p:cNvSpPr>
              <p:nvPr/>
            </p:nvSpPr>
            <p:spPr bwMode="auto">
              <a:xfrm>
                <a:off x="4655" y="3024"/>
                <a:ext cx="617"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b="0"/>
                  <a:t>1</a:t>
                </a:r>
              </a:p>
            </p:txBody>
          </p:sp>
        </p:grpSp>
      </p:grpSp>
      <p:sp>
        <p:nvSpPr>
          <p:cNvPr id="536654" name="Rectangle 78"/>
          <p:cNvSpPr>
            <a:spLocks noChangeArrowheads="1"/>
          </p:cNvSpPr>
          <p:nvPr/>
        </p:nvSpPr>
        <p:spPr bwMode="auto">
          <a:xfrm>
            <a:off x="1720850" y="3400425"/>
            <a:ext cx="1717675" cy="2698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536655" name="AutoShape 79"/>
          <p:cNvSpPr>
            <a:spLocks noChangeArrowheads="1"/>
          </p:cNvSpPr>
          <p:nvPr/>
        </p:nvSpPr>
        <p:spPr bwMode="auto">
          <a:xfrm>
            <a:off x="3806825" y="4625975"/>
            <a:ext cx="679450" cy="312738"/>
          </a:xfrm>
          <a:prstGeom prst="wedgeEllipseCallout">
            <a:avLst>
              <a:gd name="adj1" fmla="val 0"/>
              <a:gd name="adj2" fmla="val -96194"/>
            </a:avLst>
          </a:prstGeom>
          <a:solidFill>
            <a:srgbClr val="FFFF99"/>
          </a:solidFill>
          <a:ln w="9525">
            <a:solidFill>
              <a:schemeClr val="tx1"/>
            </a:solidFill>
            <a:miter lim="800000"/>
            <a:headEnd/>
            <a:tailEnd/>
          </a:ln>
          <a:effectLst/>
        </p:spPr>
        <p:txBody>
          <a:bodyPr wrap="none" anchor="ctr">
            <a:prstTxWarp prst="textNoShape">
              <a:avLst/>
            </a:prstTxWarp>
          </a:bodyPr>
          <a:lstStyle/>
          <a:p>
            <a:pPr algn="ctr"/>
            <a:r>
              <a:rPr lang="en-US" sz="1600" b="0"/>
              <a:t>1</a:t>
            </a:r>
          </a:p>
        </p:txBody>
      </p:sp>
      <p:sp>
        <p:nvSpPr>
          <p:cNvPr id="536656" name="Rectangle 80"/>
          <p:cNvSpPr>
            <a:spLocks noChangeArrowheads="1"/>
          </p:cNvSpPr>
          <p:nvPr/>
        </p:nvSpPr>
        <p:spPr bwMode="auto">
          <a:xfrm>
            <a:off x="2066925" y="4216400"/>
            <a:ext cx="2962275" cy="2635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536657" name="Rectangle 81"/>
          <p:cNvSpPr>
            <a:spLocks noChangeArrowheads="1"/>
          </p:cNvSpPr>
          <p:nvPr/>
        </p:nvSpPr>
        <p:spPr bwMode="auto">
          <a:xfrm>
            <a:off x="3438525" y="4216400"/>
            <a:ext cx="1408113" cy="2635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14" name="Group 82"/>
          <p:cNvGrpSpPr>
            <a:grpSpLocks/>
          </p:cNvGrpSpPr>
          <p:nvPr/>
        </p:nvGrpSpPr>
        <p:grpSpPr bwMode="auto">
          <a:xfrm>
            <a:off x="1368425" y="3390900"/>
            <a:ext cx="6784975" cy="2035175"/>
            <a:chOff x="376" y="878"/>
            <a:chExt cx="4274" cy="1282"/>
          </a:xfrm>
        </p:grpSpPr>
        <p:sp>
          <p:nvSpPr>
            <p:cNvPr id="536659" name="Rectangle 83"/>
            <p:cNvSpPr>
              <a:spLocks noChangeArrowheads="1"/>
            </p:cNvSpPr>
            <p:nvPr/>
          </p:nvSpPr>
          <p:spPr bwMode="auto">
            <a:xfrm>
              <a:off x="376" y="878"/>
              <a:ext cx="4274" cy="128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536660" name="Text Box 84"/>
            <p:cNvSpPr txBox="1">
              <a:spLocks noChangeArrowheads="1"/>
            </p:cNvSpPr>
            <p:nvPr/>
          </p:nvSpPr>
          <p:spPr bwMode="auto">
            <a:xfrm>
              <a:off x="448" y="918"/>
              <a:ext cx="4160" cy="1241"/>
            </a:xfrm>
            <a:prstGeom prst="rect">
              <a:avLst/>
            </a:prstGeom>
            <a:noFill/>
            <a:ln w="9525">
              <a:noFill/>
              <a:miter lim="800000"/>
              <a:headEnd/>
              <a:tailEnd/>
            </a:ln>
            <a:effectLst/>
          </p:spPr>
          <p:txBody>
            <a:bodyPr>
              <a:prstTxWarp prst="textNoShape">
                <a:avLst/>
              </a:prstTxWarp>
              <a:spAutoFit/>
            </a:bodyPr>
            <a:lstStyle/>
            <a:p>
              <a:pPr>
                <a:lnSpc>
                  <a:spcPct val="110000"/>
                </a:lnSpc>
              </a:pPr>
              <a:r>
                <a:rPr sz="1600" noProof="1">
                  <a:latin typeface="Courier New" charset="0"/>
                </a:rPr>
                <a:t>int</a:t>
              </a:r>
              <a:r>
                <a:rPr sz="1600" noProof="1" smtClean="0">
                  <a:latin typeface="Courier New" charset="0"/>
                </a:rPr>
                <a:t> </a:t>
              </a:r>
              <a:r>
                <a:rPr lang="en-US" sz="1600" noProof="1" smtClean="0">
                  <a:latin typeface="Courier New" charset="0"/>
                </a:rPr>
                <a:t>fact</a:t>
              </a:r>
              <a:r>
                <a:rPr sz="1600" noProof="1" smtClean="0">
                  <a:latin typeface="Courier New" charset="0"/>
                </a:rPr>
                <a:t>(</a:t>
              </a:r>
              <a:r>
                <a:rPr sz="1600" noProof="1">
                  <a:latin typeface="Courier New" charset="0"/>
                </a:rPr>
                <a:t>int n) {</a:t>
              </a:r>
            </a:p>
            <a:p>
              <a:pPr>
                <a:lnSpc>
                  <a:spcPct val="110000"/>
                </a:lnSpc>
              </a:pPr>
              <a:r>
                <a:rPr sz="1600" noProof="1">
                  <a:latin typeface="Courier New" charset="0"/>
                </a:rPr>
                <a:t>   if (n == 0) {</a:t>
              </a:r>
            </a:p>
            <a:p>
              <a:pPr>
                <a:lnSpc>
                  <a:spcPct val="110000"/>
                </a:lnSpc>
              </a:pPr>
              <a:r>
                <a:rPr sz="1600" noProof="1">
                  <a:latin typeface="Courier New" charset="0"/>
                </a:rPr>
                <a:t>      return 1;</a:t>
              </a:r>
            </a:p>
            <a:p>
              <a:pPr>
                <a:lnSpc>
                  <a:spcPct val="110000"/>
                </a:lnSpc>
              </a:pPr>
              <a:r>
                <a:rPr sz="1600" noProof="1">
                  <a:latin typeface="Courier New" charset="0"/>
                </a:rPr>
                <a:t>   } else {</a:t>
              </a:r>
            </a:p>
            <a:p>
              <a:pPr>
                <a:lnSpc>
                  <a:spcPct val="110000"/>
                </a:lnSpc>
              </a:pPr>
              <a:r>
                <a:rPr sz="1600" noProof="1">
                  <a:latin typeface="Courier New" charset="0"/>
                </a:rPr>
                <a:t>      return n *</a:t>
              </a:r>
              <a:r>
                <a:rPr sz="1600" noProof="1" smtClean="0">
                  <a:latin typeface="Courier New" charset="0"/>
                </a:rPr>
                <a:t> </a:t>
              </a:r>
              <a:r>
                <a:rPr lang="en-US" sz="1600" noProof="1" smtClean="0">
                  <a:latin typeface="Courier New" charset="0"/>
                </a:rPr>
                <a:t>fact</a:t>
              </a:r>
              <a:r>
                <a:rPr sz="1600" noProof="1" smtClean="0">
                  <a:latin typeface="Courier New" charset="0"/>
                </a:rPr>
                <a:t>(</a:t>
              </a:r>
              <a:r>
                <a:rPr sz="1600" noProof="1">
                  <a:latin typeface="Courier New" charset="0"/>
                </a:rPr>
                <a:t>n - 1);</a:t>
              </a:r>
            </a:p>
            <a:p>
              <a:pPr>
                <a:lnSpc>
                  <a:spcPct val="110000"/>
                </a:lnSpc>
              </a:pPr>
              <a:r>
                <a:rPr sz="1600" noProof="1">
                  <a:latin typeface="Courier New" charset="0"/>
                </a:rPr>
                <a:t>   }</a:t>
              </a:r>
            </a:p>
            <a:p>
              <a:pPr>
                <a:lnSpc>
                  <a:spcPct val="110000"/>
                </a:lnSpc>
              </a:pPr>
              <a:r>
                <a:rPr sz="1600" noProof="1">
                  <a:latin typeface="Courier New" charset="0"/>
                </a:rPr>
                <a:t>}</a:t>
              </a:r>
            </a:p>
          </p:txBody>
        </p:sp>
        <p:sp>
          <p:nvSpPr>
            <p:cNvPr id="536661" name="Rectangle 85"/>
            <p:cNvSpPr>
              <a:spLocks noChangeArrowheads="1"/>
            </p:cNvSpPr>
            <p:nvPr/>
          </p:nvSpPr>
          <p:spPr bwMode="auto">
            <a:xfrm>
              <a:off x="3912" y="1824"/>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536662" name="Text Box 86"/>
            <p:cNvSpPr txBox="1">
              <a:spLocks noChangeArrowheads="1"/>
            </p:cNvSpPr>
            <p:nvPr/>
          </p:nvSpPr>
          <p:spPr bwMode="auto">
            <a:xfrm>
              <a:off x="3888" y="1640"/>
              <a:ext cx="672" cy="212"/>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n</a:t>
              </a:r>
            </a:p>
          </p:txBody>
        </p:sp>
        <p:grpSp>
          <p:nvGrpSpPr>
            <p:cNvPr id="15" name="Group 87"/>
            <p:cNvGrpSpPr>
              <a:grpSpLocks/>
            </p:cNvGrpSpPr>
            <p:nvPr/>
          </p:nvGrpSpPr>
          <p:grpSpPr bwMode="auto">
            <a:xfrm>
              <a:off x="3912" y="1840"/>
              <a:ext cx="617" cy="212"/>
              <a:chOff x="4655" y="3024"/>
              <a:chExt cx="617" cy="212"/>
            </a:xfrm>
          </p:grpSpPr>
          <p:sp>
            <p:nvSpPr>
              <p:cNvPr id="536664" name="Rectangle 88"/>
              <p:cNvSpPr>
                <a:spLocks noChangeArrowheads="1"/>
              </p:cNvSpPr>
              <p:nvPr/>
            </p:nvSpPr>
            <p:spPr bwMode="auto">
              <a:xfrm>
                <a:off x="4689" y="3041"/>
                <a:ext cx="562" cy="175"/>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536665" name="Text Box 89"/>
              <p:cNvSpPr txBox="1">
                <a:spLocks noChangeArrowheads="1"/>
              </p:cNvSpPr>
              <p:nvPr/>
            </p:nvSpPr>
            <p:spPr bwMode="auto">
              <a:xfrm>
                <a:off x="4655" y="3024"/>
                <a:ext cx="617"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b="0"/>
                  <a:t>0</a:t>
                </a:r>
              </a:p>
            </p:txBody>
          </p:sp>
        </p:grpSp>
      </p:grpSp>
      <p:sp>
        <p:nvSpPr>
          <p:cNvPr id="536666" name="Rectangle 90"/>
          <p:cNvSpPr>
            <a:spLocks noChangeArrowheads="1"/>
          </p:cNvSpPr>
          <p:nvPr/>
        </p:nvSpPr>
        <p:spPr bwMode="auto">
          <a:xfrm>
            <a:off x="1873250" y="3771900"/>
            <a:ext cx="1717675" cy="2698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536667" name="Rectangle 91"/>
          <p:cNvSpPr>
            <a:spLocks noChangeArrowheads="1"/>
          </p:cNvSpPr>
          <p:nvPr/>
        </p:nvSpPr>
        <p:spPr bwMode="auto">
          <a:xfrm>
            <a:off x="2219325" y="4051300"/>
            <a:ext cx="1209675" cy="26352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16" name="Group 92"/>
          <p:cNvGrpSpPr>
            <a:grpSpLocks/>
          </p:cNvGrpSpPr>
          <p:nvPr/>
        </p:nvGrpSpPr>
        <p:grpSpPr bwMode="auto">
          <a:xfrm>
            <a:off x="1368425" y="3390900"/>
            <a:ext cx="6784975" cy="2035175"/>
            <a:chOff x="376" y="878"/>
            <a:chExt cx="4274" cy="1282"/>
          </a:xfrm>
        </p:grpSpPr>
        <p:sp>
          <p:nvSpPr>
            <p:cNvPr id="536669" name="Rectangle 93"/>
            <p:cNvSpPr>
              <a:spLocks noChangeArrowheads="1"/>
            </p:cNvSpPr>
            <p:nvPr/>
          </p:nvSpPr>
          <p:spPr bwMode="auto">
            <a:xfrm>
              <a:off x="376" y="878"/>
              <a:ext cx="4274" cy="1282"/>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536670" name="Text Box 94"/>
            <p:cNvSpPr txBox="1">
              <a:spLocks noChangeArrowheads="1"/>
            </p:cNvSpPr>
            <p:nvPr/>
          </p:nvSpPr>
          <p:spPr bwMode="auto">
            <a:xfrm>
              <a:off x="448" y="895"/>
              <a:ext cx="4160" cy="1241"/>
            </a:xfrm>
            <a:prstGeom prst="rect">
              <a:avLst/>
            </a:prstGeom>
            <a:noFill/>
            <a:ln w="9525">
              <a:noFill/>
              <a:miter lim="800000"/>
              <a:headEnd/>
              <a:tailEnd/>
            </a:ln>
            <a:effectLst/>
          </p:spPr>
          <p:txBody>
            <a:bodyPr>
              <a:prstTxWarp prst="textNoShape">
                <a:avLst/>
              </a:prstTxWarp>
              <a:spAutoFit/>
            </a:bodyPr>
            <a:lstStyle/>
            <a:p>
              <a:pPr>
                <a:lnSpc>
                  <a:spcPct val="110000"/>
                </a:lnSpc>
              </a:pPr>
              <a:r>
                <a:rPr sz="1600" noProof="1">
                  <a:latin typeface="Courier New" charset="0"/>
                </a:rPr>
                <a:t>int</a:t>
              </a:r>
              <a:r>
                <a:rPr sz="1600" noProof="1" smtClean="0">
                  <a:latin typeface="Courier New" charset="0"/>
                </a:rPr>
                <a:t> </a:t>
              </a:r>
              <a:r>
                <a:rPr lang="en-US" sz="1600" noProof="1" smtClean="0">
                  <a:latin typeface="Courier New" charset="0"/>
                </a:rPr>
                <a:t>fact</a:t>
              </a:r>
              <a:r>
                <a:rPr sz="1600" noProof="1" smtClean="0">
                  <a:latin typeface="Courier New" charset="0"/>
                </a:rPr>
                <a:t>(</a:t>
              </a:r>
              <a:r>
                <a:rPr sz="1600" noProof="1">
                  <a:latin typeface="Courier New" charset="0"/>
                </a:rPr>
                <a:t>int n) {</a:t>
              </a:r>
            </a:p>
            <a:p>
              <a:pPr>
                <a:lnSpc>
                  <a:spcPct val="110000"/>
                </a:lnSpc>
              </a:pPr>
              <a:r>
                <a:rPr sz="1600" noProof="1">
                  <a:latin typeface="Courier New" charset="0"/>
                </a:rPr>
                <a:t>   if (n == 0) {</a:t>
              </a:r>
            </a:p>
            <a:p>
              <a:pPr>
                <a:lnSpc>
                  <a:spcPct val="110000"/>
                </a:lnSpc>
              </a:pPr>
              <a:r>
                <a:rPr sz="1600" noProof="1">
                  <a:latin typeface="Courier New" charset="0"/>
                </a:rPr>
                <a:t>      return 1;</a:t>
              </a:r>
            </a:p>
            <a:p>
              <a:pPr>
                <a:lnSpc>
                  <a:spcPct val="110000"/>
                </a:lnSpc>
              </a:pPr>
              <a:r>
                <a:rPr sz="1600" noProof="1">
                  <a:latin typeface="Courier New" charset="0"/>
                </a:rPr>
                <a:t>   } else {</a:t>
              </a:r>
            </a:p>
            <a:p>
              <a:pPr>
                <a:lnSpc>
                  <a:spcPct val="110000"/>
                </a:lnSpc>
              </a:pPr>
              <a:r>
                <a:rPr sz="1600" noProof="1">
                  <a:latin typeface="Courier New" charset="0"/>
                </a:rPr>
                <a:t>      return n *</a:t>
              </a:r>
              <a:r>
                <a:rPr sz="1600" noProof="1" smtClean="0">
                  <a:latin typeface="Courier New" charset="0"/>
                </a:rPr>
                <a:t> </a:t>
              </a:r>
              <a:r>
                <a:rPr lang="en-US" sz="1600" noProof="1" smtClean="0">
                  <a:latin typeface="Courier New" charset="0"/>
                </a:rPr>
                <a:t>fact</a:t>
              </a:r>
              <a:r>
                <a:rPr sz="1600" noProof="1" smtClean="0">
                  <a:latin typeface="Courier New" charset="0"/>
                </a:rPr>
                <a:t>(</a:t>
              </a:r>
              <a:r>
                <a:rPr sz="1600" noProof="1">
                  <a:latin typeface="Courier New" charset="0"/>
                </a:rPr>
                <a:t>n - 1);</a:t>
              </a:r>
            </a:p>
            <a:p>
              <a:pPr>
                <a:lnSpc>
                  <a:spcPct val="110000"/>
                </a:lnSpc>
              </a:pPr>
              <a:r>
                <a:rPr sz="1600" noProof="1">
                  <a:latin typeface="Courier New" charset="0"/>
                </a:rPr>
                <a:t>   }</a:t>
              </a:r>
            </a:p>
            <a:p>
              <a:pPr>
                <a:lnSpc>
                  <a:spcPct val="110000"/>
                </a:lnSpc>
              </a:pPr>
              <a:r>
                <a:rPr sz="1600" noProof="1">
                  <a:latin typeface="Courier New" charset="0"/>
                </a:rPr>
                <a:t>}</a:t>
              </a:r>
            </a:p>
          </p:txBody>
        </p:sp>
        <p:sp>
          <p:nvSpPr>
            <p:cNvPr id="536671" name="Rectangle 95"/>
            <p:cNvSpPr>
              <a:spLocks noChangeArrowheads="1"/>
            </p:cNvSpPr>
            <p:nvPr/>
          </p:nvSpPr>
          <p:spPr bwMode="auto">
            <a:xfrm>
              <a:off x="3912" y="1824"/>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536672" name="Text Box 96"/>
            <p:cNvSpPr txBox="1">
              <a:spLocks noChangeArrowheads="1"/>
            </p:cNvSpPr>
            <p:nvPr/>
          </p:nvSpPr>
          <p:spPr bwMode="auto">
            <a:xfrm>
              <a:off x="3888" y="1640"/>
              <a:ext cx="672" cy="212"/>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n</a:t>
              </a:r>
            </a:p>
          </p:txBody>
        </p:sp>
        <p:grpSp>
          <p:nvGrpSpPr>
            <p:cNvPr id="17" name="Group 97"/>
            <p:cNvGrpSpPr>
              <a:grpSpLocks/>
            </p:cNvGrpSpPr>
            <p:nvPr/>
          </p:nvGrpSpPr>
          <p:grpSpPr bwMode="auto">
            <a:xfrm>
              <a:off x="3912" y="1840"/>
              <a:ext cx="617" cy="212"/>
              <a:chOff x="4655" y="3024"/>
              <a:chExt cx="617" cy="212"/>
            </a:xfrm>
          </p:grpSpPr>
          <p:sp>
            <p:nvSpPr>
              <p:cNvPr id="536674" name="Rectangle 98"/>
              <p:cNvSpPr>
                <a:spLocks noChangeArrowheads="1"/>
              </p:cNvSpPr>
              <p:nvPr/>
            </p:nvSpPr>
            <p:spPr bwMode="auto">
              <a:xfrm>
                <a:off x="4689" y="3041"/>
                <a:ext cx="562" cy="175"/>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536675" name="Text Box 99"/>
              <p:cNvSpPr txBox="1">
                <a:spLocks noChangeArrowheads="1"/>
              </p:cNvSpPr>
              <p:nvPr/>
            </p:nvSpPr>
            <p:spPr bwMode="auto">
              <a:xfrm>
                <a:off x="4655" y="3024"/>
                <a:ext cx="617" cy="212"/>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b="0"/>
                  <a:t>0</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36593"/>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499"/>
                                          </p:stCondLst>
                                        </p:cTn>
                                        <p:tgtEl>
                                          <p:spTgt spid="536583">
                                            <p:txEl>
                                              <p:pRg st="0" end="0"/>
                                            </p:txEl>
                                          </p:spTgt>
                                        </p:tgtEl>
                                        <p:attrNameLst>
                                          <p:attrName>style.visibility</p:attrName>
                                        </p:attrNameLst>
                                      </p:cBhvr>
                                      <p:to>
                                        <p:strVal val="visible"/>
                                      </p:to>
                                    </p:set>
                                  </p:child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0"/>
                                          </p:stCondLst>
                                        </p:cTn>
                                        <p:tgtEl>
                                          <p:spTgt spid="536596"/>
                                        </p:tgtEl>
                                        <p:attrNameLst>
                                          <p:attrName>style.visibility</p:attrName>
                                        </p:attrNameLst>
                                      </p:cBhvr>
                                      <p:to>
                                        <p:strVal val="visible"/>
                                      </p:to>
                                    </p:set>
                                  </p:childTnLst>
                                  <p:subTnLst>
                                    <p:set>
                                      <p:cBhvr override="childStyle">
                                        <p:cTn dur="1" fill="hold" display="0" masterRel="nextClick" afterEffect="1"/>
                                        <p:tgtEl>
                                          <p:spTgt spid="536596"/>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536584">
                                            <p:txEl>
                                              <p:pRg st="0" end="0"/>
                                            </p:txEl>
                                          </p:spTgt>
                                        </p:tgtEl>
                                        <p:attrNameLst>
                                          <p:attrName>style.visibility</p:attrName>
                                        </p:attrNameLst>
                                      </p:cBhvr>
                                      <p:to>
                                        <p:strVal val="visible"/>
                                      </p:to>
                                    </p:set>
                                  </p:childTnLst>
                                </p:cTn>
                              </p:par>
                            </p:childTnLst>
                          </p:cTn>
                        </p:par>
                        <p:par>
                          <p:cTn id="16" fill="hold">
                            <p:stCondLst>
                              <p:cond delay="500"/>
                            </p:stCondLst>
                            <p:childTnLst>
                              <p:par>
                                <p:cTn id="17" presetID="1" presetClass="entr" presetSubtype="0" fill="hold" nodeType="afterEffect">
                                  <p:stCondLst>
                                    <p:cond delay="0"/>
                                  </p:stCondLst>
                                  <p:childTnLst>
                                    <p:set>
                                      <p:cBhvr>
                                        <p:cTn id="18" dur="1" fill="hold">
                                          <p:stCondLst>
                                            <p:cond delay="499"/>
                                          </p:stCondLst>
                                        </p:cTn>
                                        <p:tgtEl>
                                          <p:spTgt spid="3"/>
                                        </p:tgtEl>
                                        <p:attrNameLst>
                                          <p:attrName>style.visibility</p:attrName>
                                        </p:attrNameLst>
                                      </p:cBhvr>
                                      <p:to>
                                        <p:strVal val="visible"/>
                                      </p:to>
                                    </p:se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499"/>
                                          </p:stCondLst>
                                        </p:cTn>
                                        <p:tgtEl>
                                          <p:spTgt spid="536594"/>
                                        </p:tgtEl>
                                        <p:attrNameLst>
                                          <p:attrName>style.visibility</p:attrName>
                                        </p:attrNameLst>
                                      </p:cBhvr>
                                      <p:to>
                                        <p:strVal val="visible"/>
                                      </p:to>
                                    </p:set>
                                  </p:childTnLst>
                                  <p:subTnLst>
                                    <p:set>
                                      <p:cBhvr override="childStyle">
                                        <p:cTn dur="1" fill="hold" display="0" masterRel="nextClick" afterEffect="1"/>
                                        <p:tgtEl>
                                          <p:spTgt spid="536594"/>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536597"/>
                                        </p:tgtEl>
                                        <p:attrNameLst>
                                          <p:attrName>style.visibility</p:attrName>
                                        </p:attrNameLst>
                                      </p:cBhvr>
                                      <p:to>
                                        <p:strVal val="visible"/>
                                      </p:to>
                                    </p:set>
                                  </p:childTnLst>
                                  <p:subTnLst>
                                    <p:set>
                                      <p:cBhvr override="childStyle">
                                        <p:cTn dur="1" fill="hold" display="0" masterRel="nextClick" afterEffect="1"/>
                                        <p:tgtEl>
                                          <p:spTgt spid="536597"/>
                                        </p:tgtEl>
                                        <p:attrNameLst>
                                          <p:attrName>style.visibility</p:attrName>
                                        </p:attrNameLst>
                                      </p:cBhvr>
                                      <p:to>
                                        <p:strVal val="hidden"/>
                                      </p:to>
                                    </p:set>
                                  </p:subTnLst>
                                </p:cTn>
                              </p:par>
                            </p:childTnLst>
                          </p:cTn>
                        </p:par>
                      </p:childTnLst>
                    </p:cTn>
                  </p:par>
                  <p:par>
                    <p:cTn id="26" fill="hold">
                      <p:stCondLst>
                        <p:cond delay="indefinite"/>
                      </p:stCondLst>
                      <p:childTnLst>
                        <p:par>
                          <p:cTn id="27" fill="hold">
                            <p:stCondLst>
                              <p:cond delay="0"/>
                            </p:stCondLst>
                            <p:childTnLst>
                              <p:par>
                                <p:cTn id="28" presetID="2" presetClass="entr" presetSubtype="6"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1+#ppt_w/2"/>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536606"/>
                                        </p:tgtEl>
                                        <p:attrNameLst>
                                          <p:attrName>style.visibility</p:attrName>
                                        </p:attrNameLst>
                                      </p:cBhvr>
                                      <p:to>
                                        <p:strVal val="visible"/>
                                      </p:to>
                                    </p:set>
                                  </p:childTnLst>
                                  <p:subTnLst>
                                    <p:set>
                                      <p:cBhvr override="childStyle">
                                        <p:cTn dur="1" fill="hold" display="0" masterRel="nextClick" afterEffect="1"/>
                                        <p:tgtEl>
                                          <p:spTgt spid="536606"/>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536608"/>
                                        </p:tgtEl>
                                        <p:attrNameLst>
                                          <p:attrName>style.visibility</p:attrName>
                                        </p:attrNameLst>
                                      </p:cBhvr>
                                      <p:to>
                                        <p:strVal val="visible"/>
                                      </p:to>
                                    </p:set>
                                  </p:childTnLst>
                                  <p:subTnLst>
                                    <p:set>
                                      <p:cBhvr override="childStyle">
                                        <p:cTn dur="1" fill="hold" display="0" masterRel="nextClick" afterEffect="1"/>
                                        <p:tgtEl>
                                          <p:spTgt spid="536608"/>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536609"/>
                                        </p:tgtEl>
                                        <p:attrNameLst>
                                          <p:attrName>style.visibility</p:attrName>
                                        </p:attrNameLst>
                                      </p:cBhvr>
                                      <p:to>
                                        <p:strVal val="visible"/>
                                      </p:to>
                                    </p:set>
                                  </p:childTnLst>
                                  <p:subTnLst>
                                    <p:set>
                                      <p:cBhvr override="childStyle">
                                        <p:cTn dur="1" fill="hold" display="0" masterRel="nextClick" afterEffect="1"/>
                                        <p:tgtEl>
                                          <p:spTgt spid="536609"/>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2" presetClass="entr" presetSubtype="6"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1+#ppt_w/2"/>
                                          </p:val>
                                        </p:tav>
                                        <p:tav tm="100000">
                                          <p:val>
                                            <p:strVal val="#ppt_x"/>
                                          </p:val>
                                        </p:tav>
                                      </p:tavLst>
                                    </p:anim>
                                    <p:anim calcmode="lin" valueType="num">
                                      <p:cBhvr additive="base">
                                        <p:cTn id="48" dur="500" fill="hold"/>
                                        <p:tgtEl>
                                          <p:spTgt spid="6"/>
                                        </p:tgtEl>
                                        <p:attrNameLst>
                                          <p:attrName>ppt_y</p:attrName>
                                        </p:attrNameLst>
                                      </p:cBhvr>
                                      <p:tavLst>
                                        <p:tav tm="0">
                                          <p:val>
                                            <p:strVal val="1+#ppt_h/2"/>
                                          </p:val>
                                        </p:tav>
                                        <p:tav tm="100000">
                                          <p:val>
                                            <p:strVal val="#ppt_y"/>
                                          </p:val>
                                        </p:tav>
                                      </p:tavLst>
                                    </p:anim>
                                  </p:childTnLst>
                                </p:cTn>
                              </p:par>
                            </p:childTnLst>
                          </p:cTn>
                        </p:par>
                        <p:par>
                          <p:cTn id="49" fill="hold">
                            <p:stCondLst>
                              <p:cond delay="500"/>
                            </p:stCondLst>
                            <p:childTnLst>
                              <p:par>
                                <p:cTn id="50" presetID="1" presetClass="entr" presetSubtype="0" fill="hold" grpId="0" nodeType="afterEffect">
                                  <p:stCondLst>
                                    <p:cond delay="0"/>
                                  </p:stCondLst>
                                  <p:childTnLst>
                                    <p:set>
                                      <p:cBhvr>
                                        <p:cTn id="51" dur="1" fill="hold">
                                          <p:stCondLst>
                                            <p:cond delay="0"/>
                                          </p:stCondLst>
                                        </p:cTn>
                                        <p:tgtEl>
                                          <p:spTgt spid="536618"/>
                                        </p:tgtEl>
                                        <p:attrNameLst>
                                          <p:attrName>style.visibility</p:attrName>
                                        </p:attrNameLst>
                                      </p:cBhvr>
                                      <p:to>
                                        <p:strVal val="visible"/>
                                      </p:to>
                                    </p:set>
                                  </p:childTnLst>
                                  <p:subTnLst>
                                    <p:set>
                                      <p:cBhvr override="childStyle">
                                        <p:cTn dur="1" fill="hold" display="0" masterRel="nextClick" afterEffect="1"/>
                                        <p:tgtEl>
                                          <p:spTgt spid="536618"/>
                                        </p:tgtEl>
                                        <p:attrNameLst>
                                          <p:attrName>style.visibility</p:attrName>
                                        </p:attrNameLst>
                                      </p:cBhvr>
                                      <p:to>
                                        <p:strVal val="hidden"/>
                                      </p:to>
                                    </p:set>
                                  </p:sub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499"/>
                                          </p:stCondLst>
                                        </p:cTn>
                                        <p:tgtEl>
                                          <p:spTgt spid="536620"/>
                                        </p:tgtEl>
                                        <p:attrNameLst>
                                          <p:attrName>style.visibility</p:attrName>
                                        </p:attrNameLst>
                                      </p:cBhvr>
                                      <p:to>
                                        <p:strVal val="visible"/>
                                      </p:to>
                                    </p:set>
                                  </p:childTnLst>
                                  <p:subTnLst>
                                    <p:set>
                                      <p:cBhvr override="childStyle">
                                        <p:cTn dur="1" fill="hold" display="0" masterRel="nextClick" afterEffect="1"/>
                                        <p:tgtEl>
                                          <p:spTgt spid="536620"/>
                                        </p:tgtEl>
                                        <p:attrNameLst>
                                          <p:attrName>style.visibility</p:attrName>
                                        </p:attrNameLst>
                                      </p:cBhvr>
                                      <p:to>
                                        <p:strVal val="hidden"/>
                                      </p:to>
                                    </p:set>
                                  </p:sub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499"/>
                                          </p:stCondLst>
                                        </p:cTn>
                                        <p:tgtEl>
                                          <p:spTgt spid="536621"/>
                                        </p:tgtEl>
                                        <p:attrNameLst>
                                          <p:attrName>style.visibility</p:attrName>
                                        </p:attrNameLst>
                                      </p:cBhvr>
                                      <p:to>
                                        <p:strVal val="visible"/>
                                      </p:to>
                                    </p:set>
                                  </p:childTnLst>
                                  <p:subTnLst>
                                    <p:set>
                                      <p:cBhvr override="childStyle">
                                        <p:cTn dur="1" fill="hold" display="0" masterRel="nextClick" afterEffect="1"/>
                                        <p:tgtEl>
                                          <p:spTgt spid="536621"/>
                                        </p:tgtEl>
                                        <p:attrNameLst>
                                          <p:attrName>style.visibility</p:attrName>
                                        </p:attrNameLst>
                                      </p:cBhvr>
                                      <p:to>
                                        <p:strVal val="hidden"/>
                                      </p:to>
                                    </p:set>
                                  </p:subTnLst>
                                </p:cTn>
                              </p:par>
                            </p:childTnLst>
                          </p:cTn>
                        </p:par>
                      </p:childTnLst>
                    </p:cTn>
                  </p:par>
                  <p:par>
                    <p:cTn id="60" fill="hold">
                      <p:stCondLst>
                        <p:cond delay="indefinite"/>
                      </p:stCondLst>
                      <p:childTnLst>
                        <p:par>
                          <p:cTn id="61" fill="hold">
                            <p:stCondLst>
                              <p:cond delay="0"/>
                            </p:stCondLst>
                            <p:childTnLst>
                              <p:par>
                                <p:cTn id="62" presetID="2" presetClass="entr" presetSubtype="6" fill="hold" nodeType="click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fill="hold"/>
                                        <p:tgtEl>
                                          <p:spTgt spid="8"/>
                                        </p:tgtEl>
                                        <p:attrNameLst>
                                          <p:attrName>ppt_x</p:attrName>
                                        </p:attrNameLst>
                                      </p:cBhvr>
                                      <p:tavLst>
                                        <p:tav tm="0">
                                          <p:val>
                                            <p:strVal val="1+#ppt_w/2"/>
                                          </p:val>
                                        </p:tav>
                                        <p:tav tm="100000">
                                          <p:val>
                                            <p:strVal val="#ppt_x"/>
                                          </p:val>
                                        </p:tav>
                                      </p:tavLst>
                                    </p:anim>
                                    <p:anim calcmode="lin" valueType="num">
                                      <p:cBhvr additive="base">
                                        <p:cTn id="65" dur="500" fill="hold"/>
                                        <p:tgtEl>
                                          <p:spTgt spid="8"/>
                                        </p:tgtEl>
                                        <p:attrNameLst>
                                          <p:attrName>ppt_y</p:attrName>
                                        </p:attrNameLst>
                                      </p:cBhvr>
                                      <p:tavLst>
                                        <p:tav tm="0">
                                          <p:val>
                                            <p:strVal val="1+#ppt_h/2"/>
                                          </p:val>
                                        </p:tav>
                                        <p:tav tm="100000">
                                          <p:val>
                                            <p:strVal val="#ppt_y"/>
                                          </p:val>
                                        </p:tav>
                                      </p:tavLst>
                                    </p:anim>
                                  </p:childTnLst>
                                </p:cTn>
                              </p:par>
                            </p:childTnLst>
                          </p:cTn>
                        </p:par>
                        <p:par>
                          <p:cTn id="66" fill="hold">
                            <p:stCondLst>
                              <p:cond delay="500"/>
                            </p:stCondLst>
                            <p:childTnLst>
                              <p:par>
                                <p:cTn id="67" presetID="1" presetClass="entr" presetSubtype="0" fill="hold" grpId="0" nodeType="afterEffect">
                                  <p:stCondLst>
                                    <p:cond delay="0"/>
                                  </p:stCondLst>
                                  <p:childTnLst>
                                    <p:set>
                                      <p:cBhvr>
                                        <p:cTn id="68" dur="1" fill="hold">
                                          <p:stCondLst>
                                            <p:cond delay="0"/>
                                          </p:stCondLst>
                                        </p:cTn>
                                        <p:tgtEl>
                                          <p:spTgt spid="536630"/>
                                        </p:tgtEl>
                                        <p:attrNameLst>
                                          <p:attrName>style.visibility</p:attrName>
                                        </p:attrNameLst>
                                      </p:cBhvr>
                                      <p:to>
                                        <p:strVal val="visible"/>
                                      </p:to>
                                    </p:set>
                                  </p:childTnLst>
                                  <p:subTnLst>
                                    <p:set>
                                      <p:cBhvr override="childStyle">
                                        <p:cTn dur="1" fill="hold" display="0" masterRel="nextClick" afterEffect="1"/>
                                        <p:tgtEl>
                                          <p:spTgt spid="536630"/>
                                        </p:tgtEl>
                                        <p:attrNameLst>
                                          <p:attrName>style.visibility</p:attrName>
                                        </p:attrNameLst>
                                      </p:cBhvr>
                                      <p:to>
                                        <p:strVal val="hidden"/>
                                      </p:to>
                                    </p:set>
                                  </p:sub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499"/>
                                          </p:stCondLst>
                                        </p:cTn>
                                        <p:tgtEl>
                                          <p:spTgt spid="536632"/>
                                        </p:tgtEl>
                                        <p:attrNameLst>
                                          <p:attrName>style.visibility</p:attrName>
                                        </p:attrNameLst>
                                      </p:cBhvr>
                                      <p:to>
                                        <p:strVal val="visible"/>
                                      </p:to>
                                    </p:set>
                                  </p:childTnLst>
                                  <p:subTnLst>
                                    <p:set>
                                      <p:cBhvr override="childStyle">
                                        <p:cTn dur="1" fill="hold" display="0" masterRel="nextClick" afterEffect="1"/>
                                        <p:tgtEl>
                                          <p:spTgt spid="536632"/>
                                        </p:tgtEl>
                                        <p:attrNameLst>
                                          <p:attrName>style.visibility</p:attrName>
                                        </p:attrNameLst>
                                      </p:cBhvr>
                                      <p:to>
                                        <p:strVal val="hidden"/>
                                      </p:to>
                                    </p:set>
                                  </p:sub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499"/>
                                          </p:stCondLst>
                                        </p:cTn>
                                        <p:tgtEl>
                                          <p:spTgt spid="536633"/>
                                        </p:tgtEl>
                                        <p:attrNameLst>
                                          <p:attrName>style.visibility</p:attrName>
                                        </p:attrNameLst>
                                      </p:cBhvr>
                                      <p:to>
                                        <p:strVal val="visible"/>
                                      </p:to>
                                    </p:set>
                                  </p:childTnLst>
                                  <p:subTnLst>
                                    <p:set>
                                      <p:cBhvr override="childStyle">
                                        <p:cTn dur="1" fill="hold" display="0" masterRel="nextClick" afterEffect="1"/>
                                        <p:tgtEl>
                                          <p:spTgt spid="536633"/>
                                        </p:tgtEl>
                                        <p:attrNameLst>
                                          <p:attrName>style.visibility</p:attrName>
                                        </p:attrNameLst>
                                      </p:cBhvr>
                                      <p:to>
                                        <p:strVal val="hidden"/>
                                      </p:to>
                                    </p:set>
                                  </p:subTnLst>
                                </p:cTn>
                              </p:par>
                            </p:childTnLst>
                          </p:cTn>
                        </p:par>
                      </p:childTnLst>
                    </p:cTn>
                  </p:par>
                  <p:par>
                    <p:cTn id="77" fill="hold">
                      <p:stCondLst>
                        <p:cond delay="indefinite"/>
                      </p:stCondLst>
                      <p:childTnLst>
                        <p:par>
                          <p:cTn id="78" fill="hold">
                            <p:stCondLst>
                              <p:cond delay="0"/>
                            </p:stCondLst>
                            <p:childTnLst>
                              <p:par>
                                <p:cTn id="79" presetID="2" presetClass="entr" presetSubtype="6" fill="hold" nodeType="click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additive="base">
                                        <p:cTn id="81" dur="500" fill="hold"/>
                                        <p:tgtEl>
                                          <p:spTgt spid="10"/>
                                        </p:tgtEl>
                                        <p:attrNameLst>
                                          <p:attrName>ppt_x</p:attrName>
                                        </p:attrNameLst>
                                      </p:cBhvr>
                                      <p:tavLst>
                                        <p:tav tm="0">
                                          <p:val>
                                            <p:strVal val="1+#ppt_w/2"/>
                                          </p:val>
                                        </p:tav>
                                        <p:tav tm="100000">
                                          <p:val>
                                            <p:strVal val="#ppt_x"/>
                                          </p:val>
                                        </p:tav>
                                      </p:tavLst>
                                    </p:anim>
                                    <p:anim calcmode="lin" valueType="num">
                                      <p:cBhvr additive="base">
                                        <p:cTn id="82" dur="500" fill="hold"/>
                                        <p:tgtEl>
                                          <p:spTgt spid="10"/>
                                        </p:tgtEl>
                                        <p:attrNameLst>
                                          <p:attrName>ppt_y</p:attrName>
                                        </p:attrNameLst>
                                      </p:cBhvr>
                                      <p:tavLst>
                                        <p:tav tm="0">
                                          <p:val>
                                            <p:strVal val="1+#ppt_h/2"/>
                                          </p:val>
                                        </p:tav>
                                        <p:tav tm="100000">
                                          <p:val>
                                            <p:strVal val="#ppt_y"/>
                                          </p:val>
                                        </p:tav>
                                      </p:tavLst>
                                    </p:anim>
                                  </p:childTnLst>
                                </p:cTn>
                              </p:par>
                            </p:childTnLst>
                          </p:cTn>
                        </p:par>
                        <p:par>
                          <p:cTn id="83" fill="hold">
                            <p:stCondLst>
                              <p:cond delay="500"/>
                            </p:stCondLst>
                            <p:childTnLst>
                              <p:par>
                                <p:cTn id="84" presetID="1" presetClass="entr" presetSubtype="0" fill="hold" grpId="0" nodeType="afterEffect">
                                  <p:stCondLst>
                                    <p:cond delay="0"/>
                                  </p:stCondLst>
                                  <p:childTnLst>
                                    <p:set>
                                      <p:cBhvr>
                                        <p:cTn id="85" dur="1" fill="hold">
                                          <p:stCondLst>
                                            <p:cond delay="0"/>
                                          </p:stCondLst>
                                        </p:cTn>
                                        <p:tgtEl>
                                          <p:spTgt spid="536642"/>
                                        </p:tgtEl>
                                        <p:attrNameLst>
                                          <p:attrName>style.visibility</p:attrName>
                                        </p:attrNameLst>
                                      </p:cBhvr>
                                      <p:to>
                                        <p:strVal val="visible"/>
                                      </p:to>
                                    </p:set>
                                  </p:childTnLst>
                                  <p:subTnLst>
                                    <p:set>
                                      <p:cBhvr override="childStyle">
                                        <p:cTn dur="1" fill="hold" display="0" masterRel="nextClick" afterEffect="1"/>
                                        <p:tgtEl>
                                          <p:spTgt spid="536642"/>
                                        </p:tgtEl>
                                        <p:attrNameLst>
                                          <p:attrName>style.visibility</p:attrName>
                                        </p:attrNameLst>
                                      </p:cBhvr>
                                      <p:to>
                                        <p:strVal val="hidden"/>
                                      </p:to>
                                    </p:set>
                                  </p:sub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0" nodeType="clickEffect">
                                  <p:stCondLst>
                                    <p:cond delay="0"/>
                                  </p:stCondLst>
                                  <p:childTnLst>
                                    <p:set>
                                      <p:cBhvr>
                                        <p:cTn id="89" dur="1" fill="hold">
                                          <p:stCondLst>
                                            <p:cond delay="499"/>
                                          </p:stCondLst>
                                        </p:cTn>
                                        <p:tgtEl>
                                          <p:spTgt spid="536644"/>
                                        </p:tgtEl>
                                        <p:attrNameLst>
                                          <p:attrName>style.visibility</p:attrName>
                                        </p:attrNameLst>
                                      </p:cBhvr>
                                      <p:to>
                                        <p:strVal val="visible"/>
                                      </p:to>
                                    </p:set>
                                  </p:childTnLst>
                                  <p:subTnLst>
                                    <p:set>
                                      <p:cBhvr override="childStyle">
                                        <p:cTn dur="1" fill="hold" display="0" masterRel="nextClick" afterEffect="1"/>
                                        <p:tgtEl>
                                          <p:spTgt spid="536644"/>
                                        </p:tgtEl>
                                        <p:attrNameLst>
                                          <p:attrName>style.visibility</p:attrName>
                                        </p:attrNameLst>
                                      </p:cBhvr>
                                      <p:to>
                                        <p:strVal val="hidden"/>
                                      </p:to>
                                    </p:set>
                                  </p:sub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childTnLst>
                                    <p:set>
                                      <p:cBhvr>
                                        <p:cTn id="93" dur="1" fill="hold">
                                          <p:stCondLst>
                                            <p:cond delay="499"/>
                                          </p:stCondLst>
                                        </p:cTn>
                                        <p:tgtEl>
                                          <p:spTgt spid="536645"/>
                                        </p:tgtEl>
                                        <p:attrNameLst>
                                          <p:attrName>style.visibility</p:attrName>
                                        </p:attrNameLst>
                                      </p:cBhvr>
                                      <p:to>
                                        <p:strVal val="visible"/>
                                      </p:to>
                                    </p:set>
                                  </p:childTnLst>
                                  <p:subTnLst>
                                    <p:set>
                                      <p:cBhvr override="childStyle">
                                        <p:cTn dur="1" fill="hold" display="0" masterRel="nextClick" afterEffect="1"/>
                                        <p:tgtEl>
                                          <p:spTgt spid="536645"/>
                                        </p:tgtEl>
                                        <p:attrNameLst>
                                          <p:attrName>style.visibility</p:attrName>
                                        </p:attrNameLst>
                                      </p:cBhvr>
                                      <p:to>
                                        <p:strVal val="hidden"/>
                                      </p:to>
                                    </p:set>
                                  </p:subTnLst>
                                </p:cTn>
                              </p:par>
                            </p:childTnLst>
                          </p:cTn>
                        </p:par>
                      </p:childTnLst>
                    </p:cTn>
                  </p:par>
                  <p:par>
                    <p:cTn id="94" fill="hold">
                      <p:stCondLst>
                        <p:cond delay="indefinite"/>
                      </p:stCondLst>
                      <p:childTnLst>
                        <p:par>
                          <p:cTn id="95" fill="hold">
                            <p:stCondLst>
                              <p:cond delay="0"/>
                            </p:stCondLst>
                            <p:childTnLst>
                              <p:par>
                                <p:cTn id="96" presetID="2" presetClass="entr" presetSubtype="6" fill="hold" nodeType="clickEffect">
                                  <p:stCondLst>
                                    <p:cond delay="0"/>
                                  </p:stCondLst>
                                  <p:childTnLst>
                                    <p:set>
                                      <p:cBhvr>
                                        <p:cTn id="97" dur="1" fill="hold">
                                          <p:stCondLst>
                                            <p:cond delay="0"/>
                                          </p:stCondLst>
                                        </p:cTn>
                                        <p:tgtEl>
                                          <p:spTgt spid="12"/>
                                        </p:tgtEl>
                                        <p:attrNameLst>
                                          <p:attrName>style.visibility</p:attrName>
                                        </p:attrNameLst>
                                      </p:cBhvr>
                                      <p:to>
                                        <p:strVal val="visible"/>
                                      </p:to>
                                    </p:set>
                                    <p:anim calcmode="lin" valueType="num">
                                      <p:cBhvr additive="base">
                                        <p:cTn id="98" dur="500" fill="hold"/>
                                        <p:tgtEl>
                                          <p:spTgt spid="12"/>
                                        </p:tgtEl>
                                        <p:attrNameLst>
                                          <p:attrName>ppt_x</p:attrName>
                                        </p:attrNameLst>
                                      </p:cBhvr>
                                      <p:tavLst>
                                        <p:tav tm="0">
                                          <p:val>
                                            <p:strVal val="1+#ppt_w/2"/>
                                          </p:val>
                                        </p:tav>
                                        <p:tav tm="100000">
                                          <p:val>
                                            <p:strVal val="#ppt_x"/>
                                          </p:val>
                                        </p:tav>
                                      </p:tavLst>
                                    </p:anim>
                                    <p:anim calcmode="lin" valueType="num">
                                      <p:cBhvr additive="base">
                                        <p:cTn id="99" dur="500" fill="hold"/>
                                        <p:tgtEl>
                                          <p:spTgt spid="12"/>
                                        </p:tgtEl>
                                        <p:attrNameLst>
                                          <p:attrName>ppt_y</p:attrName>
                                        </p:attrNameLst>
                                      </p:cBhvr>
                                      <p:tavLst>
                                        <p:tav tm="0">
                                          <p:val>
                                            <p:strVal val="1+#ppt_h/2"/>
                                          </p:val>
                                        </p:tav>
                                        <p:tav tm="100000">
                                          <p:val>
                                            <p:strVal val="#ppt_y"/>
                                          </p:val>
                                        </p:tav>
                                      </p:tavLst>
                                    </p:anim>
                                  </p:childTnLst>
                                </p:cTn>
                              </p:par>
                            </p:childTnLst>
                          </p:cTn>
                        </p:par>
                        <p:par>
                          <p:cTn id="100" fill="hold">
                            <p:stCondLst>
                              <p:cond delay="500"/>
                            </p:stCondLst>
                            <p:childTnLst>
                              <p:par>
                                <p:cTn id="101" presetID="1" presetClass="entr" presetSubtype="0" fill="hold" grpId="0" nodeType="afterEffect">
                                  <p:stCondLst>
                                    <p:cond delay="0"/>
                                  </p:stCondLst>
                                  <p:childTnLst>
                                    <p:set>
                                      <p:cBhvr>
                                        <p:cTn id="102" dur="1" fill="hold">
                                          <p:stCondLst>
                                            <p:cond delay="0"/>
                                          </p:stCondLst>
                                        </p:cTn>
                                        <p:tgtEl>
                                          <p:spTgt spid="536654"/>
                                        </p:tgtEl>
                                        <p:attrNameLst>
                                          <p:attrName>style.visibility</p:attrName>
                                        </p:attrNameLst>
                                      </p:cBhvr>
                                      <p:to>
                                        <p:strVal val="visible"/>
                                      </p:to>
                                    </p:set>
                                  </p:childTnLst>
                                  <p:subTnLst>
                                    <p:set>
                                      <p:cBhvr override="childStyle">
                                        <p:cTn dur="1" fill="hold" display="0" masterRel="nextClick" afterEffect="1"/>
                                        <p:tgtEl>
                                          <p:spTgt spid="536654"/>
                                        </p:tgtEl>
                                        <p:attrNameLst>
                                          <p:attrName>style.visibility</p:attrName>
                                        </p:attrNameLst>
                                      </p:cBhvr>
                                      <p:to>
                                        <p:strVal val="hidden"/>
                                      </p:to>
                                    </p:set>
                                  </p:sub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499"/>
                                          </p:stCondLst>
                                        </p:cTn>
                                        <p:tgtEl>
                                          <p:spTgt spid="536656"/>
                                        </p:tgtEl>
                                        <p:attrNameLst>
                                          <p:attrName>style.visibility</p:attrName>
                                        </p:attrNameLst>
                                      </p:cBhvr>
                                      <p:to>
                                        <p:strVal val="visible"/>
                                      </p:to>
                                    </p:set>
                                  </p:childTnLst>
                                  <p:subTnLst>
                                    <p:set>
                                      <p:cBhvr override="childStyle">
                                        <p:cTn dur="1" fill="hold" display="0" masterRel="nextClick" afterEffect="1"/>
                                        <p:tgtEl>
                                          <p:spTgt spid="536656"/>
                                        </p:tgtEl>
                                        <p:attrNameLst>
                                          <p:attrName>style.visibility</p:attrName>
                                        </p:attrNameLst>
                                      </p:cBhvr>
                                      <p:to>
                                        <p:strVal val="hidden"/>
                                      </p:to>
                                    </p:set>
                                  </p:sub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499"/>
                                          </p:stCondLst>
                                        </p:cTn>
                                        <p:tgtEl>
                                          <p:spTgt spid="536657"/>
                                        </p:tgtEl>
                                        <p:attrNameLst>
                                          <p:attrName>style.visibility</p:attrName>
                                        </p:attrNameLst>
                                      </p:cBhvr>
                                      <p:to>
                                        <p:strVal val="visible"/>
                                      </p:to>
                                    </p:set>
                                  </p:childTnLst>
                                  <p:subTnLst>
                                    <p:set>
                                      <p:cBhvr override="childStyle">
                                        <p:cTn dur="1" fill="hold" display="0" masterRel="nextClick" afterEffect="1"/>
                                        <p:tgtEl>
                                          <p:spTgt spid="536657"/>
                                        </p:tgtEl>
                                        <p:attrNameLst>
                                          <p:attrName>style.visibility</p:attrName>
                                        </p:attrNameLst>
                                      </p:cBhvr>
                                      <p:to>
                                        <p:strVal val="hidden"/>
                                      </p:to>
                                    </p:set>
                                  </p:subTnLst>
                                </p:cTn>
                              </p:par>
                            </p:childTnLst>
                          </p:cTn>
                        </p:par>
                      </p:childTnLst>
                    </p:cTn>
                  </p:par>
                  <p:par>
                    <p:cTn id="111" fill="hold">
                      <p:stCondLst>
                        <p:cond delay="indefinite"/>
                      </p:stCondLst>
                      <p:childTnLst>
                        <p:par>
                          <p:cTn id="112" fill="hold">
                            <p:stCondLst>
                              <p:cond delay="0"/>
                            </p:stCondLst>
                            <p:childTnLst>
                              <p:par>
                                <p:cTn id="113" presetID="2" presetClass="entr" presetSubtype="6" fill="hold" nodeType="clickEffect">
                                  <p:stCondLst>
                                    <p:cond delay="0"/>
                                  </p:stCondLst>
                                  <p:childTnLst>
                                    <p:set>
                                      <p:cBhvr>
                                        <p:cTn id="114" dur="1" fill="hold">
                                          <p:stCondLst>
                                            <p:cond delay="0"/>
                                          </p:stCondLst>
                                        </p:cTn>
                                        <p:tgtEl>
                                          <p:spTgt spid="14"/>
                                        </p:tgtEl>
                                        <p:attrNameLst>
                                          <p:attrName>style.visibility</p:attrName>
                                        </p:attrNameLst>
                                      </p:cBhvr>
                                      <p:to>
                                        <p:strVal val="visible"/>
                                      </p:to>
                                    </p:set>
                                    <p:anim calcmode="lin" valueType="num">
                                      <p:cBhvr additive="base">
                                        <p:cTn id="115" dur="500" fill="hold"/>
                                        <p:tgtEl>
                                          <p:spTgt spid="14"/>
                                        </p:tgtEl>
                                        <p:attrNameLst>
                                          <p:attrName>ppt_x</p:attrName>
                                        </p:attrNameLst>
                                      </p:cBhvr>
                                      <p:tavLst>
                                        <p:tav tm="0">
                                          <p:val>
                                            <p:strVal val="1+#ppt_w/2"/>
                                          </p:val>
                                        </p:tav>
                                        <p:tav tm="100000">
                                          <p:val>
                                            <p:strVal val="#ppt_x"/>
                                          </p:val>
                                        </p:tav>
                                      </p:tavLst>
                                    </p:anim>
                                    <p:anim calcmode="lin" valueType="num">
                                      <p:cBhvr additive="base">
                                        <p:cTn id="116" dur="500" fill="hold"/>
                                        <p:tgtEl>
                                          <p:spTgt spid="14"/>
                                        </p:tgtEl>
                                        <p:attrNameLst>
                                          <p:attrName>ppt_y</p:attrName>
                                        </p:attrNameLst>
                                      </p:cBhvr>
                                      <p:tavLst>
                                        <p:tav tm="0">
                                          <p:val>
                                            <p:strVal val="1+#ppt_h/2"/>
                                          </p:val>
                                        </p:tav>
                                        <p:tav tm="100000">
                                          <p:val>
                                            <p:strVal val="#ppt_y"/>
                                          </p:val>
                                        </p:tav>
                                      </p:tavLst>
                                    </p:anim>
                                  </p:childTnLst>
                                </p:cTn>
                              </p:par>
                            </p:childTnLst>
                          </p:cTn>
                        </p:par>
                        <p:par>
                          <p:cTn id="117" fill="hold">
                            <p:stCondLst>
                              <p:cond delay="500"/>
                            </p:stCondLst>
                            <p:childTnLst>
                              <p:par>
                                <p:cTn id="118" presetID="1" presetClass="entr" presetSubtype="0" fill="hold" grpId="0" nodeType="afterEffect">
                                  <p:stCondLst>
                                    <p:cond delay="0"/>
                                  </p:stCondLst>
                                  <p:childTnLst>
                                    <p:set>
                                      <p:cBhvr>
                                        <p:cTn id="119" dur="1" fill="hold">
                                          <p:stCondLst>
                                            <p:cond delay="0"/>
                                          </p:stCondLst>
                                        </p:cTn>
                                        <p:tgtEl>
                                          <p:spTgt spid="536666"/>
                                        </p:tgtEl>
                                        <p:attrNameLst>
                                          <p:attrName>style.visibility</p:attrName>
                                        </p:attrNameLst>
                                      </p:cBhvr>
                                      <p:to>
                                        <p:strVal val="visible"/>
                                      </p:to>
                                    </p:set>
                                  </p:childTnLst>
                                  <p:subTnLst>
                                    <p:set>
                                      <p:cBhvr override="childStyle">
                                        <p:cTn dur="1" fill="hold" display="0" masterRel="nextClick" afterEffect="1"/>
                                        <p:tgtEl>
                                          <p:spTgt spid="536666"/>
                                        </p:tgtEl>
                                        <p:attrNameLst>
                                          <p:attrName>style.visibility</p:attrName>
                                        </p:attrNameLst>
                                      </p:cBhvr>
                                      <p:to>
                                        <p:strVal val="hidden"/>
                                      </p:to>
                                    </p:set>
                                  </p:subTnLst>
                                </p:cTn>
                              </p:par>
                            </p:childTnLst>
                          </p:cTn>
                        </p:par>
                      </p:childTnLst>
                    </p:cTn>
                  </p:par>
                  <p:par>
                    <p:cTn id="120" fill="hold">
                      <p:stCondLst>
                        <p:cond delay="indefinite"/>
                      </p:stCondLst>
                      <p:childTnLst>
                        <p:par>
                          <p:cTn id="121" fill="hold">
                            <p:stCondLst>
                              <p:cond delay="0"/>
                            </p:stCondLst>
                            <p:childTnLst>
                              <p:par>
                                <p:cTn id="122" presetID="1" presetClass="entr" presetSubtype="0" fill="hold" grpId="0" nodeType="clickEffect">
                                  <p:stCondLst>
                                    <p:cond delay="0"/>
                                  </p:stCondLst>
                                  <p:childTnLst>
                                    <p:set>
                                      <p:cBhvr>
                                        <p:cTn id="123" dur="1" fill="hold">
                                          <p:stCondLst>
                                            <p:cond delay="499"/>
                                          </p:stCondLst>
                                        </p:cTn>
                                        <p:tgtEl>
                                          <p:spTgt spid="536667"/>
                                        </p:tgtEl>
                                        <p:attrNameLst>
                                          <p:attrName>style.visibility</p:attrName>
                                        </p:attrNameLst>
                                      </p:cBhvr>
                                      <p:to>
                                        <p:strVal val="visible"/>
                                      </p:to>
                                    </p:set>
                                  </p:childTnLst>
                                  <p:subTnLst>
                                    <p:set>
                                      <p:cBhvr override="childStyle">
                                        <p:cTn dur="1" fill="hold" display="0" masterRel="nextClick" afterEffect="1"/>
                                        <p:tgtEl>
                                          <p:spTgt spid="536667"/>
                                        </p:tgtEl>
                                        <p:attrNameLst>
                                          <p:attrName>style.visibility</p:attrName>
                                        </p:attrNameLst>
                                      </p:cBhvr>
                                      <p:to>
                                        <p:strVal val="hidden"/>
                                      </p:to>
                                    </p:set>
                                  </p:subTnLst>
                                </p:cTn>
                              </p:par>
                            </p:childTnLst>
                          </p:cTn>
                        </p:par>
                      </p:childTnLst>
                    </p:cTn>
                  </p:par>
                  <p:par>
                    <p:cTn id="124" fill="hold">
                      <p:stCondLst>
                        <p:cond delay="indefinite"/>
                      </p:stCondLst>
                      <p:childTnLst>
                        <p:par>
                          <p:cTn id="125" fill="hold">
                            <p:stCondLst>
                              <p:cond delay="0"/>
                            </p:stCondLst>
                            <p:childTnLst>
                              <p:par>
                                <p:cTn id="126" presetID="53" presetClass="exit" presetSubtype="0" fill="hold" nodeType="clickEffect">
                                  <p:stCondLst>
                                    <p:cond delay="0"/>
                                  </p:stCondLst>
                                  <p:childTnLst>
                                    <p:anim calcmode="lin" valueType="num">
                                      <p:cBhvr>
                                        <p:cTn id="127" dur="500"/>
                                        <p:tgtEl>
                                          <p:spTgt spid="14"/>
                                        </p:tgtEl>
                                        <p:attrNameLst>
                                          <p:attrName>ppt_w</p:attrName>
                                        </p:attrNameLst>
                                      </p:cBhvr>
                                      <p:tavLst>
                                        <p:tav tm="0">
                                          <p:val>
                                            <p:strVal val="ppt_w"/>
                                          </p:val>
                                        </p:tav>
                                        <p:tav tm="100000">
                                          <p:val>
                                            <p:fltVal val="0"/>
                                          </p:val>
                                        </p:tav>
                                      </p:tavLst>
                                    </p:anim>
                                    <p:anim calcmode="lin" valueType="num">
                                      <p:cBhvr>
                                        <p:cTn id="128" dur="500"/>
                                        <p:tgtEl>
                                          <p:spTgt spid="14"/>
                                        </p:tgtEl>
                                        <p:attrNameLst>
                                          <p:attrName>ppt_h</p:attrName>
                                        </p:attrNameLst>
                                      </p:cBhvr>
                                      <p:tavLst>
                                        <p:tav tm="0">
                                          <p:val>
                                            <p:strVal val="ppt_h"/>
                                          </p:val>
                                        </p:tav>
                                        <p:tav tm="100000">
                                          <p:val>
                                            <p:fltVal val="0"/>
                                          </p:val>
                                        </p:tav>
                                      </p:tavLst>
                                    </p:anim>
                                    <p:animEffect transition="out" filter="fade">
                                      <p:cBhvr>
                                        <p:cTn id="129" dur="500"/>
                                        <p:tgtEl>
                                          <p:spTgt spid="14"/>
                                        </p:tgtEl>
                                      </p:cBhvr>
                                    </p:animEffect>
                                    <p:set>
                                      <p:cBhvr>
                                        <p:cTn id="130" dur="1" fill="hold">
                                          <p:stCondLst>
                                            <p:cond delay="499"/>
                                          </p:stCondLst>
                                        </p:cTn>
                                        <p:tgtEl>
                                          <p:spTgt spid="14"/>
                                        </p:tgtEl>
                                        <p:attrNameLst>
                                          <p:attrName>style.visibility</p:attrName>
                                        </p:attrNameLst>
                                      </p:cBhvr>
                                      <p:to>
                                        <p:strVal val="hidden"/>
                                      </p:to>
                                    </p:set>
                                  </p:childTnLst>
                                </p:cTn>
                              </p:par>
                            </p:childTnLst>
                          </p:cTn>
                        </p:par>
                        <p:par>
                          <p:cTn id="131" fill="hold">
                            <p:stCondLst>
                              <p:cond delay="500"/>
                            </p:stCondLst>
                            <p:childTnLst>
                              <p:par>
                                <p:cTn id="132" presetID="1" presetClass="entr" presetSubtype="0" fill="hold" grpId="0" nodeType="afterEffect">
                                  <p:stCondLst>
                                    <p:cond delay="0"/>
                                  </p:stCondLst>
                                  <p:childTnLst>
                                    <p:set>
                                      <p:cBhvr>
                                        <p:cTn id="133" dur="1" fill="hold">
                                          <p:stCondLst>
                                            <p:cond delay="0"/>
                                          </p:stCondLst>
                                        </p:cTn>
                                        <p:tgtEl>
                                          <p:spTgt spid="536655"/>
                                        </p:tgtEl>
                                        <p:attrNameLst>
                                          <p:attrName>style.visibility</p:attrName>
                                        </p:attrNameLst>
                                      </p:cBhvr>
                                      <p:to>
                                        <p:strVal val="visible"/>
                                      </p:to>
                                    </p:set>
                                  </p:childTnLst>
                                </p:cTn>
                              </p:par>
                            </p:childTnLst>
                          </p:cTn>
                        </p:par>
                        <p:par>
                          <p:cTn id="134" fill="hold">
                            <p:stCondLst>
                              <p:cond delay="500"/>
                            </p:stCondLst>
                            <p:childTnLst>
                              <p:par>
                                <p:cTn id="135" presetID="1" presetClass="entr" presetSubtype="0" fill="hold" grpId="1" nodeType="afterEffect">
                                  <p:stCondLst>
                                    <p:cond delay="0"/>
                                  </p:stCondLst>
                                  <p:childTnLst>
                                    <p:set>
                                      <p:cBhvr>
                                        <p:cTn id="136" dur="1" fill="hold">
                                          <p:stCondLst>
                                            <p:cond delay="0"/>
                                          </p:stCondLst>
                                        </p:cTn>
                                        <p:tgtEl>
                                          <p:spTgt spid="536657"/>
                                        </p:tgtEl>
                                        <p:attrNameLst>
                                          <p:attrName>style.visibility</p:attrName>
                                        </p:attrNameLst>
                                      </p:cBhvr>
                                      <p:to>
                                        <p:strVal val="visible"/>
                                      </p:to>
                                    </p:set>
                                  </p:childTnLst>
                                  <p:subTnLst>
                                    <p:set>
                                      <p:cBhvr override="childStyle">
                                        <p:cTn dur="1" fill="hold" display="0" masterRel="nextClick" afterEffect="1"/>
                                        <p:tgtEl>
                                          <p:spTgt spid="536657"/>
                                        </p:tgtEl>
                                        <p:attrNameLst>
                                          <p:attrName>style.visibility</p:attrName>
                                        </p:attrNameLst>
                                      </p:cBhvr>
                                      <p:to>
                                        <p:strVal val="hidden"/>
                                      </p:to>
                                    </p:set>
                                  </p:subTnLst>
                                </p:cTn>
                              </p:par>
                            </p:childTnLst>
                          </p:cTn>
                        </p:par>
                      </p:childTnLst>
                    </p:cTn>
                  </p:par>
                  <p:par>
                    <p:cTn id="137" fill="hold">
                      <p:stCondLst>
                        <p:cond delay="indefinite"/>
                      </p:stCondLst>
                      <p:childTnLst>
                        <p:par>
                          <p:cTn id="138" fill="hold">
                            <p:stCondLst>
                              <p:cond delay="0"/>
                            </p:stCondLst>
                            <p:childTnLst>
                              <p:par>
                                <p:cTn id="139" presetID="53" presetClass="exit" presetSubtype="0" fill="hold" nodeType="clickEffect">
                                  <p:stCondLst>
                                    <p:cond delay="0"/>
                                  </p:stCondLst>
                                  <p:childTnLst>
                                    <p:anim calcmode="lin" valueType="num">
                                      <p:cBhvr>
                                        <p:cTn id="140" dur="500"/>
                                        <p:tgtEl>
                                          <p:spTgt spid="12"/>
                                        </p:tgtEl>
                                        <p:attrNameLst>
                                          <p:attrName>ppt_w</p:attrName>
                                        </p:attrNameLst>
                                      </p:cBhvr>
                                      <p:tavLst>
                                        <p:tav tm="0">
                                          <p:val>
                                            <p:strVal val="ppt_w"/>
                                          </p:val>
                                        </p:tav>
                                        <p:tav tm="100000">
                                          <p:val>
                                            <p:fltVal val="0"/>
                                          </p:val>
                                        </p:tav>
                                      </p:tavLst>
                                    </p:anim>
                                    <p:anim calcmode="lin" valueType="num">
                                      <p:cBhvr>
                                        <p:cTn id="141" dur="500"/>
                                        <p:tgtEl>
                                          <p:spTgt spid="12"/>
                                        </p:tgtEl>
                                        <p:attrNameLst>
                                          <p:attrName>ppt_h</p:attrName>
                                        </p:attrNameLst>
                                      </p:cBhvr>
                                      <p:tavLst>
                                        <p:tav tm="0">
                                          <p:val>
                                            <p:strVal val="ppt_h"/>
                                          </p:val>
                                        </p:tav>
                                        <p:tav tm="100000">
                                          <p:val>
                                            <p:fltVal val="0"/>
                                          </p:val>
                                        </p:tav>
                                      </p:tavLst>
                                    </p:anim>
                                    <p:animEffect transition="out" filter="fade">
                                      <p:cBhvr>
                                        <p:cTn id="142" dur="500"/>
                                        <p:tgtEl>
                                          <p:spTgt spid="12"/>
                                        </p:tgtEl>
                                      </p:cBhvr>
                                    </p:animEffect>
                                    <p:set>
                                      <p:cBhvr>
                                        <p:cTn id="143" dur="1" fill="hold">
                                          <p:stCondLst>
                                            <p:cond delay="499"/>
                                          </p:stCondLst>
                                        </p:cTn>
                                        <p:tgtEl>
                                          <p:spTgt spid="12"/>
                                        </p:tgtEl>
                                        <p:attrNameLst>
                                          <p:attrName>style.visibility</p:attrName>
                                        </p:attrNameLst>
                                      </p:cBhvr>
                                      <p:to>
                                        <p:strVal val="hidden"/>
                                      </p:to>
                                    </p:set>
                                  </p:childTnLst>
                                </p:cTn>
                              </p:par>
                              <p:par>
                                <p:cTn id="144" presetID="1" presetClass="exit" presetSubtype="0" fill="hold" grpId="1" nodeType="withEffect">
                                  <p:stCondLst>
                                    <p:cond delay="0"/>
                                  </p:stCondLst>
                                  <p:childTnLst>
                                    <p:set>
                                      <p:cBhvr>
                                        <p:cTn id="145" dur="1" fill="hold">
                                          <p:stCondLst>
                                            <p:cond delay="0"/>
                                          </p:stCondLst>
                                        </p:cTn>
                                        <p:tgtEl>
                                          <p:spTgt spid="536655"/>
                                        </p:tgtEl>
                                        <p:attrNameLst>
                                          <p:attrName>style.visibility</p:attrName>
                                        </p:attrNameLst>
                                      </p:cBhvr>
                                      <p:to>
                                        <p:strVal val="hidden"/>
                                      </p:to>
                                    </p:set>
                                  </p:childTnLst>
                                </p:cTn>
                              </p:par>
                            </p:childTnLst>
                          </p:cTn>
                        </p:par>
                        <p:par>
                          <p:cTn id="146" fill="hold">
                            <p:stCondLst>
                              <p:cond delay="500"/>
                            </p:stCondLst>
                            <p:childTnLst>
                              <p:par>
                                <p:cTn id="147" presetID="1" presetClass="entr" presetSubtype="0" fill="hold" grpId="0" nodeType="afterEffect">
                                  <p:stCondLst>
                                    <p:cond delay="0"/>
                                  </p:stCondLst>
                                  <p:childTnLst>
                                    <p:set>
                                      <p:cBhvr>
                                        <p:cTn id="148" dur="1" fill="hold">
                                          <p:stCondLst>
                                            <p:cond delay="0"/>
                                          </p:stCondLst>
                                        </p:cTn>
                                        <p:tgtEl>
                                          <p:spTgt spid="536643"/>
                                        </p:tgtEl>
                                        <p:attrNameLst>
                                          <p:attrName>style.visibility</p:attrName>
                                        </p:attrNameLst>
                                      </p:cBhvr>
                                      <p:to>
                                        <p:strVal val="visible"/>
                                      </p:to>
                                    </p:set>
                                  </p:childTnLst>
                                </p:cTn>
                              </p:par>
                            </p:childTnLst>
                          </p:cTn>
                        </p:par>
                        <p:par>
                          <p:cTn id="149" fill="hold">
                            <p:stCondLst>
                              <p:cond delay="500"/>
                            </p:stCondLst>
                            <p:childTnLst>
                              <p:par>
                                <p:cTn id="150" presetID="1" presetClass="entr" presetSubtype="0" fill="hold" grpId="1" nodeType="afterEffect">
                                  <p:stCondLst>
                                    <p:cond delay="0"/>
                                  </p:stCondLst>
                                  <p:childTnLst>
                                    <p:set>
                                      <p:cBhvr>
                                        <p:cTn id="151" dur="1" fill="hold">
                                          <p:stCondLst>
                                            <p:cond delay="0"/>
                                          </p:stCondLst>
                                        </p:cTn>
                                        <p:tgtEl>
                                          <p:spTgt spid="536645"/>
                                        </p:tgtEl>
                                        <p:attrNameLst>
                                          <p:attrName>style.visibility</p:attrName>
                                        </p:attrNameLst>
                                      </p:cBhvr>
                                      <p:to>
                                        <p:strVal val="visible"/>
                                      </p:to>
                                    </p:set>
                                  </p:childTnLst>
                                  <p:subTnLst>
                                    <p:set>
                                      <p:cBhvr override="childStyle">
                                        <p:cTn dur="1" fill="hold" display="0" masterRel="nextClick" afterEffect="1"/>
                                        <p:tgtEl>
                                          <p:spTgt spid="536645"/>
                                        </p:tgtEl>
                                        <p:attrNameLst>
                                          <p:attrName>style.visibility</p:attrName>
                                        </p:attrNameLst>
                                      </p:cBhvr>
                                      <p:to>
                                        <p:strVal val="hidden"/>
                                      </p:to>
                                    </p:set>
                                  </p:subTnLst>
                                </p:cTn>
                              </p:par>
                            </p:childTnLst>
                          </p:cTn>
                        </p:par>
                      </p:childTnLst>
                    </p:cTn>
                  </p:par>
                  <p:par>
                    <p:cTn id="152" fill="hold">
                      <p:stCondLst>
                        <p:cond delay="indefinite"/>
                      </p:stCondLst>
                      <p:childTnLst>
                        <p:par>
                          <p:cTn id="153" fill="hold">
                            <p:stCondLst>
                              <p:cond delay="0"/>
                            </p:stCondLst>
                            <p:childTnLst>
                              <p:par>
                                <p:cTn id="154" presetID="53" presetClass="exit" presetSubtype="0" fill="hold" nodeType="clickEffect">
                                  <p:stCondLst>
                                    <p:cond delay="0"/>
                                  </p:stCondLst>
                                  <p:childTnLst>
                                    <p:anim calcmode="lin" valueType="num">
                                      <p:cBhvr>
                                        <p:cTn id="155" dur="500"/>
                                        <p:tgtEl>
                                          <p:spTgt spid="10"/>
                                        </p:tgtEl>
                                        <p:attrNameLst>
                                          <p:attrName>ppt_w</p:attrName>
                                        </p:attrNameLst>
                                      </p:cBhvr>
                                      <p:tavLst>
                                        <p:tav tm="0">
                                          <p:val>
                                            <p:strVal val="ppt_w"/>
                                          </p:val>
                                        </p:tav>
                                        <p:tav tm="100000">
                                          <p:val>
                                            <p:fltVal val="0"/>
                                          </p:val>
                                        </p:tav>
                                      </p:tavLst>
                                    </p:anim>
                                    <p:anim calcmode="lin" valueType="num">
                                      <p:cBhvr>
                                        <p:cTn id="156" dur="500"/>
                                        <p:tgtEl>
                                          <p:spTgt spid="10"/>
                                        </p:tgtEl>
                                        <p:attrNameLst>
                                          <p:attrName>ppt_h</p:attrName>
                                        </p:attrNameLst>
                                      </p:cBhvr>
                                      <p:tavLst>
                                        <p:tav tm="0">
                                          <p:val>
                                            <p:strVal val="ppt_h"/>
                                          </p:val>
                                        </p:tav>
                                        <p:tav tm="100000">
                                          <p:val>
                                            <p:fltVal val="0"/>
                                          </p:val>
                                        </p:tav>
                                      </p:tavLst>
                                    </p:anim>
                                    <p:animEffect transition="out" filter="fade">
                                      <p:cBhvr>
                                        <p:cTn id="157" dur="500"/>
                                        <p:tgtEl>
                                          <p:spTgt spid="10"/>
                                        </p:tgtEl>
                                      </p:cBhvr>
                                    </p:animEffect>
                                    <p:set>
                                      <p:cBhvr>
                                        <p:cTn id="158" dur="1" fill="hold">
                                          <p:stCondLst>
                                            <p:cond delay="499"/>
                                          </p:stCondLst>
                                        </p:cTn>
                                        <p:tgtEl>
                                          <p:spTgt spid="10"/>
                                        </p:tgtEl>
                                        <p:attrNameLst>
                                          <p:attrName>style.visibility</p:attrName>
                                        </p:attrNameLst>
                                      </p:cBhvr>
                                      <p:to>
                                        <p:strVal val="hidden"/>
                                      </p:to>
                                    </p:set>
                                  </p:childTnLst>
                                </p:cTn>
                              </p:par>
                              <p:par>
                                <p:cTn id="159" presetID="1" presetClass="exit" presetSubtype="0" fill="hold" grpId="1" nodeType="withEffect">
                                  <p:stCondLst>
                                    <p:cond delay="0"/>
                                  </p:stCondLst>
                                  <p:childTnLst>
                                    <p:set>
                                      <p:cBhvr>
                                        <p:cTn id="160" dur="1" fill="hold">
                                          <p:stCondLst>
                                            <p:cond delay="0"/>
                                          </p:stCondLst>
                                        </p:cTn>
                                        <p:tgtEl>
                                          <p:spTgt spid="536643"/>
                                        </p:tgtEl>
                                        <p:attrNameLst>
                                          <p:attrName>style.visibility</p:attrName>
                                        </p:attrNameLst>
                                      </p:cBhvr>
                                      <p:to>
                                        <p:strVal val="hidden"/>
                                      </p:to>
                                    </p:set>
                                  </p:childTnLst>
                                </p:cTn>
                              </p:par>
                            </p:childTnLst>
                          </p:cTn>
                        </p:par>
                        <p:par>
                          <p:cTn id="161" fill="hold">
                            <p:stCondLst>
                              <p:cond delay="500"/>
                            </p:stCondLst>
                            <p:childTnLst>
                              <p:par>
                                <p:cTn id="162" presetID="1" presetClass="entr" presetSubtype="0" fill="hold" grpId="0" nodeType="afterEffect">
                                  <p:stCondLst>
                                    <p:cond delay="0"/>
                                  </p:stCondLst>
                                  <p:childTnLst>
                                    <p:set>
                                      <p:cBhvr>
                                        <p:cTn id="163" dur="1" fill="hold">
                                          <p:stCondLst>
                                            <p:cond delay="0"/>
                                          </p:stCondLst>
                                        </p:cTn>
                                        <p:tgtEl>
                                          <p:spTgt spid="536631"/>
                                        </p:tgtEl>
                                        <p:attrNameLst>
                                          <p:attrName>style.visibility</p:attrName>
                                        </p:attrNameLst>
                                      </p:cBhvr>
                                      <p:to>
                                        <p:strVal val="visible"/>
                                      </p:to>
                                    </p:set>
                                  </p:childTnLst>
                                </p:cTn>
                              </p:par>
                            </p:childTnLst>
                          </p:cTn>
                        </p:par>
                        <p:par>
                          <p:cTn id="164" fill="hold">
                            <p:stCondLst>
                              <p:cond delay="500"/>
                            </p:stCondLst>
                            <p:childTnLst>
                              <p:par>
                                <p:cTn id="165" presetID="1" presetClass="entr" presetSubtype="0" fill="hold" grpId="1" nodeType="afterEffect">
                                  <p:stCondLst>
                                    <p:cond delay="0"/>
                                  </p:stCondLst>
                                  <p:childTnLst>
                                    <p:set>
                                      <p:cBhvr>
                                        <p:cTn id="166" dur="1" fill="hold">
                                          <p:stCondLst>
                                            <p:cond delay="0"/>
                                          </p:stCondLst>
                                        </p:cTn>
                                        <p:tgtEl>
                                          <p:spTgt spid="536633"/>
                                        </p:tgtEl>
                                        <p:attrNameLst>
                                          <p:attrName>style.visibility</p:attrName>
                                        </p:attrNameLst>
                                      </p:cBhvr>
                                      <p:to>
                                        <p:strVal val="visible"/>
                                      </p:to>
                                    </p:set>
                                  </p:childTnLst>
                                  <p:subTnLst>
                                    <p:set>
                                      <p:cBhvr override="childStyle">
                                        <p:cTn dur="1" fill="hold" display="0" masterRel="nextClick" afterEffect="1"/>
                                        <p:tgtEl>
                                          <p:spTgt spid="536633"/>
                                        </p:tgtEl>
                                        <p:attrNameLst>
                                          <p:attrName>style.visibility</p:attrName>
                                        </p:attrNameLst>
                                      </p:cBhvr>
                                      <p:to>
                                        <p:strVal val="hidden"/>
                                      </p:to>
                                    </p:set>
                                  </p:subTnLst>
                                </p:cTn>
                              </p:par>
                            </p:childTnLst>
                          </p:cTn>
                        </p:par>
                      </p:childTnLst>
                    </p:cTn>
                  </p:par>
                  <p:par>
                    <p:cTn id="167" fill="hold">
                      <p:stCondLst>
                        <p:cond delay="indefinite"/>
                      </p:stCondLst>
                      <p:childTnLst>
                        <p:par>
                          <p:cTn id="168" fill="hold">
                            <p:stCondLst>
                              <p:cond delay="0"/>
                            </p:stCondLst>
                            <p:childTnLst>
                              <p:par>
                                <p:cTn id="169" presetID="53" presetClass="exit" presetSubtype="0" fill="hold" nodeType="clickEffect">
                                  <p:stCondLst>
                                    <p:cond delay="0"/>
                                  </p:stCondLst>
                                  <p:childTnLst>
                                    <p:anim calcmode="lin" valueType="num">
                                      <p:cBhvr>
                                        <p:cTn id="170" dur="500"/>
                                        <p:tgtEl>
                                          <p:spTgt spid="8"/>
                                        </p:tgtEl>
                                        <p:attrNameLst>
                                          <p:attrName>ppt_w</p:attrName>
                                        </p:attrNameLst>
                                      </p:cBhvr>
                                      <p:tavLst>
                                        <p:tav tm="0">
                                          <p:val>
                                            <p:strVal val="ppt_w"/>
                                          </p:val>
                                        </p:tav>
                                        <p:tav tm="100000">
                                          <p:val>
                                            <p:fltVal val="0"/>
                                          </p:val>
                                        </p:tav>
                                      </p:tavLst>
                                    </p:anim>
                                    <p:anim calcmode="lin" valueType="num">
                                      <p:cBhvr>
                                        <p:cTn id="171" dur="500"/>
                                        <p:tgtEl>
                                          <p:spTgt spid="8"/>
                                        </p:tgtEl>
                                        <p:attrNameLst>
                                          <p:attrName>ppt_h</p:attrName>
                                        </p:attrNameLst>
                                      </p:cBhvr>
                                      <p:tavLst>
                                        <p:tav tm="0">
                                          <p:val>
                                            <p:strVal val="ppt_h"/>
                                          </p:val>
                                        </p:tav>
                                        <p:tav tm="100000">
                                          <p:val>
                                            <p:fltVal val="0"/>
                                          </p:val>
                                        </p:tav>
                                      </p:tavLst>
                                    </p:anim>
                                    <p:animEffect transition="out" filter="fade">
                                      <p:cBhvr>
                                        <p:cTn id="172" dur="500"/>
                                        <p:tgtEl>
                                          <p:spTgt spid="8"/>
                                        </p:tgtEl>
                                      </p:cBhvr>
                                    </p:animEffect>
                                    <p:set>
                                      <p:cBhvr>
                                        <p:cTn id="173" dur="1" fill="hold">
                                          <p:stCondLst>
                                            <p:cond delay="499"/>
                                          </p:stCondLst>
                                        </p:cTn>
                                        <p:tgtEl>
                                          <p:spTgt spid="8"/>
                                        </p:tgtEl>
                                        <p:attrNameLst>
                                          <p:attrName>style.visibility</p:attrName>
                                        </p:attrNameLst>
                                      </p:cBhvr>
                                      <p:to>
                                        <p:strVal val="hidden"/>
                                      </p:to>
                                    </p:set>
                                  </p:childTnLst>
                                </p:cTn>
                              </p:par>
                              <p:par>
                                <p:cTn id="174" presetID="1" presetClass="exit" presetSubtype="0" fill="hold" grpId="1" nodeType="withEffect">
                                  <p:stCondLst>
                                    <p:cond delay="0"/>
                                  </p:stCondLst>
                                  <p:childTnLst>
                                    <p:set>
                                      <p:cBhvr>
                                        <p:cTn id="175" dur="1" fill="hold">
                                          <p:stCondLst>
                                            <p:cond delay="0"/>
                                          </p:stCondLst>
                                        </p:cTn>
                                        <p:tgtEl>
                                          <p:spTgt spid="536631"/>
                                        </p:tgtEl>
                                        <p:attrNameLst>
                                          <p:attrName>style.visibility</p:attrName>
                                        </p:attrNameLst>
                                      </p:cBhvr>
                                      <p:to>
                                        <p:strVal val="hidden"/>
                                      </p:to>
                                    </p:set>
                                  </p:childTnLst>
                                </p:cTn>
                              </p:par>
                            </p:childTnLst>
                          </p:cTn>
                        </p:par>
                        <p:par>
                          <p:cTn id="176" fill="hold">
                            <p:stCondLst>
                              <p:cond delay="500"/>
                            </p:stCondLst>
                            <p:childTnLst>
                              <p:par>
                                <p:cTn id="177" presetID="1" presetClass="entr" presetSubtype="0" fill="hold" grpId="0" nodeType="afterEffect">
                                  <p:stCondLst>
                                    <p:cond delay="0"/>
                                  </p:stCondLst>
                                  <p:childTnLst>
                                    <p:set>
                                      <p:cBhvr>
                                        <p:cTn id="178" dur="1" fill="hold">
                                          <p:stCondLst>
                                            <p:cond delay="0"/>
                                          </p:stCondLst>
                                        </p:cTn>
                                        <p:tgtEl>
                                          <p:spTgt spid="536619"/>
                                        </p:tgtEl>
                                        <p:attrNameLst>
                                          <p:attrName>style.visibility</p:attrName>
                                        </p:attrNameLst>
                                      </p:cBhvr>
                                      <p:to>
                                        <p:strVal val="visible"/>
                                      </p:to>
                                    </p:set>
                                  </p:childTnLst>
                                </p:cTn>
                              </p:par>
                            </p:childTnLst>
                          </p:cTn>
                        </p:par>
                        <p:par>
                          <p:cTn id="179" fill="hold">
                            <p:stCondLst>
                              <p:cond delay="500"/>
                            </p:stCondLst>
                            <p:childTnLst>
                              <p:par>
                                <p:cTn id="180" presetID="1" presetClass="entr" presetSubtype="0" fill="hold" grpId="1" nodeType="afterEffect">
                                  <p:stCondLst>
                                    <p:cond delay="0"/>
                                  </p:stCondLst>
                                  <p:childTnLst>
                                    <p:set>
                                      <p:cBhvr>
                                        <p:cTn id="181" dur="1" fill="hold">
                                          <p:stCondLst>
                                            <p:cond delay="0"/>
                                          </p:stCondLst>
                                        </p:cTn>
                                        <p:tgtEl>
                                          <p:spTgt spid="536621"/>
                                        </p:tgtEl>
                                        <p:attrNameLst>
                                          <p:attrName>style.visibility</p:attrName>
                                        </p:attrNameLst>
                                      </p:cBhvr>
                                      <p:to>
                                        <p:strVal val="visible"/>
                                      </p:to>
                                    </p:set>
                                  </p:childTnLst>
                                  <p:subTnLst>
                                    <p:set>
                                      <p:cBhvr override="childStyle">
                                        <p:cTn dur="1" fill="hold" display="0" masterRel="nextClick" afterEffect="1"/>
                                        <p:tgtEl>
                                          <p:spTgt spid="536621"/>
                                        </p:tgtEl>
                                        <p:attrNameLst>
                                          <p:attrName>style.visibility</p:attrName>
                                        </p:attrNameLst>
                                      </p:cBhvr>
                                      <p:to>
                                        <p:strVal val="hidden"/>
                                      </p:to>
                                    </p:set>
                                  </p:subTnLst>
                                </p:cTn>
                              </p:par>
                            </p:childTnLst>
                          </p:cTn>
                        </p:par>
                      </p:childTnLst>
                    </p:cTn>
                  </p:par>
                  <p:par>
                    <p:cTn id="182" fill="hold">
                      <p:stCondLst>
                        <p:cond delay="indefinite"/>
                      </p:stCondLst>
                      <p:childTnLst>
                        <p:par>
                          <p:cTn id="183" fill="hold">
                            <p:stCondLst>
                              <p:cond delay="0"/>
                            </p:stCondLst>
                            <p:childTnLst>
                              <p:par>
                                <p:cTn id="184" presetID="53" presetClass="exit" presetSubtype="0" fill="hold" nodeType="clickEffect">
                                  <p:stCondLst>
                                    <p:cond delay="0"/>
                                  </p:stCondLst>
                                  <p:childTnLst>
                                    <p:anim calcmode="lin" valueType="num">
                                      <p:cBhvr>
                                        <p:cTn id="185" dur="500"/>
                                        <p:tgtEl>
                                          <p:spTgt spid="6"/>
                                        </p:tgtEl>
                                        <p:attrNameLst>
                                          <p:attrName>ppt_w</p:attrName>
                                        </p:attrNameLst>
                                      </p:cBhvr>
                                      <p:tavLst>
                                        <p:tav tm="0">
                                          <p:val>
                                            <p:strVal val="ppt_w"/>
                                          </p:val>
                                        </p:tav>
                                        <p:tav tm="100000">
                                          <p:val>
                                            <p:fltVal val="0"/>
                                          </p:val>
                                        </p:tav>
                                      </p:tavLst>
                                    </p:anim>
                                    <p:anim calcmode="lin" valueType="num">
                                      <p:cBhvr>
                                        <p:cTn id="186" dur="500"/>
                                        <p:tgtEl>
                                          <p:spTgt spid="6"/>
                                        </p:tgtEl>
                                        <p:attrNameLst>
                                          <p:attrName>ppt_h</p:attrName>
                                        </p:attrNameLst>
                                      </p:cBhvr>
                                      <p:tavLst>
                                        <p:tav tm="0">
                                          <p:val>
                                            <p:strVal val="ppt_h"/>
                                          </p:val>
                                        </p:tav>
                                        <p:tav tm="100000">
                                          <p:val>
                                            <p:fltVal val="0"/>
                                          </p:val>
                                        </p:tav>
                                      </p:tavLst>
                                    </p:anim>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par>
                                <p:cTn id="189" presetID="1" presetClass="exit" presetSubtype="0" fill="hold" grpId="1" nodeType="withEffect">
                                  <p:stCondLst>
                                    <p:cond delay="0"/>
                                  </p:stCondLst>
                                  <p:childTnLst>
                                    <p:set>
                                      <p:cBhvr>
                                        <p:cTn id="190" dur="1" fill="hold">
                                          <p:stCondLst>
                                            <p:cond delay="0"/>
                                          </p:stCondLst>
                                        </p:cTn>
                                        <p:tgtEl>
                                          <p:spTgt spid="536619"/>
                                        </p:tgtEl>
                                        <p:attrNameLst>
                                          <p:attrName>style.visibility</p:attrName>
                                        </p:attrNameLst>
                                      </p:cBhvr>
                                      <p:to>
                                        <p:strVal val="hidden"/>
                                      </p:to>
                                    </p:set>
                                  </p:childTnLst>
                                </p:cTn>
                              </p:par>
                            </p:childTnLst>
                          </p:cTn>
                        </p:par>
                        <p:par>
                          <p:cTn id="191" fill="hold">
                            <p:stCondLst>
                              <p:cond delay="500"/>
                            </p:stCondLst>
                            <p:childTnLst>
                              <p:par>
                                <p:cTn id="192" presetID="1" presetClass="entr" presetSubtype="0" fill="hold" grpId="0" nodeType="afterEffect">
                                  <p:stCondLst>
                                    <p:cond delay="0"/>
                                  </p:stCondLst>
                                  <p:childTnLst>
                                    <p:set>
                                      <p:cBhvr>
                                        <p:cTn id="193" dur="1" fill="hold">
                                          <p:stCondLst>
                                            <p:cond delay="0"/>
                                          </p:stCondLst>
                                        </p:cTn>
                                        <p:tgtEl>
                                          <p:spTgt spid="536607"/>
                                        </p:tgtEl>
                                        <p:attrNameLst>
                                          <p:attrName>style.visibility</p:attrName>
                                        </p:attrNameLst>
                                      </p:cBhvr>
                                      <p:to>
                                        <p:strVal val="visible"/>
                                      </p:to>
                                    </p:set>
                                  </p:childTnLst>
                                </p:cTn>
                              </p:par>
                            </p:childTnLst>
                          </p:cTn>
                        </p:par>
                        <p:par>
                          <p:cTn id="194" fill="hold">
                            <p:stCondLst>
                              <p:cond delay="500"/>
                            </p:stCondLst>
                            <p:childTnLst>
                              <p:par>
                                <p:cTn id="195" presetID="1" presetClass="entr" presetSubtype="0" fill="hold" grpId="1" nodeType="afterEffect">
                                  <p:stCondLst>
                                    <p:cond delay="0"/>
                                  </p:stCondLst>
                                  <p:childTnLst>
                                    <p:set>
                                      <p:cBhvr>
                                        <p:cTn id="196" dur="1" fill="hold">
                                          <p:stCondLst>
                                            <p:cond delay="0"/>
                                          </p:stCondLst>
                                        </p:cTn>
                                        <p:tgtEl>
                                          <p:spTgt spid="536609"/>
                                        </p:tgtEl>
                                        <p:attrNameLst>
                                          <p:attrName>style.visibility</p:attrName>
                                        </p:attrNameLst>
                                      </p:cBhvr>
                                      <p:to>
                                        <p:strVal val="visible"/>
                                      </p:to>
                                    </p:set>
                                  </p:childTnLst>
                                  <p:subTnLst>
                                    <p:set>
                                      <p:cBhvr override="childStyle">
                                        <p:cTn dur="1" fill="hold" display="0" masterRel="nextClick" afterEffect="1"/>
                                        <p:tgtEl>
                                          <p:spTgt spid="536609"/>
                                        </p:tgtEl>
                                        <p:attrNameLst>
                                          <p:attrName>style.visibility</p:attrName>
                                        </p:attrNameLst>
                                      </p:cBhvr>
                                      <p:to>
                                        <p:strVal val="hidden"/>
                                      </p:to>
                                    </p:set>
                                  </p:subTnLst>
                                </p:cTn>
                              </p:par>
                            </p:childTnLst>
                          </p:cTn>
                        </p:par>
                      </p:childTnLst>
                    </p:cTn>
                  </p:par>
                  <p:par>
                    <p:cTn id="197" fill="hold">
                      <p:stCondLst>
                        <p:cond delay="indefinite"/>
                      </p:stCondLst>
                      <p:childTnLst>
                        <p:par>
                          <p:cTn id="198" fill="hold">
                            <p:stCondLst>
                              <p:cond delay="0"/>
                            </p:stCondLst>
                            <p:childTnLst>
                              <p:par>
                                <p:cTn id="199" presetID="53" presetClass="exit" presetSubtype="0" fill="hold" nodeType="clickEffect">
                                  <p:stCondLst>
                                    <p:cond delay="0"/>
                                  </p:stCondLst>
                                  <p:childTnLst>
                                    <p:anim calcmode="lin" valueType="num">
                                      <p:cBhvr>
                                        <p:cTn id="200" dur="500"/>
                                        <p:tgtEl>
                                          <p:spTgt spid="4"/>
                                        </p:tgtEl>
                                        <p:attrNameLst>
                                          <p:attrName>ppt_w</p:attrName>
                                        </p:attrNameLst>
                                      </p:cBhvr>
                                      <p:tavLst>
                                        <p:tav tm="0">
                                          <p:val>
                                            <p:strVal val="ppt_w"/>
                                          </p:val>
                                        </p:tav>
                                        <p:tav tm="100000">
                                          <p:val>
                                            <p:fltVal val="0"/>
                                          </p:val>
                                        </p:tav>
                                      </p:tavLst>
                                    </p:anim>
                                    <p:anim calcmode="lin" valueType="num">
                                      <p:cBhvr>
                                        <p:cTn id="201" dur="500"/>
                                        <p:tgtEl>
                                          <p:spTgt spid="4"/>
                                        </p:tgtEl>
                                        <p:attrNameLst>
                                          <p:attrName>ppt_h</p:attrName>
                                        </p:attrNameLst>
                                      </p:cBhvr>
                                      <p:tavLst>
                                        <p:tav tm="0">
                                          <p:val>
                                            <p:strVal val="ppt_h"/>
                                          </p:val>
                                        </p:tav>
                                        <p:tav tm="100000">
                                          <p:val>
                                            <p:fltVal val="0"/>
                                          </p:val>
                                        </p:tav>
                                      </p:tavLst>
                                    </p:anim>
                                    <p:animEffect transition="out" filter="fade">
                                      <p:cBhvr>
                                        <p:cTn id="202" dur="500"/>
                                        <p:tgtEl>
                                          <p:spTgt spid="4"/>
                                        </p:tgtEl>
                                      </p:cBhvr>
                                    </p:animEffect>
                                    <p:set>
                                      <p:cBhvr>
                                        <p:cTn id="203" dur="1" fill="hold">
                                          <p:stCondLst>
                                            <p:cond delay="499"/>
                                          </p:stCondLst>
                                        </p:cTn>
                                        <p:tgtEl>
                                          <p:spTgt spid="4"/>
                                        </p:tgtEl>
                                        <p:attrNameLst>
                                          <p:attrName>style.visibility</p:attrName>
                                        </p:attrNameLst>
                                      </p:cBhvr>
                                      <p:to>
                                        <p:strVal val="hidden"/>
                                      </p:to>
                                    </p:set>
                                  </p:childTnLst>
                                </p:cTn>
                              </p:par>
                              <p:par>
                                <p:cTn id="204" presetID="1" presetClass="exit" presetSubtype="0" fill="hold" grpId="1" nodeType="withEffect">
                                  <p:stCondLst>
                                    <p:cond delay="0"/>
                                  </p:stCondLst>
                                  <p:childTnLst>
                                    <p:set>
                                      <p:cBhvr>
                                        <p:cTn id="205" dur="1" fill="hold">
                                          <p:stCondLst>
                                            <p:cond delay="0"/>
                                          </p:stCondLst>
                                        </p:cTn>
                                        <p:tgtEl>
                                          <p:spTgt spid="536607"/>
                                        </p:tgtEl>
                                        <p:attrNameLst>
                                          <p:attrName>style.visibility</p:attrName>
                                        </p:attrNameLst>
                                      </p:cBhvr>
                                      <p:to>
                                        <p:strVal val="hidden"/>
                                      </p:to>
                                    </p:set>
                                  </p:childTnLst>
                                </p:cTn>
                              </p:par>
                            </p:childTnLst>
                          </p:cTn>
                        </p:par>
                        <p:par>
                          <p:cTn id="206" fill="hold">
                            <p:stCondLst>
                              <p:cond delay="500"/>
                            </p:stCondLst>
                            <p:childTnLst>
                              <p:par>
                                <p:cTn id="207" presetID="1" presetClass="entr" presetSubtype="0" fill="hold" nodeType="afterEffect">
                                  <p:stCondLst>
                                    <p:cond delay="0"/>
                                  </p:stCondLst>
                                  <p:childTnLst>
                                    <p:set>
                                      <p:cBhvr>
                                        <p:cTn id="208" dur="1" fill="hold">
                                          <p:stCondLst>
                                            <p:cond delay="0"/>
                                          </p:stCondLst>
                                        </p:cTn>
                                        <p:tgtEl>
                                          <p:spTgt spid="16"/>
                                        </p:tgtEl>
                                        <p:attrNameLst>
                                          <p:attrName>style.visibility</p:attrName>
                                        </p:attrNameLst>
                                      </p:cBhvr>
                                      <p:to>
                                        <p:strVal val="visible"/>
                                      </p:to>
                                    </p:set>
                                  </p:childTnLst>
                                </p:cTn>
                              </p:par>
                              <p:par>
                                <p:cTn id="209" presetID="1" presetClass="exit" presetSubtype="0" fill="hold" nodeType="withEffect">
                                  <p:stCondLst>
                                    <p:cond delay="0"/>
                                  </p:stCondLst>
                                  <p:childTnLst>
                                    <p:set>
                                      <p:cBhvr>
                                        <p:cTn id="210" dur="1" fill="hold">
                                          <p:stCondLst>
                                            <p:cond delay="0"/>
                                          </p:stCondLst>
                                        </p:cTn>
                                        <p:tgtEl>
                                          <p:spTgt spid="16"/>
                                        </p:tgtEl>
                                        <p:attrNameLst>
                                          <p:attrName>style.visibility</p:attrName>
                                        </p:attrNameLst>
                                      </p:cBhvr>
                                      <p:to>
                                        <p:strVal val="hidden"/>
                                      </p:to>
                                    </p:set>
                                  </p:childTnLst>
                                </p:cTn>
                              </p:par>
                            </p:childTnLst>
                          </p:cTn>
                        </p:par>
                        <p:par>
                          <p:cTn id="211" fill="hold">
                            <p:stCondLst>
                              <p:cond delay="500"/>
                            </p:stCondLst>
                            <p:childTnLst>
                              <p:par>
                                <p:cTn id="212" presetID="1" presetClass="entr" presetSubtype="0" fill="hold" grpId="0" nodeType="afterEffect">
                                  <p:stCondLst>
                                    <p:cond delay="0"/>
                                  </p:stCondLst>
                                  <p:childTnLst>
                                    <p:set>
                                      <p:cBhvr>
                                        <p:cTn id="213" dur="1" fill="hold">
                                          <p:stCondLst>
                                            <p:cond delay="0"/>
                                          </p:stCondLst>
                                        </p:cTn>
                                        <p:tgtEl>
                                          <p:spTgt spid="536595"/>
                                        </p:tgtEl>
                                        <p:attrNameLst>
                                          <p:attrName>style.visibility</p:attrName>
                                        </p:attrNameLst>
                                      </p:cBhvr>
                                      <p:to>
                                        <p:strVal val="visible"/>
                                      </p:to>
                                    </p:set>
                                  </p:childTnLst>
                                </p:cTn>
                              </p:par>
                            </p:childTnLst>
                          </p:cTn>
                        </p:par>
                        <p:par>
                          <p:cTn id="214" fill="hold">
                            <p:stCondLst>
                              <p:cond delay="500"/>
                            </p:stCondLst>
                            <p:childTnLst>
                              <p:par>
                                <p:cTn id="215" presetID="1" presetClass="entr" presetSubtype="0" fill="hold" grpId="1" nodeType="afterEffect">
                                  <p:stCondLst>
                                    <p:cond delay="0"/>
                                  </p:stCondLst>
                                  <p:childTnLst>
                                    <p:set>
                                      <p:cBhvr>
                                        <p:cTn id="216" dur="1" fill="hold">
                                          <p:stCondLst>
                                            <p:cond delay="0"/>
                                          </p:stCondLst>
                                        </p:cTn>
                                        <p:tgtEl>
                                          <p:spTgt spid="536597"/>
                                        </p:tgtEl>
                                        <p:attrNameLst>
                                          <p:attrName>style.visibility</p:attrName>
                                        </p:attrNameLst>
                                      </p:cBhvr>
                                      <p:to>
                                        <p:strVal val="visible"/>
                                      </p:to>
                                    </p:set>
                                  </p:childTnLst>
                                  <p:subTnLst>
                                    <p:set>
                                      <p:cBhvr override="childStyle">
                                        <p:cTn dur="1" fill="hold" display="0" masterRel="nextClick" afterEffect="1"/>
                                        <p:tgtEl>
                                          <p:spTgt spid="536597"/>
                                        </p:tgtEl>
                                        <p:attrNameLst>
                                          <p:attrName>style.visibility</p:attrName>
                                        </p:attrNameLst>
                                      </p:cBhvr>
                                      <p:to>
                                        <p:strVal val="hidden"/>
                                      </p:to>
                                    </p:set>
                                  </p:subTnLst>
                                </p:cTn>
                              </p:par>
                            </p:childTnLst>
                          </p:cTn>
                        </p:par>
                      </p:childTnLst>
                    </p:cTn>
                  </p:par>
                  <p:par>
                    <p:cTn id="217" fill="hold">
                      <p:stCondLst>
                        <p:cond delay="indefinite"/>
                      </p:stCondLst>
                      <p:childTnLst>
                        <p:par>
                          <p:cTn id="218" fill="hold">
                            <p:stCondLst>
                              <p:cond delay="0"/>
                            </p:stCondLst>
                            <p:childTnLst>
                              <p:par>
                                <p:cTn id="219" presetID="1" presetClass="entr" presetSubtype="0" fill="hold" grpId="0" nodeType="clickEffect">
                                  <p:stCondLst>
                                    <p:cond delay="0"/>
                                  </p:stCondLst>
                                  <p:childTnLst>
                                    <p:set>
                                      <p:cBhvr>
                                        <p:cTn id="220" dur="1" fill="hold">
                                          <p:stCondLst>
                                            <p:cond delay="0"/>
                                          </p:stCondLst>
                                        </p:cTn>
                                        <p:tgtEl>
                                          <p:spTgt spid="536585"/>
                                        </p:tgtEl>
                                        <p:attrNameLst>
                                          <p:attrName>style.visibility</p:attrName>
                                        </p:attrNameLst>
                                      </p:cBhvr>
                                      <p:to>
                                        <p:strVal val="visible"/>
                                      </p:to>
                                    </p:set>
                                  </p:childTnLst>
                                </p:cTn>
                              </p:par>
                              <p:par>
                                <p:cTn id="221" presetID="1" presetClass="exit" presetSubtype="0" fill="hold" grpId="1" nodeType="withEffect">
                                  <p:stCondLst>
                                    <p:cond delay="0"/>
                                  </p:stCondLst>
                                  <p:childTnLst>
                                    <p:set>
                                      <p:cBhvr>
                                        <p:cTn id="222" dur="1" fill="hold">
                                          <p:stCondLst>
                                            <p:cond delay="0"/>
                                          </p:stCondLst>
                                        </p:cTn>
                                        <p:tgtEl>
                                          <p:spTgt spid="53659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6583" grpId="0" build="p" autoUpdateAnimBg="0"/>
      <p:bldP spid="536584" grpId="0" build="p" autoUpdateAnimBg="0"/>
      <p:bldP spid="536585" grpId="0"/>
      <p:bldP spid="536593" grpId="0" animBg="1"/>
      <p:bldP spid="536594" grpId="0" animBg="1"/>
      <p:bldP spid="536595" grpId="0" animBg="1"/>
      <p:bldP spid="536595" grpId="1" animBg="1"/>
      <p:bldP spid="536596" grpId="0" animBg="1"/>
      <p:bldP spid="536597" grpId="0" animBg="1"/>
      <p:bldP spid="536597" grpId="1" animBg="1"/>
      <p:bldP spid="536606" grpId="0" animBg="1"/>
      <p:bldP spid="536607" grpId="0" animBg="1"/>
      <p:bldP spid="536607" grpId="1" animBg="1"/>
      <p:bldP spid="536608" grpId="0" animBg="1"/>
      <p:bldP spid="536609" grpId="0" animBg="1"/>
      <p:bldP spid="536609" grpId="1" animBg="1"/>
      <p:bldP spid="536618" grpId="0" animBg="1"/>
      <p:bldP spid="536619" grpId="0" animBg="1"/>
      <p:bldP spid="536619" grpId="1" animBg="1"/>
      <p:bldP spid="536620" grpId="0" animBg="1"/>
      <p:bldP spid="536621" grpId="0" animBg="1"/>
      <p:bldP spid="536621" grpId="1" animBg="1"/>
      <p:bldP spid="536630" grpId="0" animBg="1"/>
      <p:bldP spid="536631" grpId="0" animBg="1"/>
      <p:bldP spid="536631" grpId="1" animBg="1"/>
      <p:bldP spid="536632" grpId="0" animBg="1"/>
      <p:bldP spid="536633" grpId="0" animBg="1"/>
      <p:bldP spid="536633" grpId="1" animBg="1"/>
      <p:bldP spid="536642" grpId="0" animBg="1"/>
      <p:bldP spid="536643" grpId="0" animBg="1"/>
      <p:bldP spid="536643" grpId="1" animBg="1"/>
      <p:bldP spid="536644" grpId="0" animBg="1"/>
      <p:bldP spid="536645" grpId="0" animBg="1"/>
      <p:bldP spid="536645" grpId="1" animBg="1"/>
      <p:bldP spid="536654" grpId="0" animBg="1"/>
      <p:bldP spid="536655" grpId="0" animBg="1"/>
      <p:bldP spid="536655" grpId="1" animBg="1"/>
      <p:bldP spid="536656" grpId="0" animBg="1"/>
      <p:bldP spid="536657" grpId="0" animBg="1"/>
      <p:bldP spid="536657" grpId="1" animBg="1"/>
      <p:bldP spid="536666" grpId="0" animBg="1"/>
      <p:bldP spid="536667" grpId="0" animBg="1"/>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24" name="Rectangle 4"/>
          <p:cNvSpPr>
            <a:spLocks noGrp="1" noChangeArrowheads="1"/>
          </p:cNvSpPr>
          <p:nvPr>
            <p:ph type="title"/>
          </p:nvPr>
        </p:nvSpPr>
        <p:spPr>
          <a:xfrm>
            <a:off x="0" y="76200"/>
            <a:ext cx="9144000" cy="1143000"/>
          </a:xfrm>
          <a:noFill/>
          <a:ln/>
        </p:spPr>
        <p:txBody>
          <a:bodyPr/>
          <a:lstStyle/>
          <a:p>
            <a:r>
              <a:rPr lang="en-US" sz="4000" dirty="0">
                <a:solidFill>
                  <a:srgbClr val="FF0000"/>
                </a:solidFill>
              </a:rPr>
              <a:t>Exercise:</a:t>
            </a:r>
            <a:r>
              <a:rPr lang="en-US" sz="4000" dirty="0" smtClean="0">
                <a:solidFill>
                  <a:srgbClr val="FF0000"/>
                </a:solidFill>
              </a:rPr>
              <a:t> Greatest Common Divisor</a:t>
            </a:r>
            <a:endParaRPr lang="en-US" dirty="0">
              <a:solidFill>
                <a:schemeClr val="tx1"/>
              </a:solidFill>
            </a:endParaRPr>
          </a:p>
        </p:txBody>
      </p:sp>
      <p:sp>
        <p:nvSpPr>
          <p:cNvPr id="542726" name="Rectangle 6"/>
          <p:cNvSpPr>
            <a:spLocks noChangeArrowheads="1"/>
          </p:cNvSpPr>
          <p:nvPr/>
        </p:nvSpPr>
        <p:spPr bwMode="auto">
          <a:xfrm>
            <a:off x="2008188" y="2590800"/>
            <a:ext cx="5126037" cy="2209800"/>
          </a:xfrm>
          <a:prstGeom prst="rect">
            <a:avLst/>
          </a:prstGeom>
          <a:solidFill>
            <a:schemeClr val="bg1"/>
          </a:solidFill>
          <a:ln w="9525">
            <a:solidFill>
              <a:schemeClr val="tx1"/>
            </a:solidFill>
            <a:miter lim="800000"/>
            <a:headEnd/>
            <a:tailEnd/>
          </a:ln>
          <a:effectLst/>
        </p:spPr>
        <p:txBody>
          <a:bodyPr wrap="none" anchor="t" anchorCtr="0">
            <a:prstTxWarp prst="textNoShape">
              <a:avLst/>
            </a:prstTxWarp>
          </a:bodyPr>
          <a:lstStyle/>
          <a:p>
            <a:pPr>
              <a:lnSpc>
                <a:spcPct val="90000"/>
              </a:lnSpc>
            </a:pPr>
            <a:r>
              <a:rPr lang="en-US" sz="1600" dirty="0" err="1">
                <a:latin typeface="Courier New" charset="0"/>
              </a:rPr>
              <a:t>int</a:t>
            </a:r>
            <a:r>
              <a:rPr lang="en-US" sz="1600" dirty="0" smtClean="0">
                <a:latin typeface="Courier New" charset="0"/>
              </a:rPr>
              <a:t> </a:t>
            </a:r>
            <a:r>
              <a:rPr lang="en-US" sz="1600" dirty="0" err="1" smtClean="0">
                <a:latin typeface="Courier New" charset="0"/>
              </a:rPr>
              <a:t>gcd(</a:t>
            </a:r>
            <a:r>
              <a:rPr lang="en-US" sz="1600" dirty="0" err="1">
                <a:latin typeface="Courier New" charset="0"/>
              </a:rPr>
              <a:t>int</a:t>
            </a:r>
            <a:r>
              <a:rPr lang="en-US" sz="1600" dirty="0">
                <a:latin typeface="Courier New" charset="0"/>
              </a:rPr>
              <a:t> </a:t>
            </a:r>
            <a:r>
              <a:rPr lang="en-US" sz="1600" dirty="0" err="1">
                <a:latin typeface="Courier New" charset="0"/>
              </a:rPr>
              <a:t>x</a:t>
            </a:r>
            <a:r>
              <a:rPr lang="en-US" sz="1600" dirty="0">
                <a:latin typeface="Courier New" charset="0"/>
              </a:rPr>
              <a:t>, </a:t>
            </a:r>
            <a:r>
              <a:rPr lang="en-US" sz="1600" dirty="0" err="1">
                <a:latin typeface="Courier New" charset="0"/>
              </a:rPr>
              <a:t>int</a:t>
            </a:r>
            <a:r>
              <a:rPr lang="en-US" sz="1600" dirty="0">
                <a:latin typeface="Courier New" charset="0"/>
              </a:rPr>
              <a:t> </a:t>
            </a:r>
            <a:r>
              <a:rPr lang="en-US" sz="1600" dirty="0" err="1">
                <a:latin typeface="Courier New" charset="0"/>
              </a:rPr>
              <a:t>y</a:t>
            </a:r>
            <a:r>
              <a:rPr lang="en-US" sz="1600" dirty="0">
                <a:latin typeface="Courier New" charset="0"/>
              </a:rPr>
              <a:t>) {</a:t>
            </a:r>
          </a:p>
          <a:p>
            <a:pPr>
              <a:lnSpc>
                <a:spcPct val="90000"/>
              </a:lnSpc>
            </a:pPr>
            <a:r>
              <a:rPr lang="en-US" sz="1600" dirty="0">
                <a:latin typeface="Courier New" charset="0"/>
              </a:rPr>
              <a:t>   </a:t>
            </a:r>
            <a:r>
              <a:rPr lang="en-US" sz="1600" dirty="0" err="1">
                <a:latin typeface="Courier New" charset="0"/>
              </a:rPr>
              <a:t>int</a:t>
            </a:r>
            <a:r>
              <a:rPr lang="en-US" sz="1600" dirty="0">
                <a:latin typeface="Courier New" charset="0"/>
              </a:rPr>
              <a:t> </a:t>
            </a:r>
            <a:r>
              <a:rPr lang="en-US" sz="1600" dirty="0" err="1">
                <a:latin typeface="Courier New" charset="0"/>
              </a:rPr>
              <a:t>r</a:t>
            </a:r>
            <a:r>
              <a:rPr lang="en-US" sz="1600" dirty="0">
                <a:latin typeface="Courier New" charset="0"/>
              </a:rPr>
              <a:t> = </a:t>
            </a:r>
            <a:r>
              <a:rPr lang="en-US" sz="1600" dirty="0" err="1">
                <a:latin typeface="Courier New" charset="0"/>
              </a:rPr>
              <a:t>x</a:t>
            </a:r>
            <a:r>
              <a:rPr lang="en-US" sz="1600" dirty="0">
                <a:latin typeface="Courier New" charset="0"/>
              </a:rPr>
              <a:t> % </a:t>
            </a:r>
            <a:r>
              <a:rPr lang="en-US" sz="1600" dirty="0" err="1">
                <a:latin typeface="Courier New" charset="0"/>
              </a:rPr>
              <a:t>y</a:t>
            </a:r>
            <a:r>
              <a:rPr lang="en-US" sz="1600" dirty="0">
                <a:latin typeface="Courier New" charset="0"/>
              </a:rPr>
              <a:t>;</a:t>
            </a:r>
          </a:p>
          <a:p>
            <a:pPr>
              <a:lnSpc>
                <a:spcPct val="90000"/>
              </a:lnSpc>
            </a:pPr>
            <a:r>
              <a:rPr lang="en-US" sz="1600" dirty="0">
                <a:latin typeface="Courier New" charset="0"/>
              </a:rPr>
              <a:t>   while (</a:t>
            </a:r>
            <a:r>
              <a:rPr lang="en-US" sz="1600" dirty="0" err="1">
                <a:latin typeface="Courier New" charset="0"/>
              </a:rPr>
              <a:t>r</a:t>
            </a:r>
            <a:r>
              <a:rPr lang="en-US" sz="1600" dirty="0">
                <a:latin typeface="Courier New" charset="0"/>
              </a:rPr>
              <a:t> != 0) {</a:t>
            </a:r>
          </a:p>
          <a:p>
            <a:pPr>
              <a:lnSpc>
                <a:spcPct val="90000"/>
              </a:lnSpc>
            </a:pPr>
            <a:r>
              <a:rPr lang="en-US" sz="1600" dirty="0">
                <a:latin typeface="Courier New" charset="0"/>
              </a:rPr>
              <a:t>      </a:t>
            </a:r>
            <a:r>
              <a:rPr lang="en-US" sz="1600" dirty="0" err="1">
                <a:latin typeface="Courier New" charset="0"/>
              </a:rPr>
              <a:t>x</a:t>
            </a:r>
            <a:r>
              <a:rPr lang="en-US" sz="1600" dirty="0">
                <a:latin typeface="Courier New" charset="0"/>
              </a:rPr>
              <a:t> = </a:t>
            </a:r>
            <a:r>
              <a:rPr lang="en-US" sz="1600" dirty="0" err="1">
                <a:latin typeface="Courier New" charset="0"/>
              </a:rPr>
              <a:t>y</a:t>
            </a:r>
            <a:r>
              <a:rPr lang="en-US" sz="1600" dirty="0">
                <a:latin typeface="Courier New" charset="0"/>
              </a:rPr>
              <a:t>;</a:t>
            </a:r>
          </a:p>
          <a:p>
            <a:pPr>
              <a:lnSpc>
                <a:spcPct val="90000"/>
              </a:lnSpc>
            </a:pPr>
            <a:r>
              <a:rPr lang="en-US" sz="1600" dirty="0">
                <a:latin typeface="Courier New" charset="0"/>
              </a:rPr>
              <a:t>      </a:t>
            </a:r>
            <a:r>
              <a:rPr lang="en-US" sz="1600" dirty="0" err="1">
                <a:latin typeface="Courier New" charset="0"/>
              </a:rPr>
              <a:t>y</a:t>
            </a:r>
            <a:r>
              <a:rPr lang="en-US" sz="1600" dirty="0">
                <a:latin typeface="Courier New" charset="0"/>
              </a:rPr>
              <a:t> = </a:t>
            </a:r>
            <a:r>
              <a:rPr lang="en-US" sz="1600" dirty="0" err="1">
                <a:latin typeface="Courier New" charset="0"/>
              </a:rPr>
              <a:t>r</a:t>
            </a:r>
            <a:r>
              <a:rPr lang="en-US" sz="1600" dirty="0">
                <a:latin typeface="Courier New" charset="0"/>
              </a:rPr>
              <a:t>;</a:t>
            </a:r>
          </a:p>
          <a:p>
            <a:pPr>
              <a:lnSpc>
                <a:spcPct val="90000"/>
              </a:lnSpc>
            </a:pPr>
            <a:r>
              <a:rPr lang="en-US" sz="1600" dirty="0">
                <a:latin typeface="Courier New" charset="0"/>
              </a:rPr>
              <a:t>      </a:t>
            </a:r>
            <a:r>
              <a:rPr lang="en-US" sz="1600" dirty="0" err="1">
                <a:latin typeface="Courier New" charset="0"/>
              </a:rPr>
              <a:t>r</a:t>
            </a:r>
            <a:r>
              <a:rPr lang="en-US" sz="1600" dirty="0">
                <a:latin typeface="Courier New" charset="0"/>
              </a:rPr>
              <a:t> = </a:t>
            </a:r>
            <a:r>
              <a:rPr lang="en-US" sz="1600" dirty="0" err="1">
                <a:latin typeface="Courier New" charset="0"/>
              </a:rPr>
              <a:t>x</a:t>
            </a:r>
            <a:r>
              <a:rPr lang="en-US" sz="1600" dirty="0">
                <a:latin typeface="Courier New" charset="0"/>
              </a:rPr>
              <a:t> % </a:t>
            </a:r>
            <a:r>
              <a:rPr lang="en-US" sz="1600" dirty="0" err="1">
                <a:latin typeface="Courier New" charset="0"/>
              </a:rPr>
              <a:t>y</a:t>
            </a:r>
            <a:r>
              <a:rPr lang="en-US" sz="1600" dirty="0">
                <a:latin typeface="Courier New" charset="0"/>
              </a:rPr>
              <a:t>;</a:t>
            </a:r>
          </a:p>
          <a:p>
            <a:pPr>
              <a:lnSpc>
                <a:spcPct val="90000"/>
              </a:lnSpc>
            </a:pPr>
            <a:r>
              <a:rPr lang="en-US" sz="1600" dirty="0">
                <a:latin typeface="Courier New" charset="0"/>
              </a:rPr>
              <a:t>   }</a:t>
            </a:r>
          </a:p>
          <a:p>
            <a:pPr>
              <a:lnSpc>
                <a:spcPct val="90000"/>
              </a:lnSpc>
            </a:pPr>
            <a:r>
              <a:rPr lang="en-US" sz="1600" dirty="0">
                <a:latin typeface="Courier New" charset="0"/>
              </a:rPr>
              <a:t>   return </a:t>
            </a:r>
            <a:r>
              <a:rPr lang="en-US" sz="1600" dirty="0" err="1">
                <a:latin typeface="Courier New" charset="0"/>
              </a:rPr>
              <a:t>y</a:t>
            </a:r>
            <a:r>
              <a:rPr lang="en-US" sz="1600" dirty="0">
                <a:latin typeface="Courier New" charset="0"/>
              </a:rPr>
              <a:t>;</a:t>
            </a:r>
          </a:p>
          <a:p>
            <a:pPr>
              <a:lnSpc>
                <a:spcPct val="90000"/>
              </a:lnSpc>
            </a:pPr>
            <a:r>
              <a:rPr lang="en-US" sz="1600" dirty="0">
                <a:latin typeface="Courier New" charset="0"/>
              </a:rPr>
              <a:t>}</a:t>
            </a:r>
            <a:endParaRPr lang="en-US" sz="1600" b="0" dirty="0">
              <a:latin typeface="Courier New" charset="0"/>
            </a:endParaRPr>
          </a:p>
        </p:txBody>
      </p:sp>
      <p:sp>
        <p:nvSpPr>
          <p:cNvPr id="542727" name="Text Box 7"/>
          <p:cNvSpPr txBox="1">
            <a:spLocks noChangeArrowheads="1"/>
          </p:cNvSpPr>
          <p:nvPr/>
        </p:nvSpPr>
        <p:spPr bwMode="auto">
          <a:xfrm>
            <a:off x="533400" y="1143000"/>
            <a:ext cx="8077200" cy="1671227"/>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dirty="0"/>
              <a:t>One of the oldest known algorithms that is worthy of the title is Euclid’s algorithm for computing the greatest common divisor (GCD) of two integers, </a:t>
            </a:r>
            <a:r>
              <a:rPr lang="en-US" sz="2400" b="0" i="1" dirty="0" err="1"/>
              <a:t>x</a:t>
            </a:r>
            <a:r>
              <a:rPr lang="en-US" sz="2400" b="0" dirty="0"/>
              <a:t> and </a:t>
            </a:r>
            <a:r>
              <a:rPr lang="en-US" sz="2400" b="0" i="1" dirty="0" err="1"/>
              <a:t>y</a:t>
            </a:r>
            <a:r>
              <a:rPr lang="en-US" sz="2400" b="0" dirty="0"/>
              <a:t>.  Euclid’s algorithm is usually implemented iteratively using code that looks</a:t>
            </a:r>
            <a:r>
              <a:rPr lang="en-US" sz="2400" b="0" dirty="0" smtClean="0"/>
              <a:t> like </a:t>
            </a:r>
            <a:r>
              <a:rPr lang="en-US" sz="2400" b="0" dirty="0"/>
              <a:t>this: </a:t>
            </a:r>
          </a:p>
          <a:p>
            <a:pPr algn="just">
              <a:lnSpc>
                <a:spcPct val="85000"/>
              </a:lnSpc>
            </a:pPr>
            <a:endParaRPr lang="en-US" sz="2400" b="0" dirty="0"/>
          </a:p>
        </p:txBody>
      </p:sp>
      <p:sp>
        <p:nvSpPr>
          <p:cNvPr id="542733" name="Text Box 13"/>
          <p:cNvSpPr txBox="1">
            <a:spLocks noChangeArrowheads="1"/>
          </p:cNvSpPr>
          <p:nvPr/>
        </p:nvSpPr>
        <p:spPr bwMode="auto">
          <a:xfrm>
            <a:off x="533400" y="4965700"/>
            <a:ext cx="8077200" cy="1336675"/>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dirty="0"/>
              <a:t>Rewrite this method so that it uses recursion instead of iteration, taking advantage of Euclid’s insight that the greatest common divisor of </a:t>
            </a:r>
            <a:r>
              <a:rPr lang="en-US" sz="2400" b="0" i="1" dirty="0" err="1"/>
              <a:t>x</a:t>
            </a:r>
            <a:r>
              <a:rPr lang="en-US" sz="2400" b="0" dirty="0"/>
              <a:t> and </a:t>
            </a:r>
            <a:r>
              <a:rPr lang="en-US" sz="2400" b="0" i="1" dirty="0" err="1"/>
              <a:t>y</a:t>
            </a:r>
            <a:r>
              <a:rPr lang="en-US" sz="2400" b="0" dirty="0"/>
              <a:t> is also the greatest common divisor of </a:t>
            </a:r>
            <a:r>
              <a:rPr lang="en-US" sz="2400" b="0" i="1" dirty="0" err="1"/>
              <a:t>y</a:t>
            </a:r>
            <a:r>
              <a:rPr lang="en-US" sz="2400" b="0" dirty="0"/>
              <a:t> and the remainder of </a:t>
            </a:r>
            <a:r>
              <a:rPr lang="en-US" sz="2400" b="0" i="1" dirty="0" err="1"/>
              <a:t>x</a:t>
            </a:r>
            <a:r>
              <a:rPr lang="en-US" sz="2400" b="0" dirty="0"/>
              <a:t> divided by </a:t>
            </a:r>
            <a:r>
              <a:rPr lang="en-US" sz="2400" b="0" i="1" dirty="0" err="1"/>
              <a:t>y</a:t>
            </a:r>
            <a:r>
              <a:rPr lang="en-US" sz="2400" b="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27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33" grpId="0"/>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24" name="Rectangle 4"/>
          <p:cNvSpPr>
            <a:spLocks noGrp="1" noChangeArrowheads="1"/>
          </p:cNvSpPr>
          <p:nvPr>
            <p:ph type="title"/>
          </p:nvPr>
        </p:nvSpPr>
        <p:spPr>
          <a:xfrm>
            <a:off x="0" y="76200"/>
            <a:ext cx="9144000" cy="1143000"/>
          </a:xfrm>
          <a:noFill/>
          <a:ln/>
        </p:spPr>
        <p:txBody>
          <a:bodyPr/>
          <a:lstStyle/>
          <a:p>
            <a:r>
              <a:rPr lang="en-US" sz="4000" dirty="0">
                <a:solidFill>
                  <a:srgbClr val="FF0000"/>
                </a:solidFill>
              </a:rPr>
              <a:t>S</a:t>
            </a:r>
            <a:r>
              <a:rPr lang="en-US" sz="4000" dirty="0" smtClean="0">
                <a:solidFill>
                  <a:srgbClr val="FF0000"/>
                </a:solidFill>
              </a:rPr>
              <a:t>olution: </a:t>
            </a:r>
            <a:r>
              <a:rPr lang="en-US" sz="4000" dirty="0">
                <a:solidFill>
                  <a:srgbClr val="FF0000"/>
                </a:solidFill>
              </a:rPr>
              <a:t>A </a:t>
            </a:r>
            <a:r>
              <a:rPr lang="en-US" sz="4000" dirty="0" smtClean="0">
                <a:solidFill>
                  <a:srgbClr val="FF0000"/>
                </a:solidFill>
              </a:rPr>
              <a:t>Recursive GCD Function</a:t>
            </a:r>
            <a:endParaRPr lang="en-US" dirty="0">
              <a:solidFill>
                <a:schemeClr val="tx1"/>
              </a:solidFill>
            </a:endParaRPr>
          </a:p>
        </p:txBody>
      </p:sp>
      <p:sp>
        <p:nvSpPr>
          <p:cNvPr id="542725" name="Rectangle 5"/>
          <p:cNvSpPr>
            <a:spLocks noChangeArrowheads="1"/>
          </p:cNvSpPr>
          <p:nvPr/>
        </p:nvSpPr>
        <p:spPr bwMode="auto">
          <a:xfrm>
            <a:off x="2008188" y="1464733"/>
            <a:ext cx="5126037" cy="1811867"/>
          </a:xfrm>
          <a:prstGeom prst="rect">
            <a:avLst/>
          </a:prstGeom>
          <a:solidFill>
            <a:schemeClr val="bg1"/>
          </a:solidFill>
          <a:ln w="9525">
            <a:solidFill>
              <a:schemeClr val="tx1"/>
            </a:solidFill>
            <a:miter lim="800000"/>
            <a:headEnd/>
            <a:tailEnd/>
          </a:ln>
          <a:effectLst/>
        </p:spPr>
        <p:txBody>
          <a:bodyPr wrap="none" anchor="t" anchorCtr="0">
            <a:prstTxWarp prst="textNoShape">
              <a:avLst/>
            </a:prstTxWarp>
          </a:bodyPr>
          <a:lstStyle/>
          <a:p>
            <a:pPr>
              <a:lnSpc>
                <a:spcPct val="90000"/>
              </a:lnSpc>
            </a:pPr>
            <a:r>
              <a:rPr lang="en-US" sz="1600" dirty="0" err="1" smtClean="0">
                <a:latin typeface="Courier New" charset="0"/>
              </a:rPr>
              <a:t>int</a:t>
            </a:r>
            <a:r>
              <a:rPr lang="en-US" sz="1600" dirty="0" smtClean="0">
                <a:latin typeface="Courier New" charset="0"/>
              </a:rPr>
              <a:t> </a:t>
            </a:r>
            <a:r>
              <a:rPr lang="en-US" sz="1600" dirty="0" err="1" smtClean="0">
                <a:latin typeface="Courier New" charset="0"/>
              </a:rPr>
              <a:t>gcd(</a:t>
            </a:r>
            <a:r>
              <a:rPr lang="en-US" sz="1600" dirty="0" err="1">
                <a:latin typeface="Courier New" charset="0"/>
              </a:rPr>
              <a:t>int</a:t>
            </a:r>
            <a:r>
              <a:rPr lang="en-US" sz="1600" dirty="0">
                <a:latin typeface="Courier New" charset="0"/>
              </a:rPr>
              <a:t> </a:t>
            </a:r>
            <a:r>
              <a:rPr lang="en-US" sz="1600" dirty="0" err="1">
                <a:latin typeface="Courier New" charset="0"/>
              </a:rPr>
              <a:t>x</a:t>
            </a:r>
            <a:r>
              <a:rPr lang="en-US" sz="1600" dirty="0">
                <a:latin typeface="Courier New" charset="0"/>
              </a:rPr>
              <a:t>, </a:t>
            </a:r>
            <a:r>
              <a:rPr lang="en-US" sz="1600" dirty="0" err="1">
                <a:latin typeface="Courier New" charset="0"/>
              </a:rPr>
              <a:t>int</a:t>
            </a:r>
            <a:r>
              <a:rPr lang="en-US" sz="1600" dirty="0">
                <a:latin typeface="Courier New" charset="0"/>
              </a:rPr>
              <a:t> </a:t>
            </a:r>
            <a:r>
              <a:rPr lang="en-US" sz="1600" dirty="0" err="1">
                <a:latin typeface="Courier New" charset="0"/>
              </a:rPr>
              <a:t>y</a:t>
            </a:r>
            <a:r>
              <a:rPr lang="en-US" sz="1600" dirty="0">
                <a:latin typeface="Courier New" charset="0"/>
              </a:rPr>
              <a:t>) {</a:t>
            </a:r>
          </a:p>
          <a:p>
            <a:pPr>
              <a:lnSpc>
                <a:spcPct val="90000"/>
              </a:lnSpc>
            </a:pPr>
            <a:r>
              <a:rPr lang="en-US" sz="1600" dirty="0">
                <a:latin typeface="Courier New" charset="0"/>
              </a:rPr>
              <a:t>   if </a:t>
            </a:r>
            <a:r>
              <a:rPr lang="en-US" sz="1600" dirty="0" smtClean="0">
                <a:latin typeface="Courier New" charset="0"/>
              </a:rPr>
              <a:t>(</a:t>
            </a:r>
            <a:r>
              <a:rPr lang="en-US" sz="1600" dirty="0" err="1" smtClean="0">
                <a:latin typeface="Courier New" charset="0"/>
              </a:rPr>
              <a:t>x</a:t>
            </a:r>
            <a:r>
              <a:rPr lang="en-US" sz="1600" dirty="0" smtClean="0">
                <a:latin typeface="Courier New" charset="0"/>
              </a:rPr>
              <a:t> % </a:t>
            </a:r>
            <a:r>
              <a:rPr lang="en-US" sz="1600" dirty="0" err="1" smtClean="0">
                <a:latin typeface="Courier New" charset="0"/>
              </a:rPr>
              <a:t>y</a:t>
            </a:r>
            <a:r>
              <a:rPr lang="en-US" sz="1600" dirty="0" smtClean="0">
                <a:latin typeface="Courier New" charset="0"/>
              </a:rPr>
              <a:t> </a:t>
            </a:r>
            <a:r>
              <a:rPr lang="en-US" sz="1600" dirty="0">
                <a:latin typeface="Courier New" charset="0"/>
              </a:rPr>
              <a:t>== 0) {</a:t>
            </a:r>
          </a:p>
          <a:p>
            <a:pPr>
              <a:lnSpc>
                <a:spcPct val="90000"/>
              </a:lnSpc>
            </a:pPr>
            <a:r>
              <a:rPr lang="en-US" sz="1600" dirty="0">
                <a:latin typeface="Courier New" charset="0"/>
              </a:rPr>
              <a:t>      return</a:t>
            </a:r>
            <a:r>
              <a:rPr lang="en-US" sz="1600" dirty="0" smtClean="0">
                <a:latin typeface="Courier New" charset="0"/>
              </a:rPr>
              <a:t> </a:t>
            </a:r>
            <a:r>
              <a:rPr lang="en-US" sz="1600" dirty="0" err="1">
                <a:latin typeface="Courier New" charset="0"/>
              </a:rPr>
              <a:t>y</a:t>
            </a:r>
            <a:r>
              <a:rPr lang="en-US" sz="1600" dirty="0" smtClean="0">
                <a:latin typeface="Courier New" charset="0"/>
              </a:rPr>
              <a:t>;</a:t>
            </a:r>
            <a:endParaRPr lang="en-US" sz="1600" dirty="0">
              <a:latin typeface="Courier New" charset="0"/>
            </a:endParaRPr>
          </a:p>
          <a:p>
            <a:pPr>
              <a:lnSpc>
                <a:spcPct val="90000"/>
              </a:lnSpc>
            </a:pPr>
            <a:r>
              <a:rPr lang="en-US" sz="1600" dirty="0">
                <a:latin typeface="Courier New" charset="0"/>
              </a:rPr>
              <a:t>   } else {</a:t>
            </a:r>
          </a:p>
          <a:p>
            <a:pPr>
              <a:lnSpc>
                <a:spcPct val="90000"/>
              </a:lnSpc>
            </a:pPr>
            <a:r>
              <a:rPr lang="en-US" sz="1600" dirty="0">
                <a:latin typeface="Courier New" charset="0"/>
              </a:rPr>
              <a:t>      return</a:t>
            </a:r>
            <a:r>
              <a:rPr lang="en-US" sz="1600" dirty="0" smtClean="0">
                <a:latin typeface="Courier New" charset="0"/>
              </a:rPr>
              <a:t> </a:t>
            </a:r>
            <a:r>
              <a:rPr lang="en-US" sz="1600" dirty="0" err="1" smtClean="0">
                <a:latin typeface="Courier New" charset="0"/>
              </a:rPr>
              <a:t>gcd(</a:t>
            </a:r>
            <a:r>
              <a:rPr lang="en-US" sz="1600" dirty="0" err="1">
                <a:latin typeface="Courier New" charset="0"/>
              </a:rPr>
              <a:t>y</a:t>
            </a:r>
            <a:r>
              <a:rPr lang="en-US" sz="1600" dirty="0">
                <a:latin typeface="Courier New" charset="0"/>
              </a:rPr>
              <a:t>, </a:t>
            </a:r>
            <a:r>
              <a:rPr lang="en-US" sz="1600" dirty="0" err="1">
                <a:latin typeface="Courier New" charset="0"/>
              </a:rPr>
              <a:t>x</a:t>
            </a:r>
            <a:r>
              <a:rPr lang="en-US" sz="1600" dirty="0">
                <a:latin typeface="Courier New" charset="0"/>
              </a:rPr>
              <a:t> % </a:t>
            </a:r>
            <a:r>
              <a:rPr lang="en-US" sz="1600" dirty="0" err="1">
                <a:latin typeface="Courier New" charset="0"/>
              </a:rPr>
              <a:t>y</a:t>
            </a:r>
            <a:r>
              <a:rPr lang="en-US" sz="1600" dirty="0">
                <a:latin typeface="Courier New" charset="0"/>
              </a:rPr>
              <a:t>);</a:t>
            </a:r>
          </a:p>
          <a:p>
            <a:pPr>
              <a:lnSpc>
                <a:spcPct val="90000"/>
              </a:lnSpc>
            </a:pPr>
            <a:r>
              <a:rPr lang="en-US" sz="1600" dirty="0">
                <a:latin typeface="Courier New" charset="0"/>
              </a:rPr>
              <a:t>   }</a:t>
            </a:r>
          </a:p>
          <a:p>
            <a:pPr>
              <a:lnSpc>
                <a:spcPct val="90000"/>
              </a:lnSpc>
            </a:pPr>
            <a:r>
              <a:rPr lang="en-US" sz="1600" dirty="0">
                <a:latin typeface="Courier New" charset="0"/>
              </a:rPr>
              <a:t>}</a:t>
            </a:r>
          </a:p>
          <a:p>
            <a:pPr>
              <a:lnSpc>
                <a:spcPct val="90000"/>
              </a:lnSpc>
            </a:pPr>
            <a:endParaRPr lang="en-US" sz="1600" dirty="0">
              <a:latin typeface="Courier New" charset="0"/>
            </a:endParaRPr>
          </a:p>
          <a:p>
            <a:pPr>
              <a:lnSpc>
                <a:spcPct val="90000"/>
              </a:lnSpc>
            </a:pPr>
            <a:endParaRPr lang="en-US" sz="1600" dirty="0">
              <a:latin typeface="Courier New" charset="0"/>
            </a:endParaRPr>
          </a:p>
        </p:txBody>
      </p:sp>
      <p:sp>
        <p:nvSpPr>
          <p:cNvPr id="542730" name="Text Box 10"/>
          <p:cNvSpPr txBox="1">
            <a:spLocks noChangeArrowheads="1"/>
          </p:cNvSpPr>
          <p:nvPr/>
        </p:nvSpPr>
        <p:spPr bwMode="auto">
          <a:xfrm>
            <a:off x="533400" y="3657600"/>
            <a:ext cx="8077200" cy="1043362"/>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dirty="0"/>
              <a:t>As</a:t>
            </a:r>
            <a:r>
              <a:rPr lang="en-US" sz="2400" b="0" dirty="0" smtClean="0"/>
              <a:t> is usually the case, </a:t>
            </a:r>
            <a:r>
              <a:rPr lang="en-US" sz="2400" b="0" dirty="0"/>
              <a:t>the key to solving this problem</a:t>
            </a:r>
            <a:r>
              <a:rPr lang="en-US" sz="2400" b="0" dirty="0" smtClean="0"/>
              <a:t> is finding the </a:t>
            </a:r>
            <a:r>
              <a:rPr lang="en-US" sz="2400" b="0" dirty="0"/>
              <a:t>recursive decomposition and defining appropriate simple cases.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27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30" grpId="0"/>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477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Administrative Essentials</a:t>
            </a:r>
            <a:endParaRPr lang="en-US" sz="4000" dirty="0">
              <a:solidFill>
                <a:schemeClr val="tx1"/>
              </a:solidFill>
            </a:endParaRPr>
          </a:p>
        </p:txBody>
      </p:sp>
      <p:sp>
        <p:nvSpPr>
          <p:cNvPr id="544771" name="Rectangle 3"/>
          <p:cNvSpPr>
            <a:spLocks noGrp="1" noChangeArrowheads="1"/>
          </p:cNvSpPr>
          <p:nvPr>
            <p:ph type="body" idx="1"/>
          </p:nvPr>
        </p:nvSpPr>
        <p:spPr>
          <a:xfrm>
            <a:off x="457200" y="1295400"/>
            <a:ext cx="8229600" cy="5181600"/>
          </a:xfrm>
          <a:noFill/>
          <a:ln/>
        </p:spPr>
        <p:txBody>
          <a:bodyPr/>
          <a:lstStyle/>
          <a:p>
            <a:pPr algn="just">
              <a:lnSpc>
                <a:spcPct val="90000"/>
              </a:lnSpc>
              <a:spcBef>
                <a:spcPct val="0"/>
              </a:spcBef>
              <a:spcAft>
                <a:spcPct val="185000"/>
              </a:spcAft>
            </a:pPr>
            <a:r>
              <a:rPr lang="en-US" sz="2400" dirty="0"/>
              <a:t>All handouts and course information are on the web site:</a:t>
            </a:r>
            <a:endParaRPr lang="en-US" sz="2400" dirty="0" smtClean="0"/>
          </a:p>
          <a:p>
            <a:pPr algn="just">
              <a:lnSpc>
                <a:spcPct val="90000"/>
              </a:lnSpc>
              <a:spcBef>
                <a:spcPct val="0"/>
              </a:spcBef>
              <a:spcAft>
                <a:spcPct val="185000"/>
              </a:spcAft>
            </a:pPr>
            <a:r>
              <a:rPr lang="en-US" sz="2400" dirty="0" smtClean="0"/>
              <a:t>All </a:t>
            </a:r>
            <a:r>
              <a:rPr lang="en-US" sz="2400" dirty="0"/>
              <a:t>CS 106B students must sign up for a section by Sunday at 5:00</a:t>
            </a:r>
            <a:r>
              <a:rPr lang="en-US" sz="1800" dirty="0"/>
              <a:t>P.M.</a:t>
            </a:r>
            <a:r>
              <a:rPr lang="en-US" sz="2400" dirty="0"/>
              <a:t>  The signup form will appear on the web tomorrow:</a:t>
            </a:r>
          </a:p>
          <a:p>
            <a:pPr algn="just">
              <a:lnSpc>
                <a:spcPct val="90000"/>
              </a:lnSpc>
              <a:spcBef>
                <a:spcPct val="0"/>
              </a:spcBef>
              <a:spcAft>
                <a:spcPct val="60000"/>
              </a:spcAft>
            </a:pPr>
            <a:r>
              <a:rPr lang="en-US" sz="2400" dirty="0"/>
              <a:t>All undergraduates must take CS 106B for </a:t>
            </a:r>
            <a:r>
              <a:rPr lang="en-US" sz="2400" b="1" u="sng" dirty="0"/>
              <a:t>5 units</a:t>
            </a:r>
            <a:r>
              <a:rPr lang="en-US" sz="2400" dirty="0"/>
              <a:t>.  The </a:t>
            </a:r>
            <a:r>
              <a:rPr lang="en-US" sz="2400" dirty="0" err="1"/>
              <a:t>Axess</a:t>
            </a:r>
            <a:r>
              <a:rPr lang="en-US" sz="2400" dirty="0"/>
              <a:t> default is 3 units, and we end up signing lots of petitions each year to correct this error.</a:t>
            </a:r>
            <a:endParaRPr lang="en-US" sz="2400" dirty="0" smtClean="0"/>
          </a:p>
          <a:p>
            <a:pPr algn="just">
              <a:lnSpc>
                <a:spcPct val="90000"/>
              </a:lnSpc>
              <a:spcBef>
                <a:spcPct val="0"/>
              </a:spcBef>
              <a:spcAft>
                <a:spcPct val="60000"/>
              </a:spcAft>
            </a:pPr>
            <a:r>
              <a:rPr lang="en-US" sz="2400" dirty="0" smtClean="0"/>
              <a:t>You need to install the Qt Creator programming environment, as described on the course web site.</a:t>
            </a:r>
          </a:p>
          <a:p>
            <a:pPr algn="just">
              <a:lnSpc>
                <a:spcPct val="90000"/>
              </a:lnSpc>
              <a:spcBef>
                <a:spcPct val="0"/>
              </a:spcBef>
              <a:spcAft>
                <a:spcPct val="60000"/>
              </a:spcAft>
            </a:pPr>
            <a:r>
              <a:rPr lang="en-US" sz="2400" dirty="0" smtClean="0"/>
              <a:t>After class on Wednesdays, I will hold drop-in office hours at Bytes Cafe in Packard.  Come share coffee with me.</a:t>
            </a:r>
            <a:endParaRPr lang="en-US" sz="2400" dirty="0"/>
          </a:p>
        </p:txBody>
      </p:sp>
      <p:sp>
        <p:nvSpPr>
          <p:cNvPr id="6" name="Text Box 15">
            <a:hlinkClick r:id="rId3"/>
          </p:cNvPr>
          <p:cNvSpPr txBox="1">
            <a:spLocks noChangeArrowheads="1"/>
          </p:cNvSpPr>
          <p:nvPr/>
        </p:nvSpPr>
        <p:spPr bwMode="auto">
          <a:xfrm>
            <a:off x="1905000" y="1795463"/>
            <a:ext cx="4334935" cy="334707"/>
          </a:xfrm>
          <a:prstGeom prst="rect">
            <a:avLst/>
          </a:prstGeom>
          <a:noFill/>
          <a:ln w="9525">
            <a:noFill/>
            <a:miter lim="800000"/>
            <a:headEnd/>
            <a:tailEnd/>
          </a:ln>
          <a:effectLst/>
        </p:spPr>
        <p:txBody>
          <a:bodyPr wrap="square">
            <a:prstTxWarp prst="textNoShape">
              <a:avLst/>
            </a:prstTxWarp>
            <a:spAutoFit/>
          </a:bodyPr>
          <a:lstStyle/>
          <a:p>
            <a:pPr>
              <a:lnSpc>
                <a:spcPct val="85000"/>
              </a:lnSpc>
            </a:pPr>
            <a:r>
              <a:rPr lang="en-US" sz="1800" u="sng" dirty="0">
                <a:solidFill>
                  <a:srgbClr val="0000FF"/>
                </a:solidFill>
                <a:latin typeface="Courier New" charset="0"/>
              </a:rPr>
              <a:t>http:/</a:t>
            </a:r>
            <a:r>
              <a:rPr lang="en-US" sz="1800" u="sng" dirty="0" smtClean="0">
                <a:solidFill>
                  <a:srgbClr val="0000FF"/>
                </a:solidFill>
                <a:latin typeface="Courier New" charset="0"/>
              </a:rPr>
              <a:t>/cs106b.stanford.edu/</a:t>
            </a:r>
            <a:endParaRPr lang="en-US" sz="2200" u="sng" dirty="0">
              <a:solidFill>
                <a:srgbClr val="0000FF"/>
              </a:solidFill>
              <a:latin typeface="Courier New" charset="0"/>
            </a:endParaRPr>
          </a:p>
        </p:txBody>
      </p:sp>
      <p:sp>
        <p:nvSpPr>
          <p:cNvPr id="7" name="Rectangle 6">
            <a:hlinkClick r:id="rId4"/>
          </p:cNvPr>
          <p:cNvSpPr/>
          <p:nvPr/>
        </p:nvSpPr>
        <p:spPr bwMode="auto">
          <a:xfrm>
            <a:off x="1905000" y="1752600"/>
            <a:ext cx="3886200" cy="381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8" name="Text Box 15">
            <a:hlinkClick r:id="rId5"/>
          </p:cNvPr>
          <p:cNvSpPr txBox="1">
            <a:spLocks noChangeArrowheads="1"/>
          </p:cNvSpPr>
          <p:nvPr/>
        </p:nvSpPr>
        <p:spPr bwMode="auto">
          <a:xfrm>
            <a:off x="1905000" y="3186218"/>
            <a:ext cx="5486400" cy="334707"/>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1800" u="sng" dirty="0">
                <a:solidFill>
                  <a:srgbClr val="0000FF"/>
                </a:solidFill>
                <a:latin typeface="Courier New" charset="0"/>
              </a:rPr>
              <a:t>http:/</a:t>
            </a:r>
            <a:r>
              <a:rPr lang="en-US" sz="1800" u="sng" dirty="0" smtClean="0">
                <a:solidFill>
                  <a:srgbClr val="0000FF"/>
                </a:solidFill>
                <a:latin typeface="Courier New" charset="0"/>
              </a:rPr>
              <a:t>/cs198.stanford.edu/section/</a:t>
            </a:r>
            <a:endParaRPr lang="en-US" sz="2200" u="sng" dirty="0">
              <a:solidFill>
                <a:srgbClr val="0000FF"/>
              </a:solidFill>
              <a:latin typeface="Courier New" charset="0"/>
            </a:endParaRPr>
          </a:p>
        </p:txBody>
      </p:sp>
      <p:sp>
        <p:nvSpPr>
          <p:cNvPr id="9" name="Rectangle 8">
            <a:hlinkClick r:id="rId5"/>
          </p:cNvPr>
          <p:cNvSpPr/>
          <p:nvPr/>
        </p:nvSpPr>
        <p:spPr bwMode="auto">
          <a:xfrm>
            <a:off x="1905000" y="3176210"/>
            <a:ext cx="4930015" cy="38100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4771">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4477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4771" grpId="0" build="p"/>
      <p:bldP spid="8" grpId="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5730"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The Syntax of a Function Definition</a:t>
            </a:r>
            <a:endParaRPr lang="en-US" dirty="0">
              <a:solidFill>
                <a:schemeClr val="tx1"/>
              </a:solidFill>
            </a:endParaRPr>
          </a:p>
        </p:txBody>
      </p:sp>
      <p:sp>
        <p:nvSpPr>
          <p:cNvPr id="585731" name="Rectangle 3"/>
          <p:cNvSpPr>
            <a:spLocks noChangeArrowheads="1"/>
          </p:cNvSpPr>
          <p:nvPr/>
        </p:nvSpPr>
        <p:spPr bwMode="auto">
          <a:xfrm>
            <a:off x="482600" y="1155700"/>
            <a:ext cx="8128000" cy="596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general form of a</a:t>
            </a:r>
            <a:r>
              <a:rPr lang="en-US" sz="2400" b="0" dirty="0" smtClean="0"/>
              <a:t> function definition looks essentially the same as it does in Java:</a:t>
            </a:r>
          </a:p>
        </p:txBody>
      </p:sp>
      <p:sp>
        <p:nvSpPr>
          <p:cNvPr id="585732" name="Rectangle 4"/>
          <p:cNvSpPr>
            <a:spLocks noChangeArrowheads="1"/>
          </p:cNvSpPr>
          <p:nvPr/>
        </p:nvSpPr>
        <p:spPr bwMode="auto">
          <a:xfrm>
            <a:off x="1422400" y="1950960"/>
            <a:ext cx="6553200" cy="14986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85733" name="Text Box 5"/>
          <p:cNvSpPr txBox="1">
            <a:spLocks noChangeArrowheads="1"/>
          </p:cNvSpPr>
          <p:nvPr/>
        </p:nvSpPr>
        <p:spPr bwMode="auto">
          <a:xfrm>
            <a:off x="1600200" y="2103360"/>
            <a:ext cx="6248400" cy="1107996"/>
          </a:xfrm>
          <a:prstGeom prst="rect">
            <a:avLst/>
          </a:prstGeom>
          <a:noFill/>
          <a:ln w="9525">
            <a:noFill/>
            <a:miter lim="800000"/>
            <a:headEnd/>
            <a:tailEnd/>
          </a:ln>
          <a:effectLst/>
        </p:spPr>
        <p:txBody>
          <a:bodyPr>
            <a:prstTxWarp prst="textNoShape">
              <a:avLst/>
            </a:prstTxWarp>
            <a:spAutoFit/>
          </a:bodyPr>
          <a:lstStyle/>
          <a:p>
            <a:r>
              <a:rPr lang="en-US" sz="2200" b="0" i="1" dirty="0" smtClean="0"/>
              <a:t>type</a:t>
            </a:r>
            <a:r>
              <a:rPr lang="en-US" sz="2200" dirty="0" smtClean="0">
                <a:latin typeface="Courier New" pitchFamily="1" charset="0"/>
              </a:rPr>
              <a:t> </a:t>
            </a:r>
            <a:r>
              <a:rPr lang="en-US" sz="2200" b="0" i="1" dirty="0" err="1"/>
              <a:t>name</a:t>
            </a:r>
            <a:r>
              <a:rPr lang="en-US" sz="2200" dirty="0" err="1" smtClean="0">
                <a:latin typeface="Courier New" pitchFamily="1" charset="0"/>
              </a:rPr>
              <a:t>(</a:t>
            </a:r>
            <a:r>
              <a:rPr lang="en-US" sz="2200" b="0" i="1" dirty="0" err="1" smtClean="0"/>
              <a:t>parameter</a:t>
            </a:r>
            <a:r>
              <a:rPr lang="en-US" sz="2200" b="0" i="1" dirty="0" smtClean="0"/>
              <a:t> list</a:t>
            </a:r>
            <a:r>
              <a:rPr lang="en-US" sz="2200" dirty="0">
                <a:latin typeface="Courier New" pitchFamily="1" charset="0"/>
              </a:rPr>
              <a:t>)</a:t>
            </a:r>
            <a:r>
              <a:rPr lang="en-US" sz="1200" dirty="0">
                <a:latin typeface="Courier New" pitchFamily="1" charset="0"/>
              </a:rPr>
              <a:t> </a:t>
            </a:r>
            <a:r>
              <a:rPr lang="en-US" sz="2200" dirty="0" smtClean="0">
                <a:latin typeface="Courier New" pitchFamily="1" charset="0"/>
              </a:rPr>
              <a:t>{</a:t>
            </a:r>
          </a:p>
          <a:p>
            <a:r>
              <a:rPr lang="en-US" sz="2200" b="0" i="1" dirty="0" smtClean="0">
                <a:latin typeface="Courier New" pitchFamily="1" charset="0"/>
              </a:rPr>
              <a:t>   </a:t>
            </a:r>
            <a:r>
              <a:rPr lang="en-US" sz="2200" b="0" i="1" dirty="0" smtClean="0"/>
              <a:t>statements </a:t>
            </a:r>
            <a:r>
              <a:rPr lang="en-US" sz="2200" b="0" i="1" dirty="0"/>
              <a:t>in the</a:t>
            </a:r>
            <a:r>
              <a:rPr lang="en-US" sz="2200" b="0" i="1" dirty="0" smtClean="0"/>
              <a:t> function body</a:t>
            </a:r>
            <a:endParaRPr lang="en-US" sz="2200" dirty="0">
              <a:latin typeface="Courier New" pitchFamily="1" charset="0"/>
            </a:endParaRPr>
          </a:p>
          <a:p>
            <a:r>
              <a:rPr lang="en-US" sz="2200" dirty="0">
                <a:latin typeface="Courier New" pitchFamily="1" charset="0"/>
              </a:rPr>
              <a:t>}</a:t>
            </a:r>
          </a:p>
        </p:txBody>
      </p:sp>
      <p:sp>
        <p:nvSpPr>
          <p:cNvPr id="585734" name="Rectangle 6"/>
          <p:cNvSpPr>
            <a:spLocks noChangeArrowheads="1"/>
          </p:cNvSpPr>
          <p:nvPr/>
        </p:nvSpPr>
        <p:spPr bwMode="auto">
          <a:xfrm>
            <a:off x="482600" y="3589260"/>
            <a:ext cx="8128000" cy="1079500"/>
          </a:xfrm>
          <a:prstGeom prst="rect">
            <a:avLst/>
          </a:prstGeom>
          <a:noFill/>
          <a:ln w="9525">
            <a:noFill/>
            <a:miter lim="800000"/>
            <a:headEnd/>
            <a:tailEnd/>
          </a:ln>
          <a:effectLst/>
        </p:spPr>
        <p:txBody>
          <a:bodyPr>
            <a:prstTxWarp prst="textNoShape">
              <a:avLst/>
            </a:prstTxWarp>
          </a:bodyPr>
          <a:lstStyle/>
          <a:p>
            <a:pPr marL="342900" algn="just">
              <a:lnSpc>
                <a:spcPct val="85000"/>
              </a:lnSpc>
              <a:spcAft>
                <a:spcPct val="20000"/>
              </a:spcAft>
            </a:pPr>
            <a:r>
              <a:rPr lang="en-US" sz="2400" b="0" dirty="0" smtClean="0"/>
              <a:t>where </a:t>
            </a:r>
            <a:r>
              <a:rPr lang="en-US" sz="2400" b="0" i="1" dirty="0" smtClean="0"/>
              <a:t>type</a:t>
            </a:r>
            <a:r>
              <a:rPr lang="en-US" sz="2400" b="0" dirty="0" smtClean="0"/>
              <a:t> </a:t>
            </a:r>
            <a:r>
              <a:rPr lang="en-US" sz="2400" b="0" dirty="0"/>
              <a:t>indicates what type</a:t>
            </a:r>
            <a:r>
              <a:rPr lang="en-US" sz="2400" b="0" dirty="0" smtClean="0"/>
              <a:t> the </a:t>
            </a:r>
            <a:r>
              <a:rPr lang="en-US" sz="2400" b="0" dirty="0"/>
              <a:t>method returns, </a:t>
            </a:r>
            <a:r>
              <a:rPr lang="en-US" sz="2400" b="0" i="1" dirty="0"/>
              <a:t>name</a:t>
            </a:r>
            <a:r>
              <a:rPr lang="en-US" sz="2400" b="0" dirty="0"/>
              <a:t> is the name of the method, and</a:t>
            </a:r>
            <a:r>
              <a:rPr lang="en-US" sz="2400" b="0" dirty="0" smtClean="0"/>
              <a:t> </a:t>
            </a:r>
            <a:r>
              <a:rPr lang="en-US" sz="2400" b="0" i="1" dirty="0" smtClean="0"/>
              <a:t>parameter list</a:t>
            </a:r>
            <a:r>
              <a:rPr lang="en-US" sz="2400" b="0" dirty="0" smtClean="0"/>
              <a:t> </a:t>
            </a:r>
            <a:r>
              <a:rPr lang="en-US" sz="2400" b="0" dirty="0"/>
              <a:t>is a list of</a:t>
            </a:r>
            <a:r>
              <a:rPr lang="en-US" sz="2400" b="0" dirty="0" smtClean="0"/>
              <a:t> variable declarations used </a:t>
            </a:r>
            <a:r>
              <a:rPr lang="en-US" sz="2400" b="0" dirty="0"/>
              <a:t>to hold the values of each argument.</a:t>
            </a:r>
          </a:p>
        </p:txBody>
      </p:sp>
      <p:sp>
        <p:nvSpPr>
          <p:cNvPr id="585735" name="Rectangle 7"/>
          <p:cNvSpPr>
            <a:spLocks noChangeArrowheads="1"/>
          </p:cNvSpPr>
          <p:nvPr/>
        </p:nvSpPr>
        <p:spPr bwMode="auto">
          <a:xfrm>
            <a:off x="482600" y="4685090"/>
            <a:ext cx="8128000" cy="133471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All functions need to be declared before they are called by specifying a </a:t>
            </a:r>
            <a:r>
              <a:rPr lang="en-US" sz="2400" i="1" dirty="0" smtClean="0"/>
              <a:t>prototype</a:t>
            </a:r>
            <a:r>
              <a:rPr lang="en-US" sz="2400" b="0" dirty="0" smtClean="0"/>
              <a:t> consisting of the header line followed by a semicolon.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8573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5735" grpId="0" build="p" autoUpdateAnimBg="0"/>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187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Computing Factorials</a:t>
            </a:r>
            <a:endParaRPr lang="en-US" dirty="0">
              <a:solidFill>
                <a:schemeClr val="tx1"/>
              </a:solidFill>
            </a:endParaRPr>
          </a:p>
        </p:txBody>
      </p:sp>
      <p:sp>
        <p:nvSpPr>
          <p:cNvPr id="591875" name="Rectangle 3"/>
          <p:cNvSpPr>
            <a:spLocks noChangeArrowheads="1"/>
          </p:cNvSpPr>
          <p:nvPr/>
        </p:nvSpPr>
        <p:spPr bwMode="auto">
          <a:xfrm>
            <a:off x="482600" y="1155700"/>
            <a:ext cx="8128000" cy="1358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a:t>
            </a:r>
            <a:r>
              <a:rPr lang="en-US" sz="2400" i="1"/>
              <a:t>factorial</a:t>
            </a:r>
            <a:r>
              <a:rPr lang="en-US" sz="2400" b="0"/>
              <a:t> of a number </a:t>
            </a:r>
            <a:r>
              <a:rPr lang="en-US" sz="2400" b="0" i="1"/>
              <a:t>n</a:t>
            </a:r>
            <a:r>
              <a:rPr lang="en-US" sz="2400" b="0"/>
              <a:t> (which is usually written as </a:t>
            </a:r>
            <a:r>
              <a:rPr lang="en-US" sz="2400" b="0" i="1"/>
              <a:t>n</a:t>
            </a:r>
            <a:r>
              <a:rPr lang="en-US" sz="2400" b="0"/>
              <a:t>! in mathematics) is defined to be the product of the integers from 1 up to </a:t>
            </a:r>
            <a:r>
              <a:rPr lang="en-US" sz="2400" b="0" i="1"/>
              <a:t>n</a:t>
            </a:r>
            <a:r>
              <a:rPr lang="en-US" sz="2400" b="0"/>
              <a:t>.  Thus, 5! is equal to 120, which is 1</a:t>
            </a:r>
            <a:r>
              <a:rPr lang="en-US" sz="1200" b="0"/>
              <a:t> </a:t>
            </a:r>
            <a:r>
              <a:rPr lang="en-US" sz="2200" b="0" baseline="15000">
                <a:latin typeface="Helvetica Neue" pitchFamily="1" charset="0"/>
              </a:rPr>
              <a:t>x</a:t>
            </a:r>
            <a:r>
              <a:rPr lang="en-US" sz="1200" b="0"/>
              <a:t> </a:t>
            </a:r>
            <a:r>
              <a:rPr lang="en-US" sz="2400" b="0"/>
              <a:t>2</a:t>
            </a:r>
            <a:r>
              <a:rPr lang="en-US" sz="1200" b="0"/>
              <a:t> </a:t>
            </a:r>
            <a:r>
              <a:rPr lang="en-US" sz="2200" b="0" baseline="15000">
                <a:latin typeface="Helvetica Neue" pitchFamily="1" charset="0"/>
              </a:rPr>
              <a:t>x</a:t>
            </a:r>
            <a:r>
              <a:rPr lang="en-US" sz="1200" b="0"/>
              <a:t> </a:t>
            </a:r>
            <a:r>
              <a:rPr lang="en-US" sz="2400" b="0"/>
              <a:t>3</a:t>
            </a:r>
            <a:r>
              <a:rPr lang="en-US" sz="1200" b="0"/>
              <a:t> </a:t>
            </a:r>
            <a:r>
              <a:rPr lang="en-US" sz="2200" b="0" baseline="15000">
                <a:latin typeface="Helvetica Neue" pitchFamily="1" charset="0"/>
              </a:rPr>
              <a:t>x</a:t>
            </a:r>
            <a:r>
              <a:rPr lang="en-US" sz="1200" b="0"/>
              <a:t> </a:t>
            </a:r>
            <a:r>
              <a:rPr lang="en-US" sz="2400" b="0"/>
              <a:t>4</a:t>
            </a:r>
            <a:r>
              <a:rPr lang="en-US" sz="1200" b="0"/>
              <a:t> </a:t>
            </a:r>
            <a:r>
              <a:rPr lang="en-US" sz="2200" b="0" baseline="15000">
                <a:latin typeface="Helvetica Neue" pitchFamily="1" charset="0"/>
              </a:rPr>
              <a:t>x</a:t>
            </a:r>
            <a:r>
              <a:rPr lang="en-US" sz="1200" b="0"/>
              <a:t> </a:t>
            </a:r>
            <a:r>
              <a:rPr lang="en-US" sz="2400" b="0"/>
              <a:t>5.</a:t>
            </a:r>
          </a:p>
        </p:txBody>
      </p:sp>
      <p:grpSp>
        <p:nvGrpSpPr>
          <p:cNvPr id="2" name="Group 4"/>
          <p:cNvGrpSpPr>
            <a:grpSpLocks/>
          </p:cNvGrpSpPr>
          <p:nvPr/>
        </p:nvGrpSpPr>
        <p:grpSpPr bwMode="auto">
          <a:xfrm>
            <a:off x="482600" y="2260600"/>
            <a:ext cx="8128000" cy="3146425"/>
            <a:chOff x="304" y="1424"/>
            <a:chExt cx="5120" cy="1982"/>
          </a:xfrm>
        </p:grpSpPr>
        <p:grpSp>
          <p:nvGrpSpPr>
            <p:cNvPr id="3" name="Group 5"/>
            <p:cNvGrpSpPr>
              <a:grpSpLocks/>
            </p:cNvGrpSpPr>
            <p:nvPr/>
          </p:nvGrpSpPr>
          <p:grpSpPr bwMode="auto">
            <a:xfrm>
              <a:off x="864" y="2038"/>
              <a:ext cx="4241" cy="1368"/>
              <a:chOff x="864" y="2038"/>
              <a:chExt cx="4241" cy="1368"/>
            </a:xfrm>
          </p:grpSpPr>
          <p:sp>
            <p:nvSpPr>
              <p:cNvPr id="591878" name="Rectangle 6"/>
              <p:cNvSpPr>
                <a:spLocks noChangeArrowheads="1"/>
              </p:cNvSpPr>
              <p:nvPr/>
            </p:nvSpPr>
            <p:spPr bwMode="auto">
              <a:xfrm>
                <a:off x="864" y="2038"/>
                <a:ext cx="4241" cy="136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591879" name="Rectangle 7"/>
              <p:cNvSpPr>
                <a:spLocks noChangeArrowheads="1"/>
              </p:cNvSpPr>
              <p:nvPr/>
            </p:nvSpPr>
            <p:spPr bwMode="auto">
              <a:xfrm>
                <a:off x="889" y="2062"/>
                <a:ext cx="4151" cy="1269"/>
              </a:xfrm>
              <a:prstGeom prst="rect">
                <a:avLst/>
              </a:prstGeom>
              <a:noFill/>
              <a:ln w="9525">
                <a:noFill/>
                <a:miter lim="800000"/>
                <a:headEnd/>
                <a:tailEnd/>
              </a:ln>
              <a:effectLst/>
            </p:spPr>
            <p:txBody>
              <a:bodyPr>
                <a:prstTxWarp prst="textNoShape">
                  <a:avLst/>
                </a:prstTxWarp>
                <a:spAutoFit/>
              </a:bodyPr>
              <a:lstStyle/>
              <a:p>
                <a:r>
                  <a:rPr lang="en-US" sz="1800" dirty="0" err="1" smtClean="0">
                    <a:latin typeface="Courier New" pitchFamily="1" charset="0"/>
                  </a:rPr>
                  <a:t>int</a:t>
                </a:r>
                <a:r>
                  <a:rPr lang="en-US" sz="1800" dirty="0" smtClean="0">
                    <a:latin typeface="Courier New" pitchFamily="1" charset="0"/>
                  </a:rPr>
                  <a:t> </a:t>
                </a:r>
                <a:r>
                  <a:rPr lang="en-US" sz="1800" dirty="0" err="1" smtClean="0">
                    <a:latin typeface="Courier New" pitchFamily="1" charset="0"/>
                  </a:rPr>
                  <a:t>fact(int</a:t>
                </a:r>
                <a:r>
                  <a:rPr lang="en-US" sz="1800" dirty="0" smtClean="0">
                    <a:latin typeface="Courier New" pitchFamily="1" charset="0"/>
                  </a:rPr>
                  <a:t> </a:t>
                </a:r>
                <a:r>
                  <a:rPr lang="en-US" sz="1800" dirty="0" err="1">
                    <a:latin typeface="Courier New" pitchFamily="1" charset="0"/>
                  </a:rPr>
                  <a:t>n</a:t>
                </a:r>
                <a:r>
                  <a:rPr lang="en-US" sz="1800" dirty="0">
                    <a:latin typeface="Courier New" pitchFamily="1" charset="0"/>
                  </a:rPr>
                  <a:t>)</a:t>
                </a:r>
                <a:r>
                  <a:rPr lang="en-US" sz="1000" dirty="0">
                    <a:latin typeface="Courier New" pitchFamily="1" charset="0"/>
                  </a:rPr>
                  <a:t> </a:t>
                </a:r>
                <a:r>
                  <a:rPr lang="en-US" sz="1800" dirty="0">
                    <a:latin typeface="Courier New" pitchFamily="1" charset="0"/>
                  </a:rPr>
                  <a:t>{</a:t>
                </a:r>
              </a:p>
              <a:p>
                <a:r>
                  <a:rPr lang="en-US" sz="1800" dirty="0">
                    <a:latin typeface="Courier New" pitchFamily="1" charset="0"/>
                  </a:rPr>
                  <a:t>   </a:t>
                </a:r>
                <a:r>
                  <a:rPr lang="en-US" sz="1800" dirty="0" err="1">
                    <a:latin typeface="Courier New" pitchFamily="1" charset="0"/>
                  </a:rPr>
                  <a:t>int</a:t>
                </a:r>
                <a:r>
                  <a:rPr lang="en-US" sz="1800" dirty="0">
                    <a:latin typeface="Courier New" pitchFamily="1" charset="0"/>
                  </a:rPr>
                  <a:t> result = 1;</a:t>
                </a:r>
              </a:p>
              <a:p>
                <a:r>
                  <a:rPr lang="en-US" sz="1800" dirty="0">
                    <a:latin typeface="Courier New" pitchFamily="1" charset="0"/>
                  </a:rPr>
                  <a:t>   for (</a:t>
                </a:r>
                <a:r>
                  <a:rPr lang="en-US" sz="1800" dirty="0" err="1">
                    <a:latin typeface="Courier New" pitchFamily="1" charset="0"/>
                  </a:rPr>
                  <a:t>int</a:t>
                </a:r>
                <a:r>
                  <a:rPr lang="en-US" sz="1800" dirty="0">
                    <a:latin typeface="Courier New" pitchFamily="1" charset="0"/>
                  </a:rPr>
                  <a:t> </a:t>
                </a:r>
                <a:r>
                  <a:rPr lang="en-US" sz="1800" dirty="0" err="1">
                    <a:latin typeface="Courier New" pitchFamily="1" charset="0"/>
                  </a:rPr>
                  <a:t>i</a:t>
                </a:r>
                <a:r>
                  <a:rPr lang="en-US" sz="1800" dirty="0">
                    <a:latin typeface="Courier New" pitchFamily="1" charset="0"/>
                  </a:rPr>
                  <a:t> = 1; </a:t>
                </a:r>
                <a:r>
                  <a:rPr lang="en-US" sz="1800" dirty="0" err="1">
                    <a:latin typeface="Courier New" pitchFamily="1" charset="0"/>
                  </a:rPr>
                  <a:t>i</a:t>
                </a:r>
                <a:r>
                  <a:rPr lang="en-US" sz="1800" dirty="0">
                    <a:latin typeface="Courier New" pitchFamily="1" charset="0"/>
                  </a:rPr>
                  <a:t> &lt;= </a:t>
                </a:r>
                <a:r>
                  <a:rPr lang="en-US" sz="1800" dirty="0" err="1">
                    <a:latin typeface="Courier New" pitchFamily="1" charset="0"/>
                  </a:rPr>
                  <a:t>n</a:t>
                </a:r>
                <a:r>
                  <a:rPr lang="en-US" sz="1800" dirty="0">
                    <a:latin typeface="Courier New" pitchFamily="1" charset="0"/>
                  </a:rPr>
                  <a:t>; </a:t>
                </a:r>
                <a:r>
                  <a:rPr lang="en-US" sz="1800" dirty="0" err="1">
                    <a:latin typeface="Courier New" pitchFamily="1" charset="0"/>
                  </a:rPr>
                  <a:t>i</a:t>
                </a:r>
                <a:r>
                  <a:rPr lang="en-US" sz="1800" dirty="0">
                    <a:latin typeface="Courier New" pitchFamily="1" charset="0"/>
                  </a:rPr>
                  <a:t>++)</a:t>
                </a:r>
                <a:r>
                  <a:rPr lang="en-US" sz="1000" dirty="0">
                    <a:latin typeface="Courier New" pitchFamily="1" charset="0"/>
                  </a:rPr>
                  <a:t> </a:t>
                </a:r>
                <a:r>
                  <a:rPr lang="en-US" sz="1800" dirty="0">
                    <a:latin typeface="Courier New" pitchFamily="1" charset="0"/>
                  </a:rPr>
                  <a:t>{</a:t>
                </a:r>
              </a:p>
              <a:p>
                <a:r>
                  <a:rPr lang="en-US" sz="1800" dirty="0">
                    <a:latin typeface="Courier New" pitchFamily="1" charset="0"/>
                  </a:rPr>
                  <a:t>      result *= </a:t>
                </a:r>
                <a:r>
                  <a:rPr lang="en-US" sz="1800" dirty="0" err="1">
                    <a:latin typeface="Courier New" pitchFamily="1" charset="0"/>
                  </a:rPr>
                  <a:t>i</a:t>
                </a:r>
                <a:r>
                  <a:rPr lang="en-US" sz="1800" dirty="0">
                    <a:latin typeface="Courier New" pitchFamily="1" charset="0"/>
                  </a:rPr>
                  <a:t>;</a:t>
                </a:r>
              </a:p>
              <a:p>
                <a:r>
                  <a:rPr lang="en-US" sz="1800" dirty="0">
                    <a:latin typeface="Courier New" pitchFamily="1" charset="0"/>
                  </a:rPr>
                  <a:t>   }</a:t>
                </a:r>
              </a:p>
              <a:p>
                <a:r>
                  <a:rPr lang="en-US" sz="1800" dirty="0">
                    <a:latin typeface="Courier New" pitchFamily="1" charset="0"/>
                  </a:rPr>
                  <a:t>   return result;</a:t>
                </a:r>
              </a:p>
              <a:p>
                <a:r>
                  <a:rPr lang="en-US" sz="1800" dirty="0">
                    <a:latin typeface="Courier New" pitchFamily="1" charset="0"/>
                  </a:rPr>
                  <a:t>}</a:t>
                </a:r>
              </a:p>
            </p:txBody>
          </p:sp>
        </p:grpSp>
        <p:sp>
          <p:nvSpPr>
            <p:cNvPr id="591880" name="Rectangle 8"/>
            <p:cNvSpPr>
              <a:spLocks noChangeArrowheads="1"/>
            </p:cNvSpPr>
            <p:nvPr/>
          </p:nvSpPr>
          <p:spPr bwMode="auto">
            <a:xfrm>
              <a:off x="304" y="1424"/>
              <a:ext cx="5120" cy="592"/>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following</a:t>
              </a:r>
              <a:r>
                <a:rPr lang="en-US" sz="2400" b="0" dirty="0" smtClean="0"/>
                <a:t> function definition </a:t>
              </a:r>
              <a:r>
                <a:rPr lang="en-US" sz="2400" b="0" dirty="0"/>
                <a:t>uses a </a:t>
              </a:r>
              <a:r>
                <a:rPr lang="en-US" sz="2000" dirty="0">
                  <a:latin typeface="Courier New" pitchFamily="1" charset="0"/>
                </a:rPr>
                <a:t>for</a:t>
              </a:r>
              <a:r>
                <a:rPr lang="en-US" sz="2400" b="0" dirty="0"/>
                <a:t> loop to compute the factorial function:</a:t>
              </a:r>
              <a:endParaRPr lang="en-US" sz="1200" b="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5730"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C++ Enhancements to Functions</a:t>
            </a:r>
            <a:endParaRPr lang="en-US" dirty="0">
              <a:solidFill>
                <a:schemeClr val="tx1"/>
              </a:solidFill>
            </a:endParaRPr>
          </a:p>
        </p:txBody>
      </p:sp>
      <p:sp>
        <p:nvSpPr>
          <p:cNvPr id="585731" name="Rectangle 3"/>
          <p:cNvSpPr>
            <a:spLocks noChangeArrowheads="1"/>
          </p:cNvSpPr>
          <p:nvPr/>
        </p:nvSpPr>
        <p:spPr bwMode="auto">
          <a:xfrm>
            <a:off x="477765" y="1155700"/>
            <a:ext cx="8128000" cy="1698776"/>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Functions can be </a:t>
            </a:r>
            <a:r>
              <a:rPr lang="en-US" sz="2400" i="1" dirty="0" smtClean="0"/>
              <a:t>overloaded</a:t>
            </a:r>
            <a:r>
              <a:rPr lang="en-US" sz="2400" b="0" i="1" dirty="0" smtClean="0"/>
              <a:t>,</a:t>
            </a:r>
            <a:r>
              <a:rPr lang="en-US" sz="2400" b="0" dirty="0" smtClean="0"/>
              <a:t> which means that you can define several different functions with the same name as long as the correct version can be determined by looking at the number and types of the arguments.  The pattern of arguments required for a particular function is called its </a:t>
            </a:r>
            <a:r>
              <a:rPr lang="en-US" sz="2400" i="1" dirty="0" smtClean="0"/>
              <a:t>signature</a:t>
            </a:r>
            <a:r>
              <a:rPr lang="en-US" sz="2400" b="0" i="1" dirty="0" smtClean="0"/>
              <a:t>.</a:t>
            </a:r>
          </a:p>
        </p:txBody>
      </p:sp>
      <p:grpSp>
        <p:nvGrpSpPr>
          <p:cNvPr id="16" name="Group 15"/>
          <p:cNvGrpSpPr/>
          <p:nvPr/>
        </p:nvGrpSpPr>
        <p:grpSpPr>
          <a:xfrm>
            <a:off x="477765" y="2899835"/>
            <a:ext cx="8128000" cy="2666452"/>
            <a:chOff x="477765" y="2899835"/>
            <a:chExt cx="8128000" cy="2666452"/>
          </a:xfrm>
        </p:grpSpPr>
        <p:sp>
          <p:nvSpPr>
            <p:cNvPr id="8" name="Rectangle 4"/>
            <p:cNvSpPr>
              <a:spLocks noChangeArrowheads="1"/>
            </p:cNvSpPr>
            <p:nvPr/>
          </p:nvSpPr>
          <p:spPr bwMode="auto">
            <a:xfrm>
              <a:off x="1422400" y="4031338"/>
              <a:ext cx="6553200" cy="57694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9" name="Text Box 5"/>
            <p:cNvSpPr txBox="1">
              <a:spLocks noChangeArrowheads="1"/>
            </p:cNvSpPr>
            <p:nvPr/>
          </p:nvSpPr>
          <p:spPr bwMode="auto">
            <a:xfrm>
              <a:off x="1600200" y="4109518"/>
              <a:ext cx="6248400" cy="400110"/>
            </a:xfrm>
            <a:prstGeom prst="rect">
              <a:avLst/>
            </a:prstGeom>
            <a:noFill/>
            <a:ln w="9525">
              <a:noFill/>
              <a:miter lim="800000"/>
              <a:headEnd/>
              <a:tailEnd/>
            </a:ln>
            <a:effectLst/>
          </p:spPr>
          <p:txBody>
            <a:bodyPr>
              <a:prstTxWarp prst="textNoShape">
                <a:avLst/>
              </a:prstTxWarp>
              <a:spAutoFit/>
            </a:bodyPr>
            <a:lstStyle/>
            <a:p>
              <a:r>
                <a:rPr lang="en-US" sz="2000" dirty="0" smtClean="0">
                  <a:latin typeface="Courier New" pitchFamily="1" charset="0"/>
                </a:rPr>
                <a:t>void </a:t>
              </a:r>
              <a:r>
                <a:rPr lang="en-US" sz="2000" dirty="0" err="1" smtClean="0">
                  <a:latin typeface="Courier New" pitchFamily="1" charset="0"/>
                </a:rPr>
                <a:t>setMargin(int</a:t>
              </a:r>
              <a:r>
                <a:rPr lang="en-US" sz="2000" dirty="0" smtClean="0">
                  <a:latin typeface="Courier New" pitchFamily="1" charset="0"/>
                </a:rPr>
                <a:t> margin = 72);</a:t>
              </a:r>
              <a:endParaRPr lang="en-US" sz="2000" dirty="0">
                <a:latin typeface="Courier New" pitchFamily="1" charset="0"/>
              </a:endParaRPr>
            </a:p>
          </p:txBody>
        </p:sp>
        <p:sp>
          <p:nvSpPr>
            <p:cNvPr id="11" name="TextBox 10"/>
            <p:cNvSpPr txBox="1"/>
            <p:nvPr/>
          </p:nvSpPr>
          <p:spPr>
            <a:xfrm>
              <a:off x="829735" y="4735290"/>
              <a:ext cx="7769980" cy="830997"/>
            </a:xfrm>
            <a:prstGeom prst="rect">
              <a:avLst/>
            </a:prstGeom>
            <a:noFill/>
          </p:spPr>
          <p:txBody>
            <a:bodyPr wrap="square" rtlCol="0">
              <a:spAutoFit/>
            </a:bodyPr>
            <a:lstStyle/>
            <a:p>
              <a:pPr algn="just"/>
              <a:r>
                <a:rPr lang="en-US" sz="2400" b="0" dirty="0" smtClean="0"/>
                <a:t>Indicates that </a:t>
              </a:r>
              <a:r>
                <a:rPr lang="en-US" sz="2000" dirty="0" err="1" smtClean="0">
                  <a:latin typeface="Courier New"/>
                </a:rPr>
                <a:t>setMargin</a:t>
              </a:r>
              <a:r>
                <a:rPr lang="en-US" sz="2400" b="0" dirty="0" smtClean="0"/>
                <a:t> takes an optional argument that defaults to 72.</a:t>
              </a:r>
              <a:endParaRPr lang="en-US" sz="2400" b="0" dirty="0"/>
            </a:p>
          </p:txBody>
        </p:sp>
        <p:sp>
          <p:nvSpPr>
            <p:cNvPr id="14" name="Rectangle 3"/>
            <p:cNvSpPr>
              <a:spLocks noChangeArrowheads="1"/>
            </p:cNvSpPr>
            <p:nvPr/>
          </p:nvSpPr>
          <p:spPr bwMode="auto">
            <a:xfrm>
              <a:off x="477765" y="2899835"/>
              <a:ext cx="8128000" cy="1206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Functions can specify </a:t>
              </a:r>
              <a:r>
                <a:rPr lang="en-US" sz="2400" i="1" dirty="0" smtClean="0"/>
                <a:t>optional parameters</a:t>
              </a:r>
              <a:r>
                <a:rPr lang="en-US" sz="2400" b="0" dirty="0" smtClean="0"/>
                <a:t> by including an </a:t>
              </a:r>
              <a:r>
                <a:rPr lang="en-US" sz="2400" b="0" dirty="0" err="1" smtClean="0"/>
                <a:t>initializer</a:t>
              </a:r>
              <a:r>
                <a:rPr lang="en-US" sz="2400" b="0" dirty="0" smtClean="0"/>
                <a:t> after the variable name.  For example, the function prototype</a:t>
              </a:r>
            </a:p>
          </p:txBody>
        </p:sp>
      </p:grpSp>
      <p:sp>
        <p:nvSpPr>
          <p:cNvPr id="15" name="Rectangle 3"/>
          <p:cNvSpPr>
            <a:spLocks noChangeArrowheads="1"/>
          </p:cNvSpPr>
          <p:nvPr/>
        </p:nvSpPr>
        <p:spPr bwMode="auto">
          <a:xfrm>
            <a:off x="477765" y="5616424"/>
            <a:ext cx="8128000" cy="1089176"/>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C++ supports </a:t>
            </a:r>
            <a:r>
              <a:rPr lang="en-US" sz="2400" i="1" dirty="0" smtClean="0"/>
              <a:t>call by reference</a:t>
            </a:r>
            <a:r>
              <a:rPr lang="en-US" sz="2400" b="0" i="1" dirty="0" smtClean="0"/>
              <a:t>,</a:t>
            </a:r>
            <a:r>
              <a:rPr lang="en-US" sz="2400" b="0" dirty="0" smtClean="0"/>
              <a:t> which allows functions to share data with their callers.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5730"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Call by Reference</a:t>
            </a:r>
            <a:endParaRPr lang="en-US" dirty="0">
              <a:solidFill>
                <a:schemeClr val="tx1"/>
              </a:solidFill>
            </a:endParaRPr>
          </a:p>
        </p:txBody>
      </p:sp>
      <p:sp>
        <p:nvSpPr>
          <p:cNvPr id="10" name="Rectangle 3"/>
          <p:cNvSpPr>
            <a:spLocks noChangeArrowheads="1"/>
          </p:cNvSpPr>
          <p:nvPr/>
        </p:nvSpPr>
        <p:spPr bwMode="auto">
          <a:xfrm>
            <a:off x="477765" y="1155700"/>
            <a:ext cx="8128000" cy="1698776"/>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C++ indicates call by reference by adding an ampersand (</a:t>
            </a:r>
            <a:r>
              <a:rPr lang="en-US" sz="2000" dirty="0" smtClean="0">
                <a:latin typeface="Courier New"/>
              </a:rPr>
              <a:t>&amp;</a:t>
            </a:r>
            <a:r>
              <a:rPr lang="en-US" sz="2400" b="0" dirty="0" smtClean="0"/>
              <a:t>) before the parameter name.  A single function often has both </a:t>
            </a:r>
            <a:r>
              <a:rPr lang="en-US" sz="2400" i="1" dirty="0" smtClean="0"/>
              <a:t>value parameters</a:t>
            </a:r>
            <a:r>
              <a:rPr lang="en-US" sz="2400" b="0" dirty="0" smtClean="0"/>
              <a:t> and </a:t>
            </a:r>
            <a:r>
              <a:rPr lang="en-US" sz="2400" i="1" dirty="0" smtClean="0"/>
              <a:t>reference parameters</a:t>
            </a:r>
            <a:r>
              <a:rPr lang="en-US" sz="2400" b="0" i="1" dirty="0" smtClean="0"/>
              <a:t>,</a:t>
            </a:r>
            <a:r>
              <a:rPr lang="en-US" sz="2400" b="0" dirty="0" smtClean="0"/>
              <a:t> as illustrated by the </a:t>
            </a:r>
            <a:r>
              <a:rPr lang="en-US" sz="2000" dirty="0" err="1" smtClean="0">
                <a:latin typeface="Courier New"/>
              </a:rPr>
              <a:t>solveQuadratic</a:t>
            </a:r>
            <a:r>
              <a:rPr lang="en-US" sz="2400" b="0" dirty="0" smtClean="0"/>
              <a:t> function from Figure 2-3 on page 76, which has the following prototype:</a:t>
            </a:r>
          </a:p>
        </p:txBody>
      </p:sp>
      <p:sp>
        <p:nvSpPr>
          <p:cNvPr id="12" name="Rectangle 4"/>
          <p:cNvSpPr>
            <a:spLocks noChangeArrowheads="1"/>
          </p:cNvSpPr>
          <p:nvPr/>
        </p:nvSpPr>
        <p:spPr bwMode="auto">
          <a:xfrm>
            <a:off x="955965" y="2981030"/>
            <a:ext cx="7495308" cy="70229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dirty="0"/>
          </a:p>
        </p:txBody>
      </p:sp>
      <p:sp>
        <p:nvSpPr>
          <p:cNvPr id="13" name="Text Box 5"/>
          <p:cNvSpPr txBox="1">
            <a:spLocks noChangeArrowheads="1"/>
          </p:cNvSpPr>
          <p:nvPr/>
        </p:nvSpPr>
        <p:spPr bwMode="auto">
          <a:xfrm>
            <a:off x="960580" y="3001483"/>
            <a:ext cx="7539185" cy="623248"/>
          </a:xfrm>
          <a:prstGeom prst="rect">
            <a:avLst/>
          </a:prstGeom>
          <a:noFill/>
          <a:ln w="9525">
            <a:noFill/>
            <a:miter lim="800000"/>
            <a:headEnd/>
            <a:tailEnd/>
          </a:ln>
          <a:effectLst/>
        </p:spPr>
        <p:txBody>
          <a:bodyPr wrap="square">
            <a:prstTxWarp prst="textNoShape">
              <a:avLst/>
            </a:prstTxWarp>
            <a:spAutoFit/>
          </a:bodyPr>
          <a:lstStyle/>
          <a:p>
            <a:pPr>
              <a:lnSpc>
                <a:spcPct val="85000"/>
              </a:lnSpc>
            </a:pPr>
            <a:r>
              <a:rPr lang="en-US" sz="2000" dirty="0" smtClean="0">
                <a:latin typeface="Courier New"/>
                <a:cs typeface="Courier New"/>
              </a:rPr>
              <a:t>void </a:t>
            </a:r>
            <a:r>
              <a:rPr lang="en-US" sz="2000" dirty="0" err="1" smtClean="0">
                <a:latin typeface="Courier New"/>
                <a:cs typeface="Courier New"/>
              </a:rPr>
              <a:t>solveQuadratic(double</a:t>
            </a:r>
            <a:r>
              <a:rPr lang="en-US" sz="1600" dirty="0" smtClean="0">
                <a:latin typeface="Courier New"/>
                <a:cs typeface="Courier New"/>
              </a:rPr>
              <a:t> </a:t>
            </a:r>
            <a:r>
              <a:rPr lang="en-US" sz="2000" dirty="0" smtClean="0">
                <a:latin typeface="Courier New"/>
                <a:cs typeface="Courier New"/>
              </a:rPr>
              <a:t>a,</a:t>
            </a:r>
            <a:r>
              <a:rPr lang="en-US" sz="1600" dirty="0" smtClean="0">
                <a:latin typeface="Courier New"/>
                <a:cs typeface="Courier New"/>
              </a:rPr>
              <a:t> </a:t>
            </a:r>
            <a:r>
              <a:rPr lang="en-US" sz="2000" dirty="0" smtClean="0">
                <a:latin typeface="Courier New"/>
                <a:cs typeface="Courier New"/>
              </a:rPr>
              <a:t>double</a:t>
            </a:r>
            <a:r>
              <a:rPr lang="en-US" sz="1600" dirty="0" smtClean="0">
                <a:latin typeface="Courier New"/>
                <a:cs typeface="Courier New"/>
              </a:rPr>
              <a:t> </a:t>
            </a:r>
            <a:r>
              <a:rPr lang="en-US" sz="2000" dirty="0" err="1" smtClean="0">
                <a:latin typeface="Courier New"/>
                <a:cs typeface="Courier New"/>
              </a:rPr>
              <a:t>b</a:t>
            </a:r>
            <a:r>
              <a:rPr lang="en-US" sz="2000" dirty="0" smtClean="0">
                <a:latin typeface="Courier New"/>
                <a:cs typeface="Courier New"/>
              </a:rPr>
              <a:t>,</a:t>
            </a:r>
            <a:r>
              <a:rPr lang="en-US" sz="1600" dirty="0" smtClean="0">
                <a:latin typeface="Courier New"/>
                <a:cs typeface="Courier New"/>
              </a:rPr>
              <a:t> </a:t>
            </a:r>
            <a:r>
              <a:rPr lang="en-US" sz="2000" dirty="0" smtClean="0">
                <a:latin typeface="Courier New"/>
                <a:cs typeface="Courier New"/>
              </a:rPr>
              <a:t>double</a:t>
            </a:r>
            <a:r>
              <a:rPr lang="en-US" sz="1600" dirty="0" smtClean="0">
                <a:latin typeface="Courier New"/>
                <a:cs typeface="Courier New"/>
              </a:rPr>
              <a:t> </a:t>
            </a:r>
            <a:r>
              <a:rPr lang="en-US" sz="2000" dirty="0" err="1" smtClean="0">
                <a:latin typeface="Courier New"/>
                <a:cs typeface="Courier New"/>
              </a:rPr>
              <a:t>c</a:t>
            </a:r>
            <a:r>
              <a:rPr lang="en-US" sz="2000" dirty="0" smtClean="0">
                <a:latin typeface="Courier New"/>
                <a:cs typeface="Courier New"/>
              </a:rPr>
              <a:t>,</a:t>
            </a:r>
          </a:p>
          <a:p>
            <a:pPr>
              <a:lnSpc>
                <a:spcPct val="85000"/>
              </a:lnSpc>
            </a:pPr>
            <a:r>
              <a:rPr lang="en-US" sz="2000" dirty="0" smtClean="0">
                <a:latin typeface="Courier New"/>
                <a:cs typeface="Courier New"/>
              </a:rPr>
              <a:t>                    double</a:t>
            </a:r>
            <a:r>
              <a:rPr lang="en-US" sz="1600" dirty="0" smtClean="0">
                <a:latin typeface="Courier New"/>
                <a:cs typeface="Courier New"/>
              </a:rPr>
              <a:t> </a:t>
            </a:r>
            <a:r>
              <a:rPr lang="en-US" sz="2000" dirty="0" smtClean="0">
                <a:latin typeface="Courier New"/>
                <a:cs typeface="Courier New"/>
              </a:rPr>
              <a:t>&amp;</a:t>
            </a:r>
            <a:r>
              <a:rPr lang="en-US" sz="1600" dirty="0" smtClean="0">
                <a:latin typeface="Courier New"/>
                <a:cs typeface="Courier New"/>
              </a:rPr>
              <a:t> </a:t>
            </a:r>
            <a:r>
              <a:rPr lang="en-US" sz="2000" dirty="0" smtClean="0">
                <a:latin typeface="Courier New"/>
                <a:cs typeface="Courier New"/>
              </a:rPr>
              <a:t>x1,</a:t>
            </a:r>
            <a:r>
              <a:rPr lang="en-US" sz="1600" dirty="0" smtClean="0">
                <a:latin typeface="Courier New"/>
                <a:cs typeface="Courier New"/>
              </a:rPr>
              <a:t> </a:t>
            </a:r>
            <a:r>
              <a:rPr lang="en-US" sz="2000" dirty="0" smtClean="0">
                <a:latin typeface="Courier New"/>
                <a:cs typeface="Courier New"/>
              </a:rPr>
              <a:t>double</a:t>
            </a:r>
            <a:r>
              <a:rPr lang="en-US" sz="1600" dirty="0" smtClean="0">
                <a:latin typeface="Courier New"/>
                <a:cs typeface="Courier New"/>
              </a:rPr>
              <a:t> </a:t>
            </a:r>
            <a:r>
              <a:rPr lang="en-US" sz="2000" dirty="0" smtClean="0">
                <a:latin typeface="Courier New"/>
                <a:cs typeface="Courier New"/>
              </a:rPr>
              <a:t>&amp;</a:t>
            </a:r>
            <a:r>
              <a:rPr lang="en-US" sz="1600" dirty="0" smtClean="0">
                <a:latin typeface="Courier New"/>
                <a:cs typeface="Courier New"/>
              </a:rPr>
              <a:t> </a:t>
            </a:r>
            <a:r>
              <a:rPr lang="en-US" sz="2000" dirty="0" smtClean="0">
                <a:latin typeface="Courier New"/>
                <a:cs typeface="Courier New"/>
              </a:rPr>
              <a:t>x2);</a:t>
            </a:r>
            <a:endParaRPr lang="en-US" sz="2000" dirty="0">
              <a:latin typeface="Courier New"/>
              <a:cs typeface="Courier New"/>
            </a:endParaRPr>
          </a:p>
        </p:txBody>
      </p:sp>
      <p:sp>
        <p:nvSpPr>
          <p:cNvPr id="16" name="Rectangle 3"/>
          <p:cNvSpPr>
            <a:spLocks noChangeArrowheads="1"/>
          </p:cNvSpPr>
          <p:nvPr/>
        </p:nvSpPr>
        <p:spPr bwMode="auto">
          <a:xfrm>
            <a:off x="477765" y="3886200"/>
            <a:ext cx="8128000" cy="24384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Call by reference has two primary purposes:</a:t>
            </a:r>
          </a:p>
          <a:p>
            <a:pPr marL="800100" lvl="1" indent="-342900" algn="just">
              <a:lnSpc>
                <a:spcPct val="85000"/>
              </a:lnSpc>
              <a:spcAft>
                <a:spcPct val="50000"/>
              </a:spcAft>
              <a:buFont typeface="Lucida Grande"/>
              <a:buChar char="−"/>
            </a:pPr>
            <a:r>
              <a:rPr lang="en-US" sz="2200" b="0" dirty="0" smtClean="0"/>
              <a:t>It creates a sharing relationship that makes it possible to pass information in both directions through the parameter list.</a:t>
            </a:r>
          </a:p>
          <a:p>
            <a:pPr marL="800100" lvl="1" indent="-342900" algn="just">
              <a:lnSpc>
                <a:spcPct val="85000"/>
              </a:lnSpc>
              <a:spcAft>
                <a:spcPct val="50000"/>
              </a:spcAft>
              <a:buFont typeface="Lucida Grande"/>
              <a:buChar char="−"/>
            </a:pPr>
            <a:r>
              <a:rPr lang="en-US" sz="2200" b="0" dirty="0" smtClean="0"/>
              <a:t>It increases efficiency by eliminating the need to copy an argument.  This consideration becomes more important when the argument is a large object.</a:t>
            </a:r>
          </a:p>
          <a:p>
            <a:pPr marL="800100" lvl="1" indent="-342900" algn="just">
              <a:lnSpc>
                <a:spcPct val="85000"/>
              </a:lnSpc>
              <a:spcAft>
                <a:spcPct val="50000"/>
              </a:spcAft>
            </a:pPr>
            <a:endParaRPr lang="en-US" sz="2400" b="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5730"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Call by Reference Example</a:t>
            </a:r>
            <a:endParaRPr lang="en-US" dirty="0">
              <a:solidFill>
                <a:schemeClr val="tx1"/>
              </a:solidFill>
            </a:endParaRPr>
          </a:p>
        </p:txBody>
      </p:sp>
      <p:sp>
        <p:nvSpPr>
          <p:cNvPr id="10" name="Rectangle 3"/>
          <p:cNvSpPr>
            <a:spLocks noChangeArrowheads="1"/>
          </p:cNvSpPr>
          <p:nvPr/>
        </p:nvSpPr>
        <p:spPr bwMode="auto">
          <a:xfrm>
            <a:off x="477765" y="1155700"/>
            <a:ext cx="8128000" cy="901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The following function swaps the values of two integers:</a:t>
            </a:r>
          </a:p>
        </p:txBody>
      </p:sp>
      <p:sp>
        <p:nvSpPr>
          <p:cNvPr id="12" name="Rectangle 4"/>
          <p:cNvSpPr>
            <a:spLocks noChangeArrowheads="1"/>
          </p:cNvSpPr>
          <p:nvPr/>
        </p:nvSpPr>
        <p:spPr bwMode="auto">
          <a:xfrm>
            <a:off x="1471222" y="1692125"/>
            <a:ext cx="6301178" cy="165946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dirty="0"/>
          </a:p>
        </p:txBody>
      </p:sp>
      <p:sp>
        <p:nvSpPr>
          <p:cNvPr id="13" name="Text Box 5"/>
          <p:cNvSpPr txBox="1">
            <a:spLocks noChangeArrowheads="1"/>
          </p:cNvSpPr>
          <p:nvPr/>
        </p:nvSpPr>
        <p:spPr bwMode="auto">
          <a:xfrm>
            <a:off x="1475838" y="1756230"/>
            <a:ext cx="6278420" cy="1408078"/>
          </a:xfrm>
          <a:prstGeom prst="rect">
            <a:avLst/>
          </a:prstGeom>
          <a:noFill/>
          <a:ln w="9525">
            <a:noFill/>
            <a:miter lim="800000"/>
            <a:headEnd/>
            <a:tailEnd/>
          </a:ln>
          <a:effectLst/>
        </p:spPr>
        <p:txBody>
          <a:bodyPr wrap="square">
            <a:prstTxWarp prst="textNoShape">
              <a:avLst/>
            </a:prstTxWarp>
            <a:spAutoFit/>
          </a:bodyPr>
          <a:lstStyle/>
          <a:p>
            <a:pPr>
              <a:lnSpc>
                <a:spcPct val="85000"/>
              </a:lnSpc>
            </a:pPr>
            <a:r>
              <a:rPr lang="en-US" sz="2000" dirty="0" smtClean="0">
                <a:latin typeface="Courier New"/>
                <a:cs typeface="Courier New"/>
              </a:rPr>
              <a:t>void </a:t>
            </a:r>
            <a:r>
              <a:rPr lang="en-US" sz="2000" dirty="0" err="1" smtClean="0">
                <a:latin typeface="Courier New"/>
                <a:cs typeface="Courier New"/>
              </a:rPr>
              <a:t>swap(int</a:t>
            </a:r>
            <a:r>
              <a:rPr lang="en-US" sz="2000" dirty="0" smtClean="0">
                <a:latin typeface="Courier New"/>
                <a:cs typeface="Courier New"/>
              </a:rPr>
              <a:t> &amp; </a:t>
            </a:r>
            <a:r>
              <a:rPr lang="en-US" sz="2000" dirty="0" err="1" smtClean="0">
                <a:latin typeface="Courier New"/>
                <a:cs typeface="Courier New"/>
              </a:rPr>
              <a:t>x</a:t>
            </a:r>
            <a:r>
              <a:rPr lang="en-US" sz="2000" dirty="0" smtClean="0">
                <a:latin typeface="Courier New"/>
                <a:cs typeface="Courier New"/>
              </a:rPr>
              <a:t>, </a:t>
            </a:r>
            <a:r>
              <a:rPr lang="en-US" sz="2000" dirty="0" err="1" smtClean="0">
                <a:latin typeface="Courier New"/>
                <a:cs typeface="Courier New"/>
              </a:rPr>
              <a:t>int</a:t>
            </a:r>
            <a:r>
              <a:rPr lang="en-US" sz="2000" dirty="0" smtClean="0">
                <a:latin typeface="Courier New"/>
                <a:cs typeface="Courier New"/>
              </a:rPr>
              <a:t> &amp; </a:t>
            </a:r>
            <a:r>
              <a:rPr lang="en-US" sz="2000" dirty="0" err="1" smtClean="0">
                <a:latin typeface="Courier New"/>
                <a:cs typeface="Courier New"/>
              </a:rPr>
              <a:t>y</a:t>
            </a:r>
            <a:r>
              <a:rPr lang="en-US" sz="2000" dirty="0" smtClean="0">
                <a:latin typeface="Courier New"/>
                <a:cs typeface="Courier New"/>
              </a:rPr>
              <a:t>) {</a:t>
            </a:r>
          </a:p>
          <a:p>
            <a:pPr>
              <a:lnSpc>
                <a:spcPct val="85000"/>
              </a:lnSpc>
            </a:pPr>
            <a:r>
              <a:rPr lang="en-US" sz="2000" dirty="0" smtClean="0">
                <a:latin typeface="Courier New"/>
                <a:cs typeface="Courier New"/>
              </a:rPr>
              <a:t>   </a:t>
            </a:r>
            <a:r>
              <a:rPr lang="en-US" sz="2000" dirty="0" err="1" smtClean="0">
                <a:latin typeface="Courier New"/>
                <a:cs typeface="Courier New"/>
              </a:rPr>
              <a:t>int</a:t>
            </a:r>
            <a:r>
              <a:rPr lang="en-US" sz="2000" dirty="0" smtClean="0">
                <a:latin typeface="Courier New"/>
                <a:cs typeface="Courier New"/>
              </a:rPr>
              <a:t> </a:t>
            </a:r>
            <a:r>
              <a:rPr lang="en-US" sz="2000" dirty="0" err="1" smtClean="0">
                <a:latin typeface="Courier New"/>
                <a:cs typeface="Courier New"/>
              </a:rPr>
              <a:t>tmp</a:t>
            </a:r>
            <a:r>
              <a:rPr lang="en-US" sz="2000" dirty="0" smtClean="0">
                <a:latin typeface="Courier New"/>
                <a:cs typeface="Courier New"/>
              </a:rPr>
              <a:t> = </a:t>
            </a:r>
            <a:r>
              <a:rPr lang="en-US" sz="2000" dirty="0" err="1" smtClean="0">
                <a:latin typeface="Courier New"/>
                <a:cs typeface="Courier New"/>
              </a:rPr>
              <a:t>x</a:t>
            </a:r>
            <a:r>
              <a:rPr lang="en-US" sz="2000" dirty="0" smtClean="0">
                <a:latin typeface="Courier New"/>
                <a:cs typeface="Courier New"/>
              </a:rPr>
              <a:t>;</a:t>
            </a:r>
          </a:p>
          <a:p>
            <a:pPr>
              <a:lnSpc>
                <a:spcPct val="85000"/>
              </a:lnSpc>
            </a:pPr>
            <a:r>
              <a:rPr lang="en-US" sz="2000" dirty="0" smtClean="0">
                <a:latin typeface="Courier New"/>
                <a:cs typeface="Courier New"/>
              </a:rPr>
              <a:t>   </a:t>
            </a:r>
            <a:r>
              <a:rPr lang="en-US" sz="2000" dirty="0" err="1" smtClean="0">
                <a:latin typeface="Courier New"/>
                <a:cs typeface="Courier New"/>
              </a:rPr>
              <a:t>x</a:t>
            </a:r>
            <a:r>
              <a:rPr lang="en-US" sz="2000" dirty="0" smtClean="0">
                <a:latin typeface="Courier New"/>
                <a:cs typeface="Courier New"/>
              </a:rPr>
              <a:t> = </a:t>
            </a:r>
            <a:r>
              <a:rPr lang="en-US" sz="2000" dirty="0" err="1" smtClean="0">
                <a:latin typeface="Courier New"/>
                <a:cs typeface="Courier New"/>
              </a:rPr>
              <a:t>y</a:t>
            </a:r>
            <a:r>
              <a:rPr lang="en-US" sz="2000" dirty="0" smtClean="0">
                <a:latin typeface="Courier New"/>
                <a:cs typeface="Courier New"/>
              </a:rPr>
              <a:t>;</a:t>
            </a:r>
          </a:p>
          <a:p>
            <a:pPr>
              <a:lnSpc>
                <a:spcPct val="85000"/>
              </a:lnSpc>
            </a:pPr>
            <a:r>
              <a:rPr lang="en-US" sz="2000" dirty="0" smtClean="0">
                <a:latin typeface="Courier New"/>
                <a:cs typeface="Courier New"/>
              </a:rPr>
              <a:t>   </a:t>
            </a:r>
            <a:r>
              <a:rPr lang="en-US" sz="2000" dirty="0" err="1" smtClean="0">
                <a:latin typeface="Courier New"/>
                <a:cs typeface="Courier New"/>
              </a:rPr>
              <a:t>y</a:t>
            </a:r>
            <a:r>
              <a:rPr lang="en-US" sz="2000" dirty="0" smtClean="0">
                <a:latin typeface="Courier New"/>
                <a:cs typeface="Courier New"/>
              </a:rPr>
              <a:t> = </a:t>
            </a:r>
            <a:r>
              <a:rPr lang="en-US" sz="2000" dirty="0" err="1" smtClean="0">
                <a:latin typeface="Courier New"/>
                <a:cs typeface="Courier New"/>
              </a:rPr>
              <a:t>tmp</a:t>
            </a:r>
            <a:r>
              <a:rPr lang="en-US" sz="2000" dirty="0" smtClean="0">
                <a:latin typeface="Courier New"/>
                <a:cs typeface="Courier New"/>
              </a:rPr>
              <a:t>;</a:t>
            </a:r>
          </a:p>
          <a:p>
            <a:pPr>
              <a:lnSpc>
                <a:spcPct val="85000"/>
              </a:lnSpc>
            </a:pPr>
            <a:r>
              <a:rPr lang="en-US" sz="2000" dirty="0" smtClean="0">
                <a:latin typeface="Courier New"/>
                <a:cs typeface="Courier New"/>
              </a:rPr>
              <a:t>}</a:t>
            </a:r>
            <a:endParaRPr lang="en-US" sz="2000" dirty="0">
              <a:latin typeface="Courier New"/>
              <a:cs typeface="Courier New"/>
            </a:endParaRPr>
          </a:p>
        </p:txBody>
      </p:sp>
      <p:sp>
        <p:nvSpPr>
          <p:cNvPr id="16" name="Rectangle 3"/>
          <p:cNvSpPr>
            <a:spLocks noChangeArrowheads="1"/>
          </p:cNvSpPr>
          <p:nvPr/>
        </p:nvSpPr>
        <p:spPr bwMode="auto">
          <a:xfrm>
            <a:off x="477765" y="3581400"/>
            <a:ext cx="8128000" cy="20574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The arguments to </a:t>
            </a:r>
            <a:r>
              <a:rPr lang="en-US" sz="2000" dirty="0" smtClean="0">
                <a:latin typeface="Courier New"/>
                <a:cs typeface="Courier New"/>
              </a:rPr>
              <a:t>swap</a:t>
            </a:r>
            <a:r>
              <a:rPr lang="en-US" sz="2400" b="0" dirty="0" smtClean="0"/>
              <a:t> must be assignable objects, which for the moment means variables.</a:t>
            </a:r>
          </a:p>
          <a:p>
            <a:pPr marL="342900" indent="-342900" algn="just">
              <a:lnSpc>
                <a:spcPct val="85000"/>
              </a:lnSpc>
              <a:spcAft>
                <a:spcPct val="50000"/>
              </a:spcAft>
              <a:buFontTx/>
              <a:buChar char="•"/>
            </a:pPr>
            <a:r>
              <a:rPr lang="en-US" sz="2400" b="0" dirty="0" smtClean="0"/>
              <a:t>If you left out the </a:t>
            </a:r>
            <a:r>
              <a:rPr lang="en-US" sz="2000" dirty="0" smtClean="0">
                <a:latin typeface="Courier New"/>
                <a:cs typeface="Courier New"/>
              </a:rPr>
              <a:t>&amp;</a:t>
            </a:r>
            <a:r>
              <a:rPr lang="en-US" sz="2400" b="0" dirty="0" smtClean="0"/>
              <a:t> characters in the parameter declarations, calling this function would have no effect on the calling arguments because the function would exchange local copies.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5730"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Libraries and Interfaces</a:t>
            </a:r>
            <a:endParaRPr lang="en-US" dirty="0">
              <a:solidFill>
                <a:schemeClr val="tx1"/>
              </a:solidFill>
            </a:endParaRPr>
          </a:p>
        </p:txBody>
      </p:sp>
      <p:sp>
        <p:nvSpPr>
          <p:cNvPr id="10" name="Rectangle 3"/>
          <p:cNvSpPr>
            <a:spLocks noChangeArrowheads="1"/>
          </p:cNvSpPr>
          <p:nvPr/>
        </p:nvSpPr>
        <p:spPr bwMode="auto">
          <a:xfrm>
            <a:off x="477765" y="1155700"/>
            <a:ext cx="8128000" cy="1130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Modern programming depends on the use of libraries.  When you create a typical application, you write only a tiny fraction of the code.</a:t>
            </a:r>
          </a:p>
        </p:txBody>
      </p:sp>
      <p:sp>
        <p:nvSpPr>
          <p:cNvPr id="7" name="Rectangle 3"/>
          <p:cNvSpPr>
            <a:spLocks noChangeArrowheads="1"/>
          </p:cNvSpPr>
          <p:nvPr/>
        </p:nvSpPr>
        <p:spPr bwMode="auto">
          <a:xfrm>
            <a:off x="477765" y="2286000"/>
            <a:ext cx="8128000" cy="22098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Libraries can be viewed from two perspectives.  Code that uses a library is called a </a:t>
            </a:r>
            <a:r>
              <a:rPr lang="en-US" sz="2400" i="1" dirty="0" smtClean="0"/>
              <a:t>client</a:t>
            </a:r>
            <a:r>
              <a:rPr lang="en-US" sz="2400" b="0" i="1" dirty="0" smtClean="0"/>
              <a:t>.</a:t>
            </a:r>
            <a:r>
              <a:rPr lang="en-US" sz="2400" b="0" dirty="0" smtClean="0"/>
              <a:t>  The code for the library itself is called the </a:t>
            </a:r>
            <a:r>
              <a:rPr lang="en-US" sz="2400" i="1" dirty="0" smtClean="0"/>
              <a:t>implementation</a:t>
            </a:r>
            <a:r>
              <a:rPr lang="en-US" sz="2400" b="0" i="1" dirty="0" smtClean="0"/>
              <a:t>.</a:t>
            </a:r>
            <a:endParaRPr lang="en-US" sz="2400" b="0" dirty="0" smtClean="0"/>
          </a:p>
          <a:p>
            <a:pPr marL="342900" indent="-342900" algn="just">
              <a:lnSpc>
                <a:spcPct val="85000"/>
              </a:lnSpc>
              <a:spcAft>
                <a:spcPct val="50000"/>
              </a:spcAft>
              <a:buFontTx/>
              <a:buChar char="•"/>
            </a:pPr>
            <a:r>
              <a:rPr lang="en-US" sz="2400" b="0" dirty="0" smtClean="0"/>
              <a:t>The point at which the client and the implementation meet is called the </a:t>
            </a:r>
            <a:r>
              <a:rPr lang="en-US" sz="2400" i="1" dirty="0" smtClean="0"/>
              <a:t>interface</a:t>
            </a:r>
            <a:r>
              <a:rPr lang="en-US" sz="2400" b="0" i="1" dirty="0" smtClean="0"/>
              <a:t>,</a:t>
            </a:r>
            <a:r>
              <a:rPr lang="en-US" sz="2400" b="0" dirty="0" smtClean="0"/>
              <a:t> which serves as both a barrier and a communication channel:</a:t>
            </a:r>
          </a:p>
        </p:txBody>
      </p:sp>
      <p:grpSp>
        <p:nvGrpSpPr>
          <p:cNvPr id="18" name="Group 17"/>
          <p:cNvGrpSpPr/>
          <p:nvPr/>
        </p:nvGrpSpPr>
        <p:grpSpPr>
          <a:xfrm>
            <a:off x="3048000" y="4562475"/>
            <a:ext cx="3429000" cy="1985987"/>
            <a:chOff x="3048000" y="4562475"/>
            <a:chExt cx="3429000" cy="1985987"/>
          </a:xfrm>
        </p:grpSpPr>
        <p:pic>
          <p:nvPicPr>
            <p:cNvPr id="8" name="Picture 4" descr="BrickWall"/>
            <p:cNvPicPr>
              <a:picLocks noChangeAspect="1" noChangeArrowheads="1"/>
            </p:cNvPicPr>
            <p:nvPr/>
          </p:nvPicPr>
          <p:blipFill>
            <a:blip r:embed="rId3"/>
            <a:srcRect/>
            <a:stretch>
              <a:fillRect/>
            </a:stretch>
          </p:blipFill>
          <p:spPr bwMode="auto">
            <a:xfrm>
              <a:off x="4413250" y="4562475"/>
              <a:ext cx="328613" cy="1685925"/>
            </a:xfrm>
            <a:prstGeom prst="rect">
              <a:avLst/>
            </a:prstGeom>
            <a:noFill/>
            <a:ln w="9525">
              <a:noFill/>
              <a:miter lim="800000"/>
              <a:headEnd/>
              <a:tailEnd/>
            </a:ln>
          </p:spPr>
        </p:pic>
        <p:sp>
          <p:nvSpPr>
            <p:cNvPr id="9" name="TextBox 8"/>
            <p:cNvSpPr txBox="1"/>
            <p:nvPr/>
          </p:nvSpPr>
          <p:spPr>
            <a:xfrm>
              <a:off x="3775365" y="6179130"/>
              <a:ext cx="1600200" cy="369332"/>
            </a:xfrm>
            <a:prstGeom prst="rect">
              <a:avLst/>
            </a:prstGeom>
            <a:noFill/>
          </p:spPr>
          <p:txBody>
            <a:bodyPr wrap="square" rtlCol="0">
              <a:spAutoFit/>
            </a:bodyPr>
            <a:lstStyle/>
            <a:p>
              <a:pPr algn="ctr"/>
              <a:r>
                <a:rPr lang="en-US" sz="1800" b="0" i="1" dirty="0" smtClean="0"/>
                <a:t>interface</a:t>
              </a:r>
              <a:endParaRPr lang="en-US" sz="1800" b="0" i="1" dirty="0"/>
            </a:p>
          </p:txBody>
        </p:sp>
        <p:sp>
          <p:nvSpPr>
            <p:cNvPr id="11" name="TextBox 10"/>
            <p:cNvSpPr txBox="1"/>
            <p:nvPr/>
          </p:nvSpPr>
          <p:spPr>
            <a:xfrm>
              <a:off x="3048000" y="5181600"/>
              <a:ext cx="1600200" cy="369332"/>
            </a:xfrm>
            <a:prstGeom prst="rect">
              <a:avLst/>
            </a:prstGeom>
            <a:noFill/>
          </p:spPr>
          <p:txBody>
            <a:bodyPr wrap="square" rtlCol="0">
              <a:spAutoFit/>
            </a:bodyPr>
            <a:lstStyle/>
            <a:p>
              <a:pPr algn="ctr"/>
              <a:r>
                <a:rPr lang="en-US" sz="1800" b="0" i="1" dirty="0" smtClean="0"/>
                <a:t>client</a:t>
              </a:r>
              <a:endParaRPr lang="en-US" sz="1800" b="0" i="1" dirty="0"/>
            </a:p>
          </p:txBody>
        </p:sp>
        <p:sp>
          <p:nvSpPr>
            <p:cNvPr id="14" name="TextBox 13"/>
            <p:cNvSpPr txBox="1"/>
            <p:nvPr/>
          </p:nvSpPr>
          <p:spPr>
            <a:xfrm>
              <a:off x="4876800" y="5181600"/>
              <a:ext cx="1600200" cy="369332"/>
            </a:xfrm>
            <a:prstGeom prst="rect">
              <a:avLst/>
            </a:prstGeom>
            <a:noFill/>
          </p:spPr>
          <p:txBody>
            <a:bodyPr wrap="square" rtlCol="0">
              <a:spAutoFit/>
            </a:bodyPr>
            <a:lstStyle/>
            <a:p>
              <a:pPr algn="ctr"/>
              <a:r>
                <a:rPr lang="en-US" sz="1800" b="0" i="1" dirty="0" smtClean="0"/>
                <a:t>implementation</a:t>
              </a:r>
              <a:endParaRPr lang="en-US" sz="1800" b="0" i="1" dirty="0"/>
            </a:p>
          </p:txBody>
        </p:sp>
        <p:sp>
          <p:nvSpPr>
            <p:cNvPr id="17" name="Rectangle 16"/>
            <p:cNvSpPr/>
            <p:nvPr/>
          </p:nvSpPr>
          <p:spPr bwMode="auto">
            <a:xfrm>
              <a:off x="4409440" y="5376672"/>
              <a:ext cx="338328" cy="54864"/>
            </a:xfrm>
            <a:prstGeom prst="rect">
              <a:avLst/>
            </a:prstGeom>
            <a:solidFill>
              <a:srgbClr val="CC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0578"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20579" name="Text Box 3"/>
          <p:cNvSpPr txBox="1">
            <a:spLocks noChangeArrowheads="1"/>
          </p:cNvSpPr>
          <p:nvPr/>
        </p:nvSpPr>
        <p:spPr bwMode="auto">
          <a:xfrm>
            <a:off x="374904" y="1193800"/>
            <a:ext cx="8440737" cy="2739211"/>
          </a:xfrm>
          <a:prstGeom prst="rect">
            <a:avLst/>
          </a:prstGeom>
          <a:noFill/>
          <a:ln w="9525">
            <a:noFill/>
            <a:miter lim="800000"/>
            <a:headEnd/>
            <a:tailEnd/>
          </a:ln>
          <a:effectLst/>
        </p:spPr>
        <p:txBody>
          <a:bodyPr>
            <a:prstTxWarp prst="textNoShape">
              <a:avLst/>
            </a:prstTxWarp>
            <a:spAutoFit/>
          </a:bodyPr>
          <a:lstStyle/>
          <a:p>
            <a:r>
              <a:rPr lang="en-US" sz="1600" dirty="0">
                <a:solidFill>
                  <a:srgbClr val="0000FF"/>
                </a:solidFill>
                <a:latin typeface="Courier New" charset="0"/>
              </a:rPr>
              <a:t>/*</a:t>
            </a:r>
          </a:p>
          <a:p>
            <a:r>
              <a:rPr lang="en-US" sz="1600" dirty="0">
                <a:solidFill>
                  <a:srgbClr val="0000FF"/>
                </a:solidFill>
                <a:latin typeface="Courier New" charset="0"/>
              </a:rPr>
              <a:t> * File:</a:t>
            </a:r>
            <a:r>
              <a:rPr lang="en-US" sz="1600" dirty="0" smtClean="0">
                <a:solidFill>
                  <a:srgbClr val="0000FF"/>
                </a:solidFill>
                <a:latin typeface="Courier New" charset="0"/>
              </a:rPr>
              <a:t> </a:t>
            </a:r>
            <a:r>
              <a:rPr lang="en-US" sz="1600" dirty="0" err="1" smtClean="0">
                <a:solidFill>
                  <a:srgbClr val="0000FF"/>
                </a:solidFill>
                <a:latin typeface="Courier New" charset="0"/>
              </a:rPr>
              <a:t>simpio.h</a:t>
            </a:r>
            <a:endParaRPr lang="en-US" sz="1600" dirty="0" smtClean="0">
              <a:solidFill>
                <a:srgbClr val="0000FF"/>
              </a:solidFill>
              <a:latin typeface="Courier New" charset="0"/>
            </a:endParaRPr>
          </a:p>
          <a:p>
            <a:r>
              <a:rPr lang="en-US" sz="1600" dirty="0">
                <a:solidFill>
                  <a:srgbClr val="0000FF"/>
                </a:solidFill>
                <a:latin typeface="Courier New" charset="0"/>
              </a:rPr>
              <a:t> * ------------</a:t>
            </a:r>
            <a:r>
              <a:rPr lang="en-US" sz="1600" dirty="0" smtClean="0">
                <a:solidFill>
                  <a:srgbClr val="0000FF"/>
                </a:solidFill>
                <a:latin typeface="Courier New" charset="0"/>
              </a:rPr>
              <a:t>--</a:t>
            </a:r>
          </a:p>
          <a:p>
            <a:r>
              <a:rPr lang="en-US" sz="1600" dirty="0">
                <a:solidFill>
                  <a:srgbClr val="0000FF"/>
                </a:solidFill>
                <a:latin typeface="Courier New" charset="0"/>
              </a:rPr>
              <a:t> *</a:t>
            </a:r>
            <a:r>
              <a:rPr lang="en-US" sz="1600" dirty="0" smtClean="0">
                <a:solidFill>
                  <a:srgbClr val="0000FF"/>
                </a:solidFill>
                <a:latin typeface="Courier New" charset="0"/>
              </a:rPr>
              <a:t> This interface exports a set of functions that simplify</a:t>
            </a:r>
          </a:p>
          <a:p>
            <a:r>
              <a:rPr lang="en-US" sz="1600" dirty="0" smtClean="0">
                <a:solidFill>
                  <a:srgbClr val="0000FF"/>
                </a:solidFill>
                <a:latin typeface="Courier New" charset="0"/>
              </a:rPr>
              <a:t> * input/output operations in C++ and provide some error-checking</a:t>
            </a:r>
          </a:p>
          <a:p>
            <a:r>
              <a:rPr lang="en-US" sz="1600" dirty="0">
                <a:solidFill>
                  <a:srgbClr val="0000FF"/>
                </a:solidFill>
                <a:latin typeface="Courier New" charset="0"/>
              </a:rPr>
              <a:t> *</a:t>
            </a:r>
            <a:r>
              <a:rPr lang="en-US" sz="1600" dirty="0" smtClean="0">
                <a:solidFill>
                  <a:srgbClr val="0000FF"/>
                </a:solidFill>
                <a:latin typeface="Courier New" charset="0"/>
              </a:rPr>
              <a:t> on console input.</a:t>
            </a:r>
          </a:p>
          <a:p>
            <a:r>
              <a:rPr lang="en-US" sz="1600" dirty="0" smtClean="0">
                <a:solidFill>
                  <a:srgbClr val="0000FF"/>
                </a:solidFill>
                <a:latin typeface="Courier New" charset="0"/>
              </a:rPr>
              <a:t> </a:t>
            </a:r>
            <a:r>
              <a:rPr lang="en-US" sz="1600" dirty="0">
                <a:solidFill>
                  <a:srgbClr val="0000FF"/>
                </a:solidFill>
                <a:latin typeface="Courier New" charset="0"/>
              </a:rPr>
              <a:t>*/</a:t>
            </a:r>
          </a:p>
          <a:p>
            <a:endParaRPr lang="en-US" sz="1200" dirty="0">
              <a:latin typeface="Courier New" charset="0"/>
            </a:endParaRPr>
          </a:p>
          <a:p>
            <a:r>
              <a:rPr lang="en-US" sz="1600" dirty="0">
                <a:latin typeface="Courier New" charset="0"/>
              </a:rPr>
              <a:t>#</a:t>
            </a:r>
            <a:r>
              <a:rPr lang="en-US" sz="1600" dirty="0" err="1">
                <a:latin typeface="Courier New" charset="0"/>
              </a:rPr>
              <a:t>ifndef</a:t>
            </a:r>
            <a:r>
              <a:rPr lang="en-US" sz="1600" dirty="0">
                <a:latin typeface="Courier New" charset="0"/>
              </a:rPr>
              <a:t> </a:t>
            </a:r>
            <a:r>
              <a:rPr lang="en-US" sz="1600" dirty="0" smtClean="0">
                <a:latin typeface="Courier New" charset="0"/>
              </a:rPr>
              <a:t>_</a:t>
            </a:r>
            <a:r>
              <a:rPr lang="en-US" sz="1600" dirty="0" err="1" smtClean="0">
                <a:latin typeface="Courier New" charset="0"/>
              </a:rPr>
              <a:t>simpio_h</a:t>
            </a:r>
            <a:endParaRPr lang="en-US" sz="1600" dirty="0">
              <a:latin typeface="Courier New" charset="0"/>
            </a:endParaRPr>
          </a:p>
          <a:p>
            <a:r>
              <a:rPr lang="en-US" sz="1600" dirty="0">
                <a:latin typeface="Courier New" charset="0"/>
              </a:rPr>
              <a:t>#define </a:t>
            </a:r>
            <a:r>
              <a:rPr lang="en-US" sz="1600" dirty="0" smtClean="0">
                <a:latin typeface="Courier New" charset="0"/>
              </a:rPr>
              <a:t>_</a:t>
            </a:r>
            <a:r>
              <a:rPr lang="en-US" sz="1600" dirty="0" err="1" smtClean="0">
                <a:latin typeface="Courier New" charset="0"/>
              </a:rPr>
              <a:t>simpio_h</a:t>
            </a:r>
            <a:endParaRPr lang="en-US" sz="1600" dirty="0" smtClean="0">
              <a:latin typeface="Courier New" charset="0"/>
            </a:endParaRPr>
          </a:p>
          <a:p>
            <a:endParaRPr lang="en-US" sz="1600" dirty="0" smtClean="0">
              <a:latin typeface="Courier New" charset="0"/>
            </a:endParaRPr>
          </a:p>
        </p:txBody>
      </p:sp>
      <p:sp>
        <p:nvSpPr>
          <p:cNvPr id="920580"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0581"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0582" name="Rectangle 6"/>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simpio.h</a:t>
            </a:r>
            <a:r>
              <a:rPr lang="en-US" sz="4000" dirty="0" smtClean="0">
                <a:solidFill>
                  <a:srgbClr val="FF0000"/>
                </a:solidFill>
              </a:rPr>
              <a:t> Interface</a:t>
            </a:r>
            <a:endParaRPr lang="en-US" sz="4000" dirty="0">
              <a:solidFill>
                <a:srgbClr val="FF0000"/>
              </a:solidFill>
            </a:endParaRPr>
          </a:p>
        </p:txBody>
      </p:sp>
      <p:sp>
        <p:nvSpPr>
          <p:cNvPr id="920583"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15167</TotalTime>
  <Words>2769</Words>
  <Application>Microsoft Macintosh PowerPoint</Application>
  <PresentationFormat>On-screen Show (4:3)</PresentationFormat>
  <Paragraphs>318</Paragraphs>
  <Slides>19</Slides>
  <Notes>19</Notes>
  <HiddenSlides>0</HiddenSlides>
  <MMClips>0</MMClips>
  <ScaleCrop>false</ScaleCrop>
  <HeadingPairs>
    <vt:vector size="4" baseType="variant">
      <vt:variant>
        <vt:lpstr>Design Template</vt:lpstr>
      </vt:variant>
      <vt:variant>
        <vt:i4>1</vt:i4>
      </vt:variant>
      <vt:variant>
        <vt:lpstr>Slide Titles</vt:lpstr>
      </vt:variant>
      <vt:variant>
        <vt:i4>19</vt:i4>
      </vt:variant>
    </vt:vector>
  </HeadingPairs>
  <TitlesOfParts>
    <vt:vector size="20" baseType="lpstr">
      <vt:lpstr>Blank Presentation</vt:lpstr>
      <vt:lpstr>Functions in C++</vt:lpstr>
      <vt:lpstr>Administrative Essentials</vt:lpstr>
      <vt:lpstr>The Syntax of a Function Definition</vt:lpstr>
      <vt:lpstr>Computing Factorials</vt:lpstr>
      <vt:lpstr>C++ Enhancements to Functions</vt:lpstr>
      <vt:lpstr>Call by Reference</vt:lpstr>
      <vt:lpstr>Call by Reference Example</vt:lpstr>
      <vt:lpstr>Libraries and Interfaces</vt:lpstr>
      <vt:lpstr>The simpio.h Interface</vt:lpstr>
      <vt:lpstr>The simpio.h Interface</vt:lpstr>
      <vt:lpstr>The simpio.h Interface</vt:lpstr>
      <vt:lpstr>The simpio.h Interface</vt:lpstr>
      <vt:lpstr>Exercise: Finding Perfect Numbers</vt:lpstr>
      <vt:lpstr>Recursive Functions</vt:lpstr>
      <vt:lpstr>The Recursive Paradigm</vt:lpstr>
      <vt:lpstr>Simulating the fact Function</vt:lpstr>
      <vt:lpstr>Exercise: Greatest Common Divisor</vt:lpstr>
      <vt:lpstr>Solution: A Recursive GCD Function</vt:lpstr>
      <vt:lpstr>The End</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87</cp:revision>
  <dcterms:created xsi:type="dcterms:W3CDTF">2015-01-07T04:46:16Z</dcterms:created>
  <dcterms:modified xsi:type="dcterms:W3CDTF">2015-01-07T04:46:34Z</dcterms:modified>
</cp:coreProperties>
</file>