
<file path=[Content_Types].xml><?xml version="1.0" encoding="utf-8"?>
<Types xmlns="http://schemas.openxmlformats.org/package/2006/content-types">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notesSlides/notesSlide28.xml" ContentType="application/vnd.openxmlformats-officedocument.presentationml.notes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notesSlides/notesSlide27.xml" ContentType="application/vnd.openxmlformats-officedocument.presentationml.notesSlide+xml"/>
  <Override PartName="/ppt/slides/slide9.xml" ContentType="application/vnd.openxmlformats-officedocument.presentationml.slide+xml"/>
  <Override PartName="/ppt/slideLayouts/slideLayout9.xml" ContentType="application/vnd.openxmlformats-officedocument.presentationml.slideLayout+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theme/theme3.xml" ContentType="application/vnd.openxmlformats-officedocument.theme+xml"/>
  <Override PartName="/ppt/slides/slide24.xml" ContentType="application/vnd.openxmlformats-officedocument.presentationml.slide+xml"/>
  <Override PartName="/ppt/notesSlides/notesSlide10.xml" ContentType="application/vnd.openxmlformats-officedocument.presentationml.notesSlide+xml"/>
  <Override PartName="/ppt/notesSlides/notesSlide26.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theme/theme2.xml" ContentType="application/vnd.openxmlformats-officedocument.theme+xml"/>
  <Override PartName="/ppt/slideLayouts/slideLayout11.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slides/slide7.xml" ContentType="application/vnd.openxmlformats-officedocument.presentationml.slide+xml"/>
  <Override PartName="/ppt/slideLayouts/slideLayout7.xml" ContentType="application/vnd.openxmlformats-officedocument.presentationml.slideLayout+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Default Extension="bin" ContentType="application/vnd.openxmlformats-officedocument.presentationml.printerSettings"/>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32"/>
  </p:notesMasterIdLst>
  <p:handoutMasterIdLst>
    <p:handoutMasterId r:id="rId33"/>
  </p:handoutMasterIdLst>
  <p:sldIdLst>
    <p:sldId id="467" r:id="rId2"/>
    <p:sldId id="506" r:id="rId3"/>
    <p:sldId id="507" r:id="rId4"/>
    <p:sldId id="508" r:id="rId5"/>
    <p:sldId id="505" r:id="rId6"/>
    <p:sldId id="510" r:id="rId7"/>
    <p:sldId id="511" r:id="rId8"/>
    <p:sldId id="512" r:id="rId9"/>
    <p:sldId id="513" r:id="rId10"/>
    <p:sldId id="514" r:id="rId11"/>
    <p:sldId id="515" r:id="rId12"/>
    <p:sldId id="516" r:id="rId13"/>
    <p:sldId id="517" r:id="rId14"/>
    <p:sldId id="518" r:id="rId15"/>
    <p:sldId id="519" r:id="rId16"/>
    <p:sldId id="520" r:id="rId17"/>
    <p:sldId id="521" r:id="rId18"/>
    <p:sldId id="522" r:id="rId19"/>
    <p:sldId id="523" r:id="rId20"/>
    <p:sldId id="524" r:id="rId21"/>
    <p:sldId id="525" r:id="rId22"/>
    <p:sldId id="526" r:id="rId23"/>
    <p:sldId id="527" r:id="rId24"/>
    <p:sldId id="528" r:id="rId25"/>
    <p:sldId id="529" r:id="rId26"/>
    <p:sldId id="530" r:id="rId27"/>
    <p:sldId id="531" r:id="rId28"/>
    <p:sldId id="532" r:id="rId29"/>
    <p:sldId id="533" r:id="rId30"/>
    <p:sldId id="534" r:id="rId3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charset="0"/>
        <a:ea typeface="+mn-ea"/>
        <a:cs typeface="+mn-cs"/>
      </a:defRPr>
    </a:lvl5pPr>
    <a:lvl6pPr marL="2286000" algn="l" defTabSz="457200" rtl="0" eaLnBrk="1" latinLnBrk="0" hangingPunct="1">
      <a:defRPr sz="2400" kern="1200">
        <a:solidFill>
          <a:schemeClr val="tx1"/>
        </a:solidFill>
        <a:latin typeface="Times New Roman" charset="0"/>
        <a:ea typeface="+mn-ea"/>
        <a:cs typeface="+mn-cs"/>
      </a:defRPr>
    </a:lvl6pPr>
    <a:lvl7pPr marL="2743200" algn="l" defTabSz="457200" rtl="0" eaLnBrk="1" latinLnBrk="0" hangingPunct="1">
      <a:defRPr sz="2400" kern="1200">
        <a:solidFill>
          <a:schemeClr val="tx1"/>
        </a:solidFill>
        <a:latin typeface="Times New Roman" charset="0"/>
        <a:ea typeface="+mn-ea"/>
        <a:cs typeface="+mn-cs"/>
      </a:defRPr>
    </a:lvl7pPr>
    <a:lvl8pPr marL="3200400" algn="l" defTabSz="457200" rtl="0" eaLnBrk="1" latinLnBrk="0" hangingPunct="1">
      <a:defRPr sz="2400" kern="1200">
        <a:solidFill>
          <a:schemeClr val="tx1"/>
        </a:solidFill>
        <a:latin typeface="Times New Roman" charset="0"/>
        <a:ea typeface="+mn-ea"/>
        <a:cs typeface="+mn-cs"/>
      </a:defRPr>
    </a:lvl8pPr>
    <a:lvl9pPr marL="3657600" algn="l" defTabSz="457200" rtl="0" eaLnBrk="1" latinLnBrk="0" hangingPunct="1">
      <a:defRPr sz="2400"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6" frameSlides="1"/>
  <p:clrMru>
    <a:srgbClr val="FFFFFF"/>
    <a:srgbClr val="F8F0E3"/>
    <a:srgbClr val="000000"/>
    <a:srgbClr val="0066CC"/>
    <a:srgbClr val="009900"/>
    <a:srgbClr val="66FF66"/>
    <a:srgbClr val="969696"/>
    <a:srgbClr val="00FFFF"/>
    <a:srgbClr val="990099"/>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vertBarState="minimized" horzBarState="maximized">
    <p:restoredLeft sz="32787"/>
    <p:restoredTop sz="90929"/>
  </p:normalViewPr>
  <p:slideViewPr>
    <p:cSldViewPr>
      <p:cViewPr varScale="1">
        <p:scale>
          <a:sx n="103" d="100"/>
          <a:sy n="103" d="100"/>
        </p:scale>
        <p:origin x="-1152" y="-112"/>
      </p:cViewPr>
      <p:guideLst>
        <p:guide orient="horz" pos="220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4"/>
    </p:cViewPr>
  </p:sorterViewPr>
  <p:gridSpacing cx="78028800" cy="780288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handoutMaster" Target="handoutMasters/handout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5010" y="0"/>
            <a:ext cx="2971800" cy="457200"/>
          </a:xfrm>
          <a:prstGeom prst="rect">
            <a:avLst/>
          </a:prstGeom>
        </p:spPr>
        <p:txBody>
          <a:bodyPr vert="horz" lIns="91440" tIns="45720" rIns="91440" bIns="45720" rtlCol="0"/>
          <a:lstStyle>
            <a:lvl1pPr algn="r">
              <a:defRPr sz="1200"/>
            </a:lvl1pPr>
          </a:lstStyle>
          <a:p>
            <a:endParaRPr lang="en-US" dirty="0"/>
          </a:p>
        </p:txBody>
      </p:sp>
      <p:sp>
        <p:nvSpPr>
          <p:cNvPr id="4" name="Footer Placeholder 3"/>
          <p:cNvSpPr>
            <a:spLocks noGrp="1"/>
          </p:cNvSpPr>
          <p:nvPr>
            <p:ph type="ftr" sz="quarter" idx="2"/>
          </p:nvPr>
        </p:nvSpPr>
        <p:spPr>
          <a:xfrm>
            <a:off x="0" y="8684684"/>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5010" y="8684684"/>
            <a:ext cx="2971800" cy="457200"/>
          </a:xfrm>
          <a:prstGeom prst="rect">
            <a:avLst/>
          </a:prstGeom>
        </p:spPr>
        <p:txBody>
          <a:bodyPr vert="horz" lIns="91440" tIns="45720" rIns="91440" bIns="45720" rtlCol="0" anchor="b"/>
          <a:lstStyle>
            <a:lvl1pPr algn="r">
              <a:defRPr sz="1200"/>
            </a:lvl1pPr>
          </a:lstStyle>
          <a:p>
            <a:fld id="{8645DDC1-F2A6-4849-B820-C43C87EACAF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50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97283" name="Rectangle 3"/>
          <p:cNvSpPr>
            <a:spLocks noGrp="1" noChangeArrowheads="1"/>
          </p:cNvSpPr>
          <p:nvPr>
            <p:ph type="dt" idx="1"/>
          </p:nvPr>
        </p:nvSpPr>
        <p:spPr bwMode="auto">
          <a:xfrm>
            <a:off x="3886200" y="0"/>
            <a:ext cx="2971800" cy="50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97284" name="Rectangle 4"/>
          <p:cNvSpPr>
            <a:spLocks noGrp="1" noRot="1" noChangeAspect="1" noChangeArrowheads="1" noTextEdit="1"/>
          </p:cNvSpPr>
          <p:nvPr>
            <p:ph type="sldImg" idx="2"/>
          </p:nvPr>
        </p:nvSpPr>
        <p:spPr bwMode="auto">
          <a:xfrm>
            <a:off x="1127125" y="711200"/>
            <a:ext cx="4603750" cy="34544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914400" y="4368800"/>
            <a:ext cx="5029200" cy="4064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8636000"/>
            <a:ext cx="2971800" cy="508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97287" name="Rectangle 7"/>
          <p:cNvSpPr>
            <a:spLocks noGrp="1" noChangeArrowheads="1"/>
          </p:cNvSpPr>
          <p:nvPr>
            <p:ph type="sldNum" sz="quarter" idx="5"/>
          </p:nvPr>
        </p:nvSpPr>
        <p:spPr bwMode="auto">
          <a:xfrm>
            <a:off x="3886200" y="8636000"/>
            <a:ext cx="2971800" cy="508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D82E50F-2B6F-4A44-A8F5-450FA31D2C63}"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A6C62C-AF94-8B42-AF39-302D6D4E3459}" type="slidenum">
              <a:rPr lang="en-US"/>
              <a:pPr/>
              <a:t>1</a:t>
            </a:fld>
            <a:endParaRPr lang="en-US"/>
          </a:p>
        </p:txBody>
      </p:sp>
      <p:sp>
        <p:nvSpPr>
          <p:cNvPr id="452610"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45261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B3F965-BC03-8148-BE2D-61B204DDE30C}" type="slidenum">
              <a:rPr lang="en-US"/>
              <a:pPr/>
              <a:t>12</a:t>
            </a:fld>
            <a:endParaRPr lang="en-US"/>
          </a:p>
        </p:txBody>
      </p:sp>
      <p:sp>
        <p:nvSpPr>
          <p:cNvPr id="473090"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7309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9595F3-7E2C-C047-89FF-DDB6FB728A3B}" type="slidenum">
              <a:rPr lang="en-US"/>
              <a:pPr/>
              <a:t>13</a:t>
            </a:fld>
            <a:endParaRPr lang="en-US"/>
          </a:p>
        </p:txBody>
      </p:sp>
      <p:sp>
        <p:nvSpPr>
          <p:cNvPr id="477186"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7718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1E7FE6-AA9B-2047-9B27-6D18CD88D357}" type="slidenum">
              <a:rPr lang="en-US"/>
              <a:pPr/>
              <a:t>14</a:t>
            </a:fld>
            <a:endParaRPr lang="en-US"/>
          </a:p>
        </p:txBody>
      </p:sp>
      <p:sp>
        <p:nvSpPr>
          <p:cNvPr id="47923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7923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EB80F3-893B-7E4B-8C3E-9560CD6B7F41}" type="slidenum">
              <a:rPr lang="en-US"/>
              <a:pPr/>
              <a:t>15</a:t>
            </a:fld>
            <a:endParaRPr lang="en-US"/>
          </a:p>
        </p:txBody>
      </p:sp>
      <p:sp>
        <p:nvSpPr>
          <p:cNvPr id="481282"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8128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2F2032-9B09-C94E-8351-50631E33F722}" type="slidenum">
              <a:rPr lang="en-US"/>
              <a:pPr/>
              <a:t>16</a:t>
            </a:fld>
            <a:endParaRPr lang="en-US"/>
          </a:p>
        </p:txBody>
      </p:sp>
      <p:sp>
        <p:nvSpPr>
          <p:cNvPr id="483330"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8333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DCE63F-686D-BD4F-9DCD-8734ECC61D05}" type="slidenum">
              <a:rPr lang="en-US"/>
              <a:pPr/>
              <a:t>17</a:t>
            </a:fld>
            <a:endParaRPr lang="en-US"/>
          </a:p>
        </p:txBody>
      </p:sp>
      <p:sp>
        <p:nvSpPr>
          <p:cNvPr id="485378"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8537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3A7F1F4-16B6-F74F-B47B-B78F0F17A119}" type="slidenum">
              <a:rPr lang="en-US"/>
              <a:pPr/>
              <a:t>18</a:t>
            </a:fld>
            <a:endParaRPr lang="en-US"/>
          </a:p>
        </p:txBody>
      </p:sp>
      <p:sp>
        <p:nvSpPr>
          <p:cNvPr id="48947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8947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E03E5A-EFC7-7E47-A918-55C394EB43B0}" type="slidenum">
              <a:rPr lang="en-US"/>
              <a:pPr/>
              <a:t>19</a:t>
            </a:fld>
            <a:endParaRPr lang="en-US"/>
          </a:p>
        </p:txBody>
      </p:sp>
      <p:sp>
        <p:nvSpPr>
          <p:cNvPr id="456706"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5670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9E63F61-1D99-7C42-B6D2-FFF0FC784266}" type="slidenum">
              <a:rPr lang="en-US"/>
              <a:pPr/>
              <a:t>20</a:t>
            </a:fld>
            <a:endParaRPr lang="en-US"/>
          </a:p>
        </p:txBody>
      </p:sp>
      <p:sp>
        <p:nvSpPr>
          <p:cNvPr id="493570"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9357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669D3E-2AF6-954A-9936-39CD8B1B32A1}" type="slidenum">
              <a:rPr lang="en-US"/>
              <a:pPr/>
              <a:t>21</a:t>
            </a:fld>
            <a:endParaRPr lang="en-US"/>
          </a:p>
        </p:txBody>
      </p:sp>
      <p:sp>
        <p:nvSpPr>
          <p:cNvPr id="495618"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9561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9AA15F-8F65-D645-B4F5-AE25A3F9C3E8}" type="slidenum">
              <a:rPr lang="en-US"/>
              <a:pPr/>
              <a:t>2</a:t>
            </a:fld>
            <a:endParaRPr lang="en-US"/>
          </a:p>
        </p:txBody>
      </p:sp>
      <p:sp>
        <p:nvSpPr>
          <p:cNvPr id="492546"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925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5984A3-FB31-2D4F-8013-30502DE8C523}" type="slidenum">
              <a:rPr lang="en-US"/>
              <a:pPr/>
              <a:t>22</a:t>
            </a:fld>
            <a:endParaRPr lang="en-US"/>
          </a:p>
        </p:txBody>
      </p:sp>
      <p:sp>
        <p:nvSpPr>
          <p:cNvPr id="52531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52531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B3ADA1-ADF1-0D4A-9B34-3B4FA223CF0D}" type="slidenum">
              <a:rPr lang="en-US"/>
              <a:pPr/>
              <a:t>23</a:t>
            </a:fld>
            <a:endParaRPr lang="en-US"/>
          </a:p>
        </p:txBody>
      </p:sp>
      <p:sp>
        <p:nvSpPr>
          <p:cNvPr id="519170"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51917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B3ADA1-ADF1-0D4A-9B34-3B4FA223CF0D}" type="slidenum">
              <a:rPr lang="en-US"/>
              <a:pPr/>
              <a:t>24</a:t>
            </a:fld>
            <a:endParaRPr lang="en-US"/>
          </a:p>
        </p:txBody>
      </p:sp>
      <p:sp>
        <p:nvSpPr>
          <p:cNvPr id="519170"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519171"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999020-B8E8-984C-ADFD-484E43E193D4}" type="slidenum">
              <a:rPr lang="en-US"/>
              <a:pPr/>
              <a:t>25</a:t>
            </a:fld>
            <a:endParaRPr lang="en-US"/>
          </a:p>
        </p:txBody>
      </p:sp>
      <p:sp>
        <p:nvSpPr>
          <p:cNvPr id="53555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53555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20971C-425F-3A43-A060-395BE7716018}" type="slidenum">
              <a:rPr lang="en-US"/>
              <a:pPr/>
              <a:t>26</a:t>
            </a:fld>
            <a:endParaRPr lang="en-US"/>
          </a:p>
        </p:txBody>
      </p:sp>
      <p:sp>
        <p:nvSpPr>
          <p:cNvPr id="521218"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52121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C073CEE-E758-E640-BA61-347DC4BDED61}" type="slidenum">
              <a:rPr lang="en-US"/>
              <a:pPr/>
              <a:t>27</a:t>
            </a:fld>
            <a:endParaRPr lang="en-US"/>
          </a:p>
        </p:txBody>
      </p:sp>
      <p:sp>
        <p:nvSpPr>
          <p:cNvPr id="527362" name="Rectangle 2"/>
          <p:cNvSpPr>
            <a:spLocks noGrp="1" noRot="1" noChangeAspect="1" noChangeArrowheads="1"/>
          </p:cNvSpPr>
          <p:nvPr>
            <p:ph type="sldImg"/>
          </p:nvPr>
        </p:nvSpPr>
        <p:spPr bwMode="auto">
          <a:xfrm>
            <a:off x="2135981" y="711200"/>
            <a:ext cx="2590800" cy="3454400"/>
          </a:xfrm>
          <a:prstGeom prst="rect">
            <a:avLst/>
          </a:prstGeom>
          <a:solidFill>
            <a:srgbClr val="FFFFFF"/>
          </a:solidFill>
          <a:ln>
            <a:solidFill>
              <a:srgbClr val="000000"/>
            </a:solidFill>
            <a:miter lim="800000"/>
            <a:headEnd/>
            <a:tailEnd/>
          </a:ln>
        </p:spPr>
      </p:sp>
      <p:sp>
        <p:nvSpPr>
          <p:cNvPr id="52736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FCC16-383E-0F4F-8102-98AD14A82983}" type="slidenum">
              <a:rPr lang="en-US"/>
              <a:pPr/>
              <a:t>28</a:t>
            </a:fld>
            <a:endParaRPr lang="en-US"/>
          </a:p>
        </p:txBody>
      </p:sp>
      <p:sp>
        <p:nvSpPr>
          <p:cNvPr id="531458" name="Rectangle 2"/>
          <p:cNvSpPr>
            <a:spLocks noGrp="1" noRot="1" noChangeAspect="1" noChangeArrowheads="1"/>
          </p:cNvSpPr>
          <p:nvPr>
            <p:ph type="sldImg"/>
          </p:nvPr>
        </p:nvSpPr>
        <p:spPr bwMode="auto">
          <a:xfrm>
            <a:off x="2135981" y="711200"/>
            <a:ext cx="2590800" cy="3454400"/>
          </a:xfrm>
          <a:prstGeom prst="rect">
            <a:avLst/>
          </a:prstGeom>
          <a:solidFill>
            <a:srgbClr val="FFFFFF"/>
          </a:solidFill>
          <a:ln>
            <a:solidFill>
              <a:srgbClr val="000000"/>
            </a:solidFill>
            <a:miter lim="800000"/>
            <a:headEnd/>
            <a:tailEnd/>
          </a:ln>
        </p:spPr>
      </p:sp>
      <p:sp>
        <p:nvSpPr>
          <p:cNvPr id="531459"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86186D-9564-1240-B372-C4C5DB294A6B}" type="slidenum">
              <a:rPr lang="en-US"/>
              <a:pPr/>
              <a:t>29</a:t>
            </a:fld>
            <a:endParaRPr lang="en-US"/>
          </a:p>
        </p:txBody>
      </p:sp>
      <p:sp>
        <p:nvSpPr>
          <p:cNvPr id="533506" name="Rectangle 2"/>
          <p:cNvSpPr>
            <a:spLocks noGrp="1" noRot="1" noChangeAspect="1" noChangeArrowheads="1"/>
          </p:cNvSpPr>
          <p:nvPr>
            <p:ph type="sldImg"/>
          </p:nvPr>
        </p:nvSpPr>
        <p:spPr bwMode="auto">
          <a:xfrm>
            <a:off x="2135981" y="711200"/>
            <a:ext cx="2590800" cy="3454400"/>
          </a:xfrm>
          <a:prstGeom prst="rect">
            <a:avLst/>
          </a:prstGeom>
          <a:solidFill>
            <a:srgbClr val="FFFFFF"/>
          </a:solidFill>
          <a:ln>
            <a:solidFill>
              <a:srgbClr val="000000"/>
            </a:solidFill>
            <a:miter lim="800000"/>
            <a:headEnd/>
            <a:tailEnd/>
          </a:ln>
        </p:spPr>
      </p:sp>
      <p:sp>
        <p:nvSpPr>
          <p:cNvPr id="53350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2C7D37-D92C-0D48-9DBD-407E1F3838C8}" type="slidenum">
              <a:rPr lang="en-US"/>
              <a:pPr/>
              <a:t>30</a:t>
            </a:fld>
            <a:endParaRPr lang="en-US"/>
          </a:p>
        </p:txBody>
      </p:sp>
      <p:sp>
        <p:nvSpPr>
          <p:cNvPr id="450562"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5056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2246EC-5A40-4A48-B6BA-6E4245AC16EE}" type="slidenum">
              <a:rPr lang="en-US"/>
              <a:pPr/>
              <a:t>3</a:t>
            </a:fld>
            <a:endParaRPr lang="en-US"/>
          </a:p>
        </p:txBody>
      </p:sp>
      <p:sp>
        <p:nvSpPr>
          <p:cNvPr id="49971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9971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650925-49F1-3844-B2EF-037B210684FB}" type="slidenum">
              <a:rPr lang="en-US"/>
              <a:pPr/>
              <a:t>4</a:t>
            </a:fld>
            <a:endParaRPr lang="en-US"/>
          </a:p>
        </p:txBody>
      </p:sp>
      <p:sp>
        <p:nvSpPr>
          <p:cNvPr id="45875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5875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4A7BE2-CAA8-DB4E-9567-CD9A6C16A4B8}" type="slidenum">
              <a:rPr lang="en-US"/>
              <a:pPr/>
              <a:t>5</a:t>
            </a:fld>
            <a:endParaRPr lang="en-US"/>
          </a:p>
        </p:txBody>
      </p:sp>
      <p:sp>
        <p:nvSpPr>
          <p:cNvPr id="419842" name="Rectangle 2"/>
          <p:cNvSpPr>
            <a:spLocks noGrp="1" noRot="1" noChangeAspect="1" noChangeArrowheads="1"/>
          </p:cNvSpPr>
          <p:nvPr>
            <p:ph type="sldImg"/>
          </p:nvPr>
        </p:nvSpPr>
        <p:spPr bwMode="auto">
          <a:xfrm>
            <a:off x="1127125" y="711200"/>
            <a:ext cx="4603750" cy="3454400"/>
          </a:xfrm>
          <a:prstGeom prst="rect">
            <a:avLst/>
          </a:prstGeom>
          <a:solidFill>
            <a:srgbClr val="FFFFFF"/>
          </a:solidFill>
          <a:ln>
            <a:solidFill>
              <a:srgbClr val="000000"/>
            </a:solidFill>
            <a:miter lim="800000"/>
            <a:headEnd/>
            <a:tailEnd/>
          </a:ln>
        </p:spPr>
      </p:sp>
      <p:sp>
        <p:nvSpPr>
          <p:cNvPr id="419843"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739A14-9A18-9846-94C3-5D56C6E3D179}" type="slidenum">
              <a:rPr lang="en-US"/>
              <a:pPr/>
              <a:t>6</a:t>
            </a:fld>
            <a:endParaRPr lang="en-US"/>
          </a:p>
        </p:txBody>
      </p:sp>
      <p:sp>
        <p:nvSpPr>
          <p:cNvPr id="497666"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9766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EAD387F-0E15-2548-A2FF-8448B58E28CE}" type="slidenum">
              <a:rPr lang="en-US"/>
              <a:pPr/>
              <a:t>9</a:t>
            </a:fld>
            <a:endParaRPr lang="en-US"/>
          </a:p>
        </p:txBody>
      </p:sp>
      <p:sp>
        <p:nvSpPr>
          <p:cNvPr id="466946"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66947"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13EDD-CC70-654C-877B-CEBA07254EAF}" type="slidenum">
              <a:rPr lang="en-US"/>
              <a:pPr/>
              <a:t>10</a:t>
            </a:fld>
            <a:endParaRPr lang="en-US"/>
          </a:p>
        </p:txBody>
      </p:sp>
      <p:sp>
        <p:nvSpPr>
          <p:cNvPr id="46899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6899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13EDD-CC70-654C-877B-CEBA07254EAF}" type="slidenum">
              <a:rPr lang="en-US"/>
              <a:pPr/>
              <a:t>11</a:t>
            </a:fld>
            <a:endParaRPr lang="en-US"/>
          </a:p>
        </p:txBody>
      </p:sp>
      <p:sp>
        <p:nvSpPr>
          <p:cNvPr id="468994" name="Rectangle 2"/>
          <p:cNvSpPr>
            <a:spLocks noGrp="1" noRot="1" noChangeAspect="1" noChangeArrowheads="1"/>
          </p:cNvSpPr>
          <p:nvPr>
            <p:ph type="sldImg"/>
          </p:nvPr>
        </p:nvSpPr>
        <p:spPr bwMode="auto">
          <a:xfrm>
            <a:off x="2133600" y="711200"/>
            <a:ext cx="2590800" cy="3454400"/>
          </a:xfrm>
          <a:prstGeom prst="rect">
            <a:avLst/>
          </a:prstGeom>
          <a:solidFill>
            <a:srgbClr val="FFFFFF"/>
          </a:solidFill>
          <a:ln>
            <a:solidFill>
              <a:srgbClr val="000000"/>
            </a:solidFill>
            <a:miter lim="800000"/>
            <a:headEnd/>
            <a:tailEnd/>
          </a:ln>
        </p:spPr>
      </p:sp>
      <p:sp>
        <p:nvSpPr>
          <p:cNvPr id="468995" name="Rectangle 3"/>
          <p:cNvSpPr>
            <a:spLocks noGrp="1" noChangeArrowheads="1"/>
          </p:cNvSpPr>
          <p:nvPr>
            <p:ph type="body" idx="1"/>
          </p:nvPr>
        </p:nvSpPr>
        <p:spPr bwMode="auto">
          <a:xfrm>
            <a:off x="914400" y="4368800"/>
            <a:ext cx="5029200" cy="4064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37CAE041-5BF3-8649-8E6B-15567A4A000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D9F14F46-52A0-9B4D-9AA3-169DE35FAC3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C118309A-145D-9D43-94D1-BE4205B09784}"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DC1C224-62F4-AA47-BFC9-8642B05E46D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54EBC37E-37F0-854B-89AF-A0ECB3A5CD8B}"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678E2884-C138-A546-8637-A7B9FC49672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4DA18927-0A1A-C446-847B-DC6D8BDFC65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9079B015-79DA-3A46-BAD8-6A9314807AB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ACCB240A-B523-6A42-9282-B92597EF48A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4A29A9C9-CE83-D14B-811F-FA977BD3E747}"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BFAED57E-4A13-1F40-A08C-C45C1269508B}"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49B409AF-2D96-BA43-BA47-19F872ACA0C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www.stanford.edu/class/cs106b/lectures/02-simple-c++/hello.cpp"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8.png"/><Relationship Id="rId9"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www.cra.org/govaffairs/content.php?cid=22" TargetMode="External"/><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1586" name="Rectangle 2"/>
          <p:cNvSpPr>
            <a:spLocks noGrp="1" noChangeArrowheads="1"/>
          </p:cNvSpPr>
          <p:nvPr>
            <p:ph type="ctrTitle"/>
          </p:nvPr>
        </p:nvSpPr>
        <p:spPr>
          <a:xfrm>
            <a:off x="0" y="1143000"/>
            <a:ext cx="9144000" cy="1143000"/>
          </a:xfrm>
        </p:spPr>
        <p:txBody>
          <a:bodyPr/>
          <a:lstStyle/>
          <a:p>
            <a:r>
              <a:rPr lang="en-US" sz="6000">
                <a:solidFill>
                  <a:srgbClr val="FF0000"/>
                </a:solidFill>
              </a:rPr>
              <a:t>Introduction to CS 106B</a:t>
            </a:r>
          </a:p>
        </p:txBody>
      </p:sp>
      <p:sp>
        <p:nvSpPr>
          <p:cNvPr id="451587" name="Text Box 3"/>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dirty="0"/>
              <a:t>Eric Roberts</a:t>
            </a:r>
          </a:p>
          <a:p>
            <a:pPr algn="ctr">
              <a:lnSpc>
                <a:spcPct val="85000"/>
              </a:lnSpc>
            </a:pPr>
            <a:r>
              <a:rPr lang="en-US" sz="3200" dirty="0"/>
              <a:t>CS 106B</a:t>
            </a:r>
            <a:endParaRPr lang="en-US" sz="3200" dirty="0" smtClean="0"/>
          </a:p>
          <a:p>
            <a:pPr algn="ctr">
              <a:lnSpc>
                <a:spcPct val="85000"/>
              </a:lnSpc>
            </a:pPr>
            <a:r>
              <a:rPr lang="en-US" sz="3200" dirty="0" smtClean="0"/>
              <a:t>January</a:t>
            </a:r>
            <a:r>
              <a:rPr lang="en-US" sz="3200" dirty="0" smtClean="0"/>
              <a:t> 5, 2015</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Syllabus—Week 2</a:t>
            </a:r>
          </a:p>
        </p:txBody>
      </p:sp>
      <p:grpSp>
        <p:nvGrpSpPr>
          <p:cNvPr id="2" name="Group 8"/>
          <p:cNvGrpSpPr>
            <a:grpSpLocks/>
          </p:cNvGrpSpPr>
          <p:nvPr/>
        </p:nvGrpSpPr>
        <p:grpSpPr bwMode="auto">
          <a:xfrm>
            <a:off x="3238500" y="2095500"/>
            <a:ext cx="2671763" cy="2667000"/>
            <a:chOff x="360" y="1320"/>
            <a:chExt cx="1683" cy="1680"/>
          </a:xfrm>
        </p:grpSpPr>
        <p:sp>
          <p:nvSpPr>
            <p:cNvPr id="467977"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7978"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16</a:t>
              </a:r>
              <a:endParaRPr lang="en-US" sz="1600" dirty="0"/>
            </a:p>
          </p:txBody>
        </p:sp>
        <p:sp>
          <p:nvSpPr>
            <p:cNvPr id="467979" name="Text Box 11"/>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600" b="1" dirty="0" smtClean="0">
                  <a:latin typeface="Courier New" charset="0"/>
                </a:rPr>
                <a:t>Map</a:t>
              </a:r>
              <a:r>
                <a:rPr lang="en-US" sz="1800" dirty="0" smtClean="0"/>
                <a:t>, </a:t>
              </a:r>
              <a:r>
                <a:rPr lang="en-US" sz="1600" b="1" dirty="0" smtClean="0">
                  <a:latin typeface="Courier New"/>
                  <a:cs typeface="Courier New"/>
                </a:rPr>
                <a:t>Set</a:t>
              </a:r>
              <a:r>
                <a:rPr lang="en-US" sz="1800" dirty="0" smtClean="0"/>
                <a:t>, and </a:t>
              </a:r>
              <a:r>
                <a:rPr lang="en-US" sz="1600" b="1" dirty="0" smtClean="0">
                  <a:latin typeface="Courier New" charset="0"/>
                </a:rPr>
                <a:t>Lexicon</a:t>
              </a:r>
              <a:endParaRPr lang="en-US" sz="1800" dirty="0" smtClean="0"/>
            </a:p>
            <a:p>
              <a:pPr algn="ctr"/>
              <a:r>
                <a:rPr lang="en-US" sz="1800" dirty="0" smtClean="0"/>
                <a:t>Iterating over a collection</a:t>
              </a:r>
              <a:endParaRPr lang="en-US" sz="1800" dirty="0"/>
            </a:p>
          </p:txBody>
        </p:sp>
        <p:sp>
          <p:nvSpPr>
            <p:cNvPr id="467980"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 Sections</a:t>
              </a:r>
              <a:r>
                <a:rPr lang="en-US" sz="1600" b="1" dirty="0" smtClean="0"/>
                <a:t> 5.4-5.6</a:t>
              </a:r>
              <a:endParaRPr lang="en-US" sz="1600" b="1" dirty="0"/>
            </a:p>
          </p:txBody>
        </p:sp>
      </p:grpSp>
      <p:grpSp>
        <p:nvGrpSpPr>
          <p:cNvPr id="3" name="Group 13"/>
          <p:cNvGrpSpPr>
            <a:grpSpLocks/>
          </p:cNvGrpSpPr>
          <p:nvPr/>
        </p:nvGrpSpPr>
        <p:grpSpPr bwMode="auto">
          <a:xfrm>
            <a:off x="5791200" y="2095500"/>
            <a:ext cx="2895601" cy="2667000"/>
            <a:chOff x="288" y="1320"/>
            <a:chExt cx="1824" cy="1680"/>
          </a:xfrm>
        </p:grpSpPr>
        <p:sp>
          <p:nvSpPr>
            <p:cNvPr id="467982"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7983"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18</a:t>
              </a:r>
              <a:endParaRPr lang="en-US" sz="1600" dirty="0"/>
            </a:p>
          </p:txBody>
        </p:sp>
        <p:sp>
          <p:nvSpPr>
            <p:cNvPr id="467984" name="Text Box 16"/>
            <p:cNvSpPr txBox="1">
              <a:spLocks noChangeArrowheads="1"/>
            </p:cNvSpPr>
            <p:nvPr/>
          </p:nvSpPr>
          <p:spPr bwMode="auto">
            <a:xfrm>
              <a:off x="288" y="1632"/>
              <a:ext cx="1824" cy="427"/>
            </a:xfrm>
            <a:prstGeom prst="rect">
              <a:avLst/>
            </a:prstGeom>
            <a:noFill/>
            <a:ln w="9525">
              <a:noFill/>
              <a:miter lim="800000"/>
              <a:headEnd/>
              <a:tailEnd/>
            </a:ln>
            <a:effectLst/>
          </p:spPr>
          <p:txBody>
            <a:bodyPr wrap="square">
              <a:prstTxWarp prst="textNoShape">
                <a:avLst/>
              </a:prstTxWarp>
              <a:spAutoFit/>
            </a:bodyPr>
            <a:lstStyle/>
            <a:p>
              <a:pPr algn="ctr"/>
              <a:r>
                <a:rPr lang="en-US" sz="1800" dirty="0" smtClean="0"/>
                <a:t>Designing classes</a:t>
              </a:r>
            </a:p>
            <a:p>
              <a:pPr algn="ctr"/>
              <a:r>
                <a:rPr lang="en-US" sz="1800" dirty="0" smtClean="0"/>
                <a:t>The </a:t>
              </a:r>
              <a:r>
                <a:rPr lang="en-US" sz="1600" b="1" dirty="0" err="1" smtClean="0">
                  <a:latin typeface="Courier New" charset="0"/>
                </a:rPr>
                <a:t>TokenScanner</a:t>
              </a:r>
              <a:r>
                <a:rPr lang="en-US" sz="2000" dirty="0" smtClean="0"/>
                <a:t> </a:t>
              </a:r>
              <a:r>
                <a:rPr lang="en-US" sz="1800" dirty="0" smtClean="0"/>
                <a:t>class</a:t>
              </a:r>
              <a:endParaRPr lang="en-US" sz="1800" dirty="0"/>
            </a:p>
          </p:txBody>
        </p:sp>
        <p:sp>
          <p:nvSpPr>
            <p:cNvPr id="467985"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 Chapter 6</a:t>
              </a:r>
            </a:p>
            <a:p>
              <a:pPr>
                <a:lnSpc>
                  <a:spcPct val="90000"/>
                </a:lnSpc>
              </a:pPr>
              <a:r>
                <a:rPr lang="en-US" sz="1600" b="1" dirty="0" smtClean="0"/>
                <a:t>Due: HW #1 (Simple C++)</a:t>
              </a:r>
            </a:p>
          </p:txBody>
        </p:sp>
      </p:grpSp>
      <p:grpSp>
        <p:nvGrpSpPr>
          <p:cNvPr id="4" name="Group 8"/>
          <p:cNvGrpSpPr>
            <a:grpSpLocks/>
          </p:cNvGrpSpPr>
          <p:nvPr/>
        </p:nvGrpSpPr>
        <p:grpSpPr bwMode="auto">
          <a:xfrm>
            <a:off x="571500" y="2095501"/>
            <a:ext cx="2671763" cy="2667000"/>
            <a:chOff x="360" y="1320"/>
            <a:chExt cx="1683" cy="1680"/>
          </a:xfrm>
        </p:grpSpPr>
        <p:sp>
          <p:nvSpPr>
            <p:cNvPr id="26"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27"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12</a:t>
              </a:r>
              <a:endParaRPr lang="en-US" sz="1600" dirty="0"/>
            </a:p>
          </p:txBody>
        </p:sp>
        <p:sp>
          <p:nvSpPr>
            <p:cNvPr id="28" name="Text Box 11"/>
            <p:cNvSpPr txBox="1">
              <a:spLocks noChangeArrowheads="1"/>
            </p:cNvSpPr>
            <p:nvPr/>
          </p:nvSpPr>
          <p:spPr bwMode="auto">
            <a:xfrm>
              <a:off x="360" y="1632"/>
              <a:ext cx="1683" cy="601"/>
            </a:xfrm>
            <a:prstGeom prst="rect">
              <a:avLst/>
            </a:prstGeom>
            <a:noFill/>
            <a:ln w="9525">
              <a:noFill/>
              <a:miter lim="800000"/>
              <a:headEnd/>
              <a:tailEnd/>
            </a:ln>
            <a:effectLst/>
          </p:spPr>
          <p:txBody>
            <a:bodyPr>
              <a:prstTxWarp prst="textNoShape">
                <a:avLst/>
              </a:prstTxWarp>
              <a:spAutoFit/>
            </a:bodyPr>
            <a:lstStyle/>
            <a:p>
              <a:pPr algn="ctr"/>
              <a:r>
                <a:rPr lang="en-US" sz="1800" dirty="0" smtClean="0"/>
                <a:t>Abstract data types</a:t>
              </a:r>
            </a:p>
            <a:p>
              <a:pPr algn="ctr"/>
              <a:r>
                <a:rPr lang="en-US" sz="1800" dirty="0" smtClean="0"/>
                <a:t>Using </a:t>
              </a:r>
              <a:r>
                <a:rPr lang="en-US" sz="1600" b="1" dirty="0" smtClean="0">
                  <a:latin typeface="Courier New" charset="0"/>
                </a:rPr>
                <a:t>Vector</a:t>
              </a:r>
              <a:r>
                <a:rPr lang="en-US" sz="1800" dirty="0" smtClean="0"/>
                <a:t> and </a:t>
              </a:r>
              <a:r>
                <a:rPr lang="en-US" sz="1600" b="1" dirty="0" smtClean="0">
                  <a:latin typeface="Courier New"/>
                  <a:cs typeface="Courier New"/>
                </a:rPr>
                <a:t>Grid</a:t>
              </a:r>
              <a:endParaRPr lang="en-US" sz="1600" dirty="0" smtClean="0">
                <a:latin typeface="Courier New"/>
                <a:cs typeface="Courier New"/>
              </a:endParaRPr>
            </a:p>
            <a:p>
              <a:pPr algn="ctr"/>
              <a:r>
                <a:rPr lang="en-US" sz="1800" dirty="0" smtClean="0"/>
                <a:t>Stacks and queues</a:t>
              </a:r>
              <a:endParaRPr lang="en-US" sz="1800" dirty="0"/>
            </a:p>
          </p:txBody>
        </p:sp>
        <p:sp>
          <p:nvSpPr>
            <p:cNvPr id="29"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 Sections</a:t>
              </a:r>
              <a:r>
                <a:rPr lang="en-US" sz="1600" b="1" dirty="0" smtClean="0"/>
                <a:t> 5.1-5.3</a:t>
              </a:r>
              <a:endParaRPr lang="en-US" sz="1600" b="1"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79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Syllabus—</a:t>
            </a:r>
            <a:r>
              <a:rPr lang="en-US" sz="4000" dirty="0" smtClean="0">
                <a:solidFill>
                  <a:srgbClr val="FF0000"/>
                </a:solidFill>
              </a:rPr>
              <a:t>Week 3</a:t>
            </a:r>
            <a:endParaRPr lang="en-US" sz="4000" dirty="0">
              <a:solidFill>
                <a:srgbClr val="FF0000"/>
              </a:solidFill>
            </a:endParaRPr>
          </a:p>
        </p:txBody>
      </p:sp>
      <p:grpSp>
        <p:nvGrpSpPr>
          <p:cNvPr id="2" name="Group 8"/>
          <p:cNvGrpSpPr>
            <a:grpSpLocks/>
          </p:cNvGrpSpPr>
          <p:nvPr/>
        </p:nvGrpSpPr>
        <p:grpSpPr bwMode="auto">
          <a:xfrm>
            <a:off x="3238500" y="2095500"/>
            <a:ext cx="2671763" cy="2667000"/>
            <a:chOff x="360" y="1320"/>
            <a:chExt cx="1683" cy="1680"/>
          </a:xfrm>
        </p:grpSpPr>
        <p:sp>
          <p:nvSpPr>
            <p:cNvPr id="467977"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7978"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21</a:t>
              </a:r>
              <a:endParaRPr lang="en-US" sz="1600" dirty="0"/>
            </a:p>
          </p:txBody>
        </p:sp>
        <p:sp>
          <p:nvSpPr>
            <p:cNvPr id="467979" name="Text Box 11"/>
            <p:cNvSpPr txBox="1">
              <a:spLocks noChangeArrowheads="1"/>
            </p:cNvSpPr>
            <p:nvPr/>
          </p:nvSpPr>
          <p:spPr bwMode="auto">
            <a:xfrm>
              <a:off x="360" y="1632"/>
              <a:ext cx="1683" cy="601"/>
            </a:xfrm>
            <a:prstGeom prst="rect">
              <a:avLst/>
            </a:prstGeom>
            <a:noFill/>
            <a:ln w="9525">
              <a:noFill/>
              <a:miter lim="800000"/>
              <a:headEnd/>
              <a:tailEnd/>
            </a:ln>
            <a:effectLst/>
          </p:spPr>
          <p:txBody>
            <a:bodyPr>
              <a:prstTxWarp prst="textNoShape">
                <a:avLst/>
              </a:prstTxWarp>
              <a:spAutoFit/>
            </a:bodyPr>
            <a:lstStyle/>
            <a:p>
              <a:pPr algn="ctr"/>
              <a:r>
                <a:rPr lang="en-US" sz="1800" dirty="0" smtClean="0"/>
                <a:t>Procedural recursion</a:t>
              </a:r>
            </a:p>
            <a:p>
              <a:pPr algn="ctr"/>
              <a:r>
                <a:rPr lang="en-US" sz="1800" dirty="0" smtClean="0"/>
                <a:t>The Towers of Hanoi</a:t>
              </a:r>
            </a:p>
            <a:p>
              <a:pPr algn="ctr"/>
              <a:r>
                <a:rPr lang="en-US" sz="1800" dirty="0" smtClean="0"/>
                <a:t>Graphical recursion</a:t>
              </a:r>
              <a:endParaRPr lang="en-US" sz="1800" dirty="0"/>
            </a:p>
          </p:txBody>
        </p:sp>
        <p:sp>
          <p:nvSpPr>
            <p:cNvPr id="467980"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a:t>
              </a:r>
              <a:r>
                <a:rPr lang="en-US" sz="1600" b="1" dirty="0" smtClean="0"/>
                <a:t> Chapter 8</a:t>
              </a:r>
              <a:endParaRPr lang="en-US" sz="1600" b="1" dirty="0"/>
            </a:p>
          </p:txBody>
        </p:sp>
      </p:grpSp>
      <p:grpSp>
        <p:nvGrpSpPr>
          <p:cNvPr id="3" name="Group 13"/>
          <p:cNvGrpSpPr>
            <a:grpSpLocks/>
          </p:cNvGrpSpPr>
          <p:nvPr/>
        </p:nvGrpSpPr>
        <p:grpSpPr bwMode="auto">
          <a:xfrm>
            <a:off x="5905500" y="2095500"/>
            <a:ext cx="2671763" cy="2667000"/>
            <a:chOff x="360" y="1320"/>
            <a:chExt cx="1683" cy="1680"/>
          </a:xfrm>
        </p:grpSpPr>
        <p:sp>
          <p:nvSpPr>
            <p:cNvPr id="467982"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7983"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23</a:t>
              </a:r>
              <a:endParaRPr lang="en-US" sz="1600" dirty="0"/>
            </a:p>
          </p:txBody>
        </p:sp>
        <p:sp>
          <p:nvSpPr>
            <p:cNvPr id="467984" name="Text Box 1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Recursive backtracking</a:t>
              </a:r>
            </a:p>
            <a:p>
              <a:pPr algn="ctr"/>
              <a:r>
                <a:rPr lang="en-US" sz="1800" dirty="0" smtClean="0"/>
                <a:t>Solving a maze</a:t>
              </a:r>
            </a:p>
          </p:txBody>
        </p:sp>
        <p:sp>
          <p:nvSpPr>
            <p:cNvPr id="467985"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a:t>
              </a:r>
              <a:r>
                <a:rPr lang="en-US" sz="1600" b="1" dirty="0" smtClean="0"/>
                <a:t> Chapter 9</a:t>
              </a:r>
            </a:p>
          </p:txBody>
        </p:sp>
      </p:grpSp>
      <p:grpSp>
        <p:nvGrpSpPr>
          <p:cNvPr id="4" name="Group 3"/>
          <p:cNvGrpSpPr>
            <a:grpSpLocks/>
          </p:cNvGrpSpPr>
          <p:nvPr/>
        </p:nvGrpSpPr>
        <p:grpSpPr bwMode="auto">
          <a:xfrm>
            <a:off x="571500" y="2095500"/>
            <a:ext cx="2671763" cy="2667000"/>
            <a:chOff x="360" y="1320"/>
            <a:chExt cx="1683" cy="1680"/>
          </a:xfrm>
        </p:grpSpPr>
        <p:sp>
          <p:nvSpPr>
            <p:cNvPr id="19"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20"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19</a:t>
              </a:r>
              <a:endParaRPr lang="en-US" sz="1600" dirty="0"/>
            </a:p>
          </p:txBody>
        </p:sp>
        <p:sp>
          <p:nvSpPr>
            <p:cNvPr id="21" name="Text Box 6"/>
            <p:cNvSpPr txBox="1">
              <a:spLocks noChangeArrowheads="1"/>
            </p:cNvSpPr>
            <p:nvPr/>
          </p:nvSpPr>
          <p:spPr bwMode="auto">
            <a:xfrm>
              <a:off x="360" y="1632"/>
              <a:ext cx="1683" cy="931"/>
            </a:xfrm>
            <a:prstGeom prst="rect">
              <a:avLst/>
            </a:prstGeom>
            <a:noFill/>
            <a:ln w="9525">
              <a:noFill/>
              <a:miter lim="800000"/>
              <a:headEnd/>
              <a:tailEnd/>
            </a:ln>
            <a:effectLst/>
          </p:spPr>
          <p:txBody>
            <a:bodyPr>
              <a:prstTxWarp prst="textNoShape">
                <a:avLst/>
              </a:prstTxWarp>
              <a:spAutoFit/>
            </a:bodyPr>
            <a:lstStyle/>
            <a:p>
              <a:pPr algn="ctr"/>
              <a:r>
                <a:rPr lang="en-US" sz="1800" dirty="0" smtClean="0"/>
                <a:t>Martin Luther King Day</a:t>
              </a:r>
            </a:p>
            <a:p>
              <a:pPr algn="ctr"/>
              <a:endParaRPr lang="en-US" sz="1800" dirty="0" smtClean="0"/>
            </a:p>
            <a:p>
              <a:pPr algn="ctr"/>
              <a:r>
                <a:rPr lang="en-US" sz="1800" dirty="0" smtClean="0"/>
                <a:t>Optional film:</a:t>
              </a:r>
            </a:p>
            <a:p>
              <a:pPr algn="ctr"/>
              <a:r>
                <a:rPr lang="en-US" sz="1800" dirty="0" smtClean="0"/>
                <a:t>Dr. King’s 1963 speech</a:t>
              </a:r>
            </a:p>
            <a:p>
              <a:pPr algn="ctr"/>
              <a:r>
                <a:rPr lang="en-US" sz="1800" dirty="0" smtClean="0"/>
                <a:t>“I Have a Dream”</a:t>
              </a:r>
              <a:endParaRPr lang="en-US" sz="1800" dirty="0"/>
            </a:p>
          </p:txBody>
        </p:sp>
        <p:sp>
          <p:nvSpPr>
            <p:cNvPr id="22" name="Text Box 7"/>
            <p:cNvSpPr txBox="1">
              <a:spLocks noChangeArrowheads="1"/>
            </p:cNvSpPr>
            <p:nvPr/>
          </p:nvSpPr>
          <p:spPr bwMode="auto">
            <a:xfrm>
              <a:off x="360" y="2629"/>
              <a:ext cx="1681" cy="20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4</a:t>
            </a:r>
          </a:p>
        </p:txBody>
      </p:sp>
      <p:grpSp>
        <p:nvGrpSpPr>
          <p:cNvPr id="2" name="Group 3"/>
          <p:cNvGrpSpPr>
            <a:grpSpLocks/>
          </p:cNvGrpSpPr>
          <p:nvPr/>
        </p:nvGrpSpPr>
        <p:grpSpPr bwMode="auto">
          <a:xfrm>
            <a:off x="571500" y="2095500"/>
            <a:ext cx="2671763" cy="2667000"/>
            <a:chOff x="360" y="1320"/>
            <a:chExt cx="1683" cy="1680"/>
          </a:xfrm>
        </p:grpSpPr>
        <p:sp>
          <p:nvSpPr>
            <p:cNvPr id="472068"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2069"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26</a:t>
              </a:r>
              <a:endParaRPr lang="en-US" sz="1600" dirty="0"/>
            </a:p>
          </p:txBody>
        </p:sp>
        <p:sp>
          <p:nvSpPr>
            <p:cNvPr id="472070" name="Text Box 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Backtracking and games</a:t>
              </a:r>
            </a:p>
            <a:p>
              <a:pPr algn="ctr"/>
              <a:r>
                <a:rPr lang="en-US" sz="1800" dirty="0" smtClean="0"/>
                <a:t>The </a:t>
              </a:r>
              <a:r>
                <a:rPr lang="en-US" sz="1800" dirty="0" err="1" smtClean="0"/>
                <a:t>minimax</a:t>
              </a:r>
              <a:r>
                <a:rPr lang="en-US" sz="1800" dirty="0" smtClean="0"/>
                <a:t> algorithm</a:t>
              </a:r>
              <a:endParaRPr lang="en-US" sz="1800" dirty="0"/>
            </a:p>
          </p:txBody>
        </p:sp>
        <p:sp>
          <p:nvSpPr>
            <p:cNvPr id="472071" name="Text Box 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 Sections 9.2-9.3</a:t>
              </a:r>
            </a:p>
            <a:p>
              <a:pPr>
                <a:lnSpc>
                  <a:spcPct val="90000"/>
                </a:lnSpc>
              </a:pPr>
              <a:r>
                <a:rPr lang="en-US" sz="1600" b="1" dirty="0" smtClean="0"/>
                <a:t>Due: HW #2 (Using </a:t>
              </a:r>
              <a:r>
                <a:rPr lang="en-US" sz="1600" b="1" dirty="0" err="1" smtClean="0"/>
                <a:t>ADTs</a:t>
              </a:r>
              <a:r>
                <a:rPr lang="en-US" sz="1600" b="1" dirty="0" smtClean="0"/>
                <a:t>)</a:t>
              </a:r>
              <a:endParaRPr lang="en-US" sz="1600" b="1" dirty="0"/>
            </a:p>
          </p:txBody>
        </p:sp>
      </p:grpSp>
      <p:grpSp>
        <p:nvGrpSpPr>
          <p:cNvPr id="3" name="Group 8"/>
          <p:cNvGrpSpPr>
            <a:grpSpLocks/>
          </p:cNvGrpSpPr>
          <p:nvPr/>
        </p:nvGrpSpPr>
        <p:grpSpPr bwMode="auto">
          <a:xfrm>
            <a:off x="3238500" y="2095500"/>
            <a:ext cx="2671763" cy="2667000"/>
            <a:chOff x="360" y="1320"/>
            <a:chExt cx="1683" cy="1680"/>
          </a:xfrm>
        </p:grpSpPr>
        <p:sp>
          <p:nvSpPr>
            <p:cNvPr id="472073"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2074"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28</a:t>
              </a:r>
              <a:endParaRPr lang="en-US" sz="1600" dirty="0"/>
            </a:p>
          </p:txBody>
        </p:sp>
        <p:sp>
          <p:nvSpPr>
            <p:cNvPr id="472075" name="Text Box 11"/>
            <p:cNvSpPr txBox="1">
              <a:spLocks noChangeArrowheads="1"/>
            </p:cNvSpPr>
            <p:nvPr/>
          </p:nvSpPr>
          <p:spPr bwMode="auto">
            <a:xfrm>
              <a:off x="360" y="1632"/>
              <a:ext cx="1683" cy="756"/>
            </a:xfrm>
            <a:prstGeom prst="rect">
              <a:avLst/>
            </a:prstGeom>
            <a:noFill/>
            <a:ln w="9525">
              <a:noFill/>
              <a:miter lim="800000"/>
              <a:headEnd/>
              <a:tailEnd/>
            </a:ln>
            <a:effectLst/>
          </p:spPr>
          <p:txBody>
            <a:bodyPr>
              <a:prstTxWarp prst="textNoShape">
                <a:avLst/>
              </a:prstTxWarp>
              <a:spAutoFit/>
            </a:bodyPr>
            <a:lstStyle/>
            <a:p>
              <a:pPr algn="ctr"/>
              <a:r>
                <a:rPr lang="en-US" sz="1800" dirty="0" smtClean="0"/>
                <a:t>Algorithmic efficiency</a:t>
              </a:r>
            </a:p>
            <a:p>
              <a:pPr algn="ctr"/>
              <a:r>
                <a:rPr lang="en-US" sz="1800" dirty="0" smtClean="0"/>
                <a:t>Big-O notation</a:t>
              </a:r>
            </a:p>
            <a:p>
              <a:pPr algn="ctr"/>
              <a:r>
                <a:rPr lang="en-US" sz="1800" dirty="0" smtClean="0"/>
                <a:t>Sorting algorithms</a:t>
              </a:r>
            </a:p>
            <a:p>
              <a:pPr algn="ctr"/>
              <a:endParaRPr lang="en-US" sz="1800" dirty="0"/>
            </a:p>
          </p:txBody>
        </p:sp>
        <p:sp>
          <p:nvSpPr>
            <p:cNvPr id="472076"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a:p>
              <a:pPr>
                <a:lnSpc>
                  <a:spcPct val="90000"/>
                </a:lnSpc>
              </a:pPr>
              <a:r>
                <a:rPr lang="en-US" sz="1600" b="1" dirty="0"/>
                <a:t>Read: Chapter</a:t>
              </a:r>
              <a:r>
                <a:rPr lang="en-US" sz="1600" b="1" dirty="0" smtClean="0"/>
                <a:t> 10</a:t>
              </a:r>
              <a:endParaRPr lang="en-US" sz="1600" b="1" dirty="0"/>
            </a:p>
          </p:txBody>
        </p:sp>
      </p:grpSp>
      <p:grpSp>
        <p:nvGrpSpPr>
          <p:cNvPr id="4" name="Group 13"/>
          <p:cNvGrpSpPr>
            <a:grpSpLocks/>
          </p:cNvGrpSpPr>
          <p:nvPr/>
        </p:nvGrpSpPr>
        <p:grpSpPr bwMode="auto">
          <a:xfrm>
            <a:off x="5905500" y="2095500"/>
            <a:ext cx="2671763" cy="2667000"/>
            <a:chOff x="360" y="1320"/>
            <a:chExt cx="1683" cy="1680"/>
          </a:xfrm>
        </p:grpSpPr>
        <p:sp>
          <p:nvSpPr>
            <p:cNvPr id="472078"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2079"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30</a:t>
              </a:r>
              <a:endParaRPr lang="en-US" sz="1600" dirty="0"/>
            </a:p>
          </p:txBody>
        </p:sp>
        <p:sp>
          <p:nvSpPr>
            <p:cNvPr id="472080" name="Text Box 1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The C++ memory model</a:t>
              </a:r>
            </a:p>
            <a:p>
              <a:pPr algn="ctr"/>
              <a:r>
                <a:rPr lang="en-US" sz="1800" dirty="0" smtClean="0"/>
                <a:t>Pointers</a:t>
              </a:r>
            </a:p>
          </p:txBody>
        </p:sp>
        <p:sp>
          <p:nvSpPr>
            <p:cNvPr id="472081"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 Chapter 11</a:t>
              </a:r>
            </a:p>
            <a:p>
              <a:pPr>
                <a:lnSpc>
                  <a:spcPct val="90000"/>
                </a:lnSpc>
              </a:pPr>
              <a:r>
                <a:rPr lang="en-US" sz="1600" b="1" dirty="0" smtClean="0"/>
                <a:t>Due: </a:t>
              </a:r>
              <a:r>
                <a:rPr lang="en-US" sz="1600" b="1" dirty="0" err="1" smtClean="0"/>
                <a:t>RandomWriter</a:t>
              </a:r>
              <a:r>
                <a:rPr lang="en-US" sz="1600" b="1" dirty="0" smtClean="0"/>
                <a:t> contest</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5</a:t>
            </a:r>
          </a:p>
        </p:txBody>
      </p:sp>
      <p:grpSp>
        <p:nvGrpSpPr>
          <p:cNvPr id="2" name="Group 3"/>
          <p:cNvGrpSpPr>
            <a:grpSpLocks/>
          </p:cNvGrpSpPr>
          <p:nvPr/>
        </p:nvGrpSpPr>
        <p:grpSpPr bwMode="auto">
          <a:xfrm>
            <a:off x="571500" y="2095500"/>
            <a:ext cx="2671763" cy="2667000"/>
            <a:chOff x="360" y="1320"/>
            <a:chExt cx="1683" cy="1680"/>
          </a:xfrm>
        </p:grpSpPr>
        <p:sp>
          <p:nvSpPr>
            <p:cNvPr id="476164"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6165"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February 2</a:t>
              </a:r>
              <a:endParaRPr lang="en-US" sz="1600" dirty="0"/>
            </a:p>
          </p:txBody>
        </p:sp>
        <p:sp>
          <p:nvSpPr>
            <p:cNvPr id="476166" name="Text Box 6"/>
            <p:cNvSpPr txBox="1">
              <a:spLocks noChangeArrowheads="1"/>
            </p:cNvSpPr>
            <p:nvPr/>
          </p:nvSpPr>
          <p:spPr bwMode="auto">
            <a:xfrm>
              <a:off x="360" y="1632"/>
              <a:ext cx="1683" cy="233"/>
            </a:xfrm>
            <a:prstGeom prst="rect">
              <a:avLst/>
            </a:prstGeom>
            <a:noFill/>
            <a:ln w="9525">
              <a:noFill/>
              <a:miter lim="800000"/>
              <a:headEnd/>
              <a:tailEnd/>
            </a:ln>
            <a:effectLst/>
          </p:spPr>
          <p:txBody>
            <a:bodyPr>
              <a:prstTxWarp prst="textNoShape">
                <a:avLst/>
              </a:prstTxWarp>
              <a:spAutoFit/>
            </a:bodyPr>
            <a:lstStyle/>
            <a:p>
              <a:pPr algn="ctr"/>
              <a:r>
                <a:rPr lang="en-US" sz="1800" dirty="0" smtClean="0"/>
                <a:t>Dynamic allocation</a:t>
              </a:r>
            </a:p>
          </p:txBody>
        </p:sp>
        <p:sp>
          <p:nvSpPr>
            <p:cNvPr id="476167" name="Text Box 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 Chapter 12.1-12.8</a:t>
              </a:r>
            </a:p>
          </p:txBody>
        </p:sp>
      </p:grpSp>
      <p:grpSp>
        <p:nvGrpSpPr>
          <p:cNvPr id="3" name="Group 8"/>
          <p:cNvGrpSpPr>
            <a:grpSpLocks/>
          </p:cNvGrpSpPr>
          <p:nvPr/>
        </p:nvGrpSpPr>
        <p:grpSpPr bwMode="auto">
          <a:xfrm>
            <a:off x="3238500" y="2095500"/>
            <a:ext cx="2671763" cy="2667000"/>
            <a:chOff x="360" y="1320"/>
            <a:chExt cx="1683" cy="1680"/>
          </a:xfrm>
        </p:grpSpPr>
        <p:sp>
          <p:nvSpPr>
            <p:cNvPr id="476169"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6170"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4</a:t>
              </a:r>
              <a:endParaRPr lang="en-US" sz="1600" dirty="0"/>
            </a:p>
          </p:txBody>
        </p:sp>
        <p:sp>
          <p:nvSpPr>
            <p:cNvPr id="476171" name="Text Box 11"/>
            <p:cNvSpPr txBox="1">
              <a:spLocks noChangeArrowheads="1"/>
            </p:cNvSpPr>
            <p:nvPr/>
          </p:nvSpPr>
          <p:spPr bwMode="auto">
            <a:xfrm>
              <a:off x="360" y="1632"/>
              <a:ext cx="1683" cy="231"/>
            </a:xfrm>
            <a:prstGeom prst="rect">
              <a:avLst/>
            </a:prstGeom>
            <a:noFill/>
            <a:ln w="9525">
              <a:noFill/>
              <a:miter lim="800000"/>
              <a:headEnd/>
              <a:tailEnd/>
            </a:ln>
            <a:effectLst/>
          </p:spPr>
          <p:txBody>
            <a:bodyPr>
              <a:prstTxWarp prst="textNoShape">
                <a:avLst/>
              </a:prstTxWarp>
              <a:spAutoFit/>
            </a:bodyPr>
            <a:lstStyle/>
            <a:p>
              <a:pPr algn="ctr"/>
              <a:r>
                <a:rPr lang="en-US" sz="1800" dirty="0" smtClean="0"/>
                <a:t>The </a:t>
              </a:r>
              <a:r>
                <a:rPr lang="en-US" sz="1600" b="1" dirty="0" err="1" smtClean="0">
                  <a:latin typeface="Courier New" charset="0"/>
                </a:rPr>
                <a:t>editor.h</a:t>
              </a:r>
              <a:r>
                <a:rPr lang="en-US" sz="1800" dirty="0" smtClean="0"/>
                <a:t> interface</a:t>
              </a:r>
              <a:endParaRPr lang="en-US" sz="1800" dirty="0"/>
            </a:p>
          </p:txBody>
        </p:sp>
        <p:sp>
          <p:nvSpPr>
            <p:cNvPr id="476172"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a:t>
              </a:r>
              <a:r>
                <a:rPr lang="en-US" sz="1600" b="1" dirty="0"/>
                <a:t>: Sections </a:t>
              </a:r>
              <a:r>
                <a:rPr lang="en-US" sz="1600" b="1" dirty="0" smtClean="0"/>
                <a:t>13.1-13.3</a:t>
              </a:r>
            </a:p>
            <a:p>
              <a:pPr>
                <a:lnSpc>
                  <a:spcPct val="90000"/>
                </a:lnSpc>
              </a:pPr>
              <a:r>
                <a:rPr lang="en-US" sz="1600" b="1" smtClean="0"/>
                <a:t>Due: HW #3 (Recursion)</a:t>
              </a:r>
            </a:p>
          </p:txBody>
        </p:sp>
      </p:grpSp>
      <p:grpSp>
        <p:nvGrpSpPr>
          <p:cNvPr id="4" name="Group 13"/>
          <p:cNvGrpSpPr>
            <a:grpSpLocks/>
          </p:cNvGrpSpPr>
          <p:nvPr/>
        </p:nvGrpSpPr>
        <p:grpSpPr bwMode="auto">
          <a:xfrm>
            <a:off x="5905500" y="2095500"/>
            <a:ext cx="2671763" cy="2667000"/>
            <a:chOff x="360" y="1320"/>
            <a:chExt cx="1683" cy="1680"/>
          </a:xfrm>
        </p:grpSpPr>
        <p:sp>
          <p:nvSpPr>
            <p:cNvPr id="476174"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6175"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6</a:t>
              </a:r>
              <a:endParaRPr lang="en-US" sz="1600" dirty="0"/>
            </a:p>
          </p:txBody>
        </p:sp>
        <p:sp>
          <p:nvSpPr>
            <p:cNvPr id="476176" name="Text Box 16"/>
            <p:cNvSpPr txBox="1">
              <a:spLocks noChangeArrowheads="1"/>
            </p:cNvSpPr>
            <p:nvPr/>
          </p:nvSpPr>
          <p:spPr bwMode="auto">
            <a:xfrm>
              <a:off x="360" y="1632"/>
              <a:ext cx="1683" cy="233"/>
            </a:xfrm>
            <a:prstGeom prst="rect">
              <a:avLst/>
            </a:prstGeom>
            <a:noFill/>
            <a:ln w="9525">
              <a:noFill/>
              <a:miter lim="800000"/>
              <a:headEnd/>
              <a:tailEnd/>
            </a:ln>
            <a:effectLst/>
          </p:spPr>
          <p:txBody>
            <a:bodyPr>
              <a:prstTxWarp prst="textNoShape">
                <a:avLst/>
              </a:prstTxWarp>
              <a:spAutoFit/>
            </a:bodyPr>
            <a:lstStyle/>
            <a:p>
              <a:pPr algn="ctr"/>
              <a:r>
                <a:rPr lang="en-US" sz="1800" dirty="0" smtClean="0"/>
                <a:t>Implementing editors</a:t>
              </a:r>
              <a:endParaRPr lang="en-US" sz="1800" dirty="0"/>
            </a:p>
          </p:txBody>
        </p:sp>
        <p:sp>
          <p:nvSpPr>
            <p:cNvPr id="476177"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 Sections 13.4-13.5</a:t>
              </a:r>
              <a:endParaRPr lang="en-US" sz="1600" b="1" dirty="0"/>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821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6</a:t>
            </a:r>
          </a:p>
        </p:txBody>
      </p:sp>
      <p:grpSp>
        <p:nvGrpSpPr>
          <p:cNvPr id="2" name="Group 3"/>
          <p:cNvGrpSpPr>
            <a:grpSpLocks/>
          </p:cNvGrpSpPr>
          <p:nvPr/>
        </p:nvGrpSpPr>
        <p:grpSpPr bwMode="auto">
          <a:xfrm>
            <a:off x="571500" y="2095500"/>
            <a:ext cx="2671763" cy="2667000"/>
            <a:chOff x="360" y="1320"/>
            <a:chExt cx="1683" cy="1680"/>
          </a:xfrm>
        </p:grpSpPr>
        <p:sp>
          <p:nvSpPr>
            <p:cNvPr id="478212"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8213"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9</a:t>
              </a:r>
              <a:endParaRPr lang="en-US" sz="1600" dirty="0"/>
            </a:p>
          </p:txBody>
        </p:sp>
        <p:sp>
          <p:nvSpPr>
            <p:cNvPr id="478214" name="Text Box 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Templates</a:t>
              </a:r>
            </a:p>
            <a:p>
              <a:pPr algn="ctr"/>
              <a:r>
                <a:rPr lang="en-US" sz="1800" dirty="0" smtClean="0"/>
                <a:t>Implementing stacks</a:t>
              </a:r>
              <a:endParaRPr lang="en-US" sz="1800" dirty="0"/>
            </a:p>
          </p:txBody>
        </p:sp>
        <p:sp>
          <p:nvSpPr>
            <p:cNvPr id="478215" name="Text Box 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 </a:t>
              </a:r>
              <a:r>
                <a:rPr lang="en-US" sz="1600" b="1" dirty="0" smtClean="0"/>
                <a:t>Section 14.1-14.2</a:t>
              </a:r>
            </a:p>
          </p:txBody>
        </p:sp>
      </p:grpSp>
      <p:grpSp>
        <p:nvGrpSpPr>
          <p:cNvPr id="3" name="Group 8"/>
          <p:cNvGrpSpPr>
            <a:grpSpLocks/>
          </p:cNvGrpSpPr>
          <p:nvPr/>
        </p:nvGrpSpPr>
        <p:grpSpPr bwMode="auto">
          <a:xfrm>
            <a:off x="3238500" y="2095500"/>
            <a:ext cx="2671763" cy="2667000"/>
            <a:chOff x="360" y="1320"/>
            <a:chExt cx="1683" cy="1680"/>
          </a:xfrm>
        </p:grpSpPr>
        <p:sp>
          <p:nvSpPr>
            <p:cNvPr id="478217"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8218"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11</a:t>
              </a:r>
              <a:endParaRPr lang="en-US" sz="1600" dirty="0"/>
            </a:p>
          </p:txBody>
        </p:sp>
        <p:sp>
          <p:nvSpPr>
            <p:cNvPr id="478219" name="Text Box 11"/>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Implementing queues</a:t>
              </a:r>
            </a:p>
            <a:p>
              <a:pPr algn="ctr"/>
              <a:r>
                <a:rPr lang="en-US" sz="1800" dirty="0" smtClean="0"/>
                <a:t>Implementing vectors</a:t>
              </a:r>
              <a:endParaRPr lang="en-US" sz="1800" dirty="0"/>
            </a:p>
          </p:txBody>
        </p:sp>
        <p:sp>
          <p:nvSpPr>
            <p:cNvPr id="478220"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 Sections 14.3-14.4</a:t>
              </a:r>
            </a:p>
          </p:txBody>
        </p:sp>
      </p:grpSp>
      <p:grpSp>
        <p:nvGrpSpPr>
          <p:cNvPr id="4" name="Group 13"/>
          <p:cNvGrpSpPr>
            <a:grpSpLocks/>
          </p:cNvGrpSpPr>
          <p:nvPr/>
        </p:nvGrpSpPr>
        <p:grpSpPr bwMode="auto">
          <a:xfrm>
            <a:off x="5905500" y="2095500"/>
            <a:ext cx="2671763" cy="2667000"/>
            <a:chOff x="360" y="1320"/>
            <a:chExt cx="1683" cy="1680"/>
          </a:xfrm>
        </p:grpSpPr>
        <p:sp>
          <p:nvSpPr>
            <p:cNvPr id="478222"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78223"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13</a:t>
              </a:r>
              <a:endParaRPr lang="en-US" sz="1600" dirty="0"/>
            </a:p>
          </p:txBody>
        </p:sp>
        <p:sp>
          <p:nvSpPr>
            <p:cNvPr id="478224" name="Text Box 16"/>
            <p:cNvSpPr txBox="1">
              <a:spLocks noChangeArrowheads="1"/>
            </p:cNvSpPr>
            <p:nvPr/>
          </p:nvSpPr>
          <p:spPr bwMode="auto">
            <a:xfrm>
              <a:off x="360" y="1632"/>
              <a:ext cx="1683" cy="582"/>
            </a:xfrm>
            <a:prstGeom prst="rect">
              <a:avLst/>
            </a:prstGeom>
            <a:noFill/>
            <a:ln w="9525">
              <a:noFill/>
              <a:miter lim="800000"/>
              <a:headEnd/>
              <a:tailEnd/>
            </a:ln>
            <a:effectLst/>
          </p:spPr>
          <p:txBody>
            <a:bodyPr>
              <a:prstTxWarp prst="textNoShape">
                <a:avLst/>
              </a:prstTxWarp>
              <a:spAutoFit/>
            </a:bodyPr>
            <a:lstStyle/>
            <a:p>
              <a:pPr algn="ctr"/>
              <a:r>
                <a:rPr lang="en-US" sz="1800" dirty="0" smtClean="0"/>
                <a:t>The </a:t>
              </a:r>
              <a:r>
                <a:rPr lang="en-US" sz="1600" b="1" dirty="0" err="1" smtClean="0">
                  <a:latin typeface="Courier New"/>
                  <a:cs typeface="Courier New"/>
                </a:rPr>
                <a:t>StringMap</a:t>
              </a:r>
              <a:r>
                <a:rPr lang="en-US" sz="1800" dirty="0" smtClean="0"/>
                <a:t> class</a:t>
              </a:r>
            </a:p>
            <a:p>
              <a:pPr algn="ctr"/>
              <a:r>
                <a:rPr lang="en-US" sz="1800" dirty="0" smtClean="0"/>
                <a:t>The idea of hashing</a:t>
              </a:r>
            </a:p>
            <a:p>
              <a:pPr algn="ctr"/>
              <a:r>
                <a:rPr lang="en-US" sz="1800" dirty="0" smtClean="0"/>
                <a:t>Implementing </a:t>
              </a:r>
              <a:r>
                <a:rPr lang="en-US" sz="1600" b="1" dirty="0" err="1" smtClean="0">
                  <a:latin typeface="Courier New"/>
                  <a:cs typeface="Courier New"/>
                </a:rPr>
                <a:t>HashMap</a:t>
              </a:r>
              <a:endParaRPr lang="en-US" sz="1600" b="1" dirty="0">
                <a:latin typeface="Courier New"/>
                <a:cs typeface="Courier New"/>
              </a:endParaRPr>
            </a:p>
          </p:txBody>
        </p:sp>
        <p:sp>
          <p:nvSpPr>
            <p:cNvPr id="478225"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 Chapter 15</a:t>
              </a:r>
            </a:p>
            <a:p>
              <a:pPr>
                <a:lnSpc>
                  <a:spcPct val="90000"/>
                </a:lnSpc>
              </a:pPr>
              <a:r>
                <a:rPr lang="en-US" sz="1600" b="1" dirty="0" smtClean="0"/>
                <a:t>Due: HW #4 (Boggle)</a:t>
              </a:r>
            </a:p>
          </p:txBody>
        </p:sp>
      </p:grpSp>
      <p:sp>
        <p:nvSpPr>
          <p:cNvPr id="18" name="Rectangle 18"/>
          <p:cNvSpPr>
            <a:spLocks noChangeArrowheads="1"/>
          </p:cNvSpPr>
          <p:nvPr/>
        </p:nvSpPr>
        <p:spPr bwMode="auto">
          <a:xfrm>
            <a:off x="2133600" y="3381825"/>
            <a:ext cx="2209800" cy="685800"/>
          </a:xfrm>
          <a:prstGeom prst="rect">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400" dirty="0">
                <a:solidFill>
                  <a:srgbClr val="000000"/>
                </a:solidFill>
                <a:latin typeface="Times" charset="0"/>
              </a:rPr>
              <a:t>Midterm Exam</a:t>
            </a:r>
            <a:endParaRPr lang="en-US" sz="1400" dirty="0" smtClean="0">
              <a:solidFill>
                <a:srgbClr val="000000"/>
              </a:solidFill>
              <a:latin typeface="Times" charset="0"/>
            </a:endParaRPr>
          </a:p>
          <a:p>
            <a:pPr algn="ctr">
              <a:lnSpc>
                <a:spcPct val="90000"/>
              </a:lnSpc>
            </a:pPr>
            <a:r>
              <a:rPr lang="en-US" sz="1400" dirty="0" smtClean="0">
                <a:solidFill>
                  <a:srgbClr val="000000"/>
                </a:solidFill>
                <a:latin typeface="Times" charset="0"/>
              </a:rPr>
              <a:t>Tuesday, February 10</a:t>
            </a:r>
          </a:p>
          <a:p>
            <a:pPr algn="ctr">
              <a:lnSpc>
                <a:spcPct val="90000"/>
              </a:lnSpc>
            </a:pPr>
            <a:r>
              <a:rPr lang="en-US" sz="1400" dirty="0" smtClean="0">
                <a:solidFill>
                  <a:srgbClr val="000000"/>
                </a:solidFill>
                <a:latin typeface="Times" charset="0"/>
              </a:rPr>
              <a:t>2:</a:t>
            </a:r>
            <a:r>
              <a:rPr lang="en-US" sz="1400" dirty="0">
                <a:solidFill>
                  <a:srgbClr val="000000"/>
                </a:solidFill>
                <a:latin typeface="Times" charset="0"/>
              </a:rPr>
              <a:t>15 or 7:00</a:t>
            </a:r>
            <a:r>
              <a:rPr lang="en-US" sz="600" dirty="0">
                <a:solidFill>
                  <a:srgbClr val="000000"/>
                </a:solidFill>
                <a:latin typeface="Times" charset="0"/>
              </a:rPr>
              <a:t> </a:t>
            </a:r>
            <a:r>
              <a:rPr lang="en-US" sz="1000" dirty="0">
                <a:solidFill>
                  <a:srgbClr val="000000"/>
                </a:solidFill>
                <a:latin typeface="Times" charset="0"/>
              </a:rPr>
              <a:t>P</a:t>
            </a:r>
            <a:r>
              <a:rPr lang="en-US" sz="1400" dirty="0">
                <a:solidFill>
                  <a:srgbClr val="000000"/>
                </a:solidFill>
                <a:latin typeface="Times" charset="0"/>
              </a:rPr>
              <a:t>.</a:t>
            </a:r>
            <a:r>
              <a:rPr lang="en-US" sz="1000" dirty="0">
                <a:solidFill>
                  <a:srgbClr val="000000"/>
                </a:solidFill>
                <a:latin typeface="Times" charset="0"/>
              </a:rPr>
              <a:t>M</a:t>
            </a:r>
            <a:r>
              <a:rPr lang="en-US" sz="1400" dirty="0">
                <a:solidFill>
                  <a:srgbClr val="000000"/>
                </a:solidFill>
                <a:latin typeface="Times"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025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7</a:t>
            </a:r>
          </a:p>
        </p:txBody>
      </p:sp>
      <p:grpSp>
        <p:nvGrpSpPr>
          <p:cNvPr id="2" name="Group 3"/>
          <p:cNvGrpSpPr>
            <a:grpSpLocks/>
          </p:cNvGrpSpPr>
          <p:nvPr/>
        </p:nvGrpSpPr>
        <p:grpSpPr bwMode="auto">
          <a:xfrm>
            <a:off x="571500" y="2095500"/>
            <a:ext cx="2671763" cy="2667000"/>
            <a:chOff x="360" y="1320"/>
            <a:chExt cx="1683" cy="1680"/>
          </a:xfrm>
        </p:grpSpPr>
        <p:sp>
          <p:nvSpPr>
            <p:cNvPr id="480260"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0261"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16</a:t>
              </a:r>
              <a:endParaRPr lang="en-US" sz="1600" dirty="0"/>
            </a:p>
          </p:txBody>
        </p:sp>
        <p:sp>
          <p:nvSpPr>
            <p:cNvPr id="480262" name="Text Box 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President’s Day</a:t>
              </a:r>
            </a:p>
            <a:p>
              <a:pPr algn="ctr"/>
              <a:r>
                <a:rPr lang="en-US" sz="1800" dirty="0" smtClean="0"/>
                <a:t>(no class)</a:t>
              </a:r>
              <a:endParaRPr lang="en-US" sz="1800" dirty="0"/>
            </a:p>
          </p:txBody>
        </p:sp>
        <p:sp>
          <p:nvSpPr>
            <p:cNvPr id="480263" name="Text Box 7"/>
            <p:cNvSpPr txBox="1">
              <a:spLocks noChangeArrowheads="1"/>
            </p:cNvSpPr>
            <p:nvPr/>
          </p:nvSpPr>
          <p:spPr bwMode="auto">
            <a:xfrm>
              <a:off x="360" y="2629"/>
              <a:ext cx="1681" cy="20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 </a:t>
              </a:r>
            </a:p>
          </p:txBody>
        </p:sp>
      </p:grpSp>
      <p:grpSp>
        <p:nvGrpSpPr>
          <p:cNvPr id="3" name="Group 8"/>
          <p:cNvGrpSpPr>
            <a:grpSpLocks/>
          </p:cNvGrpSpPr>
          <p:nvPr/>
        </p:nvGrpSpPr>
        <p:grpSpPr bwMode="auto">
          <a:xfrm>
            <a:off x="3238500" y="2095500"/>
            <a:ext cx="2671763" cy="2667000"/>
            <a:chOff x="360" y="1320"/>
            <a:chExt cx="1683" cy="1680"/>
          </a:xfrm>
        </p:grpSpPr>
        <p:sp>
          <p:nvSpPr>
            <p:cNvPr id="480265"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0266"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18</a:t>
              </a:r>
              <a:endParaRPr lang="en-US" sz="1600" dirty="0"/>
            </a:p>
          </p:txBody>
        </p:sp>
        <p:sp>
          <p:nvSpPr>
            <p:cNvPr id="480267" name="Text Box 11"/>
            <p:cNvSpPr txBox="1">
              <a:spLocks noChangeArrowheads="1"/>
            </p:cNvSpPr>
            <p:nvPr/>
          </p:nvSpPr>
          <p:spPr bwMode="auto">
            <a:xfrm>
              <a:off x="360" y="1632"/>
              <a:ext cx="1683" cy="582"/>
            </a:xfrm>
            <a:prstGeom prst="rect">
              <a:avLst/>
            </a:prstGeom>
            <a:noFill/>
            <a:ln w="9525">
              <a:noFill/>
              <a:miter lim="800000"/>
              <a:headEnd/>
              <a:tailEnd/>
            </a:ln>
            <a:effectLst/>
          </p:spPr>
          <p:txBody>
            <a:bodyPr>
              <a:prstTxWarp prst="textNoShape">
                <a:avLst/>
              </a:prstTxWarp>
              <a:spAutoFit/>
            </a:bodyPr>
            <a:lstStyle/>
            <a:p>
              <a:pPr algn="ctr"/>
              <a:r>
                <a:rPr lang="en-US" sz="1800" dirty="0" smtClean="0"/>
                <a:t>Binary search trees</a:t>
              </a:r>
            </a:p>
            <a:p>
              <a:pPr algn="ctr"/>
              <a:r>
                <a:rPr lang="en-US" sz="1800" dirty="0" smtClean="0"/>
                <a:t>Balanced trees</a:t>
              </a:r>
            </a:p>
            <a:p>
              <a:pPr algn="ctr"/>
              <a:r>
                <a:rPr lang="en-US" sz="1800" dirty="0" smtClean="0"/>
                <a:t>Implementing </a:t>
              </a:r>
              <a:r>
                <a:rPr lang="en-US" sz="1600" b="1" dirty="0" smtClean="0">
                  <a:latin typeface="Courier New"/>
                  <a:cs typeface="Courier New"/>
                </a:rPr>
                <a:t>Map</a:t>
              </a:r>
              <a:endParaRPr lang="en-US" sz="1800" dirty="0" smtClean="0">
                <a:latin typeface="Courier New"/>
                <a:cs typeface="Courier New"/>
              </a:endParaRPr>
            </a:p>
          </p:txBody>
        </p:sp>
        <p:sp>
          <p:nvSpPr>
            <p:cNvPr id="480268"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a:t>
              </a:r>
              <a:r>
                <a:rPr lang="en-US" sz="1600" b="1" dirty="0"/>
                <a:t>:</a:t>
              </a:r>
              <a:r>
                <a:rPr lang="en-US" sz="1600" b="1" dirty="0" smtClean="0"/>
                <a:t> Sections 16.1-16.4</a:t>
              </a:r>
            </a:p>
            <a:p>
              <a:pPr>
                <a:lnSpc>
                  <a:spcPct val="90000"/>
                </a:lnSpc>
              </a:pPr>
              <a:r>
                <a:rPr lang="en-US" sz="1600" b="1" dirty="0" smtClean="0"/>
                <a:t>Due: Recursion contest</a:t>
              </a:r>
            </a:p>
          </p:txBody>
        </p:sp>
      </p:grpSp>
      <p:grpSp>
        <p:nvGrpSpPr>
          <p:cNvPr id="4" name="Group 13"/>
          <p:cNvGrpSpPr>
            <a:grpSpLocks/>
          </p:cNvGrpSpPr>
          <p:nvPr/>
        </p:nvGrpSpPr>
        <p:grpSpPr bwMode="auto">
          <a:xfrm>
            <a:off x="5905500" y="2095500"/>
            <a:ext cx="2671763" cy="2667000"/>
            <a:chOff x="360" y="1320"/>
            <a:chExt cx="1683" cy="1680"/>
          </a:xfrm>
        </p:grpSpPr>
        <p:sp>
          <p:nvSpPr>
            <p:cNvPr id="480270"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0271"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20</a:t>
              </a:r>
              <a:endParaRPr lang="en-US" sz="1600" dirty="0"/>
            </a:p>
          </p:txBody>
        </p:sp>
        <p:sp>
          <p:nvSpPr>
            <p:cNvPr id="480272" name="Text Box 1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Sets in mathematics</a:t>
              </a:r>
            </a:p>
            <a:p>
              <a:pPr algn="ctr"/>
              <a:r>
                <a:rPr lang="en-US" sz="1800" dirty="0" smtClean="0"/>
                <a:t>Implementing sets</a:t>
              </a:r>
            </a:p>
          </p:txBody>
        </p:sp>
        <p:sp>
          <p:nvSpPr>
            <p:cNvPr id="480273"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a:t>
              </a:r>
              <a:r>
                <a:rPr lang="en-US" sz="1600" b="1" dirty="0" smtClean="0"/>
                <a:t> Sections 17.1-17.3</a:t>
              </a:r>
              <a:endParaRPr lang="en-US" sz="1600" b="1" dirty="0"/>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230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8</a:t>
            </a:r>
          </a:p>
        </p:txBody>
      </p:sp>
      <p:grpSp>
        <p:nvGrpSpPr>
          <p:cNvPr id="2" name="Group 8"/>
          <p:cNvGrpSpPr>
            <a:grpSpLocks/>
          </p:cNvGrpSpPr>
          <p:nvPr/>
        </p:nvGrpSpPr>
        <p:grpSpPr bwMode="auto">
          <a:xfrm>
            <a:off x="3238500" y="2095500"/>
            <a:ext cx="2671763" cy="2667000"/>
            <a:chOff x="360" y="1320"/>
            <a:chExt cx="1683" cy="1680"/>
          </a:xfrm>
        </p:grpSpPr>
        <p:sp>
          <p:nvSpPr>
            <p:cNvPr id="482313"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2314"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25</a:t>
              </a:r>
              <a:endParaRPr lang="en-US" sz="1600" dirty="0"/>
            </a:p>
          </p:txBody>
        </p:sp>
        <p:sp>
          <p:nvSpPr>
            <p:cNvPr id="482315" name="Text Box 11"/>
            <p:cNvSpPr txBox="1">
              <a:spLocks noChangeArrowheads="1"/>
            </p:cNvSpPr>
            <p:nvPr/>
          </p:nvSpPr>
          <p:spPr bwMode="auto">
            <a:xfrm>
              <a:off x="360" y="1632"/>
              <a:ext cx="1683" cy="582"/>
            </a:xfrm>
            <a:prstGeom prst="rect">
              <a:avLst/>
            </a:prstGeom>
            <a:noFill/>
            <a:ln w="9525">
              <a:noFill/>
              <a:miter lim="800000"/>
              <a:headEnd/>
              <a:tailEnd/>
            </a:ln>
            <a:effectLst/>
          </p:spPr>
          <p:txBody>
            <a:bodyPr>
              <a:prstTxWarp prst="textNoShape">
                <a:avLst/>
              </a:prstTxWarp>
              <a:spAutoFit/>
            </a:bodyPr>
            <a:lstStyle/>
            <a:p>
              <a:pPr algn="ctr"/>
              <a:r>
                <a:rPr lang="en-US" sz="1800" dirty="0" smtClean="0"/>
                <a:t>Graph algorithms</a:t>
              </a:r>
            </a:p>
            <a:p>
              <a:pPr algn="ctr"/>
              <a:r>
                <a:rPr lang="en-US" sz="1800" dirty="0" smtClean="0"/>
                <a:t>Shortest-path algorithms</a:t>
              </a:r>
            </a:p>
            <a:p>
              <a:pPr algn="ctr"/>
              <a:r>
                <a:rPr lang="en-US" sz="1800" dirty="0" smtClean="0"/>
                <a:t>Minimum spanning trees</a:t>
              </a:r>
              <a:endParaRPr lang="en-US" sz="1800" dirty="0"/>
            </a:p>
          </p:txBody>
        </p:sp>
        <p:sp>
          <p:nvSpPr>
            <p:cNvPr id="482316"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 Sections</a:t>
              </a:r>
              <a:r>
                <a:rPr lang="en-US" sz="1600" b="1" dirty="0" smtClean="0"/>
                <a:t> 18.5-18.6</a:t>
              </a:r>
            </a:p>
          </p:txBody>
        </p:sp>
      </p:grpSp>
      <p:grpSp>
        <p:nvGrpSpPr>
          <p:cNvPr id="3" name="Group 13"/>
          <p:cNvGrpSpPr>
            <a:grpSpLocks/>
          </p:cNvGrpSpPr>
          <p:nvPr/>
        </p:nvGrpSpPr>
        <p:grpSpPr bwMode="auto">
          <a:xfrm>
            <a:off x="5905500" y="2095500"/>
            <a:ext cx="2671763" cy="2667000"/>
            <a:chOff x="360" y="1320"/>
            <a:chExt cx="1683" cy="1680"/>
          </a:xfrm>
        </p:grpSpPr>
        <p:sp>
          <p:nvSpPr>
            <p:cNvPr id="482318"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2319"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27</a:t>
              </a:r>
              <a:endParaRPr lang="en-US" sz="1600" dirty="0"/>
            </a:p>
          </p:txBody>
        </p:sp>
        <p:sp>
          <p:nvSpPr>
            <p:cNvPr id="482320" name="Text Box 1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Inheritance in C++</a:t>
              </a:r>
            </a:p>
            <a:p>
              <a:pPr algn="ctr"/>
              <a:r>
                <a:rPr lang="en-US" sz="1800" dirty="0" smtClean="0"/>
                <a:t>Defining shape classes</a:t>
              </a:r>
            </a:p>
          </p:txBody>
        </p:sp>
        <p:sp>
          <p:nvSpPr>
            <p:cNvPr id="482321"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a:p>
              <a:pPr>
                <a:lnSpc>
                  <a:spcPct val="90000"/>
                </a:lnSpc>
              </a:pPr>
              <a:r>
                <a:rPr lang="en-US" sz="1600" b="1" dirty="0"/>
                <a:t>Read:</a:t>
              </a:r>
              <a:r>
                <a:rPr lang="en-US" sz="1600" b="1" dirty="0" smtClean="0"/>
                <a:t> Sections 19.1-19.2</a:t>
              </a:r>
              <a:endParaRPr lang="en-US" sz="1600" b="1" dirty="0"/>
            </a:p>
          </p:txBody>
        </p:sp>
      </p:grpSp>
      <p:grpSp>
        <p:nvGrpSpPr>
          <p:cNvPr id="4" name="Group 8"/>
          <p:cNvGrpSpPr>
            <a:grpSpLocks/>
          </p:cNvGrpSpPr>
          <p:nvPr/>
        </p:nvGrpSpPr>
        <p:grpSpPr bwMode="auto">
          <a:xfrm>
            <a:off x="571500" y="2095500"/>
            <a:ext cx="2671763" cy="2667000"/>
            <a:chOff x="360" y="1320"/>
            <a:chExt cx="1683" cy="1680"/>
          </a:xfrm>
        </p:grpSpPr>
        <p:sp>
          <p:nvSpPr>
            <p:cNvPr id="19"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20"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23</a:t>
              </a:r>
              <a:endParaRPr lang="en-US" sz="1600" dirty="0"/>
            </a:p>
          </p:txBody>
        </p:sp>
        <p:sp>
          <p:nvSpPr>
            <p:cNvPr id="21" name="Text Box 11"/>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Graphs</a:t>
              </a:r>
            </a:p>
            <a:p>
              <a:pPr algn="ctr"/>
              <a:r>
                <a:rPr lang="en-US" sz="1800" dirty="0" smtClean="0"/>
                <a:t>Standard traversals</a:t>
              </a:r>
              <a:endParaRPr lang="en-US" sz="1800" dirty="0"/>
            </a:p>
          </p:txBody>
        </p:sp>
        <p:sp>
          <p:nvSpPr>
            <p:cNvPr id="22"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a:t>
              </a:r>
              <a:r>
                <a:rPr lang="en-US" sz="1600" b="1" dirty="0"/>
                <a:t>:</a:t>
              </a:r>
              <a:r>
                <a:rPr lang="en-US" sz="1600" b="1" dirty="0" smtClean="0"/>
                <a:t> Sections 18.1-18.4</a:t>
              </a:r>
            </a:p>
            <a:p>
              <a:pPr>
                <a:lnSpc>
                  <a:spcPct val="90000"/>
                </a:lnSpc>
              </a:pPr>
              <a:r>
                <a:rPr lang="en-US" sz="1600" b="1" dirty="0" smtClean="0"/>
                <a:t>Due: HW #5 (</a:t>
              </a:r>
              <a:r>
                <a:rPr lang="en-US" sz="1600" b="1" smtClean="0"/>
                <a:t>PQueue)</a:t>
              </a:r>
              <a:endParaRPr lang="en-US" sz="1600" b="1" dirty="0" smtClean="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435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Syllabus—Week 9</a:t>
            </a:r>
          </a:p>
        </p:txBody>
      </p:sp>
      <p:grpSp>
        <p:nvGrpSpPr>
          <p:cNvPr id="2" name="Group 3"/>
          <p:cNvGrpSpPr>
            <a:grpSpLocks/>
          </p:cNvGrpSpPr>
          <p:nvPr/>
        </p:nvGrpSpPr>
        <p:grpSpPr bwMode="auto">
          <a:xfrm>
            <a:off x="571500" y="2095500"/>
            <a:ext cx="2671763" cy="2667000"/>
            <a:chOff x="360" y="1320"/>
            <a:chExt cx="1683" cy="1680"/>
          </a:xfrm>
        </p:grpSpPr>
        <p:sp>
          <p:nvSpPr>
            <p:cNvPr id="484356"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4357"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March 2</a:t>
              </a:r>
              <a:endParaRPr lang="en-US" sz="1600" dirty="0"/>
            </a:p>
          </p:txBody>
        </p:sp>
        <p:sp>
          <p:nvSpPr>
            <p:cNvPr id="484358" name="Text Box 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Expression trees</a:t>
              </a:r>
            </a:p>
            <a:p>
              <a:pPr algn="ctr"/>
              <a:r>
                <a:rPr lang="en-US" sz="1800" dirty="0" smtClean="0"/>
                <a:t>Representing expressions</a:t>
              </a:r>
              <a:endParaRPr lang="en-US" sz="1800" dirty="0"/>
            </a:p>
          </p:txBody>
        </p:sp>
        <p:sp>
          <p:nvSpPr>
            <p:cNvPr id="484359" name="Text Box 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a:t>
              </a:r>
              <a:r>
                <a:rPr lang="en-US" sz="1600" b="1" dirty="0"/>
                <a:t>: </a:t>
              </a:r>
              <a:r>
                <a:rPr lang="en-US" sz="1600" b="1" dirty="0" smtClean="0"/>
                <a:t>Section 19.3</a:t>
              </a:r>
            </a:p>
          </p:txBody>
        </p:sp>
      </p:grpSp>
      <p:grpSp>
        <p:nvGrpSpPr>
          <p:cNvPr id="3" name="Group 8"/>
          <p:cNvGrpSpPr>
            <a:grpSpLocks/>
          </p:cNvGrpSpPr>
          <p:nvPr/>
        </p:nvGrpSpPr>
        <p:grpSpPr bwMode="auto">
          <a:xfrm>
            <a:off x="3238500" y="2095500"/>
            <a:ext cx="2671763" cy="2667000"/>
            <a:chOff x="360" y="1320"/>
            <a:chExt cx="1683" cy="1680"/>
          </a:xfrm>
        </p:grpSpPr>
        <p:sp>
          <p:nvSpPr>
            <p:cNvPr id="484361"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4362"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4</a:t>
              </a:r>
              <a:endParaRPr lang="en-US" sz="1600" dirty="0"/>
            </a:p>
          </p:txBody>
        </p:sp>
        <p:sp>
          <p:nvSpPr>
            <p:cNvPr id="484363" name="Text Box 11"/>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Parsing strategies</a:t>
              </a:r>
            </a:p>
            <a:p>
              <a:pPr algn="ctr"/>
              <a:r>
                <a:rPr lang="en-US" sz="1800" dirty="0" smtClean="0"/>
                <a:t>Overview of BASIC</a:t>
              </a:r>
              <a:endParaRPr lang="en-US" sz="1800" dirty="0"/>
            </a:p>
          </p:txBody>
        </p:sp>
        <p:sp>
          <p:nvSpPr>
            <p:cNvPr id="484364" name="Text Box 12"/>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Read: Section 19.4</a:t>
              </a:r>
            </a:p>
            <a:p>
              <a:pPr>
                <a:lnSpc>
                  <a:spcPct val="90000"/>
                </a:lnSpc>
              </a:pPr>
              <a:r>
                <a:rPr lang="en-US" sz="1600" b="1" dirty="0" smtClean="0"/>
                <a:t>Due: HW #6 (</a:t>
              </a:r>
              <a:r>
                <a:rPr lang="en-US" sz="1600" b="1" dirty="0" err="1" smtClean="0"/>
                <a:t>MazeMaker</a:t>
              </a:r>
              <a:r>
                <a:rPr lang="en-US" sz="1600" b="1" dirty="0" smtClean="0"/>
                <a:t>)</a:t>
              </a:r>
              <a:endParaRPr lang="en-US" sz="1600" b="1" dirty="0"/>
            </a:p>
          </p:txBody>
        </p:sp>
      </p:grpSp>
      <p:grpSp>
        <p:nvGrpSpPr>
          <p:cNvPr id="4" name="Group 13"/>
          <p:cNvGrpSpPr>
            <a:grpSpLocks/>
          </p:cNvGrpSpPr>
          <p:nvPr/>
        </p:nvGrpSpPr>
        <p:grpSpPr bwMode="auto">
          <a:xfrm>
            <a:off x="5905500" y="2095500"/>
            <a:ext cx="2671763" cy="2667000"/>
            <a:chOff x="360" y="1320"/>
            <a:chExt cx="1683" cy="1680"/>
          </a:xfrm>
        </p:grpSpPr>
        <p:sp>
          <p:nvSpPr>
            <p:cNvPr id="484366"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4367"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6</a:t>
              </a:r>
              <a:endParaRPr lang="en-US" sz="1600" dirty="0"/>
            </a:p>
          </p:txBody>
        </p:sp>
        <p:sp>
          <p:nvSpPr>
            <p:cNvPr id="484368" name="Text Box 16"/>
            <p:cNvSpPr txBox="1">
              <a:spLocks noChangeArrowheads="1"/>
            </p:cNvSpPr>
            <p:nvPr/>
          </p:nvSpPr>
          <p:spPr bwMode="auto">
            <a:xfrm>
              <a:off x="360" y="1632"/>
              <a:ext cx="1683" cy="582"/>
            </a:xfrm>
            <a:prstGeom prst="rect">
              <a:avLst/>
            </a:prstGeom>
            <a:noFill/>
            <a:ln w="9525">
              <a:noFill/>
              <a:miter lim="800000"/>
              <a:headEnd/>
              <a:tailEnd/>
            </a:ln>
            <a:effectLst/>
          </p:spPr>
          <p:txBody>
            <a:bodyPr>
              <a:prstTxWarp prst="textNoShape">
                <a:avLst/>
              </a:prstTxWarp>
              <a:spAutoFit/>
            </a:bodyPr>
            <a:lstStyle/>
            <a:p>
              <a:pPr algn="ctr"/>
              <a:r>
                <a:rPr lang="en-US" sz="1800" dirty="0" smtClean="0"/>
                <a:t>C++ in the real world</a:t>
              </a:r>
            </a:p>
            <a:p>
              <a:pPr algn="ctr"/>
              <a:r>
                <a:rPr lang="en-US" sz="1800" dirty="0" smtClean="0"/>
                <a:t>Using the STL</a:t>
              </a:r>
            </a:p>
            <a:p>
              <a:pPr algn="ctr"/>
              <a:r>
                <a:rPr lang="en-US" sz="1800" dirty="0" smtClean="0"/>
                <a:t>The mysteries of </a:t>
              </a:r>
              <a:r>
                <a:rPr lang="en-US" sz="1600" b="1" dirty="0" smtClean="0">
                  <a:latin typeface="Courier New"/>
                  <a:cs typeface="Courier New"/>
                </a:rPr>
                <a:t>const</a:t>
              </a:r>
              <a:endParaRPr lang="en-US" sz="1600" b="1" dirty="0">
                <a:latin typeface="Courier New"/>
                <a:cs typeface="Courier New"/>
              </a:endParaRPr>
            </a:p>
          </p:txBody>
        </p:sp>
        <p:sp>
          <p:nvSpPr>
            <p:cNvPr id="484369" name="Text Box 17"/>
            <p:cNvSpPr txBox="1">
              <a:spLocks noChangeArrowheads="1"/>
            </p:cNvSpPr>
            <p:nvPr/>
          </p:nvSpPr>
          <p:spPr bwMode="auto">
            <a:xfrm>
              <a:off x="360" y="2629"/>
              <a:ext cx="1681" cy="336"/>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a:p>
            <a:p>
              <a:pPr>
                <a:lnSpc>
                  <a:spcPct val="90000"/>
                </a:lnSpc>
              </a:pPr>
              <a:endParaRPr lang="en-US" sz="1600" b="1"/>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845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Syllabus—Week 10</a:t>
            </a:r>
            <a:endParaRPr lang="en-US" sz="4000" dirty="0">
              <a:solidFill>
                <a:srgbClr val="FF0000"/>
              </a:solidFill>
            </a:endParaRPr>
          </a:p>
        </p:txBody>
      </p:sp>
      <p:grpSp>
        <p:nvGrpSpPr>
          <p:cNvPr id="2" name="Group 3"/>
          <p:cNvGrpSpPr>
            <a:grpSpLocks/>
          </p:cNvGrpSpPr>
          <p:nvPr/>
        </p:nvGrpSpPr>
        <p:grpSpPr bwMode="auto">
          <a:xfrm>
            <a:off x="571500" y="2095500"/>
            <a:ext cx="2671763" cy="2667000"/>
            <a:chOff x="360" y="1320"/>
            <a:chExt cx="1683" cy="1680"/>
          </a:xfrm>
        </p:grpSpPr>
        <p:sp>
          <p:nvSpPr>
            <p:cNvPr id="488452"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8453"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9</a:t>
              </a:r>
              <a:endParaRPr lang="en-US" sz="1600" dirty="0"/>
            </a:p>
          </p:txBody>
        </p:sp>
        <p:sp>
          <p:nvSpPr>
            <p:cNvPr id="488454" name="Text Box 6"/>
            <p:cNvSpPr txBox="1">
              <a:spLocks noChangeArrowheads="1"/>
            </p:cNvSpPr>
            <p:nvPr/>
          </p:nvSpPr>
          <p:spPr bwMode="auto">
            <a:xfrm>
              <a:off x="360" y="1632"/>
              <a:ext cx="1683" cy="756"/>
            </a:xfrm>
            <a:prstGeom prst="rect">
              <a:avLst/>
            </a:prstGeom>
            <a:noFill/>
            <a:ln w="9525">
              <a:noFill/>
              <a:miter lim="800000"/>
              <a:headEnd/>
              <a:tailEnd/>
            </a:ln>
            <a:effectLst/>
          </p:spPr>
          <p:txBody>
            <a:bodyPr>
              <a:prstTxWarp prst="textNoShape">
                <a:avLst/>
              </a:prstTxWarp>
              <a:spAutoFit/>
            </a:bodyPr>
            <a:lstStyle/>
            <a:p>
              <a:pPr algn="ctr"/>
              <a:r>
                <a:rPr lang="en-US" sz="1800" dirty="0" smtClean="0"/>
                <a:t>Advanced algorithms</a:t>
              </a:r>
            </a:p>
            <a:p>
              <a:pPr algn="ctr"/>
              <a:r>
                <a:rPr lang="en-US" sz="1800" dirty="0" smtClean="0"/>
                <a:t>Google’s Page Rank</a:t>
              </a:r>
            </a:p>
            <a:p>
              <a:pPr algn="ctr"/>
              <a:r>
                <a:rPr lang="en-US" sz="1800" dirty="0" err="1" smtClean="0"/>
                <a:t>DAWGs</a:t>
              </a:r>
              <a:r>
                <a:rPr lang="en-US" sz="1800" dirty="0" smtClean="0"/>
                <a:t> and lexicons</a:t>
              </a:r>
            </a:p>
            <a:p>
              <a:pPr algn="ctr"/>
              <a:r>
                <a:rPr lang="en-US" sz="1800" dirty="0" smtClean="0"/>
                <a:t>Heaps and priority queues</a:t>
              </a:r>
              <a:endParaRPr lang="en-US" sz="1800" dirty="0"/>
            </a:p>
          </p:txBody>
        </p:sp>
        <p:sp>
          <p:nvSpPr>
            <p:cNvPr id="488455" name="Text Box 7"/>
            <p:cNvSpPr txBox="1">
              <a:spLocks noChangeArrowheads="1"/>
            </p:cNvSpPr>
            <p:nvPr/>
          </p:nvSpPr>
          <p:spPr bwMode="auto">
            <a:xfrm>
              <a:off x="360" y="2629"/>
              <a:ext cx="1681" cy="197"/>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a:p>
          </p:txBody>
        </p:sp>
      </p:grpSp>
      <p:grpSp>
        <p:nvGrpSpPr>
          <p:cNvPr id="3" name="Group 8"/>
          <p:cNvGrpSpPr>
            <a:grpSpLocks/>
          </p:cNvGrpSpPr>
          <p:nvPr/>
        </p:nvGrpSpPr>
        <p:grpSpPr bwMode="auto">
          <a:xfrm>
            <a:off x="3238500" y="2095500"/>
            <a:ext cx="2671763" cy="2667000"/>
            <a:chOff x="360" y="1320"/>
            <a:chExt cx="1683" cy="1680"/>
          </a:xfrm>
        </p:grpSpPr>
        <p:sp>
          <p:nvSpPr>
            <p:cNvPr id="488457" name="Rectangle 9"/>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88458" name="Text Box 10"/>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11</a:t>
              </a:r>
              <a:endParaRPr lang="en-US" sz="1600" dirty="0"/>
            </a:p>
          </p:txBody>
        </p:sp>
        <p:sp>
          <p:nvSpPr>
            <p:cNvPr id="488459" name="Text Box 11"/>
            <p:cNvSpPr txBox="1">
              <a:spLocks noChangeArrowheads="1"/>
            </p:cNvSpPr>
            <p:nvPr/>
          </p:nvSpPr>
          <p:spPr bwMode="auto">
            <a:xfrm>
              <a:off x="360" y="1632"/>
              <a:ext cx="1683" cy="231"/>
            </a:xfrm>
            <a:prstGeom prst="rect">
              <a:avLst/>
            </a:prstGeom>
            <a:noFill/>
            <a:ln w="9525">
              <a:noFill/>
              <a:miter lim="800000"/>
              <a:headEnd/>
              <a:tailEnd/>
            </a:ln>
            <a:effectLst/>
          </p:spPr>
          <p:txBody>
            <a:bodyPr>
              <a:prstTxWarp prst="textNoShape">
                <a:avLst/>
              </a:prstTxWarp>
              <a:spAutoFit/>
            </a:bodyPr>
            <a:lstStyle/>
            <a:p>
              <a:pPr algn="ctr"/>
              <a:endParaRPr lang="en-US" sz="1800"/>
            </a:p>
          </p:txBody>
        </p:sp>
        <p:sp>
          <p:nvSpPr>
            <p:cNvPr id="488460" name="Text Box 12"/>
            <p:cNvSpPr txBox="1">
              <a:spLocks noChangeArrowheads="1"/>
            </p:cNvSpPr>
            <p:nvPr/>
          </p:nvSpPr>
          <p:spPr bwMode="auto">
            <a:xfrm>
              <a:off x="360" y="2629"/>
              <a:ext cx="1681" cy="197"/>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a:p>
          </p:txBody>
        </p:sp>
      </p:grpSp>
      <p:sp>
        <p:nvSpPr>
          <p:cNvPr id="488466" name="Rectangle 18"/>
          <p:cNvSpPr>
            <a:spLocks noChangeArrowheads="1"/>
          </p:cNvSpPr>
          <p:nvPr/>
        </p:nvSpPr>
        <p:spPr bwMode="auto">
          <a:xfrm>
            <a:off x="3505200" y="5105400"/>
            <a:ext cx="2209800" cy="914400"/>
          </a:xfrm>
          <a:prstGeom prst="rect">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lnSpc>
                <a:spcPct val="90000"/>
              </a:lnSpc>
            </a:pPr>
            <a:r>
              <a:rPr lang="en-US" sz="1400" dirty="0">
                <a:solidFill>
                  <a:srgbClr val="000000"/>
                </a:solidFill>
                <a:latin typeface="Times" charset="0"/>
              </a:rPr>
              <a:t>Final </a:t>
            </a:r>
            <a:r>
              <a:rPr lang="en-US" sz="1400" dirty="0" smtClean="0">
                <a:solidFill>
                  <a:srgbClr val="000000"/>
                </a:solidFill>
                <a:latin typeface="Times" charset="0"/>
              </a:rPr>
              <a:t>Exam</a:t>
            </a:r>
          </a:p>
          <a:p>
            <a:pPr algn="ctr">
              <a:lnSpc>
                <a:spcPct val="90000"/>
              </a:lnSpc>
            </a:pPr>
            <a:r>
              <a:rPr lang="en-US" sz="1400" dirty="0" smtClean="0">
                <a:solidFill>
                  <a:srgbClr val="000000"/>
                </a:solidFill>
                <a:latin typeface="Times" charset="0"/>
              </a:rPr>
              <a:t>Tuesday</a:t>
            </a:r>
            <a:r>
              <a:rPr lang="en-US" sz="1400" dirty="0">
                <a:solidFill>
                  <a:srgbClr val="000000"/>
                </a:solidFill>
                <a:latin typeface="Times" charset="0"/>
              </a:rPr>
              <a:t>,</a:t>
            </a:r>
            <a:r>
              <a:rPr lang="en-US" sz="1400" dirty="0" smtClean="0">
                <a:solidFill>
                  <a:srgbClr val="000000"/>
                </a:solidFill>
                <a:latin typeface="Times" charset="0"/>
              </a:rPr>
              <a:t> March 17</a:t>
            </a:r>
          </a:p>
          <a:p>
            <a:pPr algn="ctr">
              <a:lnSpc>
                <a:spcPct val="90000"/>
              </a:lnSpc>
            </a:pPr>
            <a:r>
              <a:rPr lang="en-US" sz="1400" dirty="0" smtClean="0">
                <a:solidFill>
                  <a:srgbClr val="000000"/>
                </a:solidFill>
                <a:latin typeface="Times" charset="0"/>
              </a:rPr>
              <a:t>8:30–11:30</a:t>
            </a:r>
            <a:r>
              <a:rPr lang="en-US" sz="600" dirty="0" smtClean="0">
                <a:solidFill>
                  <a:srgbClr val="000000"/>
                </a:solidFill>
                <a:latin typeface="Times" charset="0"/>
              </a:rPr>
              <a:t> </a:t>
            </a:r>
            <a:r>
              <a:rPr lang="en-US" sz="1000" dirty="0" smtClean="0">
                <a:solidFill>
                  <a:srgbClr val="000000"/>
                </a:solidFill>
                <a:latin typeface="Times" charset="0"/>
              </a:rPr>
              <a:t>A</a:t>
            </a:r>
            <a:r>
              <a:rPr lang="en-US" sz="1400" dirty="0" smtClean="0">
                <a:solidFill>
                  <a:srgbClr val="000000"/>
                </a:solidFill>
                <a:latin typeface="Times" charset="0"/>
              </a:rPr>
              <a:t>.</a:t>
            </a:r>
            <a:r>
              <a:rPr lang="en-US" sz="1000" dirty="0" smtClean="0">
                <a:solidFill>
                  <a:srgbClr val="000000"/>
                </a:solidFill>
                <a:latin typeface="Times" charset="0"/>
              </a:rPr>
              <a:t>M</a:t>
            </a:r>
            <a:r>
              <a:rPr lang="en-US" sz="1400" dirty="0">
                <a:solidFill>
                  <a:srgbClr val="000000"/>
                </a:solidFill>
                <a:latin typeface="Times" charset="0"/>
              </a:rPr>
              <a:t>.</a:t>
            </a:r>
          </a:p>
        </p:txBody>
      </p:sp>
      <p:sp>
        <p:nvSpPr>
          <p:cNvPr id="21" name="Text Box 6"/>
          <p:cNvSpPr txBox="1">
            <a:spLocks noChangeArrowheads="1"/>
          </p:cNvSpPr>
          <p:nvPr/>
        </p:nvSpPr>
        <p:spPr bwMode="auto">
          <a:xfrm>
            <a:off x="3235552" y="2590800"/>
            <a:ext cx="2671763" cy="1200329"/>
          </a:xfrm>
          <a:prstGeom prst="rect">
            <a:avLst/>
          </a:prstGeom>
          <a:noFill/>
          <a:ln w="9525">
            <a:noFill/>
            <a:miter lim="800000"/>
            <a:headEnd/>
            <a:tailEnd/>
          </a:ln>
          <a:effectLst/>
        </p:spPr>
        <p:txBody>
          <a:bodyPr>
            <a:prstTxWarp prst="textNoShape">
              <a:avLst/>
            </a:prstTxWarp>
            <a:spAutoFit/>
          </a:bodyPr>
          <a:lstStyle/>
          <a:p>
            <a:pPr algn="ctr"/>
            <a:r>
              <a:rPr lang="en-US" sz="1800" dirty="0" smtClean="0"/>
              <a:t>Strategies for iteration</a:t>
            </a:r>
          </a:p>
          <a:p>
            <a:pPr algn="ctr"/>
            <a:r>
              <a:rPr lang="en-US" sz="1800" dirty="0" smtClean="0"/>
              <a:t>Function pointers</a:t>
            </a:r>
          </a:p>
          <a:p>
            <a:pPr algn="ctr"/>
            <a:r>
              <a:rPr lang="en-US" sz="1800" dirty="0" smtClean="0"/>
              <a:t>Function objects</a:t>
            </a:r>
          </a:p>
          <a:p>
            <a:pPr algn="ctr"/>
            <a:r>
              <a:rPr lang="en-US" sz="1800" dirty="0" smtClean="0"/>
              <a:t>The </a:t>
            </a:r>
            <a:r>
              <a:rPr lang="en-US" sz="1600" b="1" dirty="0" smtClean="0">
                <a:latin typeface="Courier New"/>
                <a:cs typeface="Courier New"/>
              </a:rPr>
              <a:t>&lt;algorithm&gt;</a:t>
            </a:r>
            <a:r>
              <a:rPr lang="en-US" sz="1800" dirty="0" smtClean="0"/>
              <a:t> library</a:t>
            </a:r>
            <a:endParaRPr lang="en-US" sz="1800" dirty="0"/>
          </a:p>
        </p:txBody>
      </p:sp>
      <p:sp>
        <p:nvSpPr>
          <p:cNvPr id="22" name="Text Box 23"/>
          <p:cNvSpPr txBox="1">
            <a:spLocks noChangeArrowheads="1"/>
          </p:cNvSpPr>
          <p:nvPr/>
        </p:nvSpPr>
        <p:spPr bwMode="auto">
          <a:xfrm>
            <a:off x="573315" y="4166810"/>
            <a:ext cx="2668588" cy="53963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 Sections 16.5, 18.7</a:t>
            </a:r>
            <a:endParaRPr lang="en-US" sz="1600" b="1" dirty="0"/>
          </a:p>
        </p:txBody>
      </p:sp>
      <p:grpSp>
        <p:nvGrpSpPr>
          <p:cNvPr id="4" name="Group 3"/>
          <p:cNvGrpSpPr>
            <a:grpSpLocks/>
          </p:cNvGrpSpPr>
          <p:nvPr/>
        </p:nvGrpSpPr>
        <p:grpSpPr bwMode="auto">
          <a:xfrm>
            <a:off x="5905500" y="2095500"/>
            <a:ext cx="2671763" cy="2667000"/>
            <a:chOff x="360" y="1320"/>
            <a:chExt cx="1683" cy="1680"/>
          </a:xfrm>
        </p:grpSpPr>
        <p:sp>
          <p:nvSpPr>
            <p:cNvPr id="24" name="Rectangle 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25" name="Text Box 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13</a:t>
              </a:r>
              <a:endParaRPr lang="en-US" sz="1600" dirty="0"/>
            </a:p>
          </p:txBody>
        </p:sp>
        <p:sp>
          <p:nvSpPr>
            <p:cNvPr id="26" name="Text Box 6"/>
            <p:cNvSpPr txBox="1">
              <a:spLocks noChangeArrowheads="1"/>
            </p:cNvSpPr>
            <p:nvPr/>
          </p:nvSpPr>
          <p:spPr bwMode="auto">
            <a:xfrm>
              <a:off x="360" y="1632"/>
              <a:ext cx="1683" cy="407"/>
            </a:xfrm>
            <a:prstGeom prst="rect">
              <a:avLst/>
            </a:prstGeom>
            <a:noFill/>
            <a:ln w="9525">
              <a:noFill/>
              <a:miter lim="800000"/>
              <a:headEnd/>
              <a:tailEnd/>
            </a:ln>
            <a:effectLst/>
          </p:spPr>
          <p:txBody>
            <a:bodyPr>
              <a:prstTxWarp prst="textNoShape">
                <a:avLst/>
              </a:prstTxWarp>
              <a:spAutoFit/>
            </a:bodyPr>
            <a:lstStyle/>
            <a:p>
              <a:pPr algn="ctr"/>
              <a:r>
                <a:rPr lang="en-US" sz="1800" dirty="0" smtClean="0"/>
                <a:t>Further adventures in CS</a:t>
              </a:r>
            </a:p>
            <a:p>
              <a:pPr algn="ctr"/>
              <a:r>
                <a:rPr lang="en-US" sz="1800" dirty="0" smtClean="0"/>
                <a:t>(optional)</a:t>
              </a:r>
            </a:p>
          </p:txBody>
        </p:sp>
        <p:sp>
          <p:nvSpPr>
            <p:cNvPr id="27" name="Text Box 7"/>
            <p:cNvSpPr txBox="1">
              <a:spLocks noChangeArrowheads="1"/>
            </p:cNvSpPr>
            <p:nvPr/>
          </p:nvSpPr>
          <p:spPr bwMode="auto">
            <a:xfrm>
              <a:off x="360" y="2629"/>
              <a:ext cx="1681" cy="197"/>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a:p>
          </p:txBody>
        </p:sp>
      </p:grpSp>
      <p:sp>
        <p:nvSpPr>
          <p:cNvPr id="28" name="Text Box 23"/>
          <p:cNvSpPr txBox="1">
            <a:spLocks noChangeArrowheads="1"/>
          </p:cNvSpPr>
          <p:nvPr/>
        </p:nvSpPr>
        <p:spPr bwMode="auto">
          <a:xfrm>
            <a:off x="5905727" y="4166810"/>
            <a:ext cx="2668588" cy="53963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600" b="1" dirty="0" smtClean="0"/>
              <a:t>Due: HW #7 (BASIC)</a:t>
            </a:r>
          </a:p>
          <a:p>
            <a:pPr>
              <a:lnSpc>
                <a:spcPct val="90000"/>
              </a:lnSpc>
            </a:pPr>
            <a:r>
              <a:rPr lang="en-US" sz="1600" b="1" dirty="0" smtClean="0"/>
              <a:t>Due: BASIC contest</a:t>
            </a:r>
            <a:endParaRPr lang="en-US" sz="1600" b="1" dirty="0"/>
          </a:p>
        </p:txBody>
      </p:sp>
      <p:sp>
        <p:nvSpPr>
          <p:cNvPr id="29" name="Text Box 23"/>
          <p:cNvSpPr txBox="1">
            <a:spLocks noChangeArrowheads="1"/>
          </p:cNvSpPr>
          <p:nvPr/>
        </p:nvSpPr>
        <p:spPr bwMode="auto">
          <a:xfrm>
            <a:off x="3242357" y="4166810"/>
            <a:ext cx="2668588" cy="53963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smtClean="0"/>
          </a:p>
          <a:p>
            <a:pPr>
              <a:lnSpc>
                <a:spcPct val="90000"/>
              </a:lnSpc>
            </a:pPr>
            <a:r>
              <a:rPr lang="en-US" sz="1600" b="1" dirty="0" smtClean="0"/>
              <a:t>Read: Chapter 20</a:t>
            </a:r>
            <a:endParaRPr lang="en-US" sz="16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84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66" grpId="0" animBg="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Assignments in CS 106B</a:t>
            </a:r>
            <a:endParaRPr lang="en-US" sz="3600">
              <a:solidFill>
                <a:srgbClr val="FF0000"/>
              </a:solidFill>
            </a:endParaRPr>
          </a:p>
        </p:txBody>
      </p:sp>
      <p:sp>
        <p:nvSpPr>
          <p:cNvPr id="455763" name="Rectangle 83"/>
          <p:cNvSpPr>
            <a:spLocks noGrp="1" noChangeAspect="1" noChangeArrowheads="1"/>
          </p:cNvSpPr>
          <p:nvPr>
            <p:ph type="body" idx="1"/>
          </p:nvPr>
        </p:nvSpPr>
        <p:spPr>
          <a:xfrm>
            <a:off x="450850" y="1168400"/>
            <a:ext cx="8153400" cy="5308600"/>
          </a:xfrm>
          <a:noFill/>
          <a:ln/>
        </p:spPr>
        <p:txBody>
          <a:bodyPr/>
          <a:lstStyle/>
          <a:p>
            <a:pPr algn="just">
              <a:lnSpc>
                <a:spcPct val="85000"/>
              </a:lnSpc>
              <a:spcBef>
                <a:spcPct val="0"/>
              </a:spcBef>
              <a:spcAft>
                <a:spcPct val="50000"/>
              </a:spcAft>
            </a:pPr>
            <a:r>
              <a:rPr lang="en-US" sz="2400" dirty="0"/>
              <a:t>Assignments in CS</a:t>
            </a:r>
            <a:r>
              <a:rPr lang="en-US" sz="1000" dirty="0"/>
              <a:t> </a:t>
            </a:r>
            <a:r>
              <a:rPr lang="en-US" sz="2400" dirty="0"/>
              <a:t>106B are due at 5:00</a:t>
            </a:r>
            <a:r>
              <a:rPr lang="en-US" sz="1800" dirty="0"/>
              <a:t>P.M.</a:t>
            </a:r>
            <a:r>
              <a:rPr lang="en-US" sz="2400" dirty="0"/>
              <a:t>  Assignments that come in after 5:00 will be considered late.</a:t>
            </a:r>
          </a:p>
          <a:p>
            <a:pPr algn="just">
              <a:lnSpc>
                <a:spcPct val="85000"/>
              </a:lnSpc>
              <a:spcBef>
                <a:spcPct val="0"/>
              </a:spcBef>
              <a:spcAft>
                <a:spcPct val="50000"/>
              </a:spcAft>
            </a:pPr>
            <a:r>
              <a:rPr lang="en-US" sz="2400" dirty="0"/>
              <a:t>Everyone in CS</a:t>
            </a:r>
            <a:r>
              <a:rPr lang="en-US" sz="1000" dirty="0"/>
              <a:t> </a:t>
            </a:r>
            <a:r>
              <a:rPr lang="en-US" sz="2400" dirty="0"/>
              <a:t>106B starts the quarter with two “late days” that you can use</a:t>
            </a:r>
            <a:r>
              <a:rPr lang="en-US" sz="2400" dirty="0" smtClean="0"/>
              <a:t> whenever you </a:t>
            </a:r>
            <a:r>
              <a:rPr lang="en-US" sz="2400" dirty="0"/>
              <a:t>need some extra time.  In my courses, late days correspond to class meetings, so that, if an assignment is due on Wednesday and you turn it in on Friday, that counts as </a:t>
            </a:r>
            <a:r>
              <a:rPr lang="en-US" sz="2400" b="1" i="1" dirty="0"/>
              <a:t>one</a:t>
            </a:r>
            <a:r>
              <a:rPr lang="en-US" sz="2400" b="1" dirty="0"/>
              <a:t> </a:t>
            </a:r>
            <a:r>
              <a:rPr lang="en-US" sz="2400" dirty="0"/>
              <a:t>late day.</a:t>
            </a:r>
          </a:p>
          <a:p>
            <a:pPr algn="just">
              <a:lnSpc>
                <a:spcPct val="85000"/>
              </a:lnSpc>
              <a:spcBef>
                <a:spcPct val="0"/>
              </a:spcBef>
              <a:spcAft>
                <a:spcPct val="50000"/>
              </a:spcAft>
            </a:pPr>
            <a:r>
              <a:rPr lang="en-US" sz="2400" dirty="0"/>
              <a:t>Extensions</a:t>
            </a:r>
            <a:r>
              <a:rPr lang="en-US" sz="2400" dirty="0" smtClean="0"/>
              <a:t> must be </a:t>
            </a:r>
            <a:r>
              <a:rPr lang="en-US" sz="2400" dirty="0"/>
              <a:t>approved</a:t>
            </a:r>
            <a:r>
              <a:rPr lang="en-US" sz="2400" dirty="0" smtClean="0"/>
              <a:t> by the TA (Kevin Miller).</a:t>
            </a:r>
            <a:endParaRPr lang="en-US" sz="2400" dirty="0"/>
          </a:p>
          <a:p>
            <a:pPr algn="just">
              <a:lnSpc>
                <a:spcPct val="85000"/>
              </a:lnSpc>
              <a:spcBef>
                <a:spcPct val="0"/>
              </a:spcBef>
              <a:spcAft>
                <a:spcPct val="50000"/>
              </a:spcAft>
            </a:pPr>
            <a:r>
              <a:rPr lang="en-US" sz="2400" dirty="0"/>
              <a:t>Assignments are graded by your section leader, who discusses your work in an interactive, one-on-one grading session.</a:t>
            </a:r>
          </a:p>
          <a:p>
            <a:pPr algn="just">
              <a:lnSpc>
                <a:spcPct val="85000"/>
              </a:lnSpc>
              <a:spcBef>
                <a:spcPct val="0"/>
              </a:spcBef>
              <a:spcAft>
                <a:spcPct val="50000"/>
              </a:spcAft>
            </a:pPr>
            <a:r>
              <a:rPr lang="en-US" sz="2400" dirty="0"/>
              <a:t>Each assignment is given two grades: one on functionality and one on programming style.  </a:t>
            </a:r>
            <a:r>
              <a:rPr lang="en-US" sz="2400" b="1" u="sng" dirty="0"/>
              <a:t>Style matters.</a:t>
            </a:r>
            <a:r>
              <a:rPr lang="en-US" sz="2400" dirty="0"/>
              <a:t>  Companies in Silicon Valley expect Stanford graduates to understand how to write code that other programmers can maintain.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57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57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57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576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5763" grpId="0" build="p"/>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2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CS </a:t>
            </a:r>
            <a:r>
              <a:rPr lang="en-US" sz="4000" dirty="0" smtClean="0">
                <a:solidFill>
                  <a:srgbClr val="FF0000"/>
                </a:solidFill>
              </a:rPr>
              <a:t>106B </a:t>
            </a:r>
            <a:r>
              <a:rPr lang="en-US" sz="4000" dirty="0">
                <a:solidFill>
                  <a:srgbClr val="FF0000"/>
                </a:solidFill>
              </a:rPr>
              <a:t>Staff</a:t>
            </a:r>
          </a:p>
        </p:txBody>
      </p:sp>
      <p:pic>
        <p:nvPicPr>
          <p:cNvPr id="491523" name="Picture 3" descr="EricInClass"/>
          <p:cNvPicPr>
            <a:picLocks noChangeAspect="1" noChangeArrowheads="1"/>
          </p:cNvPicPr>
          <p:nvPr/>
        </p:nvPicPr>
        <p:blipFill>
          <a:blip r:embed="rId3"/>
          <a:srcRect r="7974"/>
          <a:stretch>
            <a:fillRect/>
          </a:stretch>
        </p:blipFill>
        <p:spPr bwMode="auto">
          <a:xfrm>
            <a:off x="685800" y="1524000"/>
            <a:ext cx="3224213" cy="2082800"/>
          </a:xfrm>
          <a:prstGeom prst="rect">
            <a:avLst/>
          </a:prstGeom>
          <a:noFill/>
          <a:ln w="9525">
            <a:solidFill>
              <a:schemeClr val="tx1"/>
            </a:solidFill>
            <a:miter lim="800000"/>
            <a:headEnd/>
            <a:tailEnd/>
          </a:ln>
        </p:spPr>
      </p:pic>
      <p:sp>
        <p:nvSpPr>
          <p:cNvPr id="491524" name="Text Box 4"/>
          <p:cNvSpPr txBox="1">
            <a:spLocks noChangeArrowheads="1"/>
          </p:cNvSpPr>
          <p:nvPr/>
        </p:nvSpPr>
        <p:spPr bwMode="auto">
          <a:xfrm>
            <a:off x="4251325" y="1460500"/>
            <a:ext cx="4641415" cy="1877437"/>
          </a:xfrm>
          <a:prstGeom prst="rect">
            <a:avLst/>
          </a:prstGeom>
          <a:noFill/>
          <a:ln w="9525">
            <a:noFill/>
            <a:miter lim="800000"/>
            <a:headEnd/>
            <a:tailEnd/>
          </a:ln>
          <a:effectLst/>
        </p:spPr>
        <p:txBody>
          <a:bodyPr wrap="none">
            <a:prstTxWarp prst="textNoShape">
              <a:avLst/>
            </a:prstTxWarp>
            <a:spAutoFit/>
          </a:bodyPr>
          <a:lstStyle/>
          <a:p>
            <a:r>
              <a:rPr lang="en-US" b="0" dirty="0"/>
              <a:t>Professor: Eric Roberts</a:t>
            </a:r>
          </a:p>
          <a:p>
            <a:r>
              <a:rPr lang="en-US" sz="2000" b="1" dirty="0" err="1">
                <a:latin typeface="Courier New" charset="0"/>
              </a:rPr>
              <a:t>eroberts@cs.stanford.edu</a:t>
            </a:r>
            <a:endParaRPr lang="en-US" sz="2000" b="1" dirty="0">
              <a:latin typeface="Courier New" charset="0"/>
            </a:endParaRPr>
          </a:p>
          <a:p>
            <a:r>
              <a:rPr lang="en-US" b="0" dirty="0"/>
              <a:t>Office Hours (Gates 202):</a:t>
            </a:r>
          </a:p>
          <a:p>
            <a:r>
              <a:rPr lang="en-US" b="0" dirty="0"/>
              <a:t>       Tuesdays 9:30-11:</a:t>
            </a:r>
            <a:r>
              <a:rPr lang="en-US" b="0" dirty="0" smtClean="0"/>
              <a:t>30</a:t>
            </a:r>
          </a:p>
          <a:p>
            <a:r>
              <a:rPr lang="en-US" b="0" dirty="0" smtClean="0"/>
              <a:t>       </a:t>
            </a:r>
            <a:r>
              <a:rPr lang="en-US" dirty="0" smtClean="0"/>
              <a:t>Wednesdays after class at Bytes</a:t>
            </a:r>
            <a:endParaRPr lang="en-US" b="0" dirty="0"/>
          </a:p>
        </p:txBody>
      </p:sp>
      <p:sp>
        <p:nvSpPr>
          <p:cNvPr id="491525" name="Text Box 5"/>
          <p:cNvSpPr txBox="1">
            <a:spLocks noChangeArrowheads="1"/>
          </p:cNvSpPr>
          <p:nvPr/>
        </p:nvSpPr>
        <p:spPr bwMode="auto">
          <a:xfrm>
            <a:off x="4254500" y="3822700"/>
            <a:ext cx="3676157" cy="1877437"/>
          </a:xfrm>
          <a:prstGeom prst="rect">
            <a:avLst/>
          </a:prstGeom>
          <a:noFill/>
          <a:ln w="9525">
            <a:noFill/>
            <a:miter lim="800000"/>
            <a:headEnd/>
            <a:tailEnd/>
          </a:ln>
          <a:effectLst/>
        </p:spPr>
        <p:txBody>
          <a:bodyPr wrap="none">
            <a:prstTxWarp prst="textNoShape">
              <a:avLst/>
            </a:prstTxWarp>
            <a:spAutoFit/>
          </a:bodyPr>
          <a:lstStyle/>
          <a:p>
            <a:r>
              <a:rPr lang="en-US" b="0" dirty="0"/>
              <a:t>Head TA:</a:t>
            </a:r>
            <a:r>
              <a:rPr lang="en-US" b="0" dirty="0" smtClean="0"/>
              <a:t> Kevin Miller</a:t>
            </a:r>
          </a:p>
          <a:p>
            <a:r>
              <a:rPr lang="en-US" sz="2000" b="1" dirty="0" smtClean="0">
                <a:latin typeface="Courier New" charset="0"/>
              </a:rPr>
              <a:t>kmiller4@stanford.edu</a:t>
            </a:r>
            <a:endParaRPr lang="en-US" sz="2000" b="1" dirty="0">
              <a:latin typeface="Courier New" charset="0"/>
            </a:endParaRPr>
          </a:p>
          <a:p>
            <a:r>
              <a:rPr lang="en-US" b="0" dirty="0"/>
              <a:t>Office Hours (Gates 160):</a:t>
            </a:r>
          </a:p>
          <a:p>
            <a:r>
              <a:rPr lang="en-US" b="0" dirty="0"/>
              <a:t>      </a:t>
            </a:r>
            <a:r>
              <a:rPr lang="en-US" b="0" dirty="0" smtClean="0"/>
              <a:t> Wednesdays 12:30-2:00</a:t>
            </a:r>
          </a:p>
          <a:p>
            <a:r>
              <a:rPr lang="en-US" dirty="0" smtClean="0"/>
              <a:t>       Thursdays 1:00-3:00</a:t>
            </a:r>
            <a:endParaRPr lang="en-US" b="0" dirty="0"/>
          </a:p>
        </p:txBody>
      </p:sp>
      <p:pic>
        <p:nvPicPr>
          <p:cNvPr id="7" name="Picture 6" descr="KevinMiller.jpg"/>
          <p:cNvPicPr>
            <a:picLocks noChangeAspect="1"/>
          </p:cNvPicPr>
          <p:nvPr/>
        </p:nvPicPr>
        <p:blipFill>
          <a:blip r:embed="rId4"/>
          <a:srcRect t="5400" b="3470"/>
          <a:stretch>
            <a:fillRect/>
          </a:stretch>
        </p:blipFill>
        <p:spPr>
          <a:xfrm>
            <a:off x="685800" y="3883175"/>
            <a:ext cx="3227832" cy="2086175"/>
          </a:xfrm>
          <a:prstGeom prst="rect">
            <a:avLst/>
          </a:prstGeom>
          <a:ln>
            <a:solidFill>
              <a:srgbClr val="000000"/>
            </a:solid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2546"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The CS 106B Grading Scale</a:t>
            </a:r>
            <a:endParaRPr lang="en-US" sz="3600">
              <a:solidFill>
                <a:srgbClr val="FF0000"/>
              </a:solidFill>
            </a:endParaRPr>
          </a:p>
        </p:txBody>
      </p:sp>
      <p:sp>
        <p:nvSpPr>
          <p:cNvPr id="492547" name="Rectangle 3"/>
          <p:cNvSpPr>
            <a:spLocks noGrp="1" noChangeAspect="1" noChangeArrowheads="1"/>
          </p:cNvSpPr>
          <p:nvPr>
            <p:ph type="body" idx="1"/>
          </p:nvPr>
        </p:nvSpPr>
        <p:spPr>
          <a:xfrm>
            <a:off x="450850" y="1168400"/>
            <a:ext cx="8153400" cy="889000"/>
          </a:xfrm>
          <a:noFill/>
          <a:ln/>
        </p:spPr>
        <p:txBody>
          <a:bodyPr/>
          <a:lstStyle/>
          <a:p>
            <a:pPr algn="just">
              <a:lnSpc>
                <a:spcPct val="85000"/>
              </a:lnSpc>
              <a:spcBef>
                <a:spcPct val="0"/>
              </a:spcBef>
              <a:spcAft>
                <a:spcPct val="20000"/>
              </a:spcAft>
            </a:pPr>
            <a:r>
              <a:rPr lang="en-US" sz="2400"/>
              <a:t>Functionality and style grades for the assignments use the following scale:</a:t>
            </a:r>
          </a:p>
        </p:txBody>
      </p:sp>
      <p:grpSp>
        <p:nvGrpSpPr>
          <p:cNvPr id="2" name="Group 36"/>
          <p:cNvGrpSpPr>
            <a:grpSpLocks/>
          </p:cNvGrpSpPr>
          <p:nvPr/>
        </p:nvGrpSpPr>
        <p:grpSpPr bwMode="auto">
          <a:xfrm>
            <a:off x="1295400" y="3200400"/>
            <a:ext cx="7162800" cy="457200"/>
            <a:chOff x="816" y="2016"/>
            <a:chExt cx="4512" cy="288"/>
          </a:xfrm>
        </p:grpSpPr>
        <p:grpSp>
          <p:nvGrpSpPr>
            <p:cNvPr id="3" name="Group 16"/>
            <p:cNvGrpSpPr>
              <a:grpSpLocks/>
            </p:cNvGrpSpPr>
            <p:nvPr/>
          </p:nvGrpSpPr>
          <p:grpSpPr bwMode="auto">
            <a:xfrm>
              <a:off x="816" y="2099"/>
              <a:ext cx="379" cy="155"/>
              <a:chOff x="816" y="2151"/>
              <a:chExt cx="379" cy="155"/>
            </a:xfrm>
          </p:grpSpPr>
          <p:pic>
            <p:nvPicPr>
              <p:cNvPr id="492551" name="Picture 7" descr="check"/>
              <p:cNvPicPr>
                <a:picLocks noChangeAspect="1" noChangeArrowheads="1"/>
              </p:cNvPicPr>
              <p:nvPr/>
            </p:nvPicPr>
            <p:blipFill>
              <a:blip r:embed="rId3"/>
              <a:srcRect/>
              <a:stretch>
                <a:fillRect/>
              </a:stretch>
            </p:blipFill>
            <p:spPr bwMode="auto">
              <a:xfrm>
                <a:off x="816" y="2151"/>
                <a:ext cx="190" cy="153"/>
              </a:xfrm>
              <a:prstGeom prst="rect">
                <a:avLst/>
              </a:prstGeom>
              <a:noFill/>
            </p:spPr>
          </p:pic>
          <p:pic>
            <p:nvPicPr>
              <p:cNvPr id="492556" name="Picture 12" descr="plus"/>
              <p:cNvPicPr>
                <a:picLocks noChangeAspect="1" noChangeArrowheads="1"/>
              </p:cNvPicPr>
              <p:nvPr/>
            </p:nvPicPr>
            <p:blipFill>
              <a:blip r:embed="rId4"/>
              <a:srcRect/>
              <a:stretch>
                <a:fillRect/>
              </a:stretch>
            </p:blipFill>
            <p:spPr bwMode="auto">
              <a:xfrm>
                <a:off x="1040" y="2151"/>
                <a:ext cx="155" cy="155"/>
              </a:xfrm>
              <a:prstGeom prst="rect">
                <a:avLst/>
              </a:prstGeom>
              <a:noFill/>
            </p:spPr>
          </p:pic>
        </p:grpSp>
        <p:sp>
          <p:nvSpPr>
            <p:cNvPr id="492571" name="Text Box 27"/>
            <p:cNvSpPr txBox="1">
              <a:spLocks noChangeArrowheads="1"/>
            </p:cNvSpPr>
            <p:nvPr/>
          </p:nvSpPr>
          <p:spPr bwMode="auto">
            <a:xfrm>
              <a:off x="1440" y="2016"/>
              <a:ext cx="3888" cy="288"/>
            </a:xfrm>
            <a:prstGeom prst="rect">
              <a:avLst/>
            </a:prstGeom>
            <a:noFill/>
            <a:ln w="9525">
              <a:noFill/>
              <a:miter lim="800000"/>
              <a:headEnd/>
              <a:tailEnd/>
            </a:ln>
            <a:effectLst/>
          </p:spPr>
          <p:txBody>
            <a:bodyPr>
              <a:prstTxWarp prst="textNoShape">
                <a:avLst/>
              </a:prstTxWarp>
              <a:spAutoFit/>
            </a:bodyPr>
            <a:lstStyle/>
            <a:p>
              <a:r>
                <a:rPr lang="en-US"/>
                <a:t>Satisfies all requirements of the assignment.</a:t>
              </a:r>
            </a:p>
          </p:txBody>
        </p:sp>
      </p:grpSp>
      <p:grpSp>
        <p:nvGrpSpPr>
          <p:cNvPr id="4" name="Group 37"/>
          <p:cNvGrpSpPr>
            <a:grpSpLocks/>
          </p:cNvGrpSpPr>
          <p:nvPr/>
        </p:nvGrpSpPr>
        <p:grpSpPr bwMode="auto">
          <a:xfrm>
            <a:off x="1295400" y="3733800"/>
            <a:ext cx="7543800" cy="457200"/>
            <a:chOff x="816" y="2352"/>
            <a:chExt cx="4752" cy="288"/>
          </a:xfrm>
        </p:grpSpPr>
        <p:pic>
          <p:nvPicPr>
            <p:cNvPr id="492554" name="Picture 10" descr="check"/>
            <p:cNvPicPr>
              <a:picLocks noChangeAspect="1" noChangeArrowheads="1"/>
            </p:cNvPicPr>
            <p:nvPr/>
          </p:nvPicPr>
          <p:blipFill>
            <a:blip r:embed="rId3"/>
            <a:srcRect/>
            <a:stretch>
              <a:fillRect/>
            </a:stretch>
          </p:blipFill>
          <p:spPr bwMode="auto">
            <a:xfrm>
              <a:off x="816" y="2432"/>
              <a:ext cx="190" cy="153"/>
            </a:xfrm>
            <a:prstGeom prst="rect">
              <a:avLst/>
            </a:prstGeom>
            <a:noFill/>
          </p:spPr>
        </p:pic>
        <p:sp>
          <p:nvSpPr>
            <p:cNvPr id="492572" name="Text Box 28"/>
            <p:cNvSpPr txBox="1">
              <a:spLocks noChangeArrowheads="1"/>
            </p:cNvSpPr>
            <p:nvPr/>
          </p:nvSpPr>
          <p:spPr bwMode="auto">
            <a:xfrm>
              <a:off x="1440" y="2352"/>
              <a:ext cx="4128" cy="288"/>
            </a:xfrm>
            <a:prstGeom prst="rect">
              <a:avLst/>
            </a:prstGeom>
            <a:noFill/>
            <a:ln w="9525">
              <a:noFill/>
              <a:miter lim="800000"/>
              <a:headEnd/>
              <a:tailEnd/>
            </a:ln>
            <a:effectLst/>
          </p:spPr>
          <p:txBody>
            <a:bodyPr>
              <a:prstTxWarp prst="textNoShape">
                <a:avLst/>
              </a:prstTxWarp>
              <a:spAutoFit/>
            </a:bodyPr>
            <a:lstStyle/>
            <a:p>
              <a:r>
                <a:rPr lang="en-US"/>
                <a:t>Meets most requirements, but with some problems.</a:t>
              </a:r>
            </a:p>
          </p:txBody>
        </p:sp>
      </p:grpSp>
      <p:grpSp>
        <p:nvGrpSpPr>
          <p:cNvPr id="5" name="Group 38"/>
          <p:cNvGrpSpPr>
            <a:grpSpLocks/>
          </p:cNvGrpSpPr>
          <p:nvPr/>
        </p:nvGrpSpPr>
        <p:grpSpPr bwMode="auto">
          <a:xfrm>
            <a:off x="1295400" y="4267200"/>
            <a:ext cx="7162800" cy="457200"/>
            <a:chOff x="816" y="2688"/>
            <a:chExt cx="4512" cy="288"/>
          </a:xfrm>
        </p:grpSpPr>
        <p:grpSp>
          <p:nvGrpSpPr>
            <p:cNvPr id="6" name="Group 17"/>
            <p:cNvGrpSpPr>
              <a:grpSpLocks/>
            </p:cNvGrpSpPr>
            <p:nvPr/>
          </p:nvGrpSpPr>
          <p:grpSpPr bwMode="auto">
            <a:xfrm>
              <a:off x="816" y="2772"/>
              <a:ext cx="374" cy="153"/>
              <a:chOff x="816" y="2553"/>
              <a:chExt cx="374" cy="153"/>
            </a:xfrm>
          </p:grpSpPr>
          <p:pic>
            <p:nvPicPr>
              <p:cNvPr id="492555" name="Picture 11" descr="check"/>
              <p:cNvPicPr>
                <a:picLocks noChangeAspect="1" noChangeArrowheads="1"/>
              </p:cNvPicPr>
              <p:nvPr/>
            </p:nvPicPr>
            <p:blipFill>
              <a:blip r:embed="rId3"/>
              <a:srcRect/>
              <a:stretch>
                <a:fillRect/>
              </a:stretch>
            </p:blipFill>
            <p:spPr bwMode="auto">
              <a:xfrm>
                <a:off x="816" y="2553"/>
                <a:ext cx="190" cy="153"/>
              </a:xfrm>
              <a:prstGeom prst="rect">
                <a:avLst/>
              </a:prstGeom>
              <a:noFill/>
            </p:spPr>
          </p:pic>
          <p:pic>
            <p:nvPicPr>
              <p:cNvPr id="492559" name="Picture 15" descr="minus"/>
              <p:cNvPicPr>
                <a:picLocks noChangeAspect="1" noChangeArrowheads="1"/>
              </p:cNvPicPr>
              <p:nvPr/>
            </p:nvPicPr>
            <p:blipFill>
              <a:blip r:embed="rId5"/>
              <a:srcRect/>
              <a:stretch>
                <a:fillRect/>
              </a:stretch>
            </p:blipFill>
            <p:spPr bwMode="auto">
              <a:xfrm>
                <a:off x="1040" y="2609"/>
                <a:ext cx="150" cy="39"/>
              </a:xfrm>
              <a:prstGeom prst="rect">
                <a:avLst/>
              </a:prstGeom>
              <a:noFill/>
            </p:spPr>
          </p:pic>
        </p:grpSp>
        <p:sp>
          <p:nvSpPr>
            <p:cNvPr id="492573" name="Text Box 29"/>
            <p:cNvSpPr txBox="1">
              <a:spLocks noChangeArrowheads="1"/>
            </p:cNvSpPr>
            <p:nvPr/>
          </p:nvSpPr>
          <p:spPr bwMode="auto">
            <a:xfrm>
              <a:off x="1440" y="2688"/>
              <a:ext cx="3888" cy="288"/>
            </a:xfrm>
            <a:prstGeom prst="rect">
              <a:avLst/>
            </a:prstGeom>
            <a:noFill/>
            <a:ln w="9525">
              <a:noFill/>
              <a:miter lim="800000"/>
              <a:headEnd/>
              <a:tailEnd/>
            </a:ln>
            <a:effectLst/>
          </p:spPr>
          <p:txBody>
            <a:bodyPr>
              <a:prstTxWarp prst="textNoShape">
                <a:avLst/>
              </a:prstTxWarp>
              <a:spAutoFit/>
            </a:bodyPr>
            <a:lstStyle/>
            <a:p>
              <a:r>
                <a:rPr lang="en-US" dirty="0" smtClean="0"/>
                <a:t>Has more </a:t>
              </a:r>
              <a:r>
                <a:rPr lang="en-US" dirty="0"/>
                <a:t>serious problems.</a:t>
              </a:r>
            </a:p>
          </p:txBody>
        </p:sp>
      </p:grpSp>
      <p:grpSp>
        <p:nvGrpSpPr>
          <p:cNvPr id="7" name="Group 39"/>
          <p:cNvGrpSpPr>
            <a:grpSpLocks/>
          </p:cNvGrpSpPr>
          <p:nvPr/>
        </p:nvGrpSpPr>
        <p:grpSpPr bwMode="auto">
          <a:xfrm>
            <a:off x="1295400" y="4800600"/>
            <a:ext cx="7162800" cy="457200"/>
            <a:chOff x="816" y="3024"/>
            <a:chExt cx="4512" cy="288"/>
          </a:xfrm>
        </p:grpSpPr>
        <p:pic>
          <p:nvPicPr>
            <p:cNvPr id="492562" name="Picture 18" descr="minus"/>
            <p:cNvPicPr>
              <a:picLocks noChangeAspect="1" noChangeArrowheads="1"/>
            </p:cNvPicPr>
            <p:nvPr/>
          </p:nvPicPr>
          <p:blipFill>
            <a:blip r:embed="rId5"/>
            <a:srcRect/>
            <a:stretch>
              <a:fillRect/>
            </a:stretch>
          </p:blipFill>
          <p:spPr bwMode="auto">
            <a:xfrm>
              <a:off x="816" y="3151"/>
              <a:ext cx="150" cy="39"/>
            </a:xfrm>
            <a:prstGeom prst="rect">
              <a:avLst/>
            </a:prstGeom>
            <a:noFill/>
          </p:spPr>
        </p:pic>
        <p:sp>
          <p:nvSpPr>
            <p:cNvPr id="492574" name="Text Box 30"/>
            <p:cNvSpPr txBox="1">
              <a:spLocks noChangeArrowheads="1"/>
            </p:cNvSpPr>
            <p:nvPr/>
          </p:nvSpPr>
          <p:spPr bwMode="auto">
            <a:xfrm>
              <a:off x="1440" y="3024"/>
              <a:ext cx="3888" cy="288"/>
            </a:xfrm>
            <a:prstGeom prst="rect">
              <a:avLst/>
            </a:prstGeom>
            <a:noFill/>
            <a:ln w="9525">
              <a:noFill/>
              <a:miter lim="800000"/>
              <a:headEnd/>
              <a:tailEnd/>
            </a:ln>
            <a:effectLst/>
          </p:spPr>
          <p:txBody>
            <a:bodyPr>
              <a:prstTxWarp prst="textNoShape">
                <a:avLst/>
              </a:prstTxWarp>
              <a:spAutoFit/>
            </a:bodyPr>
            <a:lstStyle/>
            <a:p>
              <a:r>
                <a:rPr lang="en-US" dirty="0" smtClean="0"/>
                <a:t>Is even </a:t>
              </a:r>
              <a:r>
                <a:rPr lang="en-US" dirty="0"/>
                <a:t>worse than that.</a:t>
              </a:r>
            </a:p>
          </p:txBody>
        </p:sp>
      </p:grpSp>
      <p:grpSp>
        <p:nvGrpSpPr>
          <p:cNvPr id="8" name="Group 40"/>
          <p:cNvGrpSpPr>
            <a:grpSpLocks/>
          </p:cNvGrpSpPr>
          <p:nvPr/>
        </p:nvGrpSpPr>
        <p:grpSpPr bwMode="auto">
          <a:xfrm>
            <a:off x="1295400" y="5334000"/>
            <a:ext cx="7162800" cy="457200"/>
            <a:chOff x="816" y="3360"/>
            <a:chExt cx="4512" cy="288"/>
          </a:xfrm>
        </p:grpSpPr>
        <p:grpSp>
          <p:nvGrpSpPr>
            <p:cNvPr id="9" name="Group 25"/>
            <p:cNvGrpSpPr>
              <a:grpSpLocks/>
            </p:cNvGrpSpPr>
            <p:nvPr/>
          </p:nvGrpSpPr>
          <p:grpSpPr bwMode="auto">
            <a:xfrm>
              <a:off x="816" y="3481"/>
              <a:ext cx="336" cy="39"/>
              <a:chOff x="816" y="3216"/>
              <a:chExt cx="336" cy="39"/>
            </a:xfrm>
          </p:grpSpPr>
          <p:pic>
            <p:nvPicPr>
              <p:cNvPr id="492563" name="Picture 19" descr="minus"/>
              <p:cNvPicPr>
                <a:picLocks noChangeAspect="1" noChangeArrowheads="1"/>
              </p:cNvPicPr>
              <p:nvPr/>
            </p:nvPicPr>
            <p:blipFill>
              <a:blip r:embed="rId5"/>
              <a:srcRect/>
              <a:stretch>
                <a:fillRect/>
              </a:stretch>
            </p:blipFill>
            <p:spPr bwMode="auto">
              <a:xfrm>
                <a:off x="816" y="3216"/>
                <a:ext cx="150" cy="39"/>
              </a:xfrm>
              <a:prstGeom prst="rect">
                <a:avLst/>
              </a:prstGeom>
              <a:noFill/>
            </p:spPr>
          </p:pic>
          <p:pic>
            <p:nvPicPr>
              <p:cNvPr id="492564" name="Picture 20" descr="minus"/>
              <p:cNvPicPr>
                <a:picLocks noChangeAspect="1" noChangeArrowheads="1"/>
              </p:cNvPicPr>
              <p:nvPr/>
            </p:nvPicPr>
            <p:blipFill>
              <a:blip r:embed="rId5"/>
              <a:srcRect/>
              <a:stretch>
                <a:fillRect/>
              </a:stretch>
            </p:blipFill>
            <p:spPr bwMode="auto">
              <a:xfrm>
                <a:off x="1002" y="3216"/>
                <a:ext cx="150" cy="39"/>
              </a:xfrm>
              <a:prstGeom prst="rect">
                <a:avLst/>
              </a:prstGeom>
              <a:noFill/>
            </p:spPr>
          </p:pic>
        </p:grpSp>
        <p:sp>
          <p:nvSpPr>
            <p:cNvPr id="492575" name="Text Box 31"/>
            <p:cNvSpPr txBox="1">
              <a:spLocks noChangeArrowheads="1"/>
            </p:cNvSpPr>
            <p:nvPr/>
          </p:nvSpPr>
          <p:spPr bwMode="auto">
            <a:xfrm>
              <a:off x="1440" y="3360"/>
              <a:ext cx="3888" cy="288"/>
            </a:xfrm>
            <a:prstGeom prst="rect">
              <a:avLst/>
            </a:prstGeom>
            <a:noFill/>
            <a:ln w="9525">
              <a:noFill/>
              <a:miter lim="800000"/>
              <a:headEnd/>
              <a:tailEnd/>
            </a:ln>
            <a:effectLst/>
          </p:spPr>
          <p:txBody>
            <a:bodyPr>
              <a:prstTxWarp prst="textNoShape">
                <a:avLst/>
              </a:prstTxWarp>
              <a:spAutoFit/>
            </a:bodyPr>
            <a:lstStyle/>
            <a:p>
              <a:r>
                <a:rPr lang="en-US"/>
                <a:t>Why did you turn this in?</a:t>
              </a:r>
            </a:p>
          </p:txBody>
        </p:sp>
      </p:grpSp>
      <p:grpSp>
        <p:nvGrpSpPr>
          <p:cNvPr id="10" name="Group 35"/>
          <p:cNvGrpSpPr>
            <a:grpSpLocks/>
          </p:cNvGrpSpPr>
          <p:nvPr/>
        </p:nvGrpSpPr>
        <p:grpSpPr bwMode="auto">
          <a:xfrm>
            <a:off x="1295400" y="2667000"/>
            <a:ext cx="7162800" cy="457200"/>
            <a:chOff x="816" y="1680"/>
            <a:chExt cx="4512" cy="288"/>
          </a:xfrm>
        </p:grpSpPr>
        <p:pic>
          <p:nvPicPr>
            <p:cNvPr id="492565" name="Picture 21" descr="plus"/>
            <p:cNvPicPr>
              <a:picLocks noChangeAspect="1" noChangeArrowheads="1"/>
            </p:cNvPicPr>
            <p:nvPr/>
          </p:nvPicPr>
          <p:blipFill>
            <a:blip r:embed="rId4"/>
            <a:srcRect/>
            <a:stretch>
              <a:fillRect/>
            </a:stretch>
          </p:blipFill>
          <p:spPr bwMode="auto">
            <a:xfrm>
              <a:off x="816" y="1749"/>
              <a:ext cx="155" cy="155"/>
            </a:xfrm>
            <a:prstGeom prst="rect">
              <a:avLst/>
            </a:prstGeom>
            <a:noFill/>
          </p:spPr>
        </p:pic>
        <p:sp>
          <p:nvSpPr>
            <p:cNvPr id="492576" name="Text Box 32"/>
            <p:cNvSpPr txBox="1">
              <a:spLocks noChangeArrowheads="1"/>
            </p:cNvSpPr>
            <p:nvPr/>
          </p:nvSpPr>
          <p:spPr bwMode="auto">
            <a:xfrm>
              <a:off x="1440" y="1680"/>
              <a:ext cx="3888" cy="288"/>
            </a:xfrm>
            <a:prstGeom prst="rect">
              <a:avLst/>
            </a:prstGeom>
            <a:noFill/>
            <a:ln w="9525">
              <a:noFill/>
              <a:miter lim="800000"/>
              <a:headEnd/>
              <a:tailEnd/>
            </a:ln>
            <a:effectLst/>
          </p:spPr>
          <p:txBody>
            <a:bodyPr>
              <a:prstTxWarp prst="textNoShape">
                <a:avLst/>
              </a:prstTxWarp>
              <a:spAutoFit/>
            </a:bodyPr>
            <a:lstStyle/>
            <a:p>
              <a:r>
                <a:rPr lang="en-US"/>
                <a:t>Exceeds requirements.</a:t>
              </a:r>
            </a:p>
          </p:txBody>
        </p:sp>
      </p:grpSp>
      <p:grpSp>
        <p:nvGrpSpPr>
          <p:cNvPr id="11" name="Group 34"/>
          <p:cNvGrpSpPr>
            <a:grpSpLocks/>
          </p:cNvGrpSpPr>
          <p:nvPr/>
        </p:nvGrpSpPr>
        <p:grpSpPr bwMode="auto">
          <a:xfrm>
            <a:off x="1295400" y="2133600"/>
            <a:ext cx="7162800" cy="457200"/>
            <a:chOff x="816" y="1344"/>
            <a:chExt cx="4512" cy="288"/>
          </a:xfrm>
        </p:grpSpPr>
        <p:grpSp>
          <p:nvGrpSpPr>
            <p:cNvPr id="12" name="Group 26"/>
            <p:cNvGrpSpPr>
              <a:grpSpLocks/>
            </p:cNvGrpSpPr>
            <p:nvPr/>
          </p:nvGrpSpPr>
          <p:grpSpPr bwMode="auto">
            <a:xfrm>
              <a:off x="816" y="1416"/>
              <a:ext cx="347" cy="155"/>
              <a:chOff x="816" y="1392"/>
              <a:chExt cx="347" cy="155"/>
            </a:xfrm>
          </p:grpSpPr>
          <p:pic>
            <p:nvPicPr>
              <p:cNvPr id="492566" name="Picture 22" descr="plus"/>
              <p:cNvPicPr>
                <a:picLocks noChangeAspect="1" noChangeArrowheads="1"/>
              </p:cNvPicPr>
              <p:nvPr/>
            </p:nvPicPr>
            <p:blipFill>
              <a:blip r:embed="rId4"/>
              <a:srcRect/>
              <a:stretch>
                <a:fillRect/>
              </a:stretch>
            </p:blipFill>
            <p:spPr bwMode="auto">
              <a:xfrm>
                <a:off x="816" y="1392"/>
                <a:ext cx="155" cy="155"/>
              </a:xfrm>
              <a:prstGeom prst="rect">
                <a:avLst/>
              </a:prstGeom>
              <a:noFill/>
            </p:spPr>
          </p:pic>
          <p:pic>
            <p:nvPicPr>
              <p:cNvPr id="492567" name="Picture 23" descr="plus"/>
              <p:cNvPicPr>
                <a:picLocks noChangeAspect="1" noChangeArrowheads="1"/>
              </p:cNvPicPr>
              <p:nvPr/>
            </p:nvPicPr>
            <p:blipFill>
              <a:blip r:embed="rId4"/>
              <a:srcRect/>
              <a:stretch>
                <a:fillRect/>
              </a:stretch>
            </p:blipFill>
            <p:spPr bwMode="auto">
              <a:xfrm>
                <a:off x="1008" y="1392"/>
                <a:ext cx="155" cy="155"/>
              </a:xfrm>
              <a:prstGeom prst="rect">
                <a:avLst/>
              </a:prstGeom>
              <a:noFill/>
            </p:spPr>
          </p:pic>
        </p:grpSp>
        <p:sp>
          <p:nvSpPr>
            <p:cNvPr id="492577" name="Text Box 33"/>
            <p:cNvSpPr txBox="1">
              <a:spLocks noChangeArrowheads="1"/>
            </p:cNvSpPr>
            <p:nvPr/>
          </p:nvSpPr>
          <p:spPr bwMode="auto">
            <a:xfrm>
              <a:off x="1440" y="1344"/>
              <a:ext cx="3888" cy="288"/>
            </a:xfrm>
            <a:prstGeom prst="rect">
              <a:avLst/>
            </a:prstGeom>
            <a:noFill/>
            <a:ln w="9525">
              <a:noFill/>
              <a:miter lim="800000"/>
              <a:headEnd/>
              <a:tailEnd/>
            </a:ln>
            <a:effectLst/>
          </p:spPr>
          <p:txBody>
            <a:bodyPr>
              <a:prstTxWarp prst="textNoShape">
                <a:avLst/>
              </a:prstTxWarp>
              <a:spAutoFit/>
            </a:bodyPr>
            <a:lstStyle/>
            <a:p>
              <a:r>
                <a:rPr lang="en-US"/>
                <a:t>A submission so good it “makes you weep.”</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459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Contests</a:t>
            </a:r>
            <a:endParaRPr lang="en-US" sz="3600">
              <a:solidFill>
                <a:srgbClr val="FF0000"/>
              </a:solidFill>
            </a:endParaRPr>
          </a:p>
        </p:txBody>
      </p:sp>
      <p:sp>
        <p:nvSpPr>
          <p:cNvPr id="494595" name="Rectangle 3"/>
          <p:cNvSpPr>
            <a:spLocks noGrp="1" noChangeAspect="1" noChangeArrowheads="1"/>
          </p:cNvSpPr>
          <p:nvPr>
            <p:ph type="body" idx="1"/>
          </p:nvPr>
        </p:nvSpPr>
        <p:spPr>
          <a:xfrm>
            <a:off x="450850" y="1168400"/>
            <a:ext cx="8153400" cy="5384800"/>
          </a:xfrm>
          <a:noFill/>
          <a:ln/>
        </p:spPr>
        <p:txBody>
          <a:bodyPr/>
          <a:lstStyle/>
          <a:p>
            <a:pPr algn="just">
              <a:lnSpc>
                <a:spcPct val="85000"/>
              </a:lnSpc>
              <a:spcBef>
                <a:spcPct val="0"/>
              </a:spcBef>
              <a:spcAft>
                <a:spcPct val="20000"/>
              </a:spcAft>
            </a:pPr>
            <a:r>
              <a:rPr lang="en-US" sz="2400" dirty="0"/>
              <a:t>CS 106B will have three contests as follows:</a:t>
            </a:r>
          </a:p>
          <a:p>
            <a:pPr lvl="1" algn="just">
              <a:lnSpc>
                <a:spcPct val="85000"/>
              </a:lnSpc>
              <a:spcBef>
                <a:spcPct val="0"/>
              </a:spcBef>
              <a:spcAft>
                <a:spcPct val="20000"/>
              </a:spcAft>
            </a:pPr>
            <a:r>
              <a:rPr lang="en-US" sz="2200" dirty="0"/>
              <a:t>The Random Writer Contest associated with Assignment #2</a:t>
            </a:r>
          </a:p>
          <a:p>
            <a:pPr lvl="1" algn="just">
              <a:lnSpc>
                <a:spcPct val="85000"/>
              </a:lnSpc>
              <a:spcBef>
                <a:spcPct val="0"/>
              </a:spcBef>
              <a:spcAft>
                <a:spcPct val="20000"/>
              </a:spcAft>
            </a:pPr>
            <a:r>
              <a:rPr lang="en-US" sz="2200" dirty="0"/>
              <a:t>The Recursion Contest associated with </a:t>
            </a:r>
            <a:r>
              <a:rPr lang="en-US" sz="2200" dirty="0" smtClean="0"/>
              <a:t>Assignments </a:t>
            </a:r>
            <a:r>
              <a:rPr lang="en-US" sz="2200" dirty="0"/>
              <a:t>#</a:t>
            </a:r>
            <a:r>
              <a:rPr lang="en-US" sz="2200" dirty="0" smtClean="0"/>
              <a:t>3 and #4</a:t>
            </a:r>
          </a:p>
          <a:p>
            <a:pPr lvl="1" algn="just">
              <a:lnSpc>
                <a:spcPct val="85000"/>
              </a:lnSpc>
              <a:spcBef>
                <a:spcPct val="0"/>
              </a:spcBef>
              <a:spcAft>
                <a:spcPct val="60000"/>
              </a:spcAft>
            </a:pPr>
            <a:r>
              <a:rPr lang="en-US" sz="2200" dirty="0"/>
              <a:t>The BASIC Contest associated with Assignment </a:t>
            </a:r>
            <a:r>
              <a:rPr lang="en-US" sz="2200" dirty="0" smtClean="0"/>
              <a:t>#7</a:t>
            </a:r>
            <a:endParaRPr lang="en-US" sz="2000" dirty="0" smtClean="0"/>
          </a:p>
          <a:p>
            <a:pPr algn="just">
              <a:lnSpc>
                <a:spcPct val="85000"/>
              </a:lnSpc>
              <a:spcBef>
                <a:spcPct val="0"/>
              </a:spcBef>
              <a:spcAft>
                <a:spcPct val="50000"/>
              </a:spcAft>
            </a:pPr>
            <a:r>
              <a:rPr lang="en-US" sz="2400" dirty="0"/>
              <a:t>First prize in the contest is a score of 100% on one of the graded components of the course, typically the final exam.</a:t>
            </a:r>
          </a:p>
          <a:p>
            <a:pPr algn="just">
              <a:lnSpc>
                <a:spcPct val="85000"/>
              </a:lnSpc>
              <a:spcBef>
                <a:spcPct val="0"/>
              </a:spcBef>
              <a:spcAft>
                <a:spcPct val="50000"/>
              </a:spcAft>
            </a:pPr>
            <a:r>
              <a:rPr lang="en-US" sz="2400" dirty="0"/>
              <a:t>As an additional incentive, entering any of the contests gives you chances to win an additional grand prize in a random drawing at the end of the quarter.</a:t>
            </a:r>
          </a:p>
          <a:p>
            <a:pPr algn="just">
              <a:lnSpc>
                <a:spcPct val="85000"/>
              </a:lnSpc>
              <a:spcBef>
                <a:spcPct val="0"/>
              </a:spcBef>
              <a:spcAft>
                <a:spcPct val="50000"/>
              </a:spcAft>
            </a:pPr>
            <a:r>
              <a:rPr lang="en-US" sz="2400" dirty="0"/>
              <a:t>Securing a runner-up prize or an honorable mention on any contest</a:t>
            </a:r>
            <a:r>
              <a:rPr lang="en-US" sz="2400" dirty="0" smtClean="0"/>
              <a:t> gives </a:t>
            </a:r>
            <a:r>
              <a:rPr lang="en-US" sz="2400" dirty="0"/>
              <a:t>you</a:t>
            </a:r>
            <a:r>
              <a:rPr lang="en-US" sz="2400" dirty="0" smtClean="0"/>
              <a:t> additional chances </a:t>
            </a:r>
            <a:r>
              <a:rPr lang="en-US" sz="2400" dirty="0"/>
              <a:t>in the random drawing, as does having an assignment submitted as a +</a:t>
            </a:r>
            <a:r>
              <a:rPr lang="en-US" sz="400" dirty="0"/>
              <a:t> </a:t>
            </a:r>
            <a:r>
              <a:rPr lang="en-US" sz="2400" dirty="0"/>
              <a:t>+ </a:t>
            </a:r>
            <a:r>
              <a:rPr lang="en-US" sz="2400" dirty="0" smtClean="0"/>
              <a:t>candidate.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459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459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45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5" grpId="0" build="p"/>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429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Honor Code Rules</a:t>
            </a:r>
            <a:endParaRPr lang="en-US" sz="3600">
              <a:solidFill>
                <a:srgbClr val="FF0000"/>
              </a:solidFill>
            </a:endParaRPr>
          </a:p>
        </p:txBody>
      </p:sp>
      <p:grpSp>
        <p:nvGrpSpPr>
          <p:cNvPr id="2" name="Group 3"/>
          <p:cNvGrpSpPr>
            <a:grpSpLocks/>
          </p:cNvGrpSpPr>
          <p:nvPr/>
        </p:nvGrpSpPr>
        <p:grpSpPr bwMode="auto">
          <a:xfrm>
            <a:off x="609600" y="1574800"/>
            <a:ext cx="7924800" cy="714375"/>
            <a:chOff x="384" y="992"/>
            <a:chExt cx="4992" cy="450"/>
          </a:xfrm>
        </p:grpSpPr>
        <p:sp>
          <p:nvSpPr>
            <p:cNvPr id="524292" name="Text Box 4"/>
            <p:cNvSpPr txBox="1">
              <a:spLocks noChangeArrowheads="1"/>
            </p:cNvSpPr>
            <p:nvPr/>
          </p:nvSpPr>
          <p:spPr bwMode="auto">
            <a:xfrm>
              <a:off x="384" y="992"/>
              <a:ext cx="76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Rule 1:</a:t>
              </a:r>
            </a:p>
          </p:txBody>
        </p:sp>
        <p:sp>
          <p:nvSpPr>
            <p:cNvPr id="524293" name="Text Box 5"/>
            <p:cNvSpPr txBox="1">
              <a:spLocks noChangeArrowheads="1"/>
            </p:cNvSpPr>
            <p:nvPr/>
          </p:nvSpPr>
          <p:spPr bwMode="auto">
            <a:xfrm>
              <a:off x="1056" y="992"/>
              <a:ext cx="4320" cy="450"/>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You must indicate on your submission any assistance you received.</a:t>
              </a:r>
            </a:p>
          </p:txBody>
        </p:sp>
      </p:grpSp>
      <p:grpSp>
        <p:nvGrpSpPr>
          <p:cNvPr id="3" name="Group 6"/>
          <p:cNvGrpSpPr>
            <a:grpSpLocks/>
          </p:cNvGrpSpPr>
          <p:nvPr/>
        </p:nvGrpSpPr>
        <p:grpSpPr bwMode="auto">
          <a:xfrm>
            <a:off x="609600" y="2413000"/>
            <a:ext cx="7924800" cy="714375"/>
            <a:chOff x="384" y="1520"/>
            <a:chExt cx="4992" cy="450"/>
          </a:xfrm>
        </p:grpSpPr>
        <p:sp>
          <p:nvSpPr>
            <p:cNvPr id="524295" name="Text Box 7"/>
            <p:cNvSpPr txBox="1">
              <a:spLocks noChangeArrowheads="1"/>
            </p:cNvSpPr>
            <p:nvPr/>
          </p:nvSpPr>
          <p:spPr bwMode="auto">
            <a:xfrm>
              <a:off x="384" y="1520"/>
              <a:ext cx="76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Rule 2:</a:t>
              </a:r>
            </a:p>
          </p:txBody>
        </p:sp>
        <p:sp>
          <p:nvSpPr>
            <p:cNvPr id="524296" name="Text Box 8"/>
            <p:cNvSpPr txBox="1">
              <a:spLocks noChangeArrowheads="1"/>
            </p:cNvSpPr>
            <p:nvPr/>
          </p:nvSpPr>
          <p:spPr bwMode="auto">
            <a:xfrm>
              <a:off x="1056" y="1520"/>
              <a:ext cx="4320" cy="450"/>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You must not share actual program code with other students.</a:t>
              </a:r>
            </a:p>
          </p:txBody>
        </p:sp>
      </p:grpSp>
      <p:grpSp>
        <p:nvGrpSpPr>
          <p:cNvPr id="4" name="Group 9"/>
          <p:cNvGrpSpPr>
            <a:grpSpLocks/>
          </p:cNvGrpSpPr>
          <p:nvPr/>
        </p:nvGrpSpPr>
        <p:grpSpPr bwMode="auto">
          <a:xfrm>
            <a:off x="609600" y="3251202"/>
            <a:ext cx="7924800" cy="728663"/>
            <a:chOff x="384" y="2048"/>
            <a:chExt cx="4992" cy="459"/>
          </a:xfrm>
        </p:grpSpPr>
        <p:sp>
          <p:nvSpPr>
            <p:cNvPr id="524298" name="Text Box 10"/>
            <p:cNvSpPr txBox="1">
              <a:spLocks noChangeArrowheads="1"/>
            </p:cNvSpPr>
            <p:nvPr/>
          </p:nvSpPr>
          <p:spPr bwMode="auto">
            <a:xfrm>
              <a:off x="384" y="2048"/>
              <a:ext cx="76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Rule 3:</a:t>
              </a:r>
            </a:p>
          </p:txBody>
        </p:sp>
        <p:sp>
          <p:nvSpPr>
            <p:cNvPr id="524299" name="Text Box 11"/>
            <p:cNvSpPr txBox="1">
              <a:spLocks noChangeArrowheads="1"/>
            </p:cNvSpPr>
            <p:nvPr/>
          </p:nvSpPr>
          <p:spPr bwMode="auto">
            <a:xfrm>
              <a:off x="1056" y="2048"/>
              <a:ext cx="4320" cy="459"/>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a:t>You must not look at</a:t>
              </a:r>
              <a:r>
                <a:rPr lang="en-US" sz="2400" dirty="0" smtClean="0"/>
                <a:t> </a:t>
              </a:r>
              <a:r>
                <a:rPr lang="en-US" dirty="0" smtClean="0"/>
                <a:t>solutions posted on the web or from other years.</a:t>
              </a:r>
              <a:endParaRPr lang="en-US" sz="2400" dirty="0"/>
            </a:p>
          </p:txBody>
        </p:sp>
      </p:grpSp>
      <p:grpSp>
        <p:nvGrpSpPr>
          <p:cNvPr id="5" name="Group 12"/>
          <p:cNvGrpSpPr>
            <a:grpSpLocks/>
          </p:cNvGrpSpPr>
          <p:nvPr/>
        </p:nvGrpSpPr>
        <p:grpSpPr bwMode="auto">
          <a:xfrm>
            <a:off x="609600" y="4089400"/>
            <a:ext cx="7924800" cy="714375"/>
            <a:chOff x="384" y="2576"/>
            <a:chExt cx="4992" cy="450"/>
          </a:xfrm>
        </p:grpSpPr>
        <p:sp>
          <p:nvSpPr>
            <p:cNvPr id="524301" name="Text Box 13"/>
            <p:cNvSpPr txBox="1">
              <a:spLocks noChangeArrowheads="1"/>
            </p:cNvSpPr>
            <p:nvPr/>
          </p:nvSpPr>
          <p:spPr bwMode="auto">
            <a:xfrm>
              <a:off x="384" y="2576"/>
              <a:ext cx="768" cy="254"/>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Rule 4:</a:t>
              </a:r>
            </a:p>
          </p:txBody>
        </p:sp>
        <p:sp>
          <p:nvSpPr>
            <p:cNvPr id="524302" name="Text Box 14"/>
            <p:cNvSpPr txBox="1">
              <a:spLocks noChangeArrowheads="1"/>
            </p:cNvSpPr>
            <p:nvPr/>
          </p:nvSpPr>
          <p:spPr bwMode="auto">
            <a:xfrm>
              <a:off x="1056" y="2576"/>
              <a:ext cx="4320" cy="450"/>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a:t>You must be prepared to explain any program code you submit.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18146" name="Picture 2" descr="227px-K&amp;R_C"/>
          <p:cNvPicPr>
            <a:picLocks noChangeAspect="1" noChangeArrowheads="1"/>
          </p:cNvPicPr>
          <p:nvPr/>
        </p:nvPicPr>
        <p:blipFill>
          <a:blip r:embed="rId3"/>
          <a:srcRect t="4732" b="2367"/>
          <a:stretch>
            <a:fillRect/>
          </a:stretch>
        </p:blipFill>
        <p:spPr bwMode="auto">
          <a:xfrm>
            <a:off x="5638800" y="1644650"/>
            <a:ext cx="3327400" cy="4318000"/>
          </a:xfrm>
          <a:prstGeom prst="rect">
            <a:avLst/>
          </a:prstGeom>
          <a:noFill/>
          <a:ln w="9525">
            <a:solidFill>
              <a:schemeClr val="tx1"/>
            </a:solidFill>
            <a:miter lim="800000"/>
            <a:headEnd/>
            <a:tailEnd/>
          </a:ln>
        </p:spPr>
      </p:pic>
      <p:sp>
        <p:nvSpPr>
          <p:cNvPr id="518147" name="Rectangle 3"/>
          <p:cNvSpPr>
            <a:spLocks noGrp="1" noChangeArrowheads="1"/>
          </p:cNvSpPr>
          <p:nvPr>
            <p:ph type="title"/>
          </p:nvPr>
        </p:nvSpPr>
        <p:spPr>
          <a:xfrm>
            <a:off x="0" y="76200"/>
            <a:ext cx="9144000" cy="1143000"/>
          </a:xfrm>
          <a:noFill/>
          <a:ln/>
        </p:spPr>
        <p:txBody>
          <a:bodyPr/>
          <a:lstStyle/>
          <a:p>
            <a:r>
              <a:rPr lang="en-US" sz="4000" dirty="0">
                <a:solidFill>
                  <a:srgbClr val="FF0000"/>
                </a:solidFill>
              </a:rPr>
              <a:t>The “Hello World” Program</a:t>
            </a:r>
            <a:endParaRPr lang="en-US" sz="4000" dirty="0">
              <a:solidFill>
                <a:schemeClr val="tx1"/>
              </a:solidFill>
            </a:endParaRPr>
          </a:p>
        </p:txBody>
      </p:sp>
      <p:sp>
        <p:nvSpPr>
          <p:cNvPr id="518148" name="Text Box 4"/>
          <p:cNvSpPr txBox="1">
            <a:spLocks noChangeArrowheads="1"/>
          </p:cNvSpPr>
          <p:nvPr/>
        </p:nvSpPr>
        <p:spPr bwMode="auto">
          <a:xfrm>
            <a:off x="381000" y="1562100"/>
            <a:ext cx="5029200" cy="2063750"/>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a:t>One of the important influences on the design of Java was the C programming language, which was developed at Bell Labs in the early 1970s.  The primary reference manual for C was written by Brian Kernighan and Dennis Ritchie.</a:t>
            </a:r>
          </a:p>
        </p:txBody>
      </p:sp>
      <p:sp>
        <p:nvSpPr>
          <p:cNvPr id="518149" name="Text Box 5"/>
          <p:cNvSpPr txBox="1">
            <a:spLocks noChangeArrowheads="1"/>
          </p:cNvSpPr>
          <p:nvPr/>
        </p:nvSpPr>
        <p:spPr bwMode="auto">
          <a:xfrm>
            <a:off x="381000" y="3689350"/>
            <a:ext cx="5029200" cy="2063750"/>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dirty="0"/>
              <a:t>On the first page of their book, the authors suggest that the first step in learning any language is to write a simple program that prints the message “hello, world” on the display.  That advice remains sound today.</a:t>
            </a:r>
          </a:p>
        </p:txBody>
      </p:sp>
      <p:grpSp>
        <p:nvGrpSpPr>
          <p:cNvPr id="2" name="Group 6"/>
          <p:cNvGrpSpPr>
            <a:grpSpLocks/>
          </p:cNvGrpSpPr>
          <p:nvPr/>
        </p:nvGrpSpPr>
        <p:grpSpPr bwMode="auto">
          <a:xfrm>
            <a:off x="5624513" y="1638300"/>
            <a:ext cx="3338512" cy="4333875"/>
            <a:chOff x="3543" y="1190"/>
            <a:chExt cx="2103" cy="2730"/>
          </a:xfrm>
        </p:grpSpPr>
        <p:sp>
          <p:nvSpPr>
            <p:cNvPr id="518151" name="Rectangle 7"/>
            <p:cNvSpPr>
              <a:spLocks noChangeArrowheads="1"/>
            </p:cNvSpPr>
            <p:nvPr/>
          </p:nvSpPr>
          <p:spPr bwMode="auto">
            <a:xfrm>
              <a:off x="3543" y="1190"/>
              <a:ext cx="2103" cy="273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400" b="0"/>
            </a:p>
          </p:txBody>
        </p:sp>
        <p:sp>
          <p:nvSpPr>
            <p:cNvPr id="518152" name="Text Box 8"/>
            <p:cNvSpPr txBox="1">
              <a:spLocks noChangeArrowheads="1"/>
            </p:cNvSpPr>
            <p:nvPr/>
          </p:nvSpPr>
          <p:spPr bwMode="auto">
            <a:xfrm>
              <a:off x="3552" y="1564"/>
              <a:ext cx="2064" cy="1988"/>
            </a:xfrm>
            <a:prstGeom prst="rect">
              <a:avLst/>
            </a:prstGeom>
            <a:noFill/>
            <a:ln w="9525">
              <a:noFill/>
              <a:miter lim="800000"/>
              <a:headEnd/>
              <a:tailEnd/>
            </a:ln>
            <a:effectLst/>
          </p:spPr>
          <p:txBody>
            <a:bodyPr>
              <a:prstTxWarp prst="textNoShape">
                <a:avLst/>
              </a:prstTxWarp>
              <a:spAutoFit/>
            </a:bodyPr>
            <a:lstStyle/>
            <a:p>
              <a:pPr algn="just">
                <a:lnSpc>
                  <a:spcPct val="90000"/>
                </a:lnSpc>
                <a:spcAft>
                  <a:spcPct val="50000"/>
                </a:spcAft>
              </a:pPr>
              <a:r>
                <a:rPr lang="en-US" sz="1200" dirty="0"/>
                <a:t>1.1 Getting Started</a:t>
              </a:r>
            </a:p>
            <a:p>
              <a:pPr algn="just">
                <a:lnSpc>
                  <a:spcPct val="90000"/>
                </a:lnSpc>
                <a:spcAft>
                  <a:spcPct val="50000"/>
                </a:spcAft>
              </a:pPr>
              <a:r>
                <a:rPr lang="en-US" sz="1200" b="0" dirty="0">
                  <a:latin typeface="Courier New" charset="0"/>
                </a:rPr>
                <a:t>  </a:t>
              </a:r>
              <a:r>
                <a:rPr lang="en-US" sz="1200" b="0" dirty="0"/>
                <a:t>The only way to learn a new programming language is to write programs in it.  The first program to write is the same for all languages:</a:t>
              </a:r>
            </a:p>
            <a:p>
              <a:pPr algn="just">
                <a:lnSpc>
                  <a:spcPct val="90000"/>
                </a:lnSpc>
              </a:pPr>
              <a:r>
                <a:rPr lang="en-US" sz="1200" b="0" dirty="0"/>
                <a:t>      </a:t>
              </a:r>
              <a:r>
                <a:rPr lang="en-US" sz="1200" b="0" i="1" dirty="0"/>
                <a:t>Print the words</a:t>
              </a:r>
            </a:p>
            <a:p>
              <a:pPr algn="just">
                <a:lnSpc>
                  <a:spcPct val="90000"/>
                </a:lnSpc>
                <a:spcAft>
                  <a:spcPct val="50000"/>
                </a:spcAft>
              </a:pPr>
              <a:r>
                <a:rPr lang="en-US" sz="1200" b="0" i="1" dirty="0"/>
                <a:t>           </a:t>
              </a:r>
              <a:r>
                <a:rPr lang="en-US" sz="1000" b="1" dirty="0">
                  <a:latin typeface="Courier New" charset="0"/>
                </a:rPr>
                <a:t>hello, world</a:t>
              </a:r>
              <a:endParaRPr lang="en-US" sz="1200" b="1" dirty="0">
                <a:latin typeface="Courier New" charset="0"/>
              </a:endParaRPr>
            </a:p>
            <a:p>
              <a:pPr algn="just">
                <a:lnSpc>
                  <a:spcPct val="90000"/>
                </a:lnSpc>
                <a:spcAft>
                  <a:spcPct val="50000"/>
                </a:spcAft>
              </a:pPr>
              <a:r>
                <a:rPr lang="en-US" sz="1200" b="0" dirty="0"/>
                <a:t>This is the big hurdle; to leap over it you have to be able to create the program text somewhere, compile it, load it, run it, and find out where your output went.  With these mechanical details mastered, everything else is comparatively easy.</a:t>
              </a:r>
            </a:p>
            <a:p>
              <a:pPr algn="just">
                <a:lnSpc>
                  <a:spcPct val="90000"/>
                </a:lnSpc>
                <a:spcAft>
                  <a:spcPct val="50000"/>
                </a:spcAft>
              </a:pPr>
              <a:r>
                <a:rPr lang="en-US" sz="1200" b="0" dirty="0">
                  <a:latin typeface="Courier New" charset="0"/>
                </a:rPr>
                <a:t>   </a:t>
              </a:r>
              <a:r>
                <a:rPr lang="en-US" sz="1200" b="0" dirty="0"/>
                <a:t>In C, the program to print “</a:t>
              </a:r>
              <a:r>
                <a:rPr lang="en-US" sz="1000" b="1" dirty="0">
                  <a:latin typeface="Courier New" charset="0"/>
                </a:rPr>
                <a:t>hello, world</a:t>
              </a:r>
              <a:r>
                <a:rPr lang="en-US" sz="1200" b="0" dirty="0"/>
                <a:t>” is</a:t>
              </a:r>
            </a:p>
            <a:p>
              <a:pPr algn="just">
                <a:lnSpc>
                  <a:spcPct val="90000"/>
                </a:lnSpc>
                <a:spcAft>
                  <a:spcPct val="50000"/>
                </a:spcAft>
              </a:pPr>
              <a:r>
                <a:rPr lang="en-US" sz="1000" b="1" dirty="0">
                  <a:latin typeface="Courier New" charset="0"/>
                </a:rPr>
                <a:t>     #include &lt;</a:t>
              </a:r>
              <a:r>
                <a:rPr lang="en-US" sz="1000" b="1" dirty="0" err="1">
                  <a:latin typeface="Courier New" charset="0"/>
                </a:rPr>
                <a:t>stdio.h</a:t>
              </a:r>
              <a:r>
                <a:rPr lang="en-US" sz="1000" b="1" dirty="0">
                  <a:latin typeface="Courier New" charset="0"/>
                </a:rPr>
                <a:t>&gt;</a:t>
              </a:r>
            </a:p>
            <a:p>
              <a:pPr algn="just">
                <a:lnSpc>
                  <a:spcPct val="90000"/>
                </a:lnSpc>
              </a:pPr>
              <a:r>
                <a:rPr lang="en-US" sz="1000" b="1" dirty="0">
                  <a:latin typeface="Courier New" charset="0"/>
                </a:rPr>
                <a:t>     main() {</a:t>
              </a:r>
            </a:p>
            <a:p>
              <a:pPr algn="just">
                <a:lnSpc>
                  <a:spcPct val="90000"/>
                </a:lnSpc>
              </a:pPr>
              <a:r>
                <a:rPr lang="en-US" sz="1000" b="1" dirty="0">
                  <a:latin typeface="Courier New" charset="0"/>
                </a:rPr>
                <a:t>         </a:t>
              </a:r>
              <a:r>
                <a:rPr lang="en-US" sz="1000" b="1" dirty="0" err="1">
                  <a:latin typeface="Courier New" charset="0"/>
                </a:rPr>
                <a:t>printf("hello</a:t>
              </a:r>
              <a:r>
                <a:rPr lang="en-US" sz="1000" b="1" dirty="0">
                  <a:latin typeface="Courier New" charset="0"/>
                </a:rPr>
                <a:t>, world");</a:t>
              </a:r>
            </a:p>
            <a:p>
              <a:pPr algn="just">
                <a:lnSpc>
                  <a:spcPct val="90000"/>
                </a:lnSpc>
              </a:pPr>
              <a:r>
                <a:rPr lang="en-US" sz="1000" b="1" dirty="0">
                  <a:latin typeface="Courier New" charset="0"/>
                </a:rPr>
                <a:t>     }</a:t>
              </a:r>
              <a:endParaRPr lang="en-US" sz="12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8149">
                                            <p:txEl>
                                              <p:pRg st="0" end="0"/>
                                            </p:txEl>
                                          </p:spTgt>
                                        </p:tgtEl>
                                        <p:attrNameLst>
                                          <p:attrName>style.visibility</p:attrName>
                                        </p:attrNameLst>
                                      </p:cBhvr>
                                      <p:to>
                                        <p:strVal val="visible"/>
                                      </p:to>
                                    </p:set>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149" grpId="0" build="p" autoUpdateAnimBg="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8147" name="Rectangle 3"/>
          <p:cNvSpPr>
            <a:spLocks noGrp="1" noChangeArrowheads="1"/>
          </p:cNvSpPr>
          <p:nvPr>
            <p:ph type="title"/>
          </p:nvPr>
        </p:nvSpPr>
        <p:spPr>
          <a:xfrm>
            <a:off x="0" y="76200"/>
            <a:ext cx="9144000" cy="1143000"/>
          </a:xfrm>
          <a:noFill/>
          <a:ln/>
        </p:spPr>
        <p:txBody>
          <a:bodyPr/>
          <a:lstStyle/>
          <a:p>
            <a:r>
              <a:rPr lang="en-US" sz="4000" dirty="0">
                <a:solidFill>
                  <a:srgbClr val="FF0000"/>
                </a:solidFill>
              </a:rPr>
              <a:t>The “Hello World” Program</a:t>
            </a:r>
            <a:endParaRPr lang="en-US" sz="4000" dirty="0">
              <a:solidFill>
                <a:schemeClr val="tx1"/>
              </a:solidFill>
            </a:endParaRPr>
          </a:p>
        </p:txBody>
      </p:sp>
      <p:sp>
        <p:nvSpPr>
          <p:cNvPr id="13" name="Rectangle 12"/>
          <p:cNvSpPr/>
          <p:nvPr/>
        </p:nvSpPr>
        <p:spPr bwMode="auto">
          <a:xfrm>
            <a:off x="768288" y="1523063"/>
            <a:ext cx="7620000" cy="411480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14" name="TextBox 13"/>
          <p:cNvSpPr txBox="1"/>
          <p:nvPr/>
        </p:nvSpPr>
        <p:spPr>
          <a:xfrm>
            <a:off x="838200" y="1596570"/>
            <a:ext cx="7467600" cy="4085734"/>
          </a:xfrm>
          <a:prstGeom prst="rect">
            <a:avLst/>
          </a:prstGeom>
          <a:noFill/>
        </p:spPr>
        <p:txBody>
          <a:bodyPr wrap="square" rtlCol="0">
            <a:spAutoFit/>
          </a:bodyPr>
          <a:lstStyle/>
          <a:p>
            <a:pPr>
              <a:lnSpc>
                <a:spcPct val="90000"/>
              </a:lnSpc>
            </a:pPr>
            <a:r>
              <a:rPr lang="en-US" sz="1800" b="1" dirty="0" smtClean="0">
                <a:solidFill>
                  <a:srgbClr val="0000FF"/>
                </a:solidFill>
                <a:latin typeface="Courier New"/>
                <a:cs typeface="Courier New"/>
              </a:rPr>
              <a:t>/*</a:t>
            </a:r>
          </a:p>
          <a:p>
            <a:pPr>
              <a:lnSpc>
                <a:spcPct val="90000"/>
              </a:lnSpc>
            </a:pPr>
            <a:r>
              <a:rPr lang="en-US" sz="1800" b="1" dirty="0" smtClean="0">
                <a:solidFill>
                  <a:srgbClr val="0000FF"/>
                </a:solidFill>
                <a:latin typeface="Courier New"/>
                <a:cs typeface="Courier New"/>
              </a:rPr>
              <a:t> * File: </a:t>
            </a:r>
            <a:r>
              <a:rPr lang="en-US" sz="1800" b="1" dirty="0" err="1" smtClean="0">
                <a:solidFill>
                  <a:srgbClr val="0000FF"/>
                </a:solidFill>
                <a:latin typeface="Courier New"/>
                <a:cs typeface="Courier New"/>
              </a:rPr>
              <a:t>HelloWorld.cpp</a:t>
            </a:r>
            <a:endParaRPr lang="en-US" sz="1800" b="1" dirty="0" smtClean="0">
              <a:solidFill>
                <a:srgbClr val="0000FF"/>
              </a:solidFill>
              <a:latin typeface="Courier New"/>
              <a:cs typeface="Courier New"/>
            </a:endParaRPr>
          </a:p>
          <a:p>
            <a:pPr>
              <a:lnSpc>
                <a:spcPct val="90000"/>
              </a:lnSpc>
            </a:pPr>
            <a:r>
              <a:rPr lang="en-US" sz="1800" b="1" dirty="0" smtClean="0">
                <a:solidFill>
                  <a:srgbClr val="0000FF"/>
                </a:solidFill>
                <a:latin typeface="Courier New"/>
                <a:cs typeface="Courier New"/>
              </a:rPr>
              <a:t> * --------------------</a:t>
            </a:r>
          </a:p>
          <a:p>
            <a:pPr>
              <a:lnSpc>
                <a:spcPct val="90000"/>
              </a:lnSpc>
            </a:pPr>
            <a:r>
              <a:rPr lang="en-US" sz="1800" b="1" dirty="0" smtClean="0">
                <a:solidFill>
                  <a:srgbClr val="0000FF"/>
                </a:solidFill>
                <a:latin typeface="Courier New"/>
                <a:cs typeface="Courier New"/>
              </a:rPr>
              <a:t> * This file is adapted from the example</a:t>
            </a:r>
          </a:p>
          <a:p>
            <a:pPr>
              <a:lnSpc>
                <a:spcPct val="90000"/>
              </a:lnSpc>
            </a:pPr>
            <a:r>
              <a:rPr lang="en-US" sz="1800" b="1" dirty="0" smtClean="0">
                <a:solidFill>
                  <a:srgbClr val="0000FF"/>
                </a:solidFill>
                <a:latin typeface="Courier New"/>
                <a:cs typeface="Courier New"/>
              </a:rPr>
              <a:t> * on page 1 of Kernighan and Ritchie's</a:t>
            </a:r>
          </a:p>
          <a:p>
            <a:pPr>
              <a:lnSpc>
                <a:spcPct val="90000"/>
              </a:lnSpc>
            </a:pPr>
            <a:r>
              <a:rPr lang="en-US" sz="1800" b="1" dirty="0" smtClean="0">
                <a:solidFill>
                  <a:srgbClr val="0000FF"/>
                </a:solidFill>
                <a:latin typeface="Courier New"/>
                <a:cs typeface="Courier New"/>
              </a:rPr>
              <a:t> * book The C Programming Language.</a:t>
            </a:r>
          </a:p>
          <a:p>
            <a:pPr>
              <a:lnSpc>
                <a:spcPct val="90000"/>
              </a:lnSpc>
            </a:pPr>
            <a:r>
              <a:rPr lang="en-US" sz="1800" b="1" dirty="0" smtClean="0">
                <a:solidFill>
                  <a:srgbClr val="0000FF"/>
                </a:solidFill>
                <a:latin typeface="Courier New"/>
                <a:cs typeface="Courier New"/>
              </a:rPr>
              <a:t> */</a:t>
            </a:r>
          </a:p>
          <a:p>
            <a:pPr>
              <a:lnSpc>
                <a:spcPct val="90000"/>
              </a:lnSpc>
            </a:pPr>
            <a:endParaRPr lang="en-US" sz="1800" b="1" dirty="0" smtClean="0">
              <a:latin typeface="Courier New"/>
              <a:cs typeface="Courier New"/>
            </a:endParaRPr>
          </a:p>
          <a:p>
            <a:pPr>
              <a:lnSpc>
                <a:spcPct val="90000"/>
              </a:lnSpc>
            </a:pPr>
            <a:r>
              <a:rPr lang="en-US" sz="1800" b="1" dirty="0" smtClean="0">
                <a:latin typeface="Courier New"/>
                <a:cs typeface="Courier New"/>
              </a:rPr>
              <a:t>#include &lt;</a:t>
            </a:r>
            <a:r>
              <a:rPr lang="en-US" sz="1800" b="1" dirty="0" err="1" smtClean="0">
                <a:latin typeface="Courier New"/>
                <a:cs typeface="Courier New"/>
              </a:rPr>
              <a:t>iostream</a:t>
            </a:r>
            <a:r>
              <a:rPr lang="en-US" sz="1800" b="1" dirty="0" smtClean="0">
                <a:latin typeface="Courier New"/>
                <a:cs typeface="Courier New"/>
              </a:rPr>
              <a:t>&gt;</a:t>
            </a:r>
          </a:p>
          <a:p>
            <a:pPr>
              <a:lnSpc>
                <a:spcPct val="90000"/>
              </a:lnSpc>
            </a:pPr>
            <a:r>
              <a:rPr lang="en-US" sz="1800" b="1" dirty="0" smtClean="0">
                <a:latin typeface="Courier New"/>
                <a:cs typeface="Courier New"/>
              </a:rPr>
              <a:t>using namespace std;</a:t>
            </a:r>
          </a:p>
          <a:p>
            <a:pPr>
              <a:lnSpc>
                <a:spcPct val="90000"/>
              </a:lnSpc>
            </a:pPr>
            <a:endParaRPr lang="en-US" sz="1800" b="1" dirty="0" smtClean="0">
              <a:latin typeface="Courier New"/>
              <a:cs typeface="Courier New"/>
            </a:endParaRPr>
          </a:p>
          <a:p>
            <a:pPr>
              <a:lnSpc>
                <a:spcPct val="90000"/>
              </a:lnSpc>
            </a:pPr>
            <a:r>
              <a:rPr lang="en-US" sz="1800" b="1" dirty="0" err="1" smtClean="0">
                <a:latin typeface="Courier New"/>
                <a:cs typeface="Courier New"/>
              </a:rPr>
              <a:t>int</a:t>
            </a:r>
            <a:r>
              <a:rPr lang="en-US" sz="1800" b="1" dirty="0" smtClean="0">
                <a:latin typeface="Courier New"/>
                <a:cs typeface="Courier New"/>
              </a:rPr>
              <a:t> main() {</a:t>
            </a:r>
          </a:p>
          <a:p>
            <a:pPr>
              <a:lnSpc>
                <a:spcPct val="90000"/>
              </a:lnSpc>
            </a:pPr>
            <a:r>
              <a:rPr lang="en-US" sz="1800" b="1" dirty="0" smtClean="0">
                <a:latin typeface="Courier New"/>
                <a:cs typeface="Courier New"/>
              </a:rPr>
              <a:t>   </a:t>
            </a:r>
            <a:r>
              <a:rPr lang="en-US" sz="1800" b="1" dirty="0" err="1" smtClean="0">
                <a:latin typeface="Courier New"/>
                <a:cs typeface="Courier New"/>
              </a:rPr>
              <a:t>cout</a:t>
            </a:r>
            <a:r>
              <a:rPr lang="en-US" sz="1800" b="1" dirty="0" smtClean="0">
                <a:latin typeface="Courier New"/>
                <a:cs typeface="Courier New"/>
              </a:rPr>
              <a:t> &lt;&lt; "hello, world" &lt;&lt; </a:t>
            </a:r>
            <a:r>
              <a:rPr lang="en-US" sz="1800" b="1" dirty="0" err="1" smtClean="0">
                <a:latin typeface="Courier New"/>
                <a:cs typeface="Courier New"/>
              </a:rPr>
              <a:t>endl</a:t>
            </a:r>
            <a:r>
              <a:rPr lang="en-US" sz="1800" b="1" dirty="0" smtClean="0">
                <a:latin typeface="Courier New"/>
                <a:cs typeface="Courier New"/>
              </a:rPr>
              <a:t>;</a:t>
            </a:r>
          </a:p>
          <a:p>
            <a:pPr>
              <a:lnSpc>
                <a:spcPct val="90000"/>
              </a:lnSpc>
            </a:pPr>
            <a:r>
              <a:rPr lang="en-US" sz="1800" b="1" dirty="0" smtClean="0">
                <a:latin typeface="Courier New"/>
                <a:cs typeface="Courier New"/>
              </a:rPr>
              <a:t>   return 0;</a:t>
            </a:r>
          </a:p>
          <a:p>
            <a:pPr>
              <a:lnSpc>
                <a:spcPct val="90000"/>
              </a:lnSpc>
            </a:pPr>
            <a:r>
              <a:rPr lang="en-US" sz="1800" b="1" dirty="0" smtClean="0">
                <a:latin typeface="Courier New"/>
                <a:cs typeface="Courier New"/>
              </a:rPr>
              <a:t>}</a:t>
            </a:r>
          </a:p>
          <a:p>
            <a:pPr>
              <a:lnSpc>
                <a:spcPct val="90000"/>
              </a:lnSpc>
            </a:pPr>
            <a:endParaRPr lang="en-US" sz="1800" b="1" dirty="0">
              <a:latin typeface="Courier New"/>
              <a:cs typeface="Courier New"/>
            </a:endParaRPr>
          </a:p>
        </p:txBody>
      </p:sp>
      <p:sp>
        <p:nvSpPr>
          <p:cNvPr id="15" name="Text Box 9"/>
          <p:cNvSpPr txBox="1">
            <a:spLocks noChangeArrowheads="1"/>
          </p:cNvSpPr>
          <p:nvPr/>
        </p:nvSpPr>
        <p:spPr bwMode="auto">
          <a:xfrm>
            <a:off x="5562600" y="6007100"/>
            <a:ext cx="12954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a:t>Download: </a:t>
            </a:r>
          </a:p>
        </p:txBody>
      </p:sp>
      <p:sp>
        <p:nvSpPr>
          <p:cNvPr id="16" name="Text Box 10"/>
          <p:cNvSpPr txBox="1">
            <a:spLocks noChangeArrowheads="1"/>
          </p:cNvSpPr>
          <p:nvPr/>
        </p:nvSpPr>
        <p:spPr bwMode="auto">
          <a:xfrm>
            <a:off x="6781800" y="6032500"/>
            <a:ext cx="1981200" cy="338554"/>
          </a:xfrm>
          <a:prstGeom prst="rect">
            <a:avLst/>
          </a:prstGeom>
          <a:noFill/>
          <a:ln w="9525">
            <a:noFill/>
            <a:miter lim="800000"/>
            <a:headEnd/>
            <a:tailEnd/>
          </a:ln>
          <a:effectLst/>
        </p:spPr>
        <p:txBody>
          <a:bodyPr wrap="square">
            <a:prstTxWarp prst="textNoShape">
              <a:avLst/>
            </a:prstTxWarp>
            <a:spAutoFit/>
          </a:bodyPr>
          <a:lstStyle/>
          <a:p>
            <a:pPr>
              <a:spcBef>
                <a:spcPct val="50000"/>
              </a:spcBef>
            </a:pPr>
            <a:r>
              <a:rPr lang="en-US" sz="1600" b="1" dirty="0" err="1" smtClean="0">
                <a:solidFill>
                  <a:srgbClr val="0000FF"/>
                </a:solidFill>
                <a:latin typeface="Courier New" charset="0"/>
              </a:rPr>
              <a:t>HelloWorld.cpp</a:t>
            </a:r>
            <a:r>
              <a:rPr lang="en-US" sz="1600" dirty="0" smtClean="0">
                <a:solidFill>
                  <a:srgbClr val="0000FF"/>
                </a:solidFill>
                <a:latin typeface="Courier New" charset="0"/>
              </a:rPr>
              <a:t> </a:t>
            </a:r>
            <a:endParaRPr lang="en-US" sz="1600" dirty="0">
              <a:solidFill>
                <a:srgbClr val="0000FF"/>
              </a:solidFill>
              <a:latin typeface="Courier New" charset="0"/>
            </a:endParaRPr>
          </a:p>
        </p:txBody>
      </p:sp>
      <p:sp>
        <p:nvSpPr>
          <p:cNvPr id="17" name="Line 11"/>
          <p:cNvSpPr>
            <a:spLocks noChangeShapeType="1"/>
          </p:cNvSpPr>
          <p:nvPr/>
        </p:nvSpPr>
        <p:spPr bwMode="auto">
          <a:xfrm>
            <a:off x="6858000" y="6299200"/>
            <a:ext cx="1737360" cy="0"/>
          </a:xfrm>
          <a:prstGeom prst="line">
            <a:avLst/>
          </a:prstGeom>
          <a:noFill/>
          <a:ln w="9525">
            <a:solidFill>
              <a:srgbClr val="0000FF"/>
            </a:solidFill>
            <a:round/>
            <a:headEnd/>
            <a:tailEnd/>
          </a:ln>
          <a:effectLst/>
        </p:spPr>
        <p:txBody>
          <a:bodyPr wrap="none" anchor="ctr">
            <a:prstTxWarp prst="textNoShape">
              <a:avLst/>
            </a:prstTxWarp>
          </a:bodyPr>
          <a:lstStyle/>
          <a:p>
            <a:endParaRPr lang="en-US"/>
          </a:p>
        </p:txBody>
      </p:sp>
      <p:sp>
        <p:nvSpPr>
          <p:cNvPr id="18" name="Rectangle 12">
            <a:hlinkClick r:id="rId3"/>
          </p:cNvPr>
          <p:cNvSpPr>
            <a:spLocks noChangeArrowheads="1"/>
          </p:cNvSpPr>
          <p:nvPr/>
        </p:nvSpPr>
        <p:spPr bwMode="auto">
          <a:xfrm>
            <a:off x="6797675" y="6054725"/>
            <a:ext cx="1246188" cy="285750"/>
          </a:xfrm>
          <a:prstGeom prst="rect">
            <a:avLst/>
          </a:prstGeom>
          <a:noFill/>
          <a:ln w="9525">
            <a:no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45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Evolution of Computer Languages</a:t>
            </a:r>
            <a:endParaRPr lang="en-US" sz="4000" dirty="0">
              <a:solidFill>
                <a:schemeClr val="tx1"/>
              </a:solidFill>
            </a:endParaRPr>
          </a:p>
        </p:txBody>
      </p:sp>
      <p:pic>
        <p:nvPicPr>
          <p:cNvPr id="534531" name="Picture 3" descr="ProgrammingLanguages"/>
          <p:cNvPicPr>
            <a:picLocks noChangeAspect="1" noChangeArrowheads="1"/>
          </p:cNvPicPr>
          <p:nvPr/>
        </p:nvPicPr>
        <p:blipFill>
          <a:blip r:embed="rId3"/>
          <a:srcRect/>
          <a:stretch>
            <a:fillRect/>
          </a:stretch>
        </p:blipFill>
        <p:spPr bwMode="auto">
          <a:xfrm>
            <a:off x="420688" y="1295400"/>
            <a:ext cx="8302625" cy="4751388"/>
          </a:xfrm>
          <a:prstGeom prst="rect">
            <a:avLst/>
          </a:prstGeom>
          <a:noFill/>
        </p:spPr>
      </p:pic>
      <p:grpSp>
        <p:nvGrpSpPr>
          <p:cNvPr id="2" name="Group 4"/>
          <p:cNvGrpSpPr>
            <a:grpSpLocks/>
          </p:cNvGrpSpPr>
          <p:nvPr/>
        </p:nvGrpSpPr>
        <p:grpSpPr bwMode="auto">
          <a:xfrm>
            <a:off x="5219700" y="1828800"/>
            <a:ext cx="2184400" cy="2378075"/>
            <a:chOff x="3288" y="1152"/>
            <a:chExt cx="1376" cy="1498"/>
          </a:xfrm>
        </p:grpSpPr>
        <p:sp>
          <p:nvSpPr>
            <p:cNvPr id="534533" name="Oval 5"/>
            <p:cNvSpPr>
              <a:spLocks noChangeArrowheads="1"/>
            </p:cNvSpPr>
            <p:nvPr/>
          </p:nvSpPr>
          <p:spPr bwMode="auto">
            <a:xfrm>
              <a:off x="3600" y="1694"/>
              <a:ext cx="480" cy="282"/>
            </a:xfrm>
            <a:prstGeom prst="ellipse">
              <a:avLst/>
            </a:prstGeom>
            <a:noFill/>
            <a:ln w="25400">
              <a:solidFill>
                <a:srgbClr val="FF0000"/>
              </a:solidFill>
              <a:round/>
              <a:headEnd/>
              <a:tailEnd/>
            </a:ln>
            <a:effectLst/>
          </p:spPr>
          <p:txBody>
            <a:bodyPr wrap="none" anchor="ctr">
              <a:prstTxWarp prst="textNoShape">
                <a:avLst/>
              </a:prstTxWarp>
            </a:bodyPr>
            <a:lstStyle/>
            <a:p>
              <a:endParaRPr lang="en-US"/>
            </a:p>
          </p:txBody>
        </p:sp>
        <p:sp>
          <p:nvSpPr>
            <p:cNvPr id="534534" name="Oval 6"/>
            <p:cNvSpPr>
              <a:spLocks noChangeArrowheads="1"/>
            </p:cNvSpPr>
            <p:nvPr/>
          </p:nvSpPr>
          <p:spPr bwMode="auto">
            <a:xfrm>
              <a:off x="4184" y="1152"/>
              <a:ext cx="480" cy="282"/>
            </a:xfrm>
            <a:prstGeom prst="ellipse">
              <a:avLst/>
            </a:prstGeom>
            <a:noFill/>
            <a:ln w="25400">
              <a:solidFill>
                <a:srgbClr val="009900"/>
              </a:solidFill>
              <a:round/>
              <a:headEnd/>
              <a:tailEnd/>
            </a:ln>
            <a:effectLst/>
          </p:spPr>
          <p:txBody>
            <a:bodyPr wrap="none" anchor="ctr">
              <a:prstTxWarp prst="textNoShape">
                <a:avLst/>
              </a:prstTxWarp>
            </a:bodyPr>
            <a:lstStyle/>
            <a:p>
              <a:endParaRPr lang="en-US"/>
            </a:p>
          </p:txBody>
        </p:sp>
        <p:sp>
          <p:nvSpPr>
            <p:cNvPr id="534535" name="Oval 7"/>
            <p:cNvSpPr>
              <a:spLocks noChangeArrowheads="1"/>
            </p:cNvSpPr>
            <p:nvPr/>
          </p:nvSpPr>
          <p:spPr bwMode="auto">
            <a:xfrm>
              <a:off x="3288" y="2368"/>
              <a:ext cx="480" cy="282"/>
            </a:xfrm>
            <a:prstGeom prst="ellipse">
              <a:avLst/>
            </a:prstGeom>
            <a:noFill/>
            <a:ln w="25400">
              <a:solidFill>
                <a:schemeClr val="tx1"/>
              </a:solidFill>
              <a:round/>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0194" name="Rectangle 2"/>
          <p:cNvSpPr>
            <a:spLocks noGrp="1" noChangeArrowheads="1"/>
          </p:cNvSpPr>
          <p:nvPr>
            <p:ph type="title"/>
          </p:nvPr>
        </p:nvSpPr>
        <p:spPr>
          <a:xfrm>
            <a:off x="0" y="76200"/>
            <a:ext cx="9144000" cy="1143000"/>
          </a:xfrm>
          <a:noFill/>
          <a:ln/>
        </p:spPr>
        <p:txBody>
          <a:bodyPr/>
          <a:lstStyle/>
          <a:p>
            <a:r>
              <a:rPr lang="en-US">
                <a:solidFill>
                  <a:srgbClr val="FF0000"/>
                </a:solidFill>
              </a:rPr>
              <a:t>Size and Complexity in Languages</a:t>
            </a:r>
            <a:endParaRPr lang="en-US">
              <a:solidFill>
                <a:schemeClr val="tx1"/>
              </a:solidFill>
            </a:endParaRPr>
          </a:p>
        </p:txBody>
      </p:sp>
      <p:pic>
        <p:nvPicPr>
          <p:cNvPr id="520216" name="Picture 24" descr="C++Core"/>
          <p:cNvPicPr>
            <a:picLocks noChangeAspect="1" noChangeArrowheads="1"/>
          </p:cNvPicPr>
          <p:nvPr/>
        </p:nvPicPr>
        <p:blipFill>
          <a:blip r:embed="rId3"/>
          <a:srcRect/>
          <a:stretch>
            <a:fillRect/>
          </a:stretch>
        </p:blipFill>
        <p:spPr bwMode="auto">
          <a:xfrm>
            <a:off x="5857875" y="1830388"/>
            <a:ext cx="2905125" cy="3389312"/>
          </a:xfrm>
          <a:prstGeom prst="rect">
            <a:avLst/>
          </a:prstGeom>
          <a:noFill/>
        </p:spPr>
      </p:pic>
      <p:pic>
        <p:nvPicPr>
          <p:cNvPr id="520213" name="Picture 21" descr="CAlone"/>
          <p:cNvPicPr>
            <a:picLocks noChangeAspect="1" noChangeArrowheads="1"/>
          </p:cNvPicPr>
          <p:nvPr/>
        </p:nvPicPr>
        <p:blipFill>
          <a:blip r:embed="rId4"/>
          <a:srcRect/>
          <a:stretch>
            <a:fillRect/>
          </a:stretch>
        </p:blipFill>
        <p:spPr bwMode="auto">
          <a:xfrm>
            <a:off x="914400" y="2706688"/>
            <a:ext cx="1308100" cy="1443037"/>
          </a:xfrm>
          <a:prstGeom prst="rect">
            <a:avLst/>
          </a:prstGeom>
          <a:noFill/>
        </p:spPr>
      </p:pic>
      <p:pic>
        <p:nvPicPr>
          <p:cNvPr id="520207" name="Picture 15" descr="JavaLib"/>
          <p:cNvPicPr>
            <a:picLocks noChangeAspect="1" noChangeArrowheads="1"/>
          </p:cNvPicPr>
          <p:nvPr/>
        </p:nvPicPr>
        <p:blipFill>
          <a:blip r:embed="rId5"/>
          <a:srcRect/>
          <a:stretch>
            <a:fillRect/>
          </a:stretch>
        </p:blipFill>
        <p:spPr bwMode="auto">
          <a:xfrm>
            <a:off x="2362200" y="1427163"/>
            <a:ext cx="3549650" cy="4052887"/>
          </a:xfrm>
          <a:prstGeom prst="rect">
            <a:avLst/>
          </a:prstGeom>
          <a:noFill/>
        </p:spPr>
      </p:pic>
      <p:pic>
        <p:nvPicPr>
          <p:cNvPr id="520212" name="Picture 20" descr="JavaAlone"/>
          <p:cNvPicPr>
            <a:picLocks noChangeAspect="1" noChangeArrowheads="1"/>
          </p:cNvPicPr>
          <p:nvPr/>
        </p:nvPicPr>
        <p:blipFill>
          <a:blip r:embed="rId6"/>
          <a:srcRect/>
          <a:stretch>
            <a:fillRect/>
          </a:stretch>
        </p:blipFill>
        <p:spPr bwMode="auto">
          <a:xfrm>
            <a:off x="2362200" y="1427163"/>
            <a:ext cx="3549650" cy="4052887"/>
          </a:xfrm>
          <a:prstGeom prst="rect">
            <a:avLst/>
          </a:prstGeom>
          <a:noFill/>
        </p:spPr>
      </p:pic>
      <p:pic>
        <p:nvPicPr>
          <p:cNvPr id="520206" name="Picture 14" descr="C++"/>
          <p:cNvPicPr>
            <a:picLocks noChangeAspect="1" noChangeArrowheads="1"/>
          </p:cNvPicPr>
          <p:nvPr/>
        </p:nvPicPr>
        <p:blipFill>
          <a:blip r:embed="rId7"/>
          <a:srcRect/>
          <a:stretch>
            <a:fillRect/>
          </a:stretch>
        </p:blipFill>
        <p:spPr bwMode="auto">
          <a:xfrm>
            <a:off x="5857875" y="1830388"/>
            <a:ext cx="2905125" cy="3389312"/>
          </a:xfrm>
          <a:prstGeom prst="rect">
            <a:avLst/>
          </a:prstGeom>
          <a:noFill/>
        </p:spPr>
      </p:pic>
      <p:pic>
        <p:nvPicPr>
          <p:cNvPr id="520208" name="Picture 16" descr="C"/>
          <p:cNvPicPr>
            <a:picLocks noChangeAspect="1" noChangeArrowheads="1"/>
          </p:cNvPicPr>
          <p:nvPr/>
        </p:nvPicPr>
        <p:blipFill>
          <a:blip r:embed="rId8"/>
          <a:srcRect/>
          <a:stretch>
            <a:fillRect/>
          </a:stretch>
        </p:blipFill>
        <p:spPr bwMode="auto">
          <a:xfrm>
            <a:off x="914400" y="2706688"/>
            <a:ext cx="1308100" cy="1443037"/>
          </a:xfrm>
          <a:prstGeom prst="rect">
            <a:avLst/>
          </a:prstGeom>
          <a:noFill/>
        </p:spPr>
      </p:pic>
      <p:pic>
        <p:nvPicPr>
          <p:cNvPr id="520209" name="Picture 17" descr="Karel"/>
          <p:cNvPicPr>
            <a:picLocks noChangeAspect="1" noChangeArrowheads="1"/>
          </p:cNvPicPr>
          <p:nvPr/>
        </p:nvPicPr>
        <p:blipFill>
          <a:blip r:embed="rId9"/>
          <a:srcRect/>
          <a:stretch>
            <a:fillRect/>
          </a:stretch>
        </p:blipFill>
        <p:spPr bwMode="auto">
          <a:xfrm>
            <a:off x="304800" y="3390900"/>
            <a:ext cx="403225" cy="3937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02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02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020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20209"/>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52020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2020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202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633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Essential and Accidental Complexity</a:t>
            </a:r>
          </a:p>
        </p:txBody>
      </p:sp>
      <p:sp>
        <p:nvSpPr>
          <p:cNvPr id="526339" name="Rectangle 3"/>
          <p:cNvSpPr>
            <a:spLocks noChangeArrowheads="1"/>
          </p:cNvSpPr>
          <p:nvPr/>
        </p:nvSpPr>
        <p:spPr bwMode="auto">
          <a:xfrm>
            <a:off x="444500" y="1231900"/>
            <a:ext cx="4521200" cy="38481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526340" name="Text Box 4"/>
          <p:cNvSpPr txBox="1">
            <a:spLocks noChangeArrowheads="1"/>
          </p:cNvSpPr>
          <p:nvPr/>
        </p:nvSpPr>
        <p:spPr bwMode="auto">
          <a:xfrm>
            <a:off x="533400" y="1295400"/>
            <a:ext cx="4343400" cy="2292350"/>
          </a:xfrm>
          <a:prstGeom prst="rect">
            <a:avLst/>
          </a:prstGeom>
          <a:noFill/>
          <a:ln w="9525">
            <a:noFill/>
            <a:miter lim="800000"/>
            <a:headEnd/>
            <a:tailEnd/>
          </a:ln>
          <a:effectLst/>
        </p:spPr>
        <p:txBody>
          <a:bodyPr>
            <a:prstTxWarp prst="textNoShape">
              <a:avLst/>
            </a:prstTxWarp>
            <a:spAutoFit/>
          </a:bodyPr>
          <a:lstStyle/>
          <a:p>
            <a:pPr algn="just">
              <a:lnSpc>
                <a:spcPct val="80000"/>
              </a:lnSpc>
            </a:pPr>
            <a:r>
              <a:rPr lang="en-US" sz="2000" b="0"/>
              <a:t>To see what rate of progress one can expect in software technology, let us examine the difficulties of that technology. Following Aristotle, I divide them into </a:t>
            </a:r>
            <a:r>
              <a:rPr lang="en-US" sz="2000" i="1"/>
              <a:t>essence,</a:t>
            </a:r>
            <a:r>
              <a:rPr lang="en-US" sz="2000" b="0"/>
              <a:t> the difficulties inherent in the nature of software, and </a:t>
            </a:r>
            <a:r>
              <a:rPr lang="en-US" sz="2000" i="1"/>
              <a:t>accidents,</a:t>
            </a:r>
            <a:r>
              <a:rPr lang="en-US" sz="2000" b="0"/>
              <a:t> those difficulties that today attend its production but are not inherent. . . .</a:t>
            </a:r>
          </a:p>
        </p:txBody>
      </p:sp>
      <p:pic>
        <p:nvPicPr>
          <p:cNvPr id="526341" name="Picture 5"/>
          <p:cNvPicPr>
            <a:picLocks noChangeAspect="1" noChangeArrowheads="1"/>
          </p:cNvPicPr>
          <p:nvPr/>
        </p:nvPicPr>
        <p:blipFill>
          <a:blip r:embed="rId3"/>
          <a:srcRect/>
          <a:stretch>
            <a:fillRect/>
          </a:stretch>
        </p:blipFill>
        <p:spPr bwMode="auto">
          <a:xfrm>
            <a:off x="5162550" y="1143000"/>
            <a:ext cx="3825875" cy="5105400"/>
          </a:xfrm>
          <a:prstGeom prst="rect">
            <a:avLst/>
          </a:prstGeom>
          <a:noFill/>
          <a:ln w="9525">
            <a:noFill/>
            <a:miter lim="800000"/>
            <a:headEnd/>
            <a:tailEnd/>
          </a:ln>
          <a:effectLst/>
        </p:spPr>
      </p:pic>
      <p:sp>
        <p:nvSpPr>
          <p:cNvPr id="526342" name="Text Box 6"/>
          <p:cNvSpPr txBox="1">
            <a:spLocks noChangeArrowheads="1"/>
          </p:cNvSpPr>
          <p:nvPr/>
        </p:nvSpPr>
        <p:spPr bwMode="auto">
          <a:xfrm>
            <a:off x="2286000" y="5116513"/>
            <a:ext cx="2667000" cy="792162"/>
          </a:xfrm>
          <a:prstGeom prst="rect">
            <a:avLst/>
          </a:prstGeom>
          <a:noFill/>
          <a:ln w="9525">
            <a:noFill/>
            <a:miter lim="800000"/>
            <a:headEnd/>
            <a:tailEnd/>
          </a:ln>
          <a:effectLst/>
        </p:spPr>
        <p:txBody>
          <a:bodyPr lIns="0" rIns="0">
            <a:prstTxWarp prst="textNoShape">
              <a:avLst/>
            </a:prstTxWarp>
            <a:spAutoFit/>
          </a:bodyPr>
          <a:lstStyle/>
          <a:p>
            <a:pPr>
              <a:lnSpc>
                <a:spcPct val="85000"/>
              </a:lnSpc>
            </a:pPr>
            <a:r>
              <a:rPr lang="en-US" sz="1800" b="0"/>
              <a:t>Fred Brooks</a:t>
            </a:r>
          </a:p>
          <a:p>
            <a:pPr>
              <a:lnSpc>
                <a:spcPct val="85000"/>
              </a:lnSpc>
            </a:pPr>
            <a:r>
              <a:rPr lang="en-US" sz="1800" b="0"/>
              <a:t>“No Silver Bullet”</a:t>
            </a:r>
          </a:p>
          <a:p>
            <a:pPr>
              <a:lnSpc>
                <a:spcPct val="85000"/>
              </a:lnSpc>
            </a:pPr>
            <a:r>
              <a:rPr lang="en-US" sz="1800" b="0" i="1"/>
              <a:t>IEEE Computer,</a:t>
            </a:r>
            <a:r>
              <a:rPr lang="en-US" sz="1800" b="0"/>
              <a:t> April 1987</a:t>
            </a:r>
          </a:p>
        </p:txBody>
      </p:sp>
      <p:sp>
        <p:nvSpPr>
          <p:cNvPr id="526343" name="Text Box 7"/>
          <p:cNvSpPr txBox="1">
            <a:spLocks noChangeArrowheads="1"/>
          </p:cNvSpPr>
          <p:nvPr/>
        </p:nvSpPr>
        <p:spPr bwMode="auto">
          <a:xfrm>
            <a:off x="2057400" y="5105400"/>
            <a:ext cx="304800" cy="325438"/>
          </a:xfrm>
          <a:prstGeom prst="rect">
            <a:avLst/>
          </a:prstGeom>
          <a:noFill/>
          <a:ln w="9525">
            <a:noFill/>
            <a:miter lim="800000"/>
            <a:headEnd/>
            <a:tailEnd/>
          </a:ln>
          <a:effectLst/>
        </p:spPr>
        <p:txBody>
          <a:bodyPr lIns="0" rIns="0">
            <a:prstTxWarp prst="textNoShape">
              <a:avLst/>
            </a:prstTxWarp>
            <a:spAutoFit/>
          </a:bodyPr>
          <a:lstStyle/>
          <a:p>
            <a:pPr>
              <a:lnSpc>
                <a:spcPct val="85000"/>
              </a:lnSpc>
            </a:pPr>
            <a:r>
              <a:rPr lang="en-US" sz="1800" b="0"/>
              <a:t>—</a:t>
            </a:r>
          </a:p>
        </p:txBody>
      </p:sp>
      <p:sp>
        <p:nvSpPr>
          <p:cNvPr id="526344" name="Text Box 8"/>
          <p:cNvSpPr txBox="1">
            <a:spLocks noChangeArrowheads="1"/>
          </p:cNvSpPr>
          <p:nvPr/>
        </p:nvSpPr>
        <p:spPr bwMode="auto">
          <a:xfrm>
            <a:off x="533400" y="3676650"/>
            <a:ext cx="4343400" cy="1314450"/>
          </a:xfrm>
          <a:prstGeom prst="rect">
            <a:avLst/>
          </a:prstGeom>
          <a:noFill/>
          <a:ln w="9525">
            <a:noFill/>
            <a:miter lim="800000"/>
            <a:headEnd/>
            <a:tailEnd/>
          </a:ln>
          <a:effectLst/>
        </p:spPr>
        <p:txBody>
          <a:bodyPr>
            <a:prstTxWarp prst="textNoShape">
              <a:avLst/>
            </a:prstTxWarp>
            <a:spAutoFit/>
          </a:bodyPr>
          <a:lstStyle/>
          <a:p>
            <a:pPr algn="just">
              <a:lnSpc>
                <a:spcPct val="80000"/>
              </a:lnSpc>
            </a:pPr>
            <a:r>
              <a:rPr lang="en-US" sz="2000" b="0"/>
              <a:t>The complexity of software is an essential property not an accidental one. Hence, descriptions of a software entity that abstract away its complexity often abstract away its essence.</a:t>
            </a:r>
          </a:p>
        </p:txBody>
      </p:sp>
      <p:sp>
        <p:nvSpPr>
          <p:cNvPr id="9" name="Oval 8"/>
          <p:cNvSpPr/>
          <p:nvPr/>
        </p:nvSpPr>
        <p:spPr bwMode="auto">
          <a:xfrm>
            <a:off x="8161262" y="3234266"/>
            <a:ext cx="18288" cy="18288"/>
          </a:xfrm>
          <a:prstGeom prst="ellipse">
            <a:avLst/>
          </a:prstGeom>
          <a:solidFill>
            <a:srgbClr val="FFFF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0" name="Oval 9"/>
          <p:cNvSpPr/>
          <p:nvPr/>
        </p:nvSpPr>
        <p:spPr bwMode="auto">
          <a:xfrm>
            <a:off x="8225373" y="3234266"/>
            <a:ext cx="18288" cy="18288"/>
          </a:xfrm>
          <a:prstGeom prst="ellipse">
            <a:avLst/>
          </a:prstGeom>
          <a:solidFill>
            <a:srgbClr val="FFFF6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0434"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C++ </a:t>
            </a:r>
            <a:r>
              <a:rPr lang="en-US" sz="4000" i="1">
                <a:solidFill>
                  <a:srgbClr val="FF0000"/>
                </a:solidFill>
              </a:rPr>
              <a:t>vs.</a:t>
            </a:r>
            <a:r>
              <a:rPr lang="en-US" sz="4000">
                <a:solidFill>
                  <a:srgbClr val="FF0000"/>
                </a:solidFill>
              </a:rPr>
              <a:t> Java: Accidental Differences</a:t>
            </a:r>
          </a:p>
        </p:txBody>
      </p:sp>
      <p:sp>
        <p:nvSpPr>
          <p:cNvPr id="530441" name="Rectangle 9"/>
          <p:cNvSpPr>
            <a:spLocks noGrp="1" noChangeArrowheads="1"/>
          </p:cNvSpPr>
          <p:nvPr>
            <p:ph type="body" idx="1"/>
          </p:nvPr>
        </p:nvSpPr>
        <p:spPr>
          <a:xfrm>
            <a:off x="457200" y="1295400"/>
            <a:ext cx="8229600" cy="4953000"/>
          </a:xfrm>
          <a:noFill/>
          <a:ln/>
        </p:spPr>
        <p:txBody>
          <a:bodyPr/>
          <a:lstStyle/>
          <a:p>
            <a:pPr algn="just">
              <a:lnSpc>
                <a:spcPct val="90000"/>
              </a:lnSpc>
              <a:spcBef>
                <a:spcPct val="30000"/>
              </a:spcBef>
            </a:pPr>
            <a:r>
              <a:rPr lang="en-US" sz="2400" dirty="0"/>
              <a:t>The type of Boolean variables is </a:t>
            </a:r>
            <a:r>
              <a:rPr lang="en-US" sz="2200" b="1" dirty="0" err="1">
                <a:latin typeface="Courier New" charset="0"/>
              </a:rPr>
              <a:t>bool</a:t>
            </a:r>
            <a:r>
              <a:rPr lang="en-US" sz="2400" dirty="0"/>
              <a:t> instead of </a:t>
            </a:r>
            <a:r>
              <a:rPr lang="en-US" sz="2200" b="1" dirty="0" err="1">
                <a:latin typeface="Courier New" charset="0"/>
              </a:rPr>
              <a:t>boolean</a:t>
            </a:r>
            <a:r>
              <a:rPr lang="en-US" sz="2400" dirty="0"/>
              <a:t>.</a:t>
            </a:r>
          </a:p>
          <a:p>
            <a:pPr algn="just">
              <a:lnSpc>
                <a:spcPct val="90000"/>
              </a:lnSpc>
              <a:spcBef>
                <a:spcPct val="30000"/>
              </a:spcBef>
            </a:pPr>
            <a:r>
              <a:rPr lang="en-US" sz="2400" dirty="0"/>
              <a:t>The type </a:t>
            </a:r>
            <a:r>
              <a:rPr lang="en-US" sz="2200" b="1" dirty="0">
                <a:latin typeface="Courier New" charset="0"/>
              </a:rPr>
              <a:t>char</a:t>
            </a:r>
            <a:r>
              <a:rPr lang="en-US" sz="2400" dirty="0"/>
              <a:t> represents an 8-bit ASCII character instead of a 16-bit Unicode character.</a:t>
            </a:r>
          </a:p>
          <a:p>
            <a:pPr algn="just">
              <a:lnSpc>
                <a:spcPct val="90000"/>
              </a:lnSpc>
              <a:spcBef>
                <a:spcPct val="30000"/>
              </a:spcBef>
            </a:pPr>
            <a:r>
              <a:rPr lang="en-US" sz="2400" dirty="0"/>
              <a:t>Programs in C++ begin by calling a function named </a:t>
            </a:r>
            <a:r>
              <a:rPr lang="en-US" sz="2200" b="1" dirty="0">
                <a:latin typeface="Courier New" charset="0"/>
              </a:rPr>
              <a:t>main</a:t>
            </a:r>
            <a:r>
              <a:rPr lang="en-US" sz="2400" dirty="0"/>
              <a:t> that returns an integer status, which is 0 on successful completion.</a:t>
            </a:r>
          </a:p>
          <a:p>
            <a:pPr algn="just">
              <a:lnSpc>
                <a:spcPct val="90000"/>
              </a:lnSpc>
              <a:spcBef>
                <a:spcPct val="30000"/>
              </a:spcBef>
            </a:pPr>
            <a:r>
              <a:rPr lang="en-US" sz="2400" dirty="0"/>
              <a:t>All functions used in a C++ program must be preceded by a </a:t>
            </a:r>
            <a:r>
              <a:rPr lang="en-US" sz="2400" b="1" i="1" dirty="0"/>
              <a:t>prototype</a:t>
            </a:r>
            <a:r>
              <a:rPr lang="en-US" sz="2400" i="1" dirty="0"/>
              <a:t> </a:t>
            </a:r>
            <a:r>
              <a:rPr lang="en-US" sz="2400" dirty="0"/>
              <a:t>that defines their parameter structure.</a:t>
            </a:r>
          </a:p>
          <a:p>
            <a:pPr algn="just">
              <a:lnSpc>
                <a:spcPct val="90000"/>
              </a:lnSpc>
              <a:spcBef>
                <a:spcPct val="30000"/>
              </a:spcBef>
            </a:pPr>
            <a:r>
              <a:rPr lang="en-US" sz="2400" dirty="0"/>
              <a:t>There are many accidental differences in the methods exported by the </a:t>
            </a:r>
            <a:r>
              <a:rPr lang="en-US" sz="2200" b="1" dirty="0">
                <a:latin typeface="Courier New" charset="0"/>
              </a:rPr>
              <a:t>string</a:t>
            </a:r>
            <a:r>
              <a:rPr lang="en-US" sz="2400" dirty="0"/>
              <a:t> class.  For example, the second argument to the C++ </a:t>
            </a:r>
            <a:r>
              <a:rPr lang="en-US" sz="2200" b="1" dirty="0" err="1">
                <a:latin typeface="Courier New" charset="0"/>
              </a:rPr>
              <a:t>substr</a:t>
            </a:r>
            <a:r>
              <a:rPr lang="en-US" sz="2400" dirty="0"/>
              <a:t> method is the </a:t>
            </a:r>
            <a:r>
              <a:rPr lang="en-US" sz="2400" i="1" dirty="0"/>
              <a:t>length</a:t>
            </a:r>
            <a:r>
              <a:rPr lang="en-US" sz="2400" dirty="0"/>
              <a:t> and not the </a:t>
            </a:r>
            <a:r>
              <a:rPr lang="en-US" sz="2400" i="1" dirty="0"/>
              <a:t>ending position</a:t>
            </a:r>
            <a:r>
              <a:rPr lang="en-US" sz="2400" dirty="0"/>
              <a:t>.</a:t>
            </a:r>
          </a:p>
          <a:p>
            <a:pPr algn="just">
              <a:lnSpc>
                <a:spcPct val="90000"/>
              </a:lnSpc>
              <a:spcBef>
                <a:spcPct val="30000"/>
              </a:spcBef>
            </a:pPr>
            <a:r>
              <a:rPr lang="en-US" sz="2400" dirty="0"/>
              <a:t>The discipline used for console I/O is significantly different, but not essentially so.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044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3044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3044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3044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53044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41" grpId="0" build="p" autoUpdateAnimBg="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3248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C++ </a:t>
            </a:r>
            <a:r>
              <a:rPr lang="en-US" sz="4000" i="1">
                <a:solidFill>
                  <a:srgbClr val="FF0000"/>
                </a:solidFill>
              </a:rPr>
              <a:t>vs.</a:t>
            </a:r>
            <a:r>
              <a:rPr lang="en-US" sz="4000">
                <a:solidFill>
                  <a:srgbClr val="FF0000"/>
                </a:solidFill>
              </a:rPr>
              <a:t> Java: Essential Differences</a:t>
            </a:r>
          </a:p>
        </p:txBody>
      </p:sp>
      <p:sp>
        <p:nvSpPr>
          <p:cNvPr id="532483" name="Rectangle 3"/>
          <p:cNvSpPr>
            <a:spLocks noGrp="1" noChangeArrowheads="1"/>
          </p:cNvSpPr>
          <p:nvPr>
            <p:ph type="body" idx="1"/>
          </p:nvPr>
        </p:nvSpPr>
        <p:spPr>
          <a:xfrm>
            <a:off x="457200" y="1295400"/>
            <a:ext cx="8229600" cy="5181600"/>
          </a:xfrm>
          <a:noFill/>
          <a:ln/>
        </p:spPr>
        <p:txBody>
          <a:bodyPr/>
          <a:lstStyle/>
          <a:p>
            <a:pPr algn="just">
              <a:lnSpc>
                <a:spcPct val="90000"/>
              </a:lnSpc>
              <a:spcBef>
                <a:spcPct val="30000"/>
              </a:spcBef>
            </a:pPr>
            <a:r>
              <a:rPr lang="en-US" sz="2400" dirty="0"/>
              <a:t>C++ allows you to get very close to the inner workings of the machine.  Java protects you from these details.</a:t>
            </a:r>
          </a:p>
          <a:p>
            <a:pPr algn="just">
              <a:lnSpc>
                <a:spcPct val="90000"/>
              </a:lnSpc>
              <a:spcBef>
                <a:spcPct val="30000"/>
              </a:spcBef>
            </a:pPr>
            <a:r>
              <a:rPr lang="en-US" sz="2400" dirty="0"/>
              <a:t>C++ supports </a:t>
            </a:r>
            <a:r>
              <a:rPr lang="en-US" sz="2400" b="1" i="1" dirty="0"/>
              <a:t>call by reference</a:t>
            </a:r>
            <a:r>
              <a:rPr lang="en-US" sz="2400" i="1" dirty="0"/>
              <a:t>.</a:t>
            </a:r>
          </a:p>
          <a:p>
            <a:pPr algn="just">
              <a:lnSpc>
                <a:spcPct val="90000"/>
              </a:lnSpc>
              <a:spcBef>
                <a:spcPct val="30000"/>
              </a:spcBef>
            </a:pPr>
            <a:r>
              <a:rPr lang="en-US" sz="2400" dirty="0"/>
              <a:t>C++ allows programmers to modify the language in more ways than Java does.  In particular, a C++ class can redefine the meaning of operators such as </a:t>
            </a:r>
            <a:r>
              <a:rPr lang="en-US" sz="2200" b="1" dirty="0">
                <a:latin typeface="Courier New" charset="0"/>
              </a:rPr>
              <a:t>+</a:t>
            </a:r>
            <a:r>
              <a:rPr lang="en-US" sz="2400" dirty="0"/>
              <a:t> or </a:t>
            </a:r>
            <a:r>
              <a:rPr lang="en-US" sz="2200" b="1" dirty="0">
                <a:latin typeface="Courier New" charset="0"/>
              </a:rPr>
              <a:t>&lt;&lt;</a:t>
            </a:r>
            <a:r>
              <a:rPr lang="en-US" sz="2400" dirty="0"/>
              <a:t>.</a:t>
            </a:r>
          </a:p>
          <a:p>
            <a:pPr algn="just">
              <a:lnSpc>
                <a:spcPct val="90000"/>
              </a:lnSpc>
              <a:spcBef>
                <a:spcPct val="30000"/>
              </a:spcBef>
            </a:pPr>
            <a:r>
              <a:rPr lang="en-US" sz="2400" dirty="0"/>
              <a:t>C++ has no garbage collector of the sort that Java does.  As a result, </a:t>
            </a:r>
            <a:r>
              <a:rPr lang="en-US" sz="2400" b="1" u="sng" dirty="0"/>
              <a:t>you</a:t>
            </a:r>
            <a:r>
              <a:rPr lang="en-US" sz="2400" dirty="0"/>
              <a:t> are responsible for freeing any memory that is allocated on the heap.</a:t>
            </a:r>
          </a:p>
          <a:p>
            <a:pPr algn="just">
              <a:lnSpc>
                <a:spcPct val="90000"/>
              </a:lnSpc>
              <a:spcBef>
                <a:spcPct val="30000"/>
              </a:spcBef>
            </a:pPr>
            <a:r>
              <a:rPr lang="en-US" sz="2400" dirty="0"/>
              <a:t>Objects in Java are always allocated in the heap. In C++, objects are typically stored on the stack to simplify the task of memory management.</a:t>
            </a:r>
          </a:p>
          <a:p>
            <a:pPr algn="just">
              <a:lnSpc>
                <a:spcPct val="90000"/>
              </a:lnSpc>
              <a:spcBef>
                <a:spcPct val="30000"/>
              </a:spcBef>
            </a:pPr>
            <a:r>
              <a:rPr lang="en-US" sz="2400" dirty="0"/>
              <a:t>C++ supports </a:t>
            </a:r>
            <a:r>
              <a:rPr lang="en-US" sz="2400" b="1" i="1" dirty="0"/>
              <a:t>multiple inheritance</a:t>
            </a:r>
            <a:r>
              <a:rPr lang="en-US" sz="2400" i="1" dirty="0"/>
              <a:t>,</a:t>
            </a:r>
            <a:r>
              <a:rPr lang="en-US" sz="2400" dirty="0"/>
              <a:t> which means that classes can inherit behavior from more than one </a:t>
            </a:r>
            <a:r>
              <a:rPr lang="en-US" sz="2400" dirty="0" err="1"/>
              <a:t>superclass</a:t>
            </a:r>
            <a:r>
              <a:rPr lang="en-US" sz="2400"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48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3248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3248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3248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248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83" grpId="0" build="p"/>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869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Essential Information</a:t>
            </a:r>
            <a:endParaRPr lang="en-US" sz="4000" dirty="0">
              <a:solidFill>
                <a:srgbClr val="FF0000"/>
              </a:solidFill>
            </a:endParaRPr>
          </a:p>
        </p:txBody>
      </p:sp>
      <p:sp>
        <p:nvSpPr>
          <p:cNvPr id="5" name="Rectangle 4"/>
          <p:cNvSpPr/>
          <p:nvPr/>
        </p:nvSpPr>
        <p:spPr bwMode="auto">
          <a:xfrm>
            <a:off x="522246" y="1380042"/>
            <a:ext cx="8118316" cy="4207957"/>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6" name="TextBox 5"/>
          <p:cNvSpPr txBox="1"/>
          <p:nvPr/>
        </p:nvSpPr>
        <p:spPr>
          <a:xfrm>
            <a:off x="509210" y="1396995"/>
            <a:ext cx="8125580" cy="369332"/>
          </a:xfrm>
          <a:prstGeom prst="rect">
            <a:avLst/>
          </a:prstGeom>
          <a:noFill/>
        </p:spPr>
        <p:txBody>
          <a:bodyPr wrap="square" rtlCol="0">
            <a:spAutoFit/>
          </a:bodyPr>
          <a:lstStyle/>
          <a:p>
            <a:r>
              <a:rPr lang="en-US" sz="1800" b="1" dirty="0">
                <a:latin typeface="Trebuchet MS"/>
                <a:cs typeface="Trebuchet MS"/>
              </a:rPr>
              <a:t>CS 106B</a:t>
            </a:r>
            <a:r>
              <a:rPr lang="en-US" sz="1800" b="1" dirty="0" smtClean="0">
                <a:latin typeface="Trebuchet MS"/>
                <a:cs typeface="Trebuchet MS"/>
              </a:rPr>
              <a:t>: </a:t>
            </a:r>
            <a:r>
              <a:rPr lang="en-US" sz="1600" dirty="0" smtClean="0">
                <a:latin typeface="Trebuchet MS"/>
                <a:cs typeface="Trebuchet MS"/>
              </a:rPr>
              <a:t>Programming Abstractions (ENGR 70B)</a:t>
            </a:r>
            <a:endParaRPr lang="en-US" sz="1600" dirty="0">
              <a:latin typeface="Trebuchet MS"/>
              <a:cs typeface="Trebuchet MS"/>
            </a:endParaRPr>
          </a:p>
        </p:txBody>
      </p:sp>
      <p:sp>
        <p:nvSpPr>
          <p:cNvPr id="8" name="TextBox 7"/>
          <p:cNvSpPr txBox="1"/>
          <p:nvPr/>
        </p:nvSpPr>
        <p:spPr>
          <a:xfrm>
            <a:off x="597504" y="1672770"/>
            <a:ext cx="8037286" cy="1015663"/>
          </a:xfrm>
          <a:prstGeom prst="rect">
            <a:avLst/>
          </a:prstGeom>
          <a:noFill/>
        </p:spPr>
        <p:txBody>
          <a:bodyPr wrap="square" rtlCol="0">
            <a:spAutoFit/>
          </a:bodyPr>
          <a:lstStyle/>
          <a:p>
            <a:r>
              <a:rPr lang="en-US" sz="1200" dirty="0">
                <a:latin typeface="Trebuchet MS"/>
                <a:cs typeface="Trebuchet MS"/>
              </a:rPr>
              <a:t>Abstraction and its relation to programming. Software engineering principles of data abstraction and modularity. Object-oriented programming, fundamental data structures (such as stacks, queues, sets) and data-directed design. Recursion and recursive data structures (linked lists, trees, graphs). Introduction to time and space complexity analysis. Uses the programming language C++ covering its basic </a:t>
            </a:r>
            <a:r>
              <a:rPr lang="en-US" sz="1200" dirty="0" smtClean="0">
                <a:latin typeface="Trebuchet MS"/>
                <a:cs typeface="Trebuchet MS"/>
              </a:rPr>
              <a:t>facilities.</a:t>
            </a:r>
          </a:p>
          <a:p>
            <a:r>
              <a:rPr lang="en-US" sz="1200" dirty="0" smtClean="0">
                <a:latin typeface="Trebuchet MS"/>
                <a:cs typeface="Trebuchet MS"/>
              </a:rPr>
              <a:t>Prerequisite</a:t>
            </a:r>
            <a:r>
              <a:rPr lang="en-US" sz="1200" dirty="0">
                <a:latin typeface="Trebuchet MS"/>
                <a:cs typeface="Trebuchet MS"/>
              </a:rPr>
              <a:t>: 106A or equivalent.</a:t>
            </a:r>
          </a:p>
        </p:txBody>
      </p:sp>
      <p:sp>
        <p:nvSpPr>
          <p:cNvPr id="9" name="TextBox 8"/>
          <p:cNvSpPr txBox="1"/>
          <p:nvPr/>
        </p:nvSpPr>
        <p:spPr>
          <a:xfrm>
            <a:off x="597504" y="2663370"/>
            <a:ext cx="7848600" cy="276999"/>
          </a:xfrm>
          <a:prstGeom prst="rect">
            <a:avLst/>
          </a:prstGeom>
          <a:noFill/>
        </p:spPr>
        <p:txBody>
          <a:bodyPr wrap="square" rtlCol="0">
            <a:spAutoFit/>
          </a:bodyPr>
          <a:lstStyle/>
          <a:p>
            <a:r>
              <a:rPr lang="en-US" sz="1200" b="1" dirty="0">
                <a:solidFill>
                  <a:srgbClr val="009900"/>
                </a:solidFill>
                <a:latin typeface="Trebuchet MS"/>
                <a:cs typeface="Trebuchet MS"/>
              </a:rPr>
              <a:t>Terms: </a:t>
            </a:r>
            <a:r>
              <a:rPr lang="en-US" sz="1200" b="1" dirty="0" err="1">
                <a:solidFill>
                  <a:srgbClr val="009900"/>
                </a:solidFill>
                <a:latin typeface="Trebuchet MS"/>
                <a:cs typeface="Trebuchet MS"/>
              </a:rPr>
              <a:t>Aut</a:t>
            </a:r>
            <a:r>
              <a:rPr lang="en-US" sz="1200" b="1" dirty="0">
                <a:solidFill>
                  <a:srgbClr val="009900"/>
                </a:solidFill>
                <a:latin typeface="Trebuchet MS"/>
                <a:cs typeface="Trebuchet MS"/>
              </a:rPr>
              <a:t>, Win, </a:t>
            </a:r>
            <a:r>
              <a:rPr lang="en-US" sz="1200" b="1" dirty="0" err="1">
                <a:solidFill>
                  <a:srgbClr val="009900"/>
                </a:solidFill>
                <a:latin typeface="Trebuchet MS"/>
                <a:cs typeface="Trebuchet MS"/>
              </a:rPr>
              <a:t>Spr</a:t>
            </a:r>
            <a:r>
              <a:rPr lang="en-US" sz="1200" b="1" dirty="0">
                <a:solidFill>
                  <a:srgbClr val="009900"/>
                </a:solidFill>
                <a:latin typeface="Trebuchet MS"/>
                <a:cs typeface="Trebuchet MS"/>
              </a:rPr>
              <a:t>, </a:t>
            </a:r>
            <a:r>
              <a:rPr lang="en-US" sz="1200" b="1" dirty="0" smtClean="0">
                <a:solidFill>
                  <a:srgbClr val="009900"/>
                </a:solidFill>
                <a:latin typeface="Trebuchet MS"/>
                <a:cs typeface="Trebuchet MS"/>
              </a:rPr>
              <a:t>Sum | Units</a:t>
            </a:r>
            <a:r>
              <a:rPr lang="en-US" sz="1200" b="1" dirty="0">
                <a:solidFill>
                  <a:srgbClr val="009900"/>
                </a:solidFill>
                <a:latin typeface="Trebuchet MS"/>
                <a:cs typeface="Trebuchet MS"/>
              </a:rPr>
              <a:t>: 3-</a:t>
            </a:r>
            <a:r>
              <a:rPr lang="en-US" sz="1200" b="1" dirty="0" smtClean="0">
                <a:solidFill>
                  <a:srgbClr val="009900"/>
                </a:solidFill>
                <a:latin typeface="Trebuchet MS"/>
                <a:cs typeface="Trebuchet MS"/>
              </a:rPr>
              <a:t>5 | UG </a:t>
            </a:r>
            <a:r>
              <a:rPr lang="en-US" sz="1200" b="1" dirty="0" err="1">
                <a:solidFill>
                  <a:srgbClr val="009900"/>
                </a:solidFill>
                <a:latin typeface="Trebuchet MS"/>
                <a:cs typeface="Trebuchet MS"/>
              </a:rPr>
              <a:t>Reqs</a:t>
            </a:r>
            <a:r>
              <a:rPr lang="en-US" sz="1200" b="1" dirty="0">
                <a:solidFill>
                  <a:srgbClr val="009900"/>
                </a:solidFill>
                <a:latin typeface="Trebuchet MS"/>
                <a:cs typeface="Trebuchet MS"/>
              </a:rPr>
              <a:t>: </a:t>
            </a:r>
            <a:r>
              <a:rPr lang="en-US" sz="1200" b="1" dirty="0" err="1" smtClean="0">
                <a:solidFill>
                  <a:srgbClr val="009900"/>
                </a:solidFill>
                <a:latin typeface="Trebuchet MS"/>
                <a:cs typeface="Trebuchet MS"/>
              </a:rPr>
              <a:t>GER:DBEngrAppSci</a:t>
            </a:r>
            <a:r>
              <a:rPr lang="en-US" sz="1200" b="1" dirty="0" smtClean="0">
                <a:solidFill>
                  <a:srgbClr val="009900"/>
                </a:solidFill>
                <a:latin typeface="Trebuchet MS"/>
                <a:cs typeface="Trebuchet MS"/>
              </a:rPr>
              <a:t> | Grading</a:t>
            </a:r>
            <a:r>
              <a:rPr lang="en-US" sz="1200" b="1" dirty="0">
                <a:solidFill>
                  <a:srgbClr val="009900"/>
                </a:solidFill>
                <a:latin typeface="Trebuchet MS"/>
                <a:cs typeface="Trebuchet MS"/>
              </a:rPr>
              <a:t>: Letter or</a:t>
            </a:r>
            <a:r>
              <a:rPr lang="en-US" sz="1200" b="1" dirty="0" smtClean="0">
                <a:solidFill>
                  <a:srgbClr val="009900"/>
                </a:solidFill>
                <a:latin typeface="Trebuchet MS"/>
                <a:cs typeface="Trebuchet MS"/>
              </a:rPr>
              <a:t> S/NC</a:t>
            </a:r>
            <a:endParaRPr lang="en-US" sz="1200" b="1" dirty="0">
              <a:solidFill>
                <a:srgbClr val="009900"/>
              </a:solidFill>
              <a:latin typeface="Trebuchet MS"/>
              <a:cs typeface="Trebuchet MS"/>
            </a:endParaRPr>
          </a:p>
        </p:txBody>
      </p:sp>
      <p:sp>
        <p:nvSpPr>
          <p:cNvPr id="10" name="TextBox 9"/>
          <p:cNvSpPr txBox="1"/>
          <p:nvPr/>
        </p:nvSpPr>
        <p:spPr>
          <a:xfrm>
            <a:off x="597504" y="2925828"/>
            <a:ext cx="7848600" cy="276999"/>
          </a:xfrm>
          <a:prstGeom prst="rect">
            <a:avLst/>
          </a:prstGeom>
          <a:noFill/>
        </p:spPr>
        <p:txBody>
          <a:bodyPr wrap="square" rtlCol="0">
            <a:spAutoFit/>
          </a:bodyPr>
          <a:lstStyle/>
          <a:p>
            <a:r>
              <a:rPr lang="en-US" sz="1200" b="1" dirty="0" smtClean="0">
                <a:solidFill>
                  <a:srgbClr val="009900"/>
                </a:solidFill>
                <a:latin typeface="Trebuchet MS"/>
                <a:cs typeface="Trebuchet MS"/>
              </a:rPr>
              <a:t>Instructors:  Lee, C. </a:t>
            </a:r>
            <a:r>
              <a:rPr lang="en-US" sz="1200" b="1" dirty="0">
                <a:solidFill>
                  <a:srgbClr val="009900"/>
                </a:solidFill>
                <a:latin typeface="Trebuchet MS"/>
                <a:cs typeface="Trebuchet MS"/>
              </a:rPr>
              <a:t>(PI</a:t>
            </a:r>
            <a:r>
              <a:rPr lang="en-US" sz="1200" b="1" dirty="0" smtClean="0">
                <a:solidFill>
                  <a:srgbClr val="009900"/>
                </a:solidFill>
                <a:latin typeface="Trebuchet MS"/>
                <a:cs typeface="Trebuchet MS"/>
              </a:rPr>
              <a:t>); </a:t>
            </a:r>
            <a:r>
              <a:rPr lang="en-US" sz="1200" b="1" dirty="0">
                <a:solidFill>
                  <a:srgbClr val="009900"/>
                </a:solidFill>
                <a:latin typeface="Trebuchet MS"/>
                <a:cs typeface="Trebuchet MS"/>
              </a:rPr>
              <a:t>Roberts, E. (PI</a:t>
            </a:r>
            <a:r>
              <a:rPr lang="en-US" sz="1200" b="1" dirty="0" smtClean="0">
                <a:solidFill>
                  <a:srgbClr val="009900"/>
                </a:solidFill>
                <a:latin typeface="Trebuchet MS"/>
                <a:cs typeface="Trebuchet MS"/>
              </a:rPr>
              <a:t>), </a:t>
            </a:r>
            <a:r>
              <a:rPr lang="en-US" sz="1200" b="1" dirty="0" err="1" smtClean="0">
                <a:solidFill>
                  <a:srgbClr val="009900"/>
                </a:solidFill>
                <a:latin typeface="Trebuchet MS"/>
                <a:cs typeface="Trebuchet MS"/>
              </a:rPr>
              <a:t>Stepp</a:t>
            </a:r>
            <a:r>
              <a:rPr lang="en-US" sz="1200" b="1" dirty="0" smtClean="0">
                <a:solidFill>
                  <a:srgbClr val="009900"/>
                </a:solidFill>
                <a:latin typeface="Trebuchet MS"/>
                <a:cs typeface="Trebuchet MS"/>
              </a:rPr>
              <a:t>, M. (PI)</a:t>
            </a:r>
            <a:endParaRPr lang="en-US" sz="1200" b="1" dirty="0">
              <a:solidFill>
                <a:srgbClr val="009900"/>
              </a:solidFill>
              <a:latin typeface="Trebuchet MS"/>
              <a:cs typeface="Trebuchet MS"/>
            </a:endParaRPr>
          </a:p>
        </p:txBody>
      </p:sp>
      <p:sp>
        <p:nvSpPr>
          <p:cNvPr id="11" name="TextBox 10"/>
          <p:cNvSpPr txBox="1"/>
          <p:nvPr/>
        </p:nvSpPr>
        <p:spPr>
          <a:xfrm>
            <a:off x="597504" y="3188286"/>
            <a:ext cx="7848600" cy="276999"/>
          </a:xfrm>
          <a:prstGeom prst="rect">
            <a:avLst/>
          </a:prstGeom>
          <a:noFill/>
        </p:spPr>
        <p:txBody>
          <a:bodyPr wrap="square" rtlCol="0">
            <a:spAutoFit/>
          </a:bodyPr>
          <a:lstStyle/>
          <a:p>
            <a:r>
              <a:rPr lang="en-US" sz="1200" b="1" dirty="0" smtClean="0">
                <a:solidFill>
                  <a:srgbClr val="0066CC"/>
                </a:solidFill>
                <a:latin typeface="Trebuchet MS"/>
                <a:cs typeface="Trebuchet MS"/>
              </a:rPr>
              <a:t>Schedule for CS 106B</a:t>
            </a:r>
          </a:p>
        </p:txBody>
      </p:sp>
      <p:sp>
        <p:nvSpPr>
          <p:cNvPr id="12" name="Rectangle 11"/>
          <p:cNvSpPr/>
          <p:nvPr/>
        </p:nvSpPr>
        <p:spPr bwMode="auto">
          <a:xfrm>
            <a:off x="609600" y="3577770"/>
            <a:ext cx="7924800" cy="1877181"/>
          </a:xfrm>
          <a:prstGeom prst="rect">
            <a:avLst/>
          </a:prstGeom>
          <a:solidFill>
            <a:srgbClr val="F8F0E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F8F0E3"/>
              </a:solidFill>
              <a:effectLst/>
              <a:latin typeface="Times New Roman" charset="0"/>
            </a:endParaRPr>
          </a:p>
        </p:txBody>
      </p:sp>
      <p:sp>
        <p:nvSpPr>
          <p:cNvPr id="13" name="Rectangle 12"/>
          <p:cNvSpPr/>
          <p:nvPr/>
        </p:nvSpPr>
        <p:spPr>
          <a:xfrm>
            <a:off x="633790" y="3617685"/>
            <a:ext cx="1715546" cy="307777"/>
          </a:xfrm>
          <a:prstGeom prst="rect">
            <a:avLst/>
          </a:prstGeom>
        </p:spPr>
        <p:txBody>
          <a:bodyPr wrap="none">
            <a:spAutoFit/>
          </a:bodyPr>
          <a:lstStyle/>
          <a:p>
            <a:r>
              <a:rPr lang="en-US" sz="1400" b="1" dirty="0" smtClean="0">
                <a:latin typeface="Trebuchet MS"/>
                <a:cs typeface="Trebuchet MS"/>
              </a:rPr>
              <a:t>2014-2015 Winter</a:t>
            </a:r>
            <a:endParaRPr lang="en-US" sz="1600" b="1" dirty="0"/>
          </a:p>
        </p:txBody>
      </p:sp>
      <p:sp>
        <p:nvSpPr>
          <p:cNvPr id="14" name="Rectangle 13"/>
          <p:cNvSpPr/>
          <p:nvPr/>
        </p:nvSpPr>
        <p:spPr bwMode="auto">
          <a:xfrm>
            <a:off x="689429" y="3906760"/>
            <a:ext cx="7768771" cy="1439334"/>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15" name="TextBox 14"/>
          <p:cNvSpPr txBox="1"/>
          <p:nvPr/>
        </p:nvSpPr>
        <p:spPr>
          <a:xfrm>
            <a:off x="665240" y="3905498"/>
            <a:ext cx="7792960" cy="1246495"/>
          </a:xfrm>
          <a:prstGeom prst="rect">
            <a:avLst/>
          </a:prstGeom>
          <a:noFill/>
        </p:spPr>
        <p:txBody>
          <a:bodyPr wrap="square" rtlCol="0">
            <a:spAutoFit/>
          </a:bodyPr>
          <a:lstStyle/>
          <a:p>
            <a:r>
              <a:rPr lang="en-US" sz="1200" dirty="0">
                <a:latin typeface="Trebuchet MS"/>
                <a:cs typeface="Trebuchet MS"/>
              </a:rPr>
              <a:t>CS </a:t>
            </a:r>
            <a:r>
              <a:rPr lang="en-US" sz="1200" dirty="0" smtClean="0">
                <a:latin typeface="Trebuchet MS"/>
                <a:cs typeface="Trebuchet MS"/>
              </a:rPr>
              <a:t>106B | 3</a:t>
            </a:r>
            <a:r>
              <a:rPr lang="en-US" sz="1200" dirty="0">
                <a:latin typeface="Trebuchet MS"/>
                <a:cs typeface="Trebuchet MS"/>
              </a:rPr>
              <a:t>-5 </a:t>
            </a:r>
            <a:r>
              <a:rPr lang="en-US" sz="1200" dirty="0" smtClean="0">
                <a:latin typeface="Trebuchet MS"/>
                <a:cs typeface="Trebuchet MS"/>
              </a:rPr>
              <a:t>units | UG </a:t>
            </a:r>
            <a:r>
              <a:rPr lang="en-US" sz="1200" dirty="0" err="1">
                <a:latin typeface="Trebuchet MS"/>
                <a:cs typeface="Trebuchet MS"/>
              </a:rPr>
              <a:t>Reqs</a:t>
            </a:r>
            <a:r>
              <a:rPr lang="en-US" sz="1200" dirty="0">
                <a:latin typeface="Trebuchet MS"/>
                <a:cs typeface="Trebuchet MS"/>
              </a:rPr>
              <a:t>: </a:t>
            </a:r>
            <a:r>
              <a:rPr lang="en-US" sz="1200" dirty="0" err="1" smtClean="0">
                <a:latin typeface="Trebuchet MS"/>
                <a:cs typeface="Trebuchet MS"/>
              </a:rPr>
              <a:t>GER:DBEngrAppSci</a:t>
            </a:r>
            <a:r>
              <a:rPr lang="en-US" sz="1200" dirty="0" smtClean="0">
                <a:latin typeface="Trebuchet MS"/>
                <a:cs typeface="Trebuchet MS"/>
              </a:rPr>
              <a:t>, WAY-FR | Class </a:t>
            </a:r>
            <a:r>
              <a:rPr lang="en-US" sz="1200" dirty="0">
                <a:latin typeface="Trebuchet MS"/>
                <a:cs typeface="Trebuchet MS"/>
              </a:rPr>
              <a:t>#</a:t>
            </a:r>
            <a:r>
              <a:rPr lang="en-US" sz="1200" dirty="0" smtClean="0">
                <a:latin typeface="Trebuchet MS"/>
                <a:cs typeface="Trebuchet MS"/>
              </a:rPr>
              <a:t> 3489 | Section 01 |</a:t>
            </a:r>
          </a:p>
          <a:p>
            <a:pPr>
              <a:spcAft>
                <a:spcPts val="600"/>
              </a:spcAft>
            </a:pPr>
            <a:r>
              <a:rPr lang="en-US" sz="1200" dirty="0" smtClean="0">
                <a:latin typeface="Trebuchet MS"/>
                <a:cs typeface="Trebuchet MS"/>
              </a:rPr>
              <a:t>Grading</a:t>
            </a:r>
            <a:r>
              <a:rPr lang="en-US" sz="1200" dirty="0">
                <a:latin typeface="Trebuchet MS"/>
                <a:cs typeface="Trebuchet MS"/>
              </a:rPr>
              <a:t>: Letter or</a:t>
            </a:r>
            <a:r>
              <a:rPr lang="en-US" sz="1200" dirty="0" smtClean="0">
                <a:latin typeface="Trebuchet MS"/>
                <a:cs typeface="Trebuchet MS"/>
              </a:rPr>
              <a:t> S/NC|  LEC</a:t>
            </a:r>
          </a:p>
          <a:p>
            <a:pPr>
              <a:spcAft>
                <a:spcPts val="600"/>
              </a:spcAft>
            </a:pPr>
            <a:r>
              <a:rPr lang="en-US" sz="1200" dirty="0" smtClean="0">
                <a:latin typeface="Trebuchet MS"/>
                <a:cs typeface="Trebuchet MS"/>
              </a:rPr>
              <a:t>01/05/2015</a:t>
            </a:r>
            <a:r>
              <a:rPr lang="en-US" sz="900" dirty="0" smtClean="0">
                <a:latin typeface="Trebuchet MS"/>
                <a:cs typeface="Trebuchet MS"/>
              </a:rPr>
              <a:t> </a:t>
            </a:r>
            <a:r>
              <a:rPr lang="en-US" sz="1200" dirty="0" smtClean="0">
                <a:latin typeface="Trebuchet MS"/>
                <a:cs typeface="Trebuchet MS"/>
              </a:rPr>
              <a:t>-</a:t>
            </a:r>
            <a:r>
              <a:rPr lang="en-US" sz="900" dirty="0" smtClean="0">
                <a:latin typeface="Trebuchet MS"/>
                <a:cs typeface="Trebuchet MS"/>
              </a:rPr>
              <a:t> </a:t>
            </a:r>
            <a:r>
              <a:rPr lang="en-US" sz="1200" dirty="0" smtClean="0">
                <a:latin typeface="Trebuchet MS"/>
                <a:cs typeface="Trebuchet MS"/>
              </a:rPr>
              <a:t>03/13/2015 Mon, Wed, Fri 2:15 PM</a:t>
            </a:r>
            <a:r>
              <a:rPr lang="en-US" sz="1000" dirty="0" smtClean="0">
                <a:latin typeface="Trebuchet MS"/>
                <a:cs typeface="Trebuchet MS"/>
              </a:rPr>
              <a:t> </a:t>
            </a:r>
            <a:r>
              <a:rPr lang="en-US" sz="1200" dirty="0" smtClean="0">
                <a:latin typeface="Trebuchet MS"/>
                <a:cs typeface="Trebuchet MS"/>
              </a:rPr>
              <a:t>-</a:t>
            </a:r>
            <a:r>
              <a:rPr lang="en-US" sz="1000" dirty="0" smtClean="0">
                <a:latin typeface="Trebuchet MS"/>
                <a:cs typeface="Trebuchet MS"/>
              </a:rPr>
              <a:t> </a:t>
            </a:r>
            <a:r>
              <a:rPr lang="en-US" sz="1200" dirty="0" smtClean="0">
                <a:latin typeface="Trebuchet MS"/>
                <a:cs typeface="Trebuchet MS"/>
              </a:rPr>
              <a:t>3:05 PM at </a:t>
            </a:r>
            <a:r>
              <a:rPr lang="en-US" sz="1200" dirty="0" smtClean="0">
                <a:solidFill>
                  <a:srgbClr val="0000FF"/>
                </a:solidFill>
                <a:latin typeface="Trebuchet MS"/>
                <a:cs typeface="Trebuchet MS"/>
              </a:rPr>
              <a:t>Hewlett Teaching Center 200 </a:t>
            </a:r>
            <a:r>
              <a:rPr lang="en-US" sz="1200" dirty="0" smtClean="0">
                <a:latin typeface="Trebuchet MS"/>
                <a:cs typeface="Trebuchet MS"/>
              </a:rPr>
              <a:t>with Roberts, E. (PI)</a:t>
            </a:r>
          </a:p>
          <a:p>
            <a:pPr>
              <a:spcAft>
                <a:spcPts val="600"/>
              </a:spcAft>
            </a:pPr>
            <a:r>
              <a:rPr lang="en-US" sz="1200" b="1" dirty="0" smtClean="0">
                <a:latin typeface="Trebuchet MS"/>
                <a:cs typeface="Trebuchet MS"/>
              </a:rPr>
              <a:t>Instructors: </a:t>
            </a:r>
            <a:r>
              <a:rPr lang="en-US" sz="1200" dirty="0" smtClean="0">
                <a:latin typeface="Trebuchet MS"/>
                <a:cs typeface="Trebuchet MS"/>
              </a:rPr>
              <a:t>Roberts, E. (PI)</a:t>
            </a:r>
          </a:p>
          <a:p>
            <a:r>
              <a:rPr lang="en-US" sz="1200" b="1" dirty="0" smtClean="0">
                <a:latin typeface="Trebuchet MS"/>
                <a:cs typeface="Trebuchet MS"/>
              </a:rPr>
              <a:t>Notes</a:t>
            </a:r>
            <a:r>
              <a:rPr lang="en-US" sz="1200" b="1" dirty="0">
                <a:latin typeface="Trebuchet MS"/>
                <a:cs typeface="Trebuchet MS"/>
              </a:rPr>
              <a:t>:</a:t>
            </a:r>
            <a:r>
              <a:rPr lang="en-US" sz="1200" b="1" dirty="0" smtClean="0">
                <a:latin typeface="Trebuchet MS"/>
                <a:cs typeface="Trebuchet MS"/>
              </a:rPr>
              <a:t> </a:t>
            </a:r>
            <a:r>
              <a:rPr lang="en-US" sz="1200" dirty="0" smtClean="0">
                <a:latin typeface="Trebuchet MS"/>
                <a:cs typeface="Trebuchet MS"/>
              </a:rPr>
              <a:t>Same as Eng 70B. May </a:t>
            </a:r>
            <a:r>
              <a:rPr lang="en-US" sz="1200" dirty="0">
                <a:latin typeface="Trebuchet MS"/>
                <a:cs typeface="Trebuchet MS"/>
              </a:rPr>
              <a:t>be taken for 3 units by graduate students</a:t>
            </a:r>
            <a:r>
              <a:rPr lang="en-US" sz="1200" dirty="0" smtClean="0">
                <a:latin typeface="Trebuchet MS"/>
                <a:cs typeface="Trebuchet MS"/>
              </a:rPr>
              <a:t>.</a:t>
            </a:r>
            <a:endParaRPr lang="en-US" sz="1200" dirty="0">
              <a:latin typeface="Trebuchet MS"/>
              <a:cs typeface="Trebuchet MS"/>
            </a:endParaRPr>
          </a:p>
        </p:txBody>
      </p:sp>
      <p:sp>
        <p:nvSpPr>
          <p:cNvPr id="16" name="TextBox 15"/>
          <p:cNvSpPr txBox="1"/>
          <p:nvPr/>
        </p:nvSpPr>
        <p:spPr>
          <a:xfrm>
            <a:off x="505580" y="5943600"/>
            <a:ext cx="8153400" cy="492443"/>
          </a:xfrm>
          <a:prstGeom prst="rect">
            <a:avLst/>
          </a:prstGeom>
          <a:noFill/>
        </p:spPr>
        <p:txBody>
          <a:bodyPr wrap="square" rtlCol="0">
            <a:spAutoFit/>
          </a:bodyPr>
          <a:lstStyle/>
          <a:p>
            <a:pPr algn="ctr"/>
            <a:r>
              <a:rPr lang="en-US" sz="2600" i="1" dirty="0" smtClean="0"/>
              <a:t>News Flash: </a:t>
            </a:r>
            <a:r>
              <a:rPr lang="en-US" sz="2600" dirty="0" smtClean="0"/>
              <a:t>CS 106B lectures will be recorded this quarter!</a:t>
            </a:r>
            <a:endParaRPr lang="en-US"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1+#ppt_w/2"/>
                                          </p:val>
                                        </p:tav>
                                        <p:tav tm="100000">
                                          <p:val>
                                            <p:strVal val="#ppt_x"/>
                                          </p:val>
                                        </p:tav>
                                      </p:tavLst>
                                    </p:anim>
                                    <p:anim calcmode="lin" valueType="num">
                                      <p:cBhvr additive="base">
                                        <p:cTn id="8" dur="5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Is CS 106B the Right Course?</a:t>
            </a:r>
          </a:p>
        </p:txBody>
      </p:sp>
      <p:sp>
        <p:nvSpPr>
          <p:cNvPr id="7" name="Rectangle 6"/>
          <p:cNvSpPr/>
          <p:nvPr/>
        </p:nvSpPr>
        <p:spPr bwMode="auto">
          <a:xfrm>
            <a:off x="522246" y="1380043"/>
            <a:ext cx="8118316" cy="183729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8" name="TextBox 7"/>
          <p:cNvSpPr txBox="1"/>
          <p:nvPr/>
        </p:nvSpPr>
        <p:spPr>
          <a:xfrm>
            <a:off x="509210" y="1396995"/>
            <a:ext cx="8125580" cy="369332"/>
          </a:xfrm>
          <a:prstGeom prst="rect">
            <a:avLst/>
          </a:prstGeom>
          <a:noFill/>
        </p:spPr>
        <p:txBody>
          <a:bodyPr wrap="square" rtlCol="0">
            <a:spAutoFit/>
          </a:bodyPr>
          <a:lstStyle/>
          <a:p>
            <a:r>
              <a:rPr lang="en-US" sz="1800" b="1" dirty="0">
                <a:latin typeface="Trebuchet MS"/>
                <a:cs typeface="Trebuchet MS"/>
              </a:rPr>
              <a:t>CS </a:t>
            </a:r>
            <a:r>
              <a:rPr lang="en-US" sz="1800" b="1" dirty="0" smtClean="0">
                <a:latin typeface="Trebuchet MS"/>
                <a:cs typeface="Trebuchet MS"/>
              </a:rPr>
              <a:t>106A: </a:t>
            </a:r>
            <a:r>
              <a:rPr lang="en-US" sz="1600" dirty="0" smtClean="0">
                <a:latin typeface="Trebuchet MS"/>
                <a:cs typeface="Trebuchet MS"/>
              </a:rPr>
              <a:t>Programming Methodology</a:t>
            </a:r>
            <a:endParaRPr lang="en-US" sz="1600" dirty="0">
              <a:latin typeface="Trebuchet MS"/>
              <a:cs typeface="Trebuchet MS"/>
            </a:endParaRPr>
          </a:p>
        </p:txBody>
      </p:sp>
      <p:sp>
        <p:nvSpPr>
          <p:cNvPr id="9" name="TextBox 8"/>
          <p:cNvSpPr txBox="1"/>
          <p:nvPr/>
        </p:nvSpPr>
        <p:spPr>
          <a:xfrm>
            <a:off x="597504" y="1672770"/>
            <a:ext cx="8037286" cy="830997"/>
          </a:xfrm>
          <a:prstGeom prst="rect">
            <a:avLst/>
          </a:prstGeom>
          <a:noFill/>
        </p:spPr>
        <p:txBody>
          <a:bodyPr wrap="square" rtlCol="0">
            <a:spAutoFit/>
          </a:bodyPr>
          <a:lstStyle/>
          <a:p>
            <a:r>
              <a:rPr lang="en-US" sz="1200" dirty="0">
                <a:latin typeface="Trebuchet MS"/>
                <a:cs typeface="Trebuchet MS"/>
              </a:rPr>
              <a:t>Introduction to the engineering of computer applications emphasizing modern software engineering principles: object-oriented design, decomposition, encapsulation, abstraction, and testing. Uses the Java programming language. Emphasis is on good programming style and the built-in facilities of the Java language. No prior programming experience required.</a:t>
            </a:r>
          </a:p>
        </p:txBody>
      </p:sp>
      <p:sp>
        <p:nvSpPr>
          <p:cNvPr id="10" name="TextBox 9"/>
          <p:cNvSpPr txBox="1"/>
          <p:nvPr/>
        </p:nvSpPr>
        <p:spPr>
          <a:xfrm>
            <a:off x="597504" y="2481945"/>
            <a:ext cx="7848600" cy="276999"/>
          </a:xfrm>
          <a:prstGeom prst="rect">
            <a:avLst/>
          </a:prstGeom>
          <a:noFill/>
        </p:spPr>
        <p:txBody>
          <a:bodyPr wrap="square" rtlCol="0">
            <a:spAutoFit/>
          </a:bodyPr>
          <a:lstStyle/>
          <a:p>
            <a:r>
              <a:rPr lang="en-US" sz="1200" b="1" dirty="0">
                <a:solidFill>
                  <a:srgbClr val="009900"/>
                </a:solidFill>
                <a:latin typeface="Trebuchet MS"/>
                <a:cs typeface="Trebuchet MS"/>
              </a:rPr>
              <a:t>Terms: </a:t>
            </a:r>
            <a:r>
              <a:rPr lang="en-US" sz="1200" b="1" dirty="0" err="1">
                <a:solidFill>
                  <a:srgbClr val="009900"/>
                </a:solidFill>
                <a:latin typeface="Trebuchet MS"/>
                <a:cs typeface="Trebuchet MS"/>
              </a:rPr>
              <a:t>Aut</a:t>
            </a:r>
            <a:r>
              <a:rPr lang="en-US" sz="1200" b="1" dirty="0">
                <a:solidFill>
                  <a:srgbClr val="009900"/>
                </a:solidFill>
                <a:latin typeface="Trebuchet MS"/>
                <a:cs typeface="Trebuchet MS"/>
              </a:rPr>
              <a:t>, Win, </a:t>
            </a:r>
            <a:r>
              <a:rPr lang="en-US" sz="1200" b="1" dirty="0" err="1">
                <a:solidFill>
                  <a:srgbClr val="009900"/>
                </a:solidFill>
                <a:latin typeface="Trebuchet MS"/>
                <a:cs typeface="Trebuchet MS"/>
              </a:rPr>
              <a:t>Spr</a:t>
            </a:r>
            <a:r>
              <a:rPr lang="en-US" sz="1200" b="1" dirty="0">
                <a:solidFill>
                  <a:srgbClr val="009900"/>
                </a:solidFill>
                <a:latin typeface="Trebuchet MS"/>
                <a:cs typeface="Trebuchet MS"/>
              </a:rPr>
              <a:t>, </a:t>
            </a:r>
            <a:r>
              <a:rPr lang="en-US" sz="1200" b="1" dirty="0" smtClean="0">
                <a:solidFill>
                  <a:srgbClr val="009900"/>
                </a:solidFill>
                <a:latin typeface="Trebuchet MS"/>
                <a:cs typeface="Trebuchet MS"/>
              </a:rPr>
              <a:t>Sum | Units</a:t>
            </a:r>
            <a:r>
              <a:rPr lang="en-US" sz="1200" b="1" dirty="0">
                <a:solidFill>
                  <a:srgbClr val="009900"/>
                </a:solidFill>
                <a:latin typeface="Trebuchet MS"/>
                <a:cs typeface="Trebuchet MS"/>
              </a:rPr>
              <a:t>: 3-</a:t>
            </a:r>
            <a:r>
              <a:rPr lang="en-US" sz="1200" b="1" dirty="0" smtClean="0">
                <a:solidFill>
                  <a:srgbClr val="009900"/>
                </a:solidFill>
                <a:latin typeface="Trebuchet MS"/>
                <a:cs typeface="Trebuchet MS"/>
              </a:rPr>
              <a:t>5 | UG </a:t>
            </a:r>
            <a:r>
              <a:rPr lang="en-US" sz="1200" b="1" dirty="0" err="1">
                <a:solidFill>
                  <a:srgbClr val="009900"/>
                </a:solidFill>
                <a:latin typeface="Trebuchet MS"/>
                <a:cs typeface="Trebuchet MS"/>
              </a:rPr>
              <a:t>Reqs</a:t>
            </a:r>
            <a:r>
              <a:rPr lang="en-US" sz="1200" b="1" dirty="0">
                <a:solidFill>
                  <a:srgbClr val="009900"/>
                </a:solidFill>
                <a:latin typeface="Trebuchet MS"/>
                <a:cs typeface="Trebuchet MS"/>
              </a:rPr>
              <a:t>: </a:t>
            </a:r>
            <a:r>
              <a:rPr lang="en-US" sz="1200" b="1" dirty="0" err="1" smtClean="0">
                <a:solidFill>
                  <a:srgbClr val="009900"/>
                </a:solidFill>
                <a:latin typeface="Trebuchet MS"/>
                <a:cs typeface="Trebuchet MS"/>
              </a:rPr>
              <a:t>GER:DBEngrAppSci</a:t>
            </a:r>
            <a:r>
              <a:rPr lang="en-US" sz="1200" b="1" dirty="0" smtClean="0">
                <a:solidFill>
                  <a:srgbClr val="009900"/>
                </a:solidFill>
                <a:latin typeface="Trebuchet MS"/>
                <a:cs typeface="Trebuchet MS"/>
              </a:rPr>
              <a:t>, WAY-FR | Grading</a:t>
            </a:r>
            <a:r>
              <a:rPr lang="en-US" sz="1200" b="1" dirty="0">
                <a:solidFill>
                  <a:srgbClr val="009900"/>
                </a:solidFill>
                <a:latin typeface="Trebuchet MS"/>
                <a:cs typeface="Trebuchet MS"/>
              </a:rPr>
              <a:t>: Letter or</a:t>
            </a:r>
            <a:r>
              <a:rPr lang="en-US" sz="1200" b="1" dirty="0" smtClean="0">
                <a:solidFill>
                  <a:srgbClr val="009900"/>
                </a:solidFill>
                <a:latin typeface="Trebuchet MS"/>
                <a:cs typeface="Trebuchet MS"/>
              </a:rPr>
              <a:t> S/NC</a:t>
            </a:r>
            <a:endParaRPr lang="en-US" sz="1200" b="1" dirty="0">
              <a:solidFill>
                <a:srgbClr val="009900"/>
              </a:solidFill>
              <a:latin typeface="Trebuchet MS"/>
              <a:cs typeface="Trebuchet MS"/>
            </a:endParaRPr>
          </a:p>
        </p:txBody>
      </p:sp>
      <p:sp>
        <p:nvSpPr>
          <p:cNvPr id="11" name="TextBox 10"/>
          <p:cNvSpPr txBox="1"/>
          <p:nvPr/>
        </p:nvSpPr>
        <p:spPr>
          <a:xfrm>
            <a:off x="597504" y="2744403"/>
            <a:ext cx="7848600" cy="276999"/>
          </a:xfrm>
          <a:prstGeom prst="rect">
            <a:avLst/>
          </a:prstGeom>
          <a:noFill/>
        </p:spPr>
        <p:txBody>
          <a:bodyPr wrap="square" rtlCol="0">
            <a:spAutoFit/>
          </a:bodyPr>
          <a:lstStyle/>
          <a:p>
            <a:r>
              <a:rPr lang="en-US" sz="1200" b="1" dirty="0" smtClean="0">
                <a:solidFill>
                  <a:srgbClr val="009900"/>
                </a:solidFill>
                <a:latin typeface="Trebuchet MS"/>
                <a:cs typeface="Trebuchet MS"/>
              </a:rPr>
              <a:t>Instructors:  </a:t>
            </a:r>
            <a:r>
              <a:rPr lang="en-US" sz="1200" dirty="0" smtClean="0"/>
              <a:t> </a:t>
            </a:r>
            <a:r>
              <a:rPr lang="en-US" sz="1200" b="1" dirty="0" err="1" smtClean="0">
                <a:solidFill>
                  <a:srgbClr val="009900"/>
                </a:solidFill>
                <a:latin typeface="Trebuchet MS"/>
                <a:cs typeface="Trebuchet MS"/>
              </a:rPr>
              <a:t>Sahami</a:t>
            </a:r>
            <a:r>
              <a:rPr lang="en-US" sz="1200" b="1" dirty="0" smtClean="0">
                <a:solidFill>
                  <a:srgbClr val="009900"/>
                </a:solidFill>
                <a:latin typeface="Trebuchet MS"/>
                <a:cs typeface="Trebuchet MS"/>
              </a:rPr>
              <a:t>, M. (PI) ; Schwarz, K. (PI) ; </a:t>
            </a:r>
            <a:r>
              <a:rPr lang="en-US" sz="1200" b="1" dirty="0" err="1" smtClean="0">
                <a:solidFill>
                  <a:srgbClr val="009900"/>
                </a:solidFill>
                <a:latin typeface="Trebuchet MS"/>
                <a:cs typeface="Trebuchet MS"/>
              </a:rPr>
              <a:t>Stepp</a:t>
            </a:r>
            <a:r>
              <a:rPr lang="en-US" sz="1200" b="1" dirty="0" smtClean="0">
                <a:solidFill>
                  <a:srgbClr val="009900"/>
                </a:solidFill>
                <a:latin typeface="Trebuchet MS"/>
                <a:cs typeface="Trebuchet MS"/>
              </a:rPr>
              <a:t>, M. (PI)</a:t>
            </a:r>
            <a:endParaRPr lang="en-US" sz="1200" b="1" dirty="0">
              <a:solidFill>
                <a:srgbClr val="009900"/>
              </a:solidFill>
              <a:latin typeface="Trebuchet MS"/>
              <a:cs typeface="Trebuchet MS"/>
            </a:endParaRPr>
          </a:p>
        </p:txBody>
      </p:sp>
      <p:sp>
        <p:nvSpPr>
          <p:cNvPr id="18" name="Rectangle 17"/>
          <p:cNvSpPr/>
          <p:nvPr/>
        </p:nvSpPr>
        <p:spPr bwMode="auto">
          <a:xfrm>
            <a:off x="522246" y="3808765"/>
            <a:ext cx="8118316" cy="1706663"/>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New Roman" charset="0"/>
            </a:endParaRPr>
          </a:p>
        </p:txBody>
      </p:sp>
      <p:sp>
        <p:nvSpPr>
          <p:cNvPr id="19" name="TextBox 18"/>
          <p:cNvSpPr txBox="1"/>
          <p:nvPr/>
        </p:nvSpPr>
        <p:spPr>
          <a:xfrm>
            <a:off x="521305" y="3825718"/>
            <a:ext cx="8125580" cy="369332"/>
          </a:xfrm>
          <a:prstGeom prst="rect">
            <a:avLst/>
          </a:prstGeom>
          <a:noFill/>
        </p:spPr>
        <p:txBody>
          <a:bodyPr wrap="square" rtlCol="0">
            <a:spAutoFit/>
          </a:bodyPr>
          <a:lstStyle/>
          <a:p>
            <a:r>
              <a:rPr lang="en-US" sz="1800" b="1" dirty="0">
                <a:latin typeface="Trebuchet MS"/>
                <a:cs typeface="Trebuchet MS"/>
              </a:rPr>
              <a:t>CS </a:t>
            </a:r>
            <a:r>
              <a:rPr lang="en-US" sz="1800" b="1" dirty="0" smtClean="0">
                <a:latin typeface="Trebuchet MS"/>
                <a:cs typeface="Trebuchet MS"/>
              </a:rPr>
              <a:t>106X: </a:t>
            </a:r>
            <a:r>
              <a:rPr lang="en-US" sz="1600" dirty="0" smtClean="0">
                <a:latin typeface="Trebuchet MS"/>
                <a:cs typeface="Trebuchet MS"/>
              </a:rPr>
              <a:t>Programming Abstractions (Accelerated)</a:t>
            </a:r>
            <a:endParaRPr lang="en-US" sz="1600" dirty="0">
              <a:latin typeface="Trebuchet MS"/>
              <a:cs typeface="Trebuchet MS"/>
            </a:endParaRPr>
          </a:p>
        </p:txBody>
      </p:sp>
      <p:sp>
        <p:nvSpPr>
          <p:cNvPr id="20" name="TextBox 19"/>
          <p:cNvSpPr txBox="1"/>
          <p:nvPr/>
        </p:nvSpPr>
        <p:spPr>
          <a:xfrm>
            <a:off x="609599" y="4101493"/>
            <a:ext cx="8001001" cy="646331"/>
          </a:xfrm>
          <a:prstGeom prst="rect">
            <a:avLst/>
          </a:prstGeom>
          <a:noFill/>
        </p:spPr>
        <p:txBody>
          <a:bodyPr wrap="square" rtlCol="0">
            <a:spAutoFit/>
          </a:bodyPr>
          <a:lstStyle/>
          <a:p>
            <a:r>
              <a:rPr lang="en-US" sz="1200" dirty="0">
                <a:latin typeface="Trebuchet MS"/>
                <a:cs typeface="Trebuchet MS"/>
              </a:rPr>
              <a:t>Intensive version of 106B for students with a strong programming background interested in a rigorous treatment of the topics at an accelerated pace. Additional advanced material and more challenging </a:t>
            </a:r>
            <a:r>
              <a:rPr lang="en-US" sz="1200" dirty="0" smtClean="0">
                <a:latin typeface="Trebuchet MS"/>
                <a:cs typeface="Trebuchet MS"/>
              </a:rPr>
              <a:t>projects.</a:t>
            </a:r>
          </a:p>
          <a:p>
            <a:r>
              <a:rPr lang="en-US" sz="1200" dirty="0" smtClean="0">
                <a:latin typeface="Trebuchet MS"/>
                <a:cs typeface="Trebuchet MS"/>
              </a:rPr>
              <a:t>Prerequisite</a:t>
            </a:r>
            <a:r>
              <a:rPr lang="en-US" sz="1200" dirty="0">
                <a:latin typeface="Trebuchet MS"/>
                <a:cs typeface="Trebuchet MS"/>
              </a:rPr>
              <a:t>: excellence in 106A or equivalent, or consent of instructor.</a:t>
            </a:r>
          </a:p>
        </p:txBody>
      </p:sp>
      <p:sp>
        <p:nvSpPr>
          <p:cNvPr id="21" name="TextBox 20"/>
          <p:cNvSpPr txBox="1"/>
          <p:nvPr/>
        </p:nvSpPr>
        <p:spPr>
          <a:xfrm>
            <a:off x="609599" y="4724400"/>
            <a:ext cx="7848600" cy="276999"/>
          </a:xfrm>
          <a:prstGeom prst="rect">
            <a:avLst/>
          </a:prstGeom>
          <a:noFill/>
        </p:spPr>
        <p:txBody>
          <a:bodyPr wrap="square" rtlCol="0">
            <a:spAutoFit/>
          </a:bodyPr>
          <a:lstStyle/>
          <a:p>
            <a:r>
              <a:rPr lang="en-US" sz="1200" b="1" dirty="0">
                <a:solidFill>
                  <a:srgbClr val="009900"/>
                </a:solidFill>
                <a:latin typeface="Trebuchet MS"/>
                <a:cs typeface="Trebuchet MS"/>
              </a:rPr>
              <a:t>Terms: </a:t>
            </a:r>
            <a:r>
              <a:rPr lang="en-US" sz="1200" b="1" dirty="0" err="1" smtClean="0">
                <a:solidFill>
                  <a:srgbClr val="009900"/>
                </a:solidFill>
                <a:latin typeface="Trebuchet MS"/>
                <a:cs typeface="Trebuchet MS"/>
              </a:rPr>
              <a:t>Aut</a:t>
            </a:r>
            <a:r>
              <a:rPr lang="en-US" sz="1200" b="1" dirty="0" smtClean="0">
                <a:solidFill>
                  <a:srgbClr val="009900"/>
                </a:solidFill>
                <a:latin typeface="Trebuchet MS"/>
                <a:cs typeface="Trebuchet MS"/>
              </a:rPr>
              <a:t> | Units</a:t>
            </a:r>
            <a:r>
              <a:rPr lang="en-US" sz="1200" b="1" dirty="0">
                <a:solidFill>
                  <a:srgbClr val="009900"/>
                </a:solidFill>
                <a:latin typeface="Trebuchet MS"/>
                <a:cs typeface="Trebuchet MS"/>
              </a:rPr>
              <a:t>: 3-</a:t>
            </a:r>
            <a:r>
              <a:rPr lang="en-US" sz="1200" b="1" dirty="0" smtClean="0">
                <a:solidFill>
                  <a:srgbClr val="009900"/>
                </a:solidFill>
                <a:latin typeface="Trebuchet MS"/>
                <a:cs typeface="Trebuchet MS"/>
              </a:rPr>
              <a:t>5 | UG </a:t>
            </a:r>
            <a:r>
              <a:rPr lang="en-US" sz="1200" b="1" dirty="0" err="1">
                <a:solidFill>
                  <a:srgbClr val="009900"/>
                </a:solidFill>
                <a:latin typeface="Trebuchet MS"/>
                <a:cs typeface="Trebuchet MS"/>
              </a:rPr>
              <a:t>Reqs</a:t>
            </a:r>
            <a:r>
              <a:rPr lang="en-US" sz="1200" b="1" dirty="0">
                <a:solidFill>
                  <a:srgbClr val="009900"/>
                </a:solidFill>
                <a:latin typeface="Trebuchet MS"/>
                <a:cs typeface="Trebuchet MS"/>
              </a:rPr>
              <a:t>: </a:t>
            </a:r>
            <a:r>
              <a:rPr lang="en-US" sz="1200" b="1" dirty="0" err="1" smtClean="0">
                <a:solidFill>
                  <a:srgbClr val="009900"/>
                </a:solidFill>
                <a:latin typeface="Trebuchet MS"/>
                <a:cs typeface="Trebuchet MS"/>
              </a:rPr>
              <a:t>GER:DBEngrAppSci</a:t>
            </a:r>
            <a:r>
              <a:rPr lang="en-US" sz="1200" b="1" dirty="0" smtClean="0">
                <a:solidFill>
                  <a:srgbClr val="009900"/>
                </a:solidFill>
                <a:latin typeface="Trebuchet MS"/>
                <a:cs typeface="Trebuchet MS"/>
              </a:rPr>
              <a:t>, WAY-FR | Grading</a:t>
            </a:r>
            <a:r>
              <a:rPr lang="en-US" sz="1200" b="1" dirty="0">
                <a:solidFill>
                  <a:srgbClr val="009900"/>
                </a:solidFill>
                <a:latin typeface="Trebuchet MS"/>
                <a:cs typeface="Trebuchet MS"/>
              </a:rPr>
              <a:t>: Letter or</a:t>
            </a:r>
            <a:r>
              <a:rPr lang="en-US" sz="1200" b="1" dirty="0" smtClean="0">
                <a:solidFill>
                  <a:srgbClr val="009900"/>
                </a:solidFill>
                <a:latin typeface="Trebuchet MS"/>
                <a:cs typeface="Trebuchet MS"/>
              </a:rPr>
              <a:t> S/NC</a:t>
            </a:r>
            <a:endParaRPr lang="en-US" sz="1200" b="1" dirty="0">
              <a:solidFill>
                <a:srgbClr val="009900"/>
              </a:solidFill>
              <a:latin typeface="Trebuchet MS"/>
              <a:cs typeface="Trebuchet MS"/>
            </a:endParaRPr>
          </a:p>
        </p:txBody>
      </p:sp>
      <p:sp>
        <p:nvSpPr>
          <p:cNvPr id="22" name="TextBox 21"/>
          <p:cNvSpPr txBox="1"/>
          <p:nvPr/>
        </p:nvSpPr>
        <p:spPr>
          <a:xfrm>
            <a:off x="609599" y="4986858"/>
            <a:ext cx="7848600" cy="276999"/>
          </a:xfrm>
          <a:prstGeom prst="rect">
            <a:avLst/>
          </a:prstGeom>
          <a:noFill/>
        </p:spPr>
        <p:txBody>
          <a:bodyPr wrap="square" rtlCol="0">
            <a:spAutoFit/>
          </a:bodyPr>
          <a:lstStyle/>
          <a:p>
            <a:r>
              <a:rPr lang="en-US" sz="1200" b="1" dirty="0" smtClean="0">
                <a:solidFill>
                  <a:srgbClr val="009900"/>
                </a:solidFill>
                <a:latin typeface="Trebuchet MS"/>
                <a:cs typeface="Trebuchet MS"/>
              </a:rPr>
              <a:t>Instructors:  Lee, </a:t>
            </a:r>
            <a:r>
              <a:rPr lang="en-US" sz="1200" b="1" dirty="0">
                <a:solidFill>
                  <a:srgbClr val="009900"/>
                </a:solidFill>
                <a:latin typeface="Trebuchet MS"/>
                <a:cs typeface="Trebuchet MS"/>
              </a:rPr>
              <a:t>C</a:t>
            </a:r>
            <a:r>
              <a:rPr lang="en-US" sz="1200" b="1" dirty="0" smtClean="0">
                <a:solidFill>
                  <a:srgbClr val="009900"/>
                </a:solidFill>
                <a:latin typeface="Trebuchet MS"/>
                <a:cs typeface="Trebuchet MS"/>
              </a:rPr>
              <a:t>. </a:t>
            </a:r>
            <a:r>
              <a:rPr lang="en-US" sz="1200" b="1" dirty="0">
                <a:solidFill>
                  <a:srgbClr val="009900"/>
                </a:solidFill>
                <a:latin typeface="Trebuchet MS"/>
                <a:cs typeface="Trebuchet MS"/>
              </a:rPr>
              <a:t>(PI</a:t>
            </a:r>
            <a:r>
              <a:rPr lang="en-US" sz="1200" b="1" dirty="0" smtClean="0">
                <a:solidFill>
                  <a:srgbClr val="009900"/>
                </a:solidFill>
                <a:latin typeface="Trebuchet MS"/>
                <a:cs typeface="Trebuchet MS"/>
              </a:rPr>
              <a:t>)</a:t>
            </a:r>
            <a:endParaRPr lang="en-US" sz="1200" b="1" dirty="0">
              <a:solidFill>
                <a:srgbClr val="009900"/>
              </a:solidFill>
              <a:latin typeface="Trebuchet MS"/>
              <a:cs typeface="Trebuchet M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8818"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Degree Production </a:t>
            </a:r>
            <a:r>
              <a:rPr lang="en-US" sz="4000" i="1">
                <a:solidFill>
                  <a:srgbClr val="FF0000"/>
                </a:solidFill>
              </a:rPr>
              <a:t>vs.</a:t>
            </a:r>
            <a:r>
              <a:rPr lang="en-US" sz="4000">
                <a:solidFill>
                  <a:srgbClr val="FF0000"/>
                </a:solidFill>
              </a:rPr>
              <a:t> Job Openings</a:t>
            </a:r>
            <a:endParaRPr lang="en-US" sz="3600">
              <a:solidFill>
                <a:srgbClr val="FF0000"/>
              </a:solidFill>
            </a:endParaRPr>
          </a:p>
        </p:txBody>
      </p:sp>
      <p:sp>
        <p:nvSpPr>
          <p:cNvPr id="418865" name="Text Box 49"/>
          <p:cNvSpPr txBox="1">
            <a:spLocks noChangeArrowheads="1"/>
          </p:cNvSpPr>
          <p:nvPr/>
        </p:nvSpPr>
        <p:spPr bwMode="auto">
          <a:xfrm>
            <a:off x="1117600" y="5016500"/>
            <a:ext cx="7772400" cy="1358900"/>
          </a:xfrm>
          <a:prstGeom prst="rect">
            <a:avLst/>
          </a:prstGeom>
          <a:noFill/>
          <a:ln w="9525">
            <a:noFill/>
            <a:miter lim="800000"/>
            <a:headEnd/>
            <a:tailEnd/>
          </a:ln>
          <a:effectLst/>
        </p:spPr>
        <p:txBody>
          <a:bodyPr>
            <a:prstTxWarp prst="textNoShape">
              <a:avLst/>
            </a:prstTxWarp>
            <a:spAutoFit/>
          </a:bodyPr>
          <a:lstStyle/>
          <a:p>
            <a:pPr algn="just">
              <a:lnSpc>
                <a:spcPct val="85000"/>
              </a:lnSpc>
              <a:spcBef>
                <a:spcPct val="50000"/>
              </a:spcBef>
            </a:pPr>
            <a:r>
              <a:rPr lang="en-US" sz="1400"/>
              <a:t>Adapted from a presentation by John Sargent, Senior Policy Analyst, Department of Commerce, at the CRA Computing Research Summit, February 23, 2004.  Original sources listed as National Science Foundation/Division of Science Resources Statistics; degree data from Department of Education/National Center for Education Statistics:  Integrated Postsecondary Education Data System Completions Survey; and NSF/SRS; Survey of Earned Doctorates; and Projected Annual Average Job Openings derived from Department of Commerce (Office of Technology Policy) analysis of Bureau of Labor Statistics 2002-2012 projections.  See </a:t>
            </a:r>
            <a:r>
              <a:rPr lang="en-US" sz="1200" b="1">
                <a:solidFill>
                  <a:srgbClr val="0000EE"/>
                </a:solidFill>
                <a:latin typeface="Courier New" charset="0"/>
              </a:rPr>
              <a:t>http://www.cra.org/govaffairs/content.php?cid=22</a:t>
            </a:r>
            <a:r>
              <a:rPr lang="en-US" sz="1400"/>
              <a:t>.</a:t>
            </a:r>
          </a:p>
        </p:txBody>
      </p:sp>
      <p:sp>
        <p:nvSpPr>
          <p:cNvPr id="418866" name="Text Box 50"/>
          <p:cNvSpPr txBox="1">
            <a:spLocks noChangeArrowheads="1"/>
          </p:cNvSpPr>
          <p:nvPr/>
        </p:nvSpPr>
        <p:spPr bwMode="auto">
          <a:xfrm>
            <a:off x="381000" y="5016500"/>
            <a:ext cx="1066800" cy="273050"/>
          </a:xfrm>
          <a:prstGeom prst="rect">
            <a:avLst/>
          </a:prstGeom>
          <a:noFill/>
          <a:ln w="9525">
            <a:noFill/>
            <a:miter lim="800000"/>
            <a:headEnd/>
            <a:tailEnd/>
          </a:ln>
          <a:effectLst/>
        </p:spPr>
        <p:txBody>
          <a:bodyPr>
            <a:prstTxWarp prst="textNoShape">
              <a:avLst/>
            </a:prstTxWarp>
            <a:spAutoFit/>
          </a:bodyPr>
          <a:lstStyle/>
          <a:p>
            <a:pPr algn="just">
              <a:lnSpc>
                <a:spcPct val="85000"/>
              </a:lnSpc>
              <a:spcBef>
                <a:spcPct val="50000"/>
              </a:spcBef>
            </a:pPr>
            <a:r>
              <a:rPr lang="en-US" sz="1400"/>
              <a:t>Sources:</a:t>
            </a:r>
          </a:p>
        </p:txBody>
      </p:sp>
      <p:sp>
        <p:nvSpPr>
          <p:cNvPr id="418867" name="Line 51"/>
          <p:cNvSpPr>
            <a:spLocks noChangeShapeType="1"/>
          </p:cNvSpPr>
          <p:nvPr/>
        </p:nvSpPr>
        <p:spPr bwMode="auto">
          <a:xfrm>
            <a:off x="2413000" y="6324600"/>
            <a:ext cx="4445000" cy="0"/>
          </a:xfrm>
          <a:prstGeom prst="line">
            <a:avLst/>
          </a:prstGeom>
          <a:noFill/>
          <a:ln w="9525">
            <a:solidFill>
              <a:srgbClr val="0000EE"/>
            </a:solidFill>
            <a:round/>
            <a:headEnd/>
            <a:tailEnd/>
          </a:ln>
          <a:effectLst/>
        </p:spPr>
        <p:txBody>
          <a:bodyPr wrap="none" anchor="ctr">
            <a:prstTxWarp prst="textNoShape">
              <a:avLst/>
            </a:prstTxWarp>
          </a:bodyPr>
          <a:lstStyle/>
          <a:p>
            <a:endParaRPr lang="en-US"/>
          </a:p>
        </p:txBody>
      </p:sp>
      <p:sp>
        <p:nvSpPr>
          <p:cNvPr id="418868" name="Rectangle 52">
            <a:hlinkClick r:id="rId3"/>
          </p:cNvPr>
          <p:cNvSpPr>
            <a:spLocks noChangeArrowheads="1"/>
          </p:cNvSpPr>
          <p:nvPr/>
        </p:nvSpPr>
        <p:spPr bwMode="auto">
          <a:xfrm>
            <a:off x="2438400" y="6124575"/>
            <a:ext cx="4419600" cy="276225"/>
          </a:xfrm>
          <a:prstGeom prst="rect">
            <a:avLst/>
          </a:prstGeom>
          <a:noFill/>
          <a:ln w="9525">
            <a:noFill/>
            <a:miter lim="800000"/>
            <a:headEnd/>
            <a:tailEnd/>
          </a:ln>
          <a:effectLst/>
        </p:spPr>
        <p:txBody>
          <a:bodyPr wrap="none" anchor="ctr">
            <a:prstTxWarp prst="textNoShape">
              <a:avLst/>
            </a:prstTxWarp>
          </a:bodyPr>
          <a:lstStyle/>
          <a:p>
            <a:endParaRPr lang="en-US"/>
          </a:p>
        </p:txBody>
      </p:sp>
      <p:pic>
        <p:nvPicPr>
          <p:cNvPr id="53" name="Picture 52"/>
          <p:cNvPicPr>
            <a:picLocks noChangeAspect="1"/>
          </p:cNvPicPr>
          <p:nvPr/>
        </p:nvPicPr>
        <p:blipFill>
          <a:blip r:embed="rId4"/>
          <a:stretch>
            <a:fillRect/>
          </a:stretch>
        </p:blipFill>
        <p:spPr>
          <a:xfrm>
            <a:off x="421260" y="1078782"/>
            <a:ext cx="8322691" cy="380517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664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Big Ideas in CS 106B</a:t>
            </a:r>
            <a:endParaRPr lang="en-US" sz="3600" dirty="0">
              <a:solidFill>
                <a:srgbClr val="FF0000"/>
              </a:solidFill>
            </a:endParaRPr>
          </a:p>
        </p:txBody>
      </p:sp>
      <p:sp>
        <p:nvSpPr>
          <p:cNvPr id="496643" name="Rectangle 3"/>
          <p:cNvSpPr>
            <a:spLocks noGrp="1" noChangeAspect="1" noChangeArrowheads="1"/>
          </p:cNvSpPr>
          <p:nvPr>
            <p:ph type="body" idx="1"/>
          </p:nvPr>
        </p:nvSpPr>
        <p:spPr>
          <a:xfrm>
            <a:off x="495300" y="1422400"/>
            <a:ext cx="8153400" cy="4165600"/>
          </a:xfrm>
          <a:noFill/>
          <a:ln/>
        </p:spPr>
        <p:txBody>
          <a:bodyPr/>
          <a:lstStyle/>
          <a:p>
            <a:pPr algn="just">
              <a:lnSpc>
                <a:spcPct val="85000"/>
              </a:lnSpc>
              <a:spcBef>
                <a:spcPct val="0"/>
              </a:spcBef>
              <a:spcAft>
                <a:spcPct val="50000"/>
              </a:spcAft>
            </a:pPr>
            <a:r>
              <a:rPr lang="en-US" sz="2400" b="1" i="1" dirty="0"/>
              <a:t>Recursion</a:t>
            </a:r>
            <a:r>
              <a:rPr lang="en-US" sz="2400" i="1" dirty="0"/>
              <a:t>.</a:t>
            </a:r>
            <a:r>
              <a:rPr lang="en-US" sz="2400" dirty="0"/>
              <a:t>  Recursion is an enormously powerful technique that enables you to solve complex problems that you would never be able to solve without it. </a:t>
            </a:r>
            <a:endParaRPr lang="en-US" sz="2400" dirty="0" smtClean="0"/>
          </a:p>
          <a:p>
            <a:pPr algn="just">
              <a:lnSpc>
                <a:spcPct val="85000"/>
              </a:lnSpc>
              <a:spcBef>
                <a:spcPct val="0"/>
              </a:spcBef>
              <a:spcAft>
                <a:spcPct val="50000"/>
              </a:spcAft>
            </a:pPr>
            <a:r>
              <a:rPr lang="en-US" sz="2400" b="1" i="1" dirty="0" smtClean="0"/>
              <a:t>Data abstraction</a:t>
            </a:r>
            <a:r>
              <a:rPr lang="en-US" sz="2400" i="1" dirty="0" smtClean="0"/>
              <a:t>.</a:t>
            </a:r>
            <a:r>
              <a:rPr lang="en-US" sz="2400" dirty="0" smtClean="0"/>
              <a:t> For most of the quarter, we’ll be learning about a variety of abstract data types that will prove to be enormously valuable as you write programs.</a:t>
            </a:r>
          </a:p>
          <a:p>
            <a:pPr algn="just">
              <a:lnSpc>
                <a:spcPct val="85000"/>
              </a:lnSpc>
              <a:spcBef>
                <a:spcPct val="0"/>
              </a:spcBef>
              <a:spcAft>
                <a:spcPct val="50000"/>
              </a:spcAft>
            </a:pPr>
            <a:r>
              <a:rPr lang="en-US" sz="2400" b="1" i="1" dirty="0" smtClean="0"/>
              <a:t>Algorithmic efficiency</a:t>
            </a:r>
            <a:r>
              <a:rPr lang="en-US" sz="2400" i="1" dirty="0" smtClean="0"/>
              <a:t>.</a:t>
            </a:r>
            <a:r>
              <a:rPr lang="en-US" sz="2400" dirty="0" smtClean="0"/>
              <a:t> As you will learn over the course of the quarter, different algorithms can vary enormously in terms of the amount of time required to solve a particular problem.  In CS</a:t>
            </a:r>
            <a:r>
              <a:rPr lang="en-US" sz="1400" dirty="0" smtClean="0"/>
              <a:t> </a:t>
            </a:r>
            <a:r>
              <a:rPr lang="en-US" sz="2400" dirty="0" smtClean="0"/>
              <a:t>106B, you will learn how to measure algorithmic efficiency along with some general techniques for developing efficient algorithms.</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664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66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643" grpId="0"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120900" y="1282812"/>
            <a:ext cx="4914900" cy="4914900"/>
            <a:chOff x="1336" y="616"/>
            <a:chExt cx="3096" cy="3096"/>
          </a:xfrm>
        </p:grpSpPr>
        <p:sp>
          <p:nvSpPr>
            <p:cNvPr id="4099" name="Rectangle 3"/>
            <p:cNvSpPr>
              <a:spLocks noChangeArrowheads="1"/>
            </p:cNvSpPr>
            <p:nvPr/>
          </p:nvSpPr>
          <p:spPr bwMode="auto">
            <a:xfrm>
              <a:off x="1340" y="620"/>
              <a:ext cx="3088" cy="3088"/>
            </a:xfrm>
            <a:prstGeom prst="rect">
              <a:avLst/>
            </a:prstGeom>
            <a:solidFill>
              <a:srgbClr val="FFFFFF"/>
            </a:solidFill>
            <a:ln w="25400">
              <a:solidFill>
                <a:schemeClr val="tx1"/>
              </a:solidFill>
              <a:miter lim="800000"/>
              <a:headEnd/>
              <a:tailEnd/>
            </a:ln>
            <a:effectLst/>
          </p:spPr>
          <p:txBody>
            <a:bodyPr anchor="ctr">
              <a:prstTxWarp prst="textNoShape">
                <a:avLst/>
              </a:prstTxWarp>
            </a:bodyPr>
            <a:lstStyle/>
            <a:p>
              <a:endParaRPr lang="en-US"/>
            </a:p>
          </p:txBody>
        </p:sp>
        <p:sp>
          <p:nvSpPr>
            <p:cNvPr id="4100" name="Line 4"/>
            <p:cNvSpPr>
              <a:spLocks noChangeShapeType="1"/>
            </p:cNvSpPr>
            <p:nvPr/>
          </p:nvSpPr>
          <p:spPr bwMode="auto">
            <a:xfrm>
              <a:off x="14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1" name="Line 5"/>
            <p:cNvSpPr>
              <a:spLocks noChangeShapeType="1"/>
            </p:cNvSpPr>
            <p:nvPr/>
          </p:nvSpPr>
          <p:spPr bwMode="auto">
            <a:xfrm>
              <a:off x="14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2" name="Line 6"/>
            <p:cNvSpPr>
              <a:spLocks noChangeShapeType="1"/>
            </p:cNvSpPr>
            <p:nvPr/>
          </p:nvSpPr>
          <p:spPr bwMode="auto">
            <a:xfrm>
              <a:off x="173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3" name="Line 7"/>
            <p:cNvSpPr>
              <a:spLocks noChangeShapeType="1"/>
            </p:cNvSpPr>
            <p:nvPr/>
          </p:nvSpPr>
          <p:spPr bwMode="auto">
            <a:xfrm>
              <a:off x="176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4" name="Line 8"/>
            <p:cNvSpPr>
              <a:spLocks noChangeShapeType="1"/>
            </p:cNvSpPr>
            <p:nvPr/>
          </p:nvSpPr>
          <p:spPr bwMode="auto">
            <a:xfrm>
              <a:off x="201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5" name="Line 9"/>
            <p:cNvSpPr>
              <a:spLocks noChangeShapeType="1"/>
            </p:cNvSpPr>
            <p:nvPr/>
          </p:nvSpPr>
          <p:spPr bwMode="auto">
            <a:xfrm>
              <a:off x="204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6" name="Line 10"/>
            <p:cNvSpPr>
              <a:spLocks noChangeShapeType="1"/>
            </p:cNvSpPr>
            <p:nvPr/>
          </p:nvSpPr>
          <p:spPr bwMode="auto">
            <a:xfrm>
              <a:off x="229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7" name="Line 11"/>
            <p:cNvSpPr>
              <a:spLocks noChangeShapeType="1"/>
            </p:cNvSpPr>
            <p:nvPr/>
          </p:nvSpPr>
          <p:spPr bwMode="auto">
            <a:xfrm>
              <a:off x="232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8" name="Line 12"/>
            <p:cNvSpPr>
              <a:spLocks noChangeShapeType="1"/>
            </p:cNvSpPr>
            <p:nvPr/>
          </p:nvSpPr>
          <p:spPr bwMode="auto">
            <a:xfrm>
              <a:off x="257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9" name="Line 13"/>
            <p:cNvSpPr>
              <a:spLocks noChangeShapeType="1"/>
            </p:cNvSpPr>
            <p:nvPr/>
          </p:nvSpPr>
          <p:spPr bwMode="auto">
            <a:xfrm>
              <a:off x="260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0" name="Line 14"/>
            <p:cNvSpPr>
              <a:spLocks noChangeShapeType="1"/>
            </p:cNvSpPr>
            <p:nvPr/>
          </p:nvSpPr>
          <p:spPr bwMode="auto">
            <a:xfrm>
              <a:off x="28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1" name="Line 15"/>
            <p:cNvSpPr>
              <a:spLocks noChangeShapeType="1"/>
            </p:cNvSpPr>
            <p:nvPr/>
          </p:nvSpPr>
          <p:spPr bwMode="auto">
            <a:xfrm>
              <a:off x="28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2" name="Line 16"/>
            <p:cNvSpPr>
              <a:spLocks noChangeShapeType="1"/>
            </p:cNvSpPr>
            <p:nvPr/>
          </p:nvSpPr>
          <p:spPr bwMode="auto">
            <a:xfrm>
              <a:off x="313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3" name="Line 17"/>
            <p:cNvSpPr>
              <a:spLocks noChangeShapeType="1"/>
            </p:cNvSpPr>
            <p:nvPr/>
          </p:nvSpPr>
          <p:spPr bwMode="auto">
            <a:xfrm>
              <a:off x="316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4" name="Line 18"/>
            <p:cNvSpPr>
              <a:spLocks noChangeShapeType="1"/>
            </p:cNvSpPr>
            <p:nvPr/>
          </p:nvSpPr>
          <p:spPr bwMode="auto">
            <a:xfrm>
              <a:off x="341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5" name="Line 19"/>
            <p:cNvSpPr>
              <a:spLocks noChangeShapeType="1"/>
            </p:cNvSpPr>
            <p:nvPr/>
          </p:nvSpPr>
          <p:spPr bwMode="auto">
            <a:xfrm>
              <a:off x="344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6" name="Line 20"/>
            <p:cNvSpPr>
              <a:spLocks noChangeShapeType="1"/>
            </p:cNvSpPr>
            <p:nvPr/>
          </p:nvSpPr>
          <p:spPr bwMode="auto">
            <a:xfrm>
              <a:off x="369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7" name="Line 21"/>
            <p:cNvSpPr>
              <a:spLocks noChangeShapeType="1"/>
            </p:cNvSpPr>
            <p:nvPr/>
          </p:nvSpPr>
          <p:spPr bwMode="auto">
            <a:xfrm>
              <a:off x="372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8" name="Line 22"/>
            <p:cNvSpPr>
              <a:spLocks noChangeShapeType="1"/>
            </p:cNvSpPr>
            <p:nvPr/>
          </p:nvSpPr>
          <p:spPr bwMode="auto">
            <a:xfrm>
              <a:off x="397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9" name="Line 23"/>
            <p:cNvSpPr>
              <a:spLocks noChangeShapeType="1"/>
            </p:cNvSpPr>
            <p:nvPr/>
          </p:nvSpPr>
          <p:spPr bwMode="auto">
            <a:xfrm>
              <a:off x="400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0" name="Line 24"/>
            <p:cNvSpPr>
              <a:spLocks noChangeShapeType="1"/>
            </p:cNvSpPr>
            <p:nvPr/>
          </p:nvSpPr>
          <p:spPr bwMode="auto">
            <a:xfrm>
              <a:off x="42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1" name="Line 25"/>
            <p:cNvSpPr>
              <a:spLocks noChangeShapeType="1"/>
            </p:cNvSpPr>
            <p:nvPr/>
          </p:nvSpPr>
          <p:spPr bwMode="auto">
            <a:xfrm>
              <a:off x="42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2" name="Line 26"/>
            <p:cNvSpPr>
              <a:spLocks noChangeShapeType="1"/>
            </p:cNvSpPr>
            <p:nvPr/>
          </p:nvSpPr>
          <p:spPr bwMode="auto">
            <a:xfrm>
              <a:off x="14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3" name="Line 27"/>
            <p:cNvSpPr>
              <a:spLocks noChangeShapeType="1"/>
            </p:cNvSpPr>
            <p:nvPr/>
          </p:nvSpPr>
          <p:spPr bwMode="auto">
            <a:xfrm>
              <a:off x="14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4" name="Line 28"/>
            <p:cNvSpPr>
              <a:spLocks noChangeShapeType="1"/>
            </p:cNvSpPr>
            <p:nvPr/>
          </p:nvSpPr>
          <p:spPr bwMode="auto">
            <a:xfrm>
              <a:off x="173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5" name="Line 29"/>
            <p:cNvSpPr>
              <a:spLocks noChangeShapeType="1"/>
            </p:cNvSpPr>
            <p:nvPr/>
          </p:nvSpPr>
          <p:spPr bwMode="auto">
            <a:xfrm>
              <a:off x="176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6" name="Line 30"/>
            <p:cNvSpPr>
              <a:spLocks noChangeShapeType="1"/>
            </p:cNvSpPr>
            <p:nvPr/>
          </p:nvSpPr>
          <p:spPr bwMode="auto">
            <a:xfrm>
              <a:off x="201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7" name="Line 31"/>
            <p:cNvSpPr>
              <a:spLocks noChangeShapeType="1"/>
            </p:cNvSpPr>
            <p:nvPr/>
          </p:nvSpPr>
          <p:spPr bwMode="auto">
            <a:xfrm>
              <a:off x="204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8" name="Line 32"/>
            <p:cNvSpPr>
              <a:spLocks noChangeShapeType="1"/>
            </p:cNvSpPr>
            <p:nvPr/>
          </p:nvSpPr>
          <p:spPr bwMode="auto">
            <a:xfrm>
              <a:off x="229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9" name="Line 33"/>
            <p:cNvSpPr>
              <a:spLocks noChangeShapeType="1"/>
            </p:cNvSpPr>
            <p:nvPr/>
          </p:nvSpPr>
          <p:spPr bwMode="auto">
            <a:xfrm>
              <a:off x="232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0" name="Line 34"/>
            <p:cNvSpPr>
              <a:spLocks noChangeShapeType="1"/>
            </p:cNvSpPr>
            <p:nvPr/>
          </p:nvSpPr>
          <p:spPr bwMode="auto">
            <a:xfrm>
              <a:off x="257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1" name="Line 35"/>
            <p:cNvSpPr>
              <a:spLocks noChangeShapeType="1"/>
            </p:cNvSpPr>
            <p:nvPr/>
          </p:nvSpPr>
          <p:spPr bwMode="auto">
            <a:xfrm>
              <a:off x="260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2" name="Line 36"/>
            <p:cNvSpPr>
              <a:spLocks noChangeShapeType="1"/>
            </p:cNvSpPr>
            <p:nvPr/>
          </p:nvSpPr>
          <p:spPr bwMode="auto">
            <a:xfrm>
              <a:off x="28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3" name="Line 37"/>
            <p:cNvSpPr>
              <a:spLocks noChangeShapeType="1"/>
            </p:cNvSpPr>
            <p:nvPr/>
          </p:nvSpPr>
          <p:spPr bwMode="auto">
            <a:xfrm>
              <a:off x="28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4" name="Line 38"/>
            <p:cNvSpPr>
              <a:spLocks noChangeShapeType="1"/>
            </p:cNvSpPr>
            <p:nvPr/>
          </p:nvSpPr>
          <p:spPr bwMode="auto">
            <a:xfrm>
              <a:off x="313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5" name="Line 39"/>
            <p:cNvSpPr>
              <a:spLocks noChangeShapeType="1"/>
            </p:cNvSpPr>
            <p:nvPr/>
          </p:nvSpPr>
          <p:spPr bwMode="auto">
            <a:xfrm>
              <a:off x="316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6" name="Line 40"/>
            <p:cNvSpPr>
              <a:spLocks noChangeShapeType="1"/>
            </p:cNvSpPr>
            <p:nvPr/>
          </p:nvSpPr>
          <p:spPr bwMode="auto">
            <a:xfrm>
              <a:off x="341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7" name="Line 41"/>
            <p:cNvSpPr>
              <a:spLocks noChangeShapeType="1"/>
            </p:cNvSpPr>
            <p:nvPr/>
          </p:nvSpPr>
          <p:spPr bwMode="auto">
            <a:xfrm>
              <a:off x="344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8" name="Line 42"/>
            <p:cNvSpPr>
              <a:spLocks noChangeShapeType="1"/>
            </p:cNvSpPr>
            <p:nvPr/>
          </p:nvSpPr>
          <p:spPr bwMode="auto">
            <a:xfrm>
              <a:off x="369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9" name="Line 43"/>
            <p:cNvSpPr>
              <a:spLocks noChangeShapeType="1"/>
            </p:cNvSpPr>
            <p:nvPr/>
          </p:nvSpPr>
          <p:spPr bwMode="auto">
            <a:xfrm>
              <a:off x="372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0" name="Line 44"/>
            <p:cNvSpPr>
              <a:spLocks noChangeShapeType="1"/>
            </p:cNvSpPr>
            <p:nvPr/>
          </p:nvSpPr>
          <p:spPr bwMode="auto">
            <a:xfrm>
              <a:off x="397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1" name="Line 45"/>
            <p:cNvSpPr>
              <a:spLocks noChangeShapeType="1"/>
            </p:cNvSpPr>
            <p:nvPr/>
          </p:nvSpPr>
          <p:spPr bwMode="auto">
            <a:xfrm>
              <a:off x="400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2" name="Line 46"/>
            <p:cNvSpPr>
              <a:spLocks noChangeShapeType="1"/>
            </p:cNvSpPr>
            <p:nvPr/>
          </p:nvSpPr>
          <p:spPr bwMode="auto">
            <a:xfrm>
              <a:off x="42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3" name="Line 47"/>
            <p:cNvSpPr>
              <a:spLocks noChangeShapeType="1"/>
            </p:cNvSpPr>
            <p:nvPr/>
          </p:nvSpPr>
          <p:spPr bwMode="auto">
            <a:xfrm>
              <a:off x="42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4" name="Line 48"/>
            <p:cNvSpPr>
              <a:spLocks noChangeShapeType="1"/>
            </p:cNvSpPr>
            <p:nvPr/>
          </p:nvSpPr>
          <p:spPr bwMode="auto">
            <a:xfrm>
              <a:off x="14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5" name="Line 49"/>
            <p:cNvSpPr>
              <a:spLocks noChangeShapeType="1"/>
            </p:cNvSpPr>
            <p:nvPr/>
          </p:nvSpPr>
          <p:spPr bwMode="auto">
            <a:xfrm>
              <a:off x="14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6" name="Line 50"/>
            <p:cNvSpPr>
              <a:spLocks noChangeShapeType="1"/>
            </p:cNvSpPr>
            <p:nvPr/>
          </p:nvSpPr>
          <p:spPr bwMode="auto">
            <a:xfrm>
              <a:off x="173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7" name="Line 51"/>
            <p:cNvSpPr>
              <a:spLocks noChangeShapeType="1"/>
            </p:cNvSpPr>
            <p:nvPr/>
          </p:nvSpPr>
          <p:spPr bwMode="auto">
            <a:xfrm>
              <a:off x="176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8" name="Line 52"/>
            <p:cNvSpPr>
              <a:spLocks noChangeShapeType="1"/>
            </p:cNvSpPr>
            <p:nvPr/>
          </p:nvSpPr>
          <p:spPr bwMode="auto">
            <a:xfrm>
              <a:off x="201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9" name="Line 53"/>
            <p:cNvSpPr>
              <a:spLocks noChangeShapeType="1"/>
            </p:cNvSpPr>
            <p:nvPr/>
          </p:nvSpPr>
          <p:spPr bwMode="auto">
            <a:xfrm>
              <a:off x="204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0" name="Line 54"/>
            <p:cNvSpPr>
              <a:spLocks noChangeShapeType="1"/>
            </p:cNvSpPr>
            <p:nvPr/>
          </p:nvSpPr>
          <p:spPr bwMode="auto">
            <a:xfrm>
              <a:off x="229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1" name="Line 55"/>
            <p:cNvSpPr>
              <a:spLocks noChangeShapeType="1"/>
            </p:cNvSpPr>
            <p:nvPr/>
          </p:nvSpPr>
          <p:spPr bwMode="auto">
            <a:xfrm>
              <a:off x="232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2" name="Line 56"/>
            <p:cNvSpPr>
              <a:spLocks noChangeShapeType="1"/>
            </p:cNvSpPr>
            <p:nvPr/>
          </p:nvSpPr>
          <p:spPr bwMode="auto">
            <a:xfrm>
              <a:off x="257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3" name="Line 57"/>
            <p:cNvSpPr>
              <a:spLocks noChangeShapeType="1"/>
            </p:cNvSpPr>
            <p:nvPr/>
          </p:nvSpPr>
          <p:spPr bwMode="auto">
            <a:xfrm>
              <a:off x="260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4" name="Line 58"/>
            <p:cNvSpPr>
              <a:spLocks noChangeShapeType="1"/>
            </p:cNvSpPr>
            <p:nvPr/>
          </p:nvSpPr>
          <p:spPr bwMode="auto">
            <a:xfrm>
              <a:off x="28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5" name="Line 59"/>
            <p:cNvSpPr>
              <a:spLocks noChangeShapeType="1"/>
            </p:cNvSpPr>
            <p:nvPr/>
          </p:nvSpPr>
          <p:spPr bwMode="auto">
            <a:xfrm>
              <a:off x="28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6" name="Line 60"/>
            <p:cNvSpPr>
              <a:spLocks noChangeShapeType="1"/>
            </p:cNvSpPr>
            <p:nvPr/>
          </p:nvSpPr>
          <p:spPr bwMode="auto">
            <a:xfrm>
              <a:off x="313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7" name="Line 61"/>
            <p:cNvSpPr>
              <a:spLocks noChangeShapeType="1"/>
            </p:cNvSpPr>
            <p:nvPr/>
          </p:nvSpPr>
          <p:spPr bwMode="auto">
            <a:xfrm>
              <a:off x="316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8" name="Line 62"/>
            <p:cNvSpPr>
              <a:spLocks noChangeShapeType="1"/>
            </p:cNvSpPr>
            <p:nvPr/>
          </p:nvSpPr>
          <p:spPr bwMode="auto">
            <a:xfrm>
              <a:off x="341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9" name="Line 63"/>
            <p:cNvSpPr>
              <a:spLocks noChangeShapeType="1"/>
            </p:cNvSpPr>
            <p:nvPr/>
          </p:nvSpPr>
          <p:spPr bwMode="auto">
            <a:xfrm>
              <a:off x="344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0" name="Line 64"/>
            <p:cNvSpPr>
              <a:spLocks noChangeShapeType="1"/>
            </p:cNvSpPr>
            <p:nvPr/>
          </p:nvSpPr>
          <p:spPr bwMode="auto">
            <a:xfrm>
              <a:off x="369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1" name="Line 65"/>
            <p:cNvSpPr>
              <a:spLocks noChangeShapeType="1"/>
            </p:cNvSpPr>
            <p:nvPr/>
          </p:nvSpPr>
          <p:spPr bwMode="auto">
            <a:xfrm>
              <a:off x="372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2" name="Line 66"/>
            <p:cNvSpPr>
              <a:spLocks noChangeShapeType="1"/>
            </p:cNvSpPr>
            <p:nvPr/>
          </p:nvSpPr>
          <p:spPr bwMode="auto">
            <a:xfrm>
              <a:off x="397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3" name="Line 67"/>
            <p:cNvSpPr>
              <a:spLocks noChangeShapeType="1"/>
            </p:cNvSpPr>
            <p:nvPr/>
          </p:nvSpPr>
          <p:spPr bwMode="auto">
            <a:xfrm>
              <a:off x="400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4" name="Line 68"/>
            <p:cNvSpPr>
              <a:spLocks noChangeShapeType="1"/>
            </p:cNvSpPr>
            <p:nvPr/>
          </p:nvSpPr>
          <p:spPr bwMode="auto">
            <a:xfrm>
              <a:off x="42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5" name="Line 69"/>
            <p:cNvSpPr>
              <a:spLocks noChangeShapeType="1"/>
            </p:cNvSpPr>
            <p:nvPr/>
          </p:nvSpPr>
          <p:spPr bwMode="auto">
            <a:xfrm>
              <a:off x="42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6" name="Line 70"/>
            <p:cNvSpPr>
              <a:spLocks noChangeShapeType="1"/>
            </p:cNvSpPr>
            <p:nvPr/>
          </p:nvSpPr>
          <p:spPr bwMode="auto">
            <a:xfrm>
              <a:off x="14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7" name="Line 71"/>
            <p:cNvSpPr>
              <a:spLocks noChangeShapeType="1"/>
            </p:cNvSpPr>
            <p:nvPr/>
          </p:nvSpPr>
          <p:spPr bwMode="auto">
            <a:xfrm>
              <a:off x="14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8" name="Line 72"/>
            <p:cNvSpPr>
              <a:spLocks noChangeShapeType="1"/>
            </p:cNvSpPr>
            <p:nvPr/>
          </p:nvSpPr>
          <p:spPr bwMode="auto">
            <a:xfrm>
              <a:off x="173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9" name="Line 73"/>
            <p:cNvSpPr>
              <a:spLocks noChangeShapeType="1"/>
            </p:cNvSpPr>
            <p:nvPr/>
          </p:nvSpPr>
          <p:spPr bwMode="auto">
            <a:xfrm>
              <a:off x="176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0" name="Line 74"/>
            <p:cNvSpPr>
              <a:spLocks noChangeShapeType="1"/>
            </p:cNvSpPr>
            <p:nvPr/>
          </p:nvSpPr>
          <p:spPr bwMode="auto">
            <a:xfrm>
              <a:off x="201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1" name="Line 75"/>
            <p:cNvSpPr>
              <a:spLocks noChangeShapeType="1"/>
            </p:cNvSpPr>
            <p:nvPr/>
          </p:nvSpPr>
          <p:spPr bwMode="auto">
            <a:xfrm>
              <a:off x="204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2" name="Line 76"/>
            <p:cNvSpPr>
              <a:spLocks noChangeShapeType="1"/>
            </p:cNvSpPr>
            <p:nvPr/>
          </p:nvSpPr>
          <p:spPr bwMode="auto">
            <a:xfrm>
              <a:off x="229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3" name="Line 77"/>
            <p:cNvSpPr>
              <a:spLocks noChangeShapeType="1"/>
            </p:cNvSpPr>
            <p:nvPr/>
          </p:nvSpPr>
          <p:spPr bwMode="auto">
            <a:xfrm>
              <a:off x="232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4" name="Line 78"/>
            <p:cNvSpPr>
              <a:spLocks noChangeShapeType="1"/>
            </p:cNvSpPr>
            <p:nvPr/>
          </p:nvSpPr>
          <p:spPr bwMode="auto">
            <a:xfrm>
              <a:off x="257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5" name="Line 79"/>
            <p:cNvSpPr>
              <a:spLocks noChangeShapeType="1"/>
            </p:cNvSpPr>
            <p:nvPr/>
          </p:nvSpPr>
          <p:spPr bwMode="auto">
            <a:xfrm>
              <a:off x="260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6" name="Line 80"/>
            <p:cNvSpPr>
              <a:spLocks noChangeShapeType="1"/>
            </p:cNvSpPr>
            <p:nvPr/>
          </p:nvSpPr>
          <p:spPr bwMode="auto">
            <a:xfrm>
              <a:off x="28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7" name="Line 81"/>
            <p:cNvSpPr>
              <a:spLocks noChangeShapeType="1"/>
            </p:cNvSpPr>
            <p:nvPr/>
          </p:nvSpPr>
          <p:spPr bwMode="auto">
            <a:xfrm>
              <a:off x="28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8" name="Line 82"/>
            <p:cNvSpPr>
              <a:spLocks noChangeShapeType="1"/>
            </p:cNvSpPr>
            <p:nvPr/>
          </p:nvSpPr>
          <p:spPr bwMode="auto">
            <a:xfrm>
              <a:off x="313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9" name="Line 83"/>
            <p:cNvSpPr>
              <a:spLocks noChangeShapeType="1"/>
            </p:cNvSpPr>
            <p:nvPr/>
          </p:nvSpPr>
          <p:spPr bwMode="auto">
            <a:xfrm>
              <a:off x="316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0" name="Line 84"/>
            <p:cNvSpPr>
              <a:spLocks noChangeShapeType="1"/>
            </p:cNvSpPr>
            <p:nvPr/>
          </p:nvSpPr>
          <p:spPr bwMode="auto">
            <a:xfrm>
              <a:off x="341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1" name="Line 85"/>
            <p:cNvSpPr>
              <a:spLocks noChangeShapeType="1"/>
            </p:cNvSpPr>
            <p:nvPr/>
          </p:nvSpPr>
          <p:spPr bwMode="auto">
            <a:xfrm>
              <a:off x="344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2" name="Line 86"/>
            <p:cNvSpPr>
              <a:spLocks noChangeShapeType="1"/>
            </p:cNvSpPr>
            <p:nvPr/>
          </p:nvSpPr>
          <p:spPr bwMode="auto">
            <a:xfrm>
              <a:off x="369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3" name="Line 87"/>
            <p:cNvSpPr>
              <a:spLocks noChangeShapeType="1"/>
            </p:cNvSpPr>
            <p:nvPr/>
          </p:nvSpPr>
          <p:spPr bwMode="auto">
            <a:xfrm>
              <a:off x="372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4" name="Line 88"/>
            <p:cNvSpPr>
              <a:spLocks noChangeShapeType="1"/>
            </p:cNvSpPr>
            <p:nvPr/>
          </p:nvSpPr>
          <p:spPr bwMode="auto">
            <a:xfrm>
              <a:off x="397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5" name="Line 89"/>
            <p:cNvSpPr>
              <a:spLocks noChangeShapeType="1"/>
            </p:cNvSpPr>
            <p:nvPr/>
          </p:nvSpPr>
          <p:spPr bwMode="auto">
            <a:xfrm>
              <a:off x="400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6" name="Line 90"/>
            <p:cNvSpPr>
              <a:spLocks noChangeShapeType="1"/>
            </p:cNvSpPr>
            <p:nvPr/>
          </p:nvSpPr>
          <p:spPr bwMode="auto">
            <a:xfrm>
              <a:off x="42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7" name="Line 91"/>
            <p:cNvSpPr>
              <a:spLocks noChangeShapeType="1"/>
            </p:cNvSpPr>
            <p:nvPr/>
          </p:nvSpPr>
          <p:spPr bwMode="auto">
            <a:xfrm>
              <a:off x="42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8" name="Line 92"/>
            <p:cNvSpPr>
              <a:spLocks noChangeShapeType="1"/>
            </p:cNvSpPr>
            <p:nvPr/>
          </p:nvSpPr>
          <p:spPr bwMode="auto">
            <a:xfrm>
              <a:off x="14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9" name="Line 93"/>
            <p:cNvSpPr>
              <a:spLocks noChangeShapeType="1"/>
            </p:cNvSpPr>
            <p:nvPr/>
          </p:nvSpPr>
          <p:spPr bwMode="auto">
            <a:xfrm>
              <a:off x="14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0" name="Line 94"/>
            <p:cNvSpPr>
              <a:spLocks noChangeShapeType="1"/>
            </p:cNvSpPr>
            <p:nvPr/>
          </p:nvSpPr>
          <p:spPr bwMode="auto">
            <a:xfrm>
              <a:off x="173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1" name="Line 95"/>
            <p:cNvSpPr>
              <a:spLocks noChangeShapeType="1"/>
            </p:cNvSpPr>
            <p:nvPr/>
          </p:nvSpPr>
          <p:spPr bwMode="auto">
            <a:xfrm>
              <a:off x="176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2" name="Line 96"/>
            <p:cNvSpPr>
              <a:spLocks noChangeShapeType="1"/>
            </p:cNvSpPr>
            <p:nvPr/>
          </p:nvSpPr>
          <p:spPr bwMode="auto">
            <a:xfrm>
              <a:off x="201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3" name="Line 97"/>
            <p:cNvSpPr>
              <a:spLocks noChangeShapeType="1"/>
            </p:cNvSpPr>
            <p:nvPr/>
          </p:nvSpPr>
          <p:spPr bwMode="auto">
            <a:xfrm>
              <a:off x="204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4" name="Line 98"/>
            <p:cNvSpPr>
              <a:spLocks noChangeShapeType="1"/>
            </p:cNvSpPr>
            <p:nvPr/>
          </p:nvSpPr>
          <p:spPr bwMode="auto">
            <a:xfrm>
              <a:off x="229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5" name="Line 99"/>
            <p:cNvSpPr>
              <a:spLocks noChangeShapeType="1"/>
            </p:cNvSpPr>
            <p:nvPr/>
          </p:nvSpPr>
          <p:spPr bwMode="auto">
            <a:xfrm>
              <a:off x="232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6" name="Line 100"/>
            <p:cNvSpPr>
              <a:spLocks noChangeShapeType="1"/>
            </p:cNvSpPr>
            <p:nvPr/>
          </p:nvSpPr>
          <p:spPr bwMode="auto">
            <a:xfrm>
              <a:off x="257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7" name="Line 101"/>
            <p:cNvSpPr>
              <a:spLocks noChangeShapeType="1"/>
            </p:cNvSpPr>
            <p:nvPr/>
          </p:nvSpPr>
          <p:spPr bwMode="auto">
            <a:xfrm>
              <a:off x="260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8" name="Line 102"/>
            <p:cNvSpPr>
              <a:spLocks noChangeShapeType="1"/>
            </p:cNvSpPr>
            <p:nvPr/>
          </p:nvSpPr>
          <p:spPr bwMode="auto">
            <a:xfrm>
              <a:off x="28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9" name="Line 103"/>
            <p:cNvSpPr>
              <a:spLocks noChangeShapeType="1"/>
            </p:cNvSpPr>
            <p:nvPr/>
          </p:nvSpPr>
          <p:spPr bwMode="auto">
            <a:xfrm>
              <a:off x="28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0" name="Line 104"/>
            <p:cNvSpPr>
              <a:spLocks noChangeShapeType="1"/>
            </p:cNvSpPr>
            <p:nvPr/>
          </p:nvSpPr>
          <p:spPr bwMode="auto">
            <a:xfrm>
              <a:off x="313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1" name="Line 105"/>
            <p:cNvSpPr>
              <a:spLocks noChangeShapeType="1"/>
            </p:cNvSpPr>
            <p:nvPr/>
          </p:nvSpPr>
          <p:spPr bwMode="auto">
            <a:xfrm>
              <a:off x="316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2" name="Line 106"/>
            <p:cNvSpPr>
              <a:spLocks noChangeShapeType="1"/>
            </p:cNvSpPr>
            <p:nvPr/>
          </p:nvSpPr>
          <p:spPr bwMode="auto">
            <a:xfrm>
              <a:off x="341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3" name="Line 107"/>
            <p:cNvSpPr>
              <a:spLocks noChangeShapeType="1"/>
            </p:cNvSpPr>
            <p:nvPr/>
          </p:nvSpPr>
          <p:spPr bwMode="auto">
            <a:xfrm>
              <a:off x="344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4" name="Line 108"/>
            <p:cNvSpPr>
              <a:spLocks noChangeShapeType="1"/>
            </p:cNvSpPr>
            <p:nvPr/>
          </p:nvSpPr>
          <p:spPr bwMode="auto">
            <a:xfrm>
              <a:off x="369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5" name="Line 109"/>
            <p:cNvSpPr>
              <a:spLocks noChangeShapeType="1"/>
            </p:cNvSpPr>
            <p:nvPr/>
          </p:nvSpPr>
          <p:spPr bwMode="auto">
            <a:xfrm>
              <a:off x="372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6" name="Line 110"/>
            <p:cNvSpPr>
              <a:spLocks noChangeShapeType="1"/>
            </p:cNvSpPr>
            <p:nvPr/>
          </p:nvSpPr>
          <p:spPr bwMode="auto">
            <a:xfrm>
              <a:off x="397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7" name="Line 111"/>
            <p:cNvSpPr>
              <a:spLocks noChangeShapeType="1"/>
            </p:cNvSpPr>
            <p:nvPr/>
          </p:nvSpPr>
          <p:spPr bwMode="auto">
            <a:xfrm>
              <a:off x="400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8" name="Line 112"/>
            <p:cNvSpPr>
              <a:spLocks noChangeShapeType="1"/>
            </p:cNvSpPr>
            <p:nvPr/>
          </p:nvSpPr>
          <p:spPr bwMode="auto">
            <a:xfrm>
              <a:off x="42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9" name="Line 113"/>
            <p:cNvSpPr>
              <a:spLocks noChangeShapeType="1"/>
            </p:cNvSpPr>
            <p:nvPr/>
          </p:nvSpPr>
          <p:spPr bwMode="auto">
            <a:xfrm>
              <a:off x="42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0" name="Line 114"/>
            <p:cNvSpPr>
              <a:spLocks noChangeShapeType="1"/>
            </p:cNvSpPr>
            <p:nvPr/>
          </p:nvSpPr>
          <p:spPr bwMode="auto">
            <a:xfrm>
              <a:off x="14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1" name="Line 115"/>
            <p:cNvSpPr>
              <a:spLocks noChangeShapeType="1"/>
            </p:cNvSpPr>
            <p:nvPr/>
          </p:nvSpPr>
          <p:spPr bwMode="auto">
            <a:xfrm>
              <a:off x="14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2" name="Line 116"/>
            <p:cNvSpPr>
              <a:spLocks noChangeShapeType="1"/>
            </p:cNvSpPr>
            <p:nvPr/>
          </p:nvSpPr>
          <p:spPr bwMode="auto">
            <a:xfrm>
              <a:off x="173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3" name="Line 117"/>
            <p:cNvSpPr>
              <a:spLocks noChangeShapeType="1"/>
            </p:cNvSpPr>
            <p:nvPr/>
          </p:nvSpPr>
          <p:spPr bwMode="auto">
            <a:xfrm>
              <a:off x="176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4" name="Line 118"/>
            <p:cNvSpPr>
              <a:spLocks noChangeShapeType="1"/>
            </p:cNvSpPr>
            <p:nvPr/>
          </p:nvSpPr>
          <p:spPr bwMode="auto">
            <a:xfrm>
              <a:off x="201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5" name="Line 119"/>
            <p:cNvSpPr>
              <a:spLocks noChangeShapeType="1"/>
            </p:cNvSpPr>
            <p:nvPr/>
          </p:nvSpPr>
          <p:spPr bwMode="auto">
            <a:xfrm>
              <a:off x="204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6" name="Line 120"/>
            <p:cNvSpPr>
              <a:spLocks noChangeShapeType="1"/>
            </p:cNvSpPr>
            <p:nvPr/>
          </p:nvSpPr>
          <p:spPr bwMode="auto">
            <a:xfrm>
              <a:off x="229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7" name="Line 121"/>
            <p:cNvSpPr>
              <a:spLocks noChangeShapeType="1"/>
            </p:cNvSpPr>
            <p:nvPr/>
          </p:nvSpPr>
          <p:spPr bwMode="auto">
            <a:xfrm>
              <a:off x="232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8" name="Line 122"/>
            <p:cNvSpPr>
              <a:spLocks noChangeShapeType="1"/>
            </p:cNvSpPr>
            <p:nvPr/>
          </p:nvSpPr>
          <p:spPr bwMode="auto">
            <a:xfrm>
              <a:off x="257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9" name="Line 123"/>
            <p:cNvSpPr>
              <a:spLocks noChangeShapeType="1"/>
            </p:cNvSpPr>
            <p:nvPr/>
          </p:nvSpPr>
          <p:spPr bwMode="auto">
            <a:xfrm>
              <a:off x="260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0" name="Line 124"/>
            <p:cNvSpPr>
              <a:spLocks noChangeShapeType="1"/>
            </p:cNvSpPr>
            <p:nvPr/>
          </p:nvSpPr>
          <p:spPr bwMode="auto">
            <a:xfrm>
              <a:off x="28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1" name="Line 125"/>
            <p:cNvSpPr>
              <a:spLocks noChangeShapeType="1"/>
            </p:cNvSpPr>
            <p:nvPr/>
          </p:nvSpPr>
          <p:spPr bwMode="auto">
            <a:xfrm>
              <a:off x="28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2" name="Line 126"/>
            <p:cNvSpPr>
              <a:spLocks noChangeShapeType="1"/>
            </p:cNvSpPr>
            <p:nvPr/>
          </p:nvSpPr>
          <p:spPr bwMode="auto">
            <a:xfrm>
              <a:off x="313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3" name="Line 127"/>
            <p:cNvSpPr>
              <a:spLocks noChangeShapeType="1"/>
            </p:cNvSpPr>
            <p:nvPr/>
          </p:nvSpPr>
          <p:spPr bwMode="auto">
            <a:xfrm>
              <a:off x="316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4" name="Line 128"/>
            <p:cNvSpPr>
              <a:spLocks noChangeShapeType="1"/>
            </p:cNvSpPr>
            <p:nvPr/>
          </p:nvSpPr>
          <p:spPr bwMode="auto">
            <a:xfrm>
              <a:off x="341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5" name="Line 129"/>
            <p:cNvSpPr>
              <a:spLocks noChangeShapeType="1"/>
            </p:cNvSpPr>
            <p:nvPr/>
          </p:nvSpPr>
          <p:spPr bwMode="auto">
            <a:xfrm>
              <a:off x="344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6" name="Line 130"/>
            <p:cNvSpPr>
              <a:spLocks noChangeShapeType="1"/>
            </p:cNvSpPr>
            <p:nvPr/>
          </p:nvSpPr>
          <p:spPr bwMode="auto">
            <a:xfrm>
              <a:off x="369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7" name="Line 131"/>
            <p:cNvSpPr>
              <a:spLocks noChangeShapeType="1"/>
            </p:cNvSpPr>
            <p:nvPr/>
          </p:nvSpPr>
          <p:spPr bwMode="auto">
            <a:xfrm>
              <a:off x="372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8" name="Line 132"/>
            <p:cNvSpPr>
              <a:spLocks noChangeShapeType="1"/>
            </p:cNvSpPr>
            <p:nvPr/>
          </p:nvSpPr>
          <p:spPr bwMode="auto">
            <a:xfrm>
              <a:off x="397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9" name="Line 133"/>
            <p:cNvSpPr>
              <a:spLocks noChangeShapeType="1"/>
            </p:cNvSpPr>
            <p:nvPr/>
          </p:nvSpPr>
          <p:spPr bwMode="auto">
            <a:xfrm>
              <a:off x="400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0" name="Line 134"/>
            <p:cNvSpPr>
              <a:spLocks noChangeShapeType="1"/>
            </p:cNvSpPr>
            <p:nvPr/>
          </p:nvSpPr>
          <p:spPr bwMode="auto">
            <a:xfrm>
              <a:off x="42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1" name="Line 135"/>
            <p:cNvSpPr>
              <a:spLocks noChangeShapeType="1"/>
            </p:cNvSpPr>
            <p:nvPr/>
          </p:nvSpPr>
          <p:spPr bwMode="auto">
            <a:xfrm>
              <a:off x="42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2" name="Line 136"/>
            <p:cNvSpPr>
              <a:spLocks noChangeShapeType="1"/>
            </p:cNvSpPr>
            <p:nvPr/>
          </p:nvSpPr>
          <p:spPr bwMode="auto">
            <a:xfrm>
              <a:off x="14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3" name="Line 137"/>
            <p:cNvSpPr>
              <a:spLocks noChangeShapeType="1"/>
            </p:cNvSpPr>
            <p:nvPr/>
          </p:nvSpPr>
          <p:spPr bwMode="auto">
            <a:xfrm>
              <a:off x="14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4" name="Line 138"/>
            <p:cNvSpPr>
              <a:spLocks noChangeShapeType="1"/>
            </p:cNvSpPr>
            <p:nvPr/>
          </p:nvSpPr>
          <p:spPr bwMode="auto">
            <a:xfrm>
              <a:off x="173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5" name="Line 139"/>
            <p:cNvSpPr>
              <a:spLocks noChangeShapeType="1"/>
            </p:cNvSpPr>
            <p:nvPr/>
          </p:nvSpPr>
          <p:spPr bwMode="auto">
            <a:xfrm>
              <a:off x="176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6" name="Line 140"/>
            <p:cNvSpPr>
              <a:spLocks noChangeShapeType="1"/>
            </p:cNvSpPr>
            <p:nvPr/>
          </p:nvSpPr>
          <p:spPr bwMode="auto">
            <a:xfrm>
              <a:off x="201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7" name="Line 141"/>
            <p:cNvSpPr>
              <a:spLocks noChangeShapeType="1"/>
            </p:cNvSpPr>
            <p:nvPr/>
          </p:nvSpPr>
          <p:spPr bwMode="auto">
            <a:xfrm>
              <a:off x="204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8" name="Line 142"/>
            <p:cNvSpPr>
              <a:spLocks noChangeShapeType="1"/>
            </p:cNvSpPr>
            <p:nvPr/>
          </p:nvSpPr>
          <p:spPr bwMode="auto">
            <a:xfrm>
              <a:off x="229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9" name="Line 143"/>
            <p:cNvSpPr>
              <a:spLocks noChangeShapeType="1"/>
            </p:cNvSpPr>
            <p:nvPr/>
          </p:nvSpPr>
          <p:spPr bwMode="auto">
            <a:xfrm>
              <a:off x="232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0" name="Line 144"/>
            <p:cNvSpPr>
              <a:spLocks noChangeShapeType="1"/>
            </p:cNvSpPr>
            <p:nvPr/>
          </p:nvSpPr>
          <p:spPr bwMode="auto">
            <a:xfrm>
              <a:off x="257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1" name="Line 145"/>
            <p:cNvSpPr>
              <a:spLocks noChangeShapeType="1"/>
            </p:cNvSpPr>
            <p:nvPr/>
          </p:nvSpPr>
          <p:spPr bwMode="auto">
            <a:xfrm>
              <a:off x="260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2" name="Line 146"/>
            <p:cNvSpPr>
              <a:spLocks noChangeShapeType="1"/>
            </p:cNvSpPr>
            <p:nvPr/>
          </p:nvSpPr>
          <p:spPr bwMode="auto">
            <a:xfrm>
              <a:off x="28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3" name="Line 147"/>
            <p:cNvSpPr>
              <a:spLocks noChangeShapeType="1"/>
            </p:cNvSpPr>
            <p:nvPr/>
          </p:nvSpPr>
          <p:spPr bwMode="auto">
            <a:xfrm>
              <a:off x="28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4" name="Line 148"/>
            <p:cNvSpPr>
              <a:spLocks noChangeShapeType="1"/>
            </p:cNvSpPr>
            <p:nvPr/>
          </p:nvSpPr>
          <p:spPr bwMode="auto">
            <a:xfrm>
              <a:off x="313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5" name="Line 149"/>
            <p:cNvSpPr>
              <a:spLocks noChangeShapeType="1"/>
            </p:cNvSpPr>
            <p:nvPr/>
          </p:nvSpPr>
          <p:spPr bwMode="auto">
            <a:xfrm>
              <a:off x="316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6" name="Line 150"/>
            <p:cNvSpPr>
              <a:spLocks noChangeShapeType="1"/>
            </p:cNvSpPr>
            <p:nvPr/>
          </p:nvSpPr>
          <p:spPr bwMode="auto">
            <a:xfrm>
              <a:off x="341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7" name="Line 151"/>
            <p:cNvSpPr>
              <a:spLocks noChangeShapeType="1"/>
            </p:cNvSpPr>
            <p:nvPr/>
          </p:nvSpPr>
          <p:spPr bwMode="auto">
            <a:xfrm>
              <a:off x="344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8" name="Line 152"/>
            <p:cNvSpPr>
              <a:spLocks noChangeShapeType="1"/>
            </p:cNvSpPr>
            <p:nvPr/>
          </p:nvSpPr>
          <p:spPr bwMode="auto">
            <a:xfrm>
              <a:off x="369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9" name="Line 153"/>
            <p:cNvSpPr>
              <a:spLocks noChangeShapeType="1"/>
            </p:cNvSpPr>
            <p:nvPr/>
          </p:nvSpPr>
          <p:spPr bwMode="auto">
            <a:xfrm>
              <a:off x="372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0" name="Line 154"/>
            <p:cNvSpPr>
              <a:spLocks noChangeShapeType="1"/>
            </p:cNvSpPr>
            <p:nvPr/>
          </p:nvSpPr>
          <p:spPr bwMode="auto">
            <a:xfrm>
              <a:off x="397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1" name="Line 155"/>
            <p:cNvSpPr>
              <a:spLocks noChangeShapeType="1"/>
            </p:cNvSpPr>
            <p:nvPr/>
          </p:nvSpPr>
          <p:spPr bwMode="auto">
            <a:xfrm>
              <a:off x="400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2" name="Line 156"/>
            <p:cNvSpPr>
              <a:spLocks noChangeShapeType="1"/>
            </p:cNvSpPr>
            <p:nvPr/>
          </p:nvSpPr>
          <p:spPr bwMode="auto">
            <a:xfrm>
              <a:off x="42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3" name="Line 157"/>
            <p:cNvSpPr>
              <a:spLocks noChangeShapeType="1"/>
            </p:cNvSpPr>
            <p:nvPr/>
          </p:nvSpPr>
          <p:spPr bwMode="auto">
            <a:xfrm>
              <a:off x="42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4" name="Line 158"/>
            <p:cNvSpPr>
              <a:spLocks noChangeShapeType="1"/>
            </p:cNvSpPr>
            <p:nvPr/>
          </p:nvSpPr>
          <p:spPr bwMode="auto">
            <a:xfrm>
              <a:off x="14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5" name="Line 159"/>
            <p:cNvSpPr>
              <a:spLocks noChangeShapeType="1"/>
            </p:cNvSpPr>
            <p:nvPr/>
          </p:nvSpPr>
          <p:spPr bwMode="auto">
            <a:xfrm>
              <a:off x="14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6" name="Line 160"/>
            <p:cNvSpPr>
              <a:spLocks noChangeShapeType="1"/>
            </p:cNvSpPr>
            <p:nvPr/>
          </p:nvSpPr>
          <p:spPr bwMode="auto">
            <a:xfrm>
              <a:off x="173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7" name="Line 161"/>
            <p:cNvSpPr>
              <a:spLocks noChangeShapeType="1"/>
            </p:cNvSpPr>
            <p:nvPr/>
          </p:nvSpPr>
          <p:spPr bwMode="auto">
            <a:xfrm>
              <a:off x="176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8" name="Line 162"/>
            <p:cNvSpPr>
              <a:spLocks noChangeShapeType="1"/>
            </p:cNvSpPr>
            <p:nvPr/>
          </p:nvSpPr>
          <p:spPr bwMode="auto">
            <a:xfrm>
              <a:off x="201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9" name="Line 163"/>
            <p:cNvSpPr>
              <a:spLocks noChangeShapeType="1"/>
            </p:cNvSpPr>
            <p:nvPr/>
          </p:nvSpPr>
          <p:spPr bwMode="auto">
            <a:xfrm>
              <a:off x="204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0" name="Line 164"/>
            <p:cNvSpPr>
              <a:spLocks noChangeShapeType="1"/>
            </p:cNvSpPr>
            <p:nvPr/>
          </p:nvSpPr>
          <p:spPr bwMode="auto">
            <a:xfrm>
              <a:off x="229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1" name="Line 165"/>
            <p:cNvSpPr>
              <a:spLocks noChangeShapeType="1"/>
            </p:cNvSpPr>
            <p:nvPr/>
          </p:nvSpPr>
          <p:spPr bwMode="auto">
            <a:xfrm>
              <a:off x="232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2" name="Line 166"/>
            <p:cNvSpPr>
              <a:spLocks noChangeShapeType="1"/>
            </p:cNvSpPr>
            <p:nvPr/>
          </p:nvSpPr>
          <p:spPr bwMode="auto">
            <a:xfrm>
              <a:off x="257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3" name="Line 167"/>
            <p:cNvSpPr>
              <a:spLocks noChangeShapeType="1"/>
            </p:cNvSpPr>
            <p:nvPr/>
          </p:nvSpPr>
          <p:spPr bwMode="auto">
            <a:xfrm>
              <a:off x="260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4" name="Line 168"/>
            <p:cNvSpPr>
              <a:spLocks noChangeShapeType="1"/>
            </p:cNvSpPr>
            <p:nvPr/>
          </p:nvSpPr>
          <p:spPr bwMode="auto">
            <a:xfrm>
              <a:off x="28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5" name="Line 169"/>
            <p:cNvSpPr>
              <a:spLocks noChangeShapeType="1"/>
            </p:cNvSpPr>
            <p:nvPr/>
          </p:nvSpPr>
          <p:spPr bwMode="auto">
            <a:xfrm>
              <a:off x="28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6" name="Line 170"/>
            <p:cNvSpPr>
              <a:spLocks noChangeShapeType="1"/>
            </p:cNvSpPr>
            <p:nvPr/>
          </p:nvSpPr>
          <p:spPr bwMode="auto">
            <a:xfrm>
              <a:off x="313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7" name="Line 171"/>
            <p:cNvSpPr>
              <a:spLocks noChangeShapeType="1"/>
            </p:cNvSpPr>
            <p:nvPr/>
          </p:nvSpPr>
          <p:spPr bwMode="auto">
            <a:xfrm>
              <a:off x="316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8" name="Line 172"/>
            <p:cNvSpPr>
              <a:spLocks noChangeShapeType="1"/>
            </p:cNvSpPr>
            <p:nvPr/>
          </p:nvSpPr>
          <p:spPr bwMode="auto">
            <a:xfrm>
              <a:off x="341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9" name="Line 173"/>
            <p:cNvSpPr>
              <a:spLocks noChangeShapeType="1"/>
            </p:cNvSpPr>
            <p:nvPr/>
          </p:nvSpPr>
          <p:spPr bwMode="auto">
            <a:xfrm>
              <a:off x="344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0" name="Line 174"/>
            <p:cNvSpPr>
              <a:spLocks noChangeShapeType="1"/>
            </p:cNvSpPr>
            <p:nvPr/>
          </p:nvSpPr>
          <p:spPr bwMode="auto">
            <a:xfrm>
              <a:off x="369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1" name="Line 175"/>
            <p:cNvSpPr>
              <a:spLocks noChangeShapeType="1"/>
            </p:cNvSpPr>
            <p:nvPr/>
          </p:nvSpPr>
          <p:spPr bwMode="auto">
            <a:xfrm>
              <a:off x="372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2" name="Line 176"/>
            <p:cNvSpPr>
              <a:spLocks noChangeShapeType="1"/>
            </p:cNvSpPr>
            <p:nvPr/>
          </p:nvSpPr>
          <p:spPr bwMode="auto">
            <a:xfrm>
              <a:off x="397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3" name="Line 177"/>
            <p:cNvSpPr>
              <a:spLocks noChangeShapeType="1"/>
            </p:cNvSpPr>
            <p:nvPr/>
          </p:nvSpPr>
          <p:spPr bwMode="auto">
            <a:xfrm>
              <a:off x="400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4" name="Line 178"/>
            <p:cNvSpPr>
              <a:spLocks noChangeShapeType="1"/>
            </p:cNvSpPr>
            <p:nvPr/>
          </p:nvSpPr>
          <p:spPr bwMode="auto">
            <a:xfrm>
              <a:off x="42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5" name="Line 179"/>
            <p:cNvSpPr>
              <a:spLocks noChangeShapeType="1"/>
            </p:cNvSpPr>
            <p:nvPr/>
          </p:nvSpPr>
          <p:spPr bwMode="auto">
            <a:xfrm>
              <a:off x="42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6" name="Line 180"/>
            <p:cNvSpPr>
              <a:spLocks noChangeShapeType="1"/>
            </p:cNvSpPr>
            <p:nvPr/>
          </p:nvSpPr>
          <p:spPr bwMode="auto">
            <a:xfrm>
              <a:off x="14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7" name="Line 181"/>
            <p:cNvSpPr>
              <a:spLocks noChangeShapeType="1"/>
            </p:cNvSpPr>
            <p:nvPr/>
          </p:nvSpPr>
          <p:spPr bwMode="auto">
            <a:xfrm>
              <a:off x="14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8" name="Line 182"/>
            <p:cNvSpPr>
              <a:spLocks noChangeShapeType="1"/>
            </p:cNvSpPr>
            <p:nvPr/>
          </p:nvSpPr>
          <p:spPr bwMode="auto">
            <a:xfrm>
              <a:off x="173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9" name="Line 183"/>
            <p:cNvSpPr>
              <a:spLocks noChangeShapeType="1"/>
            </p:cNvSpPr>
            <p:nvPr/>
          </p:nvSpPr>
          <p:spPr bwMode="auto">
            <a:xfrm>
              <a:off x="176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0" name="Line 184"/>
            <p:cNvSpPr>
              <a:spLocks noChangeShapeType="1"/>
            </p:cNvSpPr>
            <p:nvPr/>
          </p:nvSpPr>
          <p:spPr bwMode="auto">
            <a:xfrm>
              <a:off x="201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1" name="Line 185"/>
            <p:cNvSpPr>
              <a:spLocks noChangeShapeType="1"/>
            </p:cNvSpPr>
            <p:nvPr/>
          </p:nvSpPr>
          <p:spPr bwMode="auto">
            <a:xfrm>
              <a:off x="204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2" name="Line 186"/>
            <p:cNvSpPr>
              <a:spLocks noChangeShapeType="1"/>
            </p:cNvSpPr>
            <p:nvPr/>
          </p:nvSpPr>
          <p:spPr bwMode="auto">
            <a:xfrm>
              <a:off x="229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3" name="Line 187"/>
            <p:cNvSpPr>
              <a:spLocks noChangeShapeType="1"/>
            </p:cNvSpPr>
            <p:nvPr/>
          </p:nvSpPr>
          <p:spPr bwMode="auto">
            <a:xfrm>
              <a:off x="232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4" name="Line 188"/>
            <p:cNvSpPr>
              <a:spLocks noChangeShapeType="1"/>
            </p:cNvSpPr>
            <p:nvPr/>
          </p:nvSpPr>
          <p:spPr bwMode="auto">
            <a:xfrm>
              <a:off x="257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5" name="Line 189"/>
            <p:cNvSpPr>
              <a:spLocks noChangeShapeType="1"/>
            </p:cNvSpPr>
            <p:nvPr/>
          </p:nvSpPr>
          <p:spPr bwMode="auto">
            <a:xfrm>
              <a:off x="260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6" name="Line 190"/>
            <p:cNvSpPr>
              <a:spLocks noChangeShapeType="1"/>
            </p:cNvSpPr>
            <p:nvPr/>
          </p:nvSpPr>
          <p:spPr bwMode="auto">
            <a:xfrm>
              <a:off x="28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7" name="Line 191"/>
            <p:cNvSpPr>
              <a:spLocks noChangeShapeType="1"/>
            </p:cNvSpPr>
            <p:nvPr/>
          </p:nvSpPr>
          <p:spPr bwMode="auto">
            <a:xfrm>
              <a:off x="28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8" name="Line 192"/>
            <p:cNvSpPr>
              <a:spLocks noChangeShapeType="1"/>
            </p:cNvSpPr>
            <p:nvPr/>
          </p:nvSpPr>
          <p:spPr bwMode="auto">
            <a:xfrm>
              <a:off x="313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9" name="Line 193"/>
            <p:cNvSpPr>
              <a:spLocks noChangeShapeType="1"/>
            </p:cNvSpPr>
            <p:nvPr/>
          </p:nvSpPr>
          <p:spPr bwMode="auto">
            <a:xfrm>
              <a:off x="316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0" name="Line 194"/>
            <p:cNvSpPr>
              <a:spLocks noChangeShapeType="1"/>
            </p:cNvSpPr>
            <p:nvPr/>
          </p:nvSpPr>
          <p:spPr bwMode="auto">
            <a:xfrm>
              <a:off x="341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1" name="Line 195"/>
            <p:cNvSpPr>
              <a:spLocks noChangeShapeType="1"/>
            </p:cNvSpPr>
            <p:nvPr/>
          </p:nvSpPr>
          <p:spPr bwMode="auto">
            <a:xfrm>
              <a:off x="344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2" name="Line 196"/>
            <p:cNvSpPr>
              <a:spLocks noChangeShapeType="1"/>
            </p:cNvSpPr>
            <p:nvPr/>
          </p:nvSpPr>
          <p:spPr bwMode="auto">
            <a:xfrm>
              <a:off x="369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3" name="Line 197"/>
            <p:cNvSpPr>
              <a:spLocks noChangeShapeType="1"/>
            </p:cNvSpPr>
            <p:nvPr/>
          </p:nvSpPr>
          <p:spPr bwMode="auto">
            <a:xfrm>
              <a:off x="372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4" name="Line 198"/>
            <p:cNvSpPr>
              <a:spLocks noChangeShapeType="1"/>
            </p:cNvSpPr>
            <p:nvPr/>
          </p:nvSpPr>
          <p:spPr bwMode="auto">
            <a:xfrm>
              <a:off x="397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5" name="Line 199"/>
            <p:cNvSpPr>
              <a:spLocks noChangeShapeType="1"/>
            </p:cNvSpPr>
            <p:nvPr/>
          </p:nvSpPr>
          <p:spPr bwMode="auto">
            <a:xfrm>
              <a:off x="400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6" name="Line 200"/>
            <p:cNvSpPr>
              <a:spLocks noChangeShapeType="1"/>
            </p:cNvSpPr>
            <p:nvPr/>
          </p:nvSpPr>
          <p:spPr bwMode="auto">
            <a:xfrm>
              <a:off x="42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7" name="Line 201"/>
            <p:cNvSpPr>
              <a:spLocks noChangeShapeType="1"/>
            </p:cNvSpPr>
            <p:nvPr/>
          </p:nvSpPr>
          <p:spPr bwMode="auto">
            <a:xfrm>
              <a:off x="42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8" name="Line 202"/>
            <p:cNvSpPr>
              <a:spLocks noChangeShapeType="1"/>
            </p:cNvSpPr>
            <p:nvPr/>
          </p:nvSpPr>
          <p:spPr bwMode="auto">
            <a:xfrm>
              <a:off x="14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9" name="Line 203"/>
            <p:cNvSpPr>
              <a:spLocks noChangeShapeType="1"/>
            </p:cNvSpPr>
            <p:nvPr/>
          </p:nvSpPr>
          <p:spPr bwMode="auto">
            <a:xfrm>
              <a:off x="14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0" name="Line 204"/>
            <p:cNvSpPr>
              <a:spLocks noChangeShapeType="1"/>
            </p:cNvSpPr>
            <p:nvPr/>
          </p:nvSpPr>
          <p:spPr bwMode="auto">
            <a:xfrm>
              <a:off x="173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1" name="Line 205"/>
            <p:cNvSpPr>
              <a:spLocks noChangeShapeType="1"/>
            </p:cNvSpPr>
            <p:nvPr/>
          </p:nvSpPr>
          <p:spPr bwMode="auto">
            <a:xfrm>
              <a:off x="176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2" name="Line 206"/>
            <p:cNvSpPr>
              <a:spLocks noChangeShapeType="1"/>
            </p:cNvSpPr>
            <p:nvPr/>
          </p:nvSpPr>
          <p:spPr bwMode="auto">
            <a:xfrm>
              <a:off x="201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3" name="Line 207"/>
            <p:cNvSpPr>
              <a:spLocks noChangeShapeType="1"/>
            </p:cNvSpPr>
            <p:nvPr/>
          </p:nvSpPr>
          <p:spPr bwMode="auto">
            <a:xfrm>
              <a:off x="204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4" name="Line 208"/>
            <p:cNvSpPr>
              <a:spLocks noChangeShapeType="1"/>
            </p:cNvSpPr>
            <p:nvPr/>
          </p:nvSpPr>
          <p:spPr bwMode="auto">
            <a:xfrm>
              <a:off x="229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5" name="Line 209"/>
            <p:cNvSpPr>
              <a:spLocks noChangeShapeType="1"/>
            </p:cNvSpPr>
            <p:nvPr/>
          </p:nvSpPr>
          <p:spPr bwMode="auto">
            <a:xfrm>
              <a:off x="232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6" name="Line 210"/>
            <p:cNvSpPr>
              <a:spLocks noChangeShapeType="1"/>
            </p:cNvSpPr>
            <p:nvPr/>
          </p:nvSpPr>
          <p:spPr bwMode="auto">
            <a:xfrm>
              <a:off x="257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7" name="Line 211"/>
            <p:cNvSpPr>
              <a:spLocks noChangeShapeType="1"/>
            </p:cNvSpPr>
            <p:nvPr/>
          </p:nvSpPr>
          <p:spPr bwMode="auto">
            <a:xfrm>
              <a:off x="260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8" name="Line 212"/>
            <p:cNvSpPr>
              <a:spLocks noChangeShapeType="1"/>
            </p:cNvSpPr>
            <p:nvPr/>
          </p:nvSpPr>
          <p:spPr bwMode="auto">
            <a:xfrm>
              <a:off x="28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9" name="Line 213"/>
            <p:cNvSpPr>
              <a:spLocks noChangeShapeType="1"/>
            </p:cNvSpPr>
            <p:nvPr/>
          </p:nvSpPr>
          <p:spPr bwMode="auto">
            <a:xfrm>
              <a:off x="28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0" name="Line 214"/>
            <p:cNvSpPr>
              <a:spLocks noChangeShapeType="1"/>
            </p:cNvSpPr>
            <p:nvPr/>
          </p:nvSpPr>
          <p:spPr bwMode="auto">
            <a:xfrm>
              <a:off x="313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1" name="Line 215"/>
            <p:cNvSpPr>
              <a:spLocks noChangeShapeType="1"/>
            </p:cNvSpPr>
            <p:nvPr/>
          </p:nvSpPr>
          <p:spPr bwMode="auto">
            <a:xfrm>
              <a:off x="316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2" name="Line 216"/>
            <p:cNvSpPr>
              <a:spLocks noChangeShapeType="1"/>
            </p:cNvSpPr>
            <p:nvPr/>
          </p:nvSpPr>
          <p:spPr bwMode="auto">
            <a:xfrm>
              <a:off x="341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3" name="Line 217"/>
            <p:cNvSpPr>
              <a:spLocks noChangeShapeType="1"/>
            </p:cNvSpPr>
            <p:nvPr/>
          </p:nvSpPr>
          <p:spPr bwMode="auto">
            <a:xfrm>
              <a:off x="344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4" name="Line 218"/>
            <p:cNvSpPr>
              <a:spLocks noChangeShapeType="1"/>
            </p:cNvSpPr>
            <p:nvPr/>
          </p:nvSpPr>
          <p:spPr bwMode="auto">
            <a:xfrm>
              <a:off x="369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5" name="Line 219"/>
            <p:cNvSpPr>
              <a:spLocks noChangeShapeType="1"/>
            </p:cNvSpPr>
            <p:nvPr/>
          </p:nvSpPr>
          <p:spPr bwMode="auto">
            <a:xfrm>
              <a:off x="372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6" name="Line 220"/>
            <p:cNvSpPr>
              <a:spLocks noChangeShapeType="1"/>
            </p:cNvSpPr>
            <p:nvPr/>
          </p:nvSpPr>
          <p:spPr bwMode="auto">
            <a:xfrm>
              <a:off x="397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7" name="Line 221"/>
            <p:cNvSpPr>
              <a:spLocks noChangeShapeType="1"/>
            </p:cNvSpPr>
            <p:nvPr/>
          </p:nvSpPr>
          <p:spPr bwMode="auto">
            <a:xfrm>
              <a:off x="400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8" name="Line 222"/>
            <p:cNvSpPr>
              <a:spLocks noChangeShapeType="1"/>
            </p:cNvSpPr>
            <p:nvPr/>
          </p:nvSpPr>
          <p:spPr bwMode="auto">
            <a:xfrm>
              <a:off x="42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9" name="Line 223"/>
            <p:cNvSpPr>
              <a:spLocks noChangeShapeType="1"/>
            </p:cNvSpPr>
            <p:nvPr/>
          </p:nvSpPr>
          <p:spPr bwMode="auto">
            <a:xfrm>
              <a:off x="42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0" name="Line 224"/>
            <p:cNvSpPr>
              <a:spLocks noChangeShapeType="1"/>
            </p:cNvSpPr>
            <p:nvPr/>
          </p:nvSpPr>
          <p:spPr bwMode="auto">
            <a:xfrm>
              <a:off x="14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1" name="Line 225"/>
            <p:cNvSpPr>
              <a:spLocks noChangeShapeType="1"/>
            </p:cNvSpPr>
            <p:nvPr/>
          </p:nvSpPr>
          <p:spPr bwMode="auto">
            <a:xfrm>
              <a:off x="14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2" name="Line 226"/>
            <p:cNvSpPr>
              <a:spLocks noChangeShapeType="1"/>
            </p:cNvSpPr>
            <p:nvPr/>
          </p:nvSpPr>
          <p:spPr bwMode="auto">
            <a:xfrm>
              <a:off x="173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3" name="Line 227"/>
            <p:cNvSpPr>
              <a:spLocks noChangeShapeType="1"/>
            </p:cNvSpPr>
            <p:nvPr/>
          </p:nvSpPr>
          <p:spPr bwMode="auto">
            <a:xfrm>
              <a:off x="176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4" name="Line 228"/>
            <p:cNvSpPr>
              <a:spLocks noChangeShapeType="1"/>
            </p:cNvSpPr>
            <p:nvPr/>
          </p:nvSpPr>
          <p:spPr bwMode="auto">
            <a:xfrm>
              <a:off x="201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5" name="Line 229"/>
            <p:cNvSpPr>
              <a:spLocks noChangeShapeType="1"/>
            </p:cNvSpPr>
            <p:nvPr/>
          </p:nvSpPr>
          <p:spPr bwMode="auto">
            <a:xfrm>
              <a:off x="204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6" name="Line 230"/>
            <p:cNvSpPr>
              <a:spLocks noChangeShapeType="1"/>
            </p:cNvSpPr>
            <p:nvPr/>
          </p:nvSpPr>
          <p:spPr bwMode="auto">
            <a:xfrm>
              <a:off x="229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7" name="Line 231"/>
            <p:cNvSpPr>
              <a:spLocks noChangeShapeType="1"/>
            </p:cNvSpPr>
            <p:nvPr/>
          </p:nvSpPr>
          <p:spPr bwMode="auto">
            <a:xfrm>
              <a:off x="232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8" name="Line 232"/>
            <p:cNvSpPr>
              <a:spLocks noChangeShapeType="1"/>
            </p:cNvSpPr>
            <p:nvPr/>
          </p:nvSpPr>
          <p:spPr bwMode="auto">
            <a:xfrm>
              <a:off x="257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9" name="Line 233"/>
            <p:cNvSpPr>
              <a:spLocks noChangeShapeType="1"/>
            </p:cNvSpPr>
            <p:nvPr/>
          </p:nvSpPr>
          <p:spPr bwMode="auto">
            <a:xfrm>
              <a:off x="260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0" name="Line 234"/>
            <p:cNvSpPr>
              <a:spLocks noChangeShapeType="1"/>
            </p:cNvSpPr>
            <p:nvPr/>
          </p:nvSpPr>
          <p:spPr bwMode="auto">
            <a:xfrm>
              <a:off x="28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1" name="Line 235"/>
            <p:cNvSpPr>
              <a:spLocks noChangeShapeType="1"/>
            </p:cNvSpPr>
            <p:nvPr/>
          </p:nvSpPr>
          <p:spPr bwMode="auto">
            <a:xfrm>
              <a:off x="28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2" name="Line 236"/>
            <p:cNvSpPr>
              <a:spLocks noChangeShapeType="1"/>
            </p:cNvSpPr>
            <p:nvPr/>
          </p:nvSpPr>
          <p:spPr bwMode="auto">
            <a:xfrm>
              <a:off x="313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3" name="Line 237"/>
            <p:cNvSpPr>
              <a:spLocks noChangeShapeType="1"/>
            </p:cNvSpPr>
            <p:nvPr/>
          </p:nvSpPr>
          <p:spPr bwMode="auto">
            <a:xfrm>
              <a:off x="316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4" name="Line 238"/>
            <p:cNvSpPr>
              <a:spLocks noChangeShapeType="1"/>
            </p:cNvSpPr>
            <p:nvPr/>
          </p:nvSpPr>
          <p:spPr bwMode="auto">
            <a:xfrm>
              <a:off x="341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5" name="Line 239"/>
            <p:cNvSpPr>
              <a:spLocks noChangeShapeType="1"/>
            </p:cNvSpPr>
            <p:nvPr/>
          </p:nvSpPr>
          <p:spPr bwMode="auto">
            <a:xfrm>
              <a:off x="344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6" name="Line 240"/>
            <p:cNvSpPr>
              <a:spLocks noChangeShapeType="1"/>
            </p:cNvSpPr>
            <p:nvPr/>
          </p:nvSpPr>
          <p:spPr bwMode="auto">
            <a:xfrm>
              <a:off x="369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7" name="Line 241"/>
            <p:cNvSpPr>
              <a:spLocks noChangeShapeType="1"/>
            </p:cNvSpPr>
            <p:nvPr/>
          </p:nvSpPr>
          <p:spPr bwMode="auto">
            <a:xfrm>
              <a:off x="372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8" name="Line 242"/>
            <p:cNvSpPr>
              <a:spLocks noChangeShapeType="1"/>
            </p:cNvSpPr>
            <p:nvPr/>
          </p:nvSpPr>
          <p:spPr bwMode="auto">
            <a:xfrm>
              <a:off x="397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9" name="Line 243"/>
            <p:cNvSpPr>
              <a:spLocks noChangeShapeType="1"/>
            </p:cNvSpPr>
            <p:nvPr/>
          </p:nvSpPr>
          <p:spPr bwMode="auto">
            <a:xfrm>
              <a:off x="400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40" name="Line 244"/>
            <p:cNvSpPr>
              <a:spLocks noChangeShapeType="1"/>
            </p:cNvSpPr>
            <p:nvPr/>
          </p:nvSpPr>
          <p:spPr bwMode="auto">
            <a:xfrm>
              <a:off x="42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41" name="Line 245"/>
            <p:cNvSpPr>
              <a:spLocks noChangeShapeType="1"/>
            </p:cNvSpPr>
            <p:nvPr/>
          </p:nvSpPr>
          <p:spPr bwMode="auto">
            <a:xfrm>
              <a:off x="42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grpSp>
      <p:pic>
        <p:nvPicPr>
          <p:cNvPr id="4342" name="Picture 246" descr="KarelEastOpaque.png"/>
          <p:cNvPicPr>
            <a:picLocks noChangeAspect="1" noChangeArrowheads="1"/>
          </p:cNvPicPr>
          <p:nvPr/>
        </p:nvPicPr>
        <p:blipFill>
          <a:blip r:embed="rId2"/>
          <a:srcRect/>
          <a:stretch>
            <a:fillRect/>
          </a:stretch>
        </p:blipFill>
        <p:spPr bwMode="auto">
          <a:xfrm>
            <a:off x="2149475" y="5756387"/>
            <a:ext cx="400050" cy="400050"/>
          </a:xfrm>
          <a:prstGeom prst="rect">
            <a:avLst/>
          </a:prstGeom>
          <a:noFill/>
        </p:spPr>
      </p:pic>
      <p:sp>
        <p:nvSpPr>
          <p:cNvPr id="265" name="Rectangle 2"/>
          <p:cNvSpPr txBox="1">
            <a:spLocks noChangeArrowheads="1"/>
          </p:cNvSpPr>
          <p:nvPr/>
        </p:nvSpPr>
        <p:spPr bwMode="auto">
          <a:xfrm>
            <a:off x="0" y="76200"/>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rgbClr val="FF0000"/>
                </a:solidFill>
                <a:effectLst/>
                <a:uLnTx/>
                <a:uFillTx/>
                <a:latin typeface="+mj-lt"/>
                <a:ea typeface="+mj-ea"/>
                <a:cs typeface="+mj-cs"/>
              </a:rPr>
              <a:t>Find the Midpoint</a:t>
            </a:r>
            <a:endParaRPr kumimoji="0" lang="en-US" sz="3600" b="0" i="0" u="none"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2" name="Group 2"/>
          <p:cNvGrpSpPr>
            <a:grpSpLocks/>
          </p:cNvGrpSpPr>
          <p:nvPr/>
        </p:nvGrpSpPr>
        <p:grpSpPr bwMode="auto">
          <a:xfrm>
            <a:off x="2120900" y="1282812"/>
            <a:ext cx="4914900" cy="4914900"/>
            <a:chOff x="1336" y="616"/>
            <a:chExt cx="3096" cy="3096"/>
          </a:xfrm>
        </p:grpSpPr>
        <p:sp>
          <p:nvSpPr>
            <p:cNvPr id="4099" name="Rectangle 3"/>
            <p:cNvSpPr>
              <a:spLocks noChangeArrowheads="1"/>
            </p:cNvSpPr>
            <p:nvPr/>
          </p:nvSpPr>
          <p:spPr bwMode="auto">
            <a:xfrm>
              <a:off x="1340" y="620"/>
              <a:ext cx="3088" cy="3088"/>
            </a:xfrm>
            <a:prstGeom prst="rect">
              <a:avLst/>
            </a:prstGeom>
            <a:solidFill>
              <a:srgbClr val="FFFFFF"/>
            </a:solidFill>
            <a:ln w="25400">
              <a:solidFill>
                <a:schemeClr val="tx1"/>
              </a:solidFill>
              <a:miter lim="800000"/>
              <a:headEnd/>
              <a:tailEnd/>
            </a:ln>
            <a:effectLst/>
          </p:spPr>
          <p:txBody>
            <a:bodyPr anchor="ctr">
              <a:prstTxWarp prst="textNoShape">
                <a:avLst/>
              </a:prstTxWarp>
            </a:bodyPr>
            <a:lstStyle/>
            <a:p>
              <a:endParaRPr lang="en-US"/>
            </a:p>
          </p:txBody>
        </p:sp>
        <p:sp>
          <p:nvSpPr>
            <p:cNvPr id="4100" name="Line 4"/>
            <p:cNvSpPr>
              <a:spLocks noChangeShapeType="1"/>
            </p:cNvSpPr>
            <p:nvPr/>
          </p:nvSpPr>
          <p:spPr bwMode="auto">
            <a:xfrm>
              <a:off x="14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1" name="Line 5"/>
            <p:cNvSpPr>
              <a:spLocks noChangeShapeType="1"/>
            </p:cNvSpPr>
            <p:nvPr/>
          </p:nvSpPr>
          <p:spPr bwMode="auto">
            <a:xfrm>
              <a:off x="14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2" name="Line 6"/>
            <p:cNvSpPr>
              <a:spLocks noChangeShapeType="1"/>
            </p:cNvSpPr>
            <p:nvPr/>
          </p:nvSpPr>
          <p:spPr bwMode="auto">
            <a:xfrm>
              <a:off x="173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3" name="Line 7"/>
            <p:cNvSpPr>
              <a:spLocks noChangeShapeType="1"/>
            </p:cNvSpPr>
            <p:nvPr/>
          </p:nvSpPr>
          <p:spPr bwMode="auto">
            <a:xfrm>
              <a:off x="176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4" name="Line 8"/>
            <p:cNvSpPr>
              <a:spLocks noChangeShapeType="1"/>
            </p:cNvSpPr>
            <p:nvPr/>
          </p:nvSpPr>
          <p:spPr bwMode="auto">
            <a:xfrm>
              <a:off x="201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5" name="Line 9"/>
            <p:cNvSpPr>
              <a:spLocks noChangeShapeType="1"/>
            </p:cNvSpPr>
            <p:nvPr/>
          </p:nvSpPr>
          <p:spPr bwMode="auto">
            <a:xfrm>
              <a:off x="204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6" name="Line 10"/>
            <p:cNvSpPr>
              <a:spLocks noChangeShapeType="1"/>
            </p:cNvSpPr>
            <p:nvPr/>
          </p:nvSpPr>
          <p:spPr bwMode="auto">
            <a:xfrm>
              <a:off x="229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7" name="Line 11"/>
            <p:cNvSpPr>
              <a:spLocks noChangeShapeType="1"/>
            </p:cNvSpPr>
            <p:nvPr/>
          </p:nvSpPr>
          <p:spPr bwMode="auto">
            <a:xfrm>
              <a:off x="232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8" name="Line 12"/>
            <p:cNvSpPr>
              <a:spLocks noChangeShapeType="1"/>
            </p:cNvSpPr>
            <p:nvPr/>
          </p:nvSpPr>
          <p:spPr bwMode="auto">
            <a:xfrm>
              <a:off x="257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09" name="Line 13"/>
            <p:cNvSpPr>
              <a:spLocks noChangeShapeType="1"/>
            </p:cNvSpPr>
            <p:nvPr/>
          </p:nvSpPr>
          <p:spPr bwMode="auto">
            <a:xfrm>
              <a:off x="260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0" name="Line 14"/>
            <p:cNvSpPr>
              <a:spLocks noChangeShapeType="1"/>
            </p:cNvSpPr>
            <p:nvPr/>
          </p:nvSpPr>
          <p:spPr bwMode="auto">
            <a:xfrm>
              <a:off x="28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1" name="Line 15"/>
            <p:cNvSpPr>
              <a:spLocks noChangeShapeType="1"/>
            </p:cNvSpPr>
            <p:nvPr/>
          </p:nvSpPr>
          <p:spPr bwMode="auto">
            <a:xfrm>
              <a:off x="28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2" name="Line 16"/>
            <p:cNvSpPr>
              <a:spLocks noChangeShapeType="1"/>
            </p:cNvSpPr>
            <p:nvPr/>
          </p:nvSpPr>
          <p:spPr bwMode="auto">
            <a:xfrm>
              <a:off x="313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3" name="Line 17"/>
            <p:cNvSpPr>
              <a:spLocks noChangeShapeType="1"/>
            </p:cNvSpPr>
            <p:nvPr/>
          </p:nvSpPr>
          <p:spPr bwMode="auto">
            <a:xfrm>
              <a:off x="316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4" name="Line 18"/>
            <p:cNvSpPr>
              <a:spLocks noChangeShapeType="1"/>
            </p:cNvSpPr>
            <p:nvPr/>
          </p:nvSpPr>
          <p:spPr bwMode="auto">
            <a:xfrm>
              <a:off x="341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5" name="Line 19"/>
            <p:cNvSpPr>
              <a:spLocks noChangeShapeType="1"/>
            </p:cNvSpPr>
            <p:nvPr/>
          </p:nvSpPr>
          <p:spPr bwMode="auto">
            <a:xfrm>
              <a:off x="344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6" name="Line 20"/>
            <p:cNvSpPr>
              <a:spLocks noChangeShapeType="1"/>
            </p:cNvSpPr>
            <p:nvPr/>
          </p:nvSpPr>
          <p:spPr bwMode="auto">
            <a:xfrm>
              <a:off x="369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7" name="Line 21"/>
            <p:cNvSpPr>
              <a:spLocks noChangeShapeType="1"/>
            </p:cNvSpPr>
            <p:nvPr/>
          </p:nvSpPr>
          <p:spPr bwMode="auto">
            <a:xfrm>
              <a:off x="372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8" name="Line 22"/>
            <p:cNvSpPr>
              <a:spLocks noChangeShapeType="1"/>
            </p:cNvSpPr>
            <p:nvPr/>
          </p:nvSpPr>
          <p:spPr bwMode="auto">
            <a:xfrm>
              <a:off x="397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19" name="Line 23"/>
            <p:cNvSpPr>
              <a:spLocks noChangeShapeType="1"/>
            </p:cNvSpPr>
            <p:nvPr/>
          </p:nvSpPr>
          <p:spPr bwMode="auto">
            <a:xfrm>
              <a:off x="400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0" name="Line 24"/>
            <p:cNvSpPr>
              <a:spLocks noChangeShapeType="1"/>
            </p:cNvSpPr>
            <p:nvPr/>
          </p:nvSpPr>
          <p:spPr bwMode="auto">
            <a:xfrm>
              <a:off x="4252" y="35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1" name="Line 25"/>
            <p:cNvSpPr>
              <a:spLocks noChangeShapeType="1"/>
            </p:cNvSpPr>
            <p:nvPr/>
          </p:nvSpPr>
          <p:spPr bwMode="auto">
            <a:xfrm>
              <a:off x="4280" y="35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2" name="Line 26"/>
            <p:cNvSpPr>
              <a:spLocks noChangeShapeType="1"/>
            </p:cNvSpPr>
            <p:nvPr/>
          </p:nvSpPr>
          <p:spPr bwMode="auto">
            <a:xfrm>
              <a:off x="14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3" name="Line 27"/>
            <p:cNvSpPr>
              <a:spLocks noChangeShapeType="1"/>
            </p:cNvSpPr>
            <p:nvPr/>
          </p:nvSpPr>
          <p:spPr bwMode="auto">
            <a:xfrm>
              <a:off x="14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4" name="Line 28"/>
            <p:cNvSpPr>
              <a:spLocks noChangeShapeType="1"/>
            </p:cNvSpPr>
            <p:nvPr/>
          </p:nvSpPr>
          <p:spPr bwMode="auto">
            <a:xfrm>
              <a:off x="173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5" name="Line 29"/>
            <p:cNvSpPr>
              <a:spLocks noChangeShapeType="1"/>
            </p:cNvSpPr>
            <p:nvPr/>
          </p:nvSpPr>
          <p:spPr bwMode="auto">
            <a:xfrm>
              <a:off x="176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6" name="Line 30"/>
            <p:cNvSpPr>
              <a:spLocks noChangeShapeType="1"/>
            </p:cNvSpPr>
            <p:nvPr/>
          </p:nvSpPr>
          <p:spPr bwMode="auto">
            <a:xfrm>
              <a:off x="201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7" name="Line 31"/>
            <p:cNvSpPr>
              <a:spLocks noChangeShapeType="1"/>
            </p:cNvSpPr>
            <p:nvPr/>
          </p:nvSpPr>
          <p:spPr bwMode="auto">
            <a:xfrm>
              <a:off x="204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8" name="Line 32"/>
            <p:cNvSpPr>
              <a:spLocks noChangeShapeType="1"/>
            </p:cNvSpPr>
            <p:nvPr/>
          </p:nvSpPr>
          <p:spPr bwMode="auto">
            <a:xfrm>
              <a:off x="229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29" name="Line 33"/>
            <p:cNvSpPr>
              <a:spLocks noChangeShapeType="1"/>
            </p:cNvSpPr>
            <p:nvPr/>
          </p:nvSpPr>
          <p:spPr bwMode="auto">
            <a:xfrm>
              <a:off x="232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0" name="Line 34"/>
            <p:cNvSpPr>
              <a:spLocks noChangeShapeType="1"/>
            </p:cNvSpPr>
            <p:nvPr/>
          </p:nvSpPr>
          <p:spPr bwMode="auto">
            <a:xfrm>
              <a:off x="257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1" name="Line 35"/>
            <p:cNvSpPr>
              <a:spLocks noChangeShapeType="1"/>
            </p:cNvSpPr>
            <p:nvPr/>
          </p:nvSpPr>
          <p:spPr bwMode="auto">
            <a:xfrm>
              <a:off x="260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2" name="Line 36"/>
            <p:cNvSpPr>
              <a:spLocks noChangeShapeType="1"/>
            </p:cNvSpPr>
            <p:nvPr/>
          </p:nvSpPr>
          <p:spPr bwMode="auto">
            <a:xfrm>
              <a:off x="28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3" name="Line 37"/>
            <p:cNvSpPr>
              <a:spLocks noChangeShapeType="1"/>
            </p:cNvSpPr>
            <p:nvPr/>
          </p:nvSpPr>
          <p:spPr bwMode="auto">
            <a:xfrm>
              <a:off x="28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4" name="Line 38"/>
            <p:cNvSpPr>
              <a:spLocks noChangeShapeType="1"/>
            </p:cNvSpPr>
            <p:nvPr/>
          </p:nvSpPr>
          <p:spPr bwMode="auto">
            <a:xfrm>
              <a:off x="313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5" name="Line 39"/>
            <p:cNvSpPr>
              <a:spLocks noChangeShapeType="1"/>
            </p:cNvSpPr>
            <p:nvPr/>
          </p:nvSpPr>
          <p:spPr bwMode="auto">
            <a:xfrm>
              <a:off x="316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6" name="Line 40"/>
            <p:cNvSpPr>
              <a:spLocks noChangeShapeType="1"/>
            </p:cNvSpPr>
            <p:nvPr/>
          </p:nvSpPr>
          <p:spPr bwMode="auto">
            <a:xfrm>
              <a:off x="341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7" name="Line 41"/>
            <p:cNvSpPr>
              <a:spLocks noChangeShapeType="1"/>
            </p:cNvSpPr>
            <p:nvPr/>
          </p:nvSpPr>
          <p:spPr bwMode="auto">
            <a:xfrm>
              <a:off x="344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8" name="Line 42"/>
            <p:cNvSpPr>
              <a:spLocks noChangeShapeType="1"/>
            </p:cNvSpPr>
            <p:nvPr/>
          </p:nvSpPr>
          <p:spPr bwMode="auto">
            <a:xfrm>
              <a:off x="369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39" name="Line 43"/>
            <p:cNvSpPr>
              <a:spLocks noChangeShapeType="1"/>
            </p:cNvSpPr>
            <p:nvPr/>
          </p:nvSpPr>
          <p:spPr bwMode="auto">
            <a:xfrm>
              <a:off x="372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0" name="Line 44"/>
            <p:cNvSpPr>
              <a:spLocks noChangeShapeType="1"/>
            </p:cNvSpPr>
            <p:nvPr/>
          </p:nvSpPr>
          <p:spPr bwMode="auto">
            <a:xfrm>
              <a:off x="397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1" name="Line 45"/>
            <p:cNvSpPr>
              <a:spLocks noChangeShapeType="1"/>
            </p:cNvSpPr>
            <p:nvPr/>
          </p:nvSpPr>
          <p:spPr bwMode="auto">
            <a:xfrm>
              <a:off x="400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2" name="Line 46"/>
            <p:cNvSpPr>
              <a:spLocks noChangeShapeType="1"/>
            </p:cNvSpPr>
            <p:nvPr/>
          </p:nvSpPr>
          <p:spPr bwMode="auto">
            <a:xfrm>
              <a:off x="4252" y="32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3" name="Line 47"/>
            <p:cNvSpPr>
              <a:spLocks noChangeShapeType="1"/>
            </p:cNvSpPr>
            <p:nvPr/>
          </p:nvSpPr>
          <p:spPr bwMode="auto">
            <a:xfrm>
              <a:off x="4280" y="32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4" name="Line 48"/>
            <p:cNvSpPr>
              <a:spLocks noChangeShapeType="1"/>
            </p:cNvSpPr>
            <p:nvPr/>
          </p:nvSpPr>
          <p:spPr bwMode="auto">
            <a:xfrm>
              <a:off x="14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5" name="Line 49"/>
            <p:cNvSpPr>
              <a:spLocks noChangeShapeType="1"/>
            </p:cNvSpPr>
            <p:nvPr/>
          </p:nvSpPr>
          <p:spPr bwMode="auto">
            <a:xfrm>
              <a:off x="14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6" name="Line 50"/>
            <p:cNvSpPr>
              <a:spLocks noChangeShapeType="1"/>
            </p:cNvSpPr>
            <p:nvPr/>
          </p:nvSpPr>
          <p:spPr bwMode="auto">
            <a:xfrm>
              <a:off x="173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7" name="Line 51"/>
            <p:cNvSpPr>
              <a:spLocks noChangeShapeType="1"/>
            </p:cNvSpPr>
            <p:nvPr/>
          </p:nvSpPr>
          <p:spPr bwMode="auto">
            <a:xfrm>
              <a:off x="176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8" name="Line 52"/>
            <p:cNvSpPr>
              <a:spLocks noChangeShapeType="1"/>
            </p:cNvSpPr>
            <p:nvPr/>
          </p:nvSpPr>
          <p:spPr bwMode="auto">
            <a:xfrm>
              <a:off x="201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49" name="Line 53"/>
            <p:cNvSpPr>
              <a:spLocks noChangeShapeType="1"/>
            </p:cNvSpPr>
            <p:nvPr/>
          </p:nvSpPr>
          <p:spPr bwMode="auto">
            <a:xfrm>
              <a:off x="204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0" name="Line 54"/>
            <p:cNvSpPr>
              <a:spLocks noChangeShapeType="1"/>
            </p:cNvSpPr>
            <p:nvPr/>
          </p:nvSpPr>
          <p:spPr bwMode="auto">
            <a:xfrm>
              <a:off x="229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1" name="Line 55"/>
            <p:cNvSpPr>
              <a:spLocks noChangeShapeType="1"/>
            </p:cNvSpPr>
            <p:nvPr/>
          </p:nvSpPr>
          <p:spPr bwMode="auto">
            <a:xfrm>
              <a:off x="232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2" name="Line 56"/>
            <p:cNvSpPr>
              <a:spLocks noChangeShapeType="1"/>
            </p:cNvSpPr>
            <p:nvPr/>
          </p:nvSpPr>
          <p:spPr bwMode="auto">
            <a:xfrm>
              <a:off x="257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3" name="Line 57"/>
            <p:cNvSpPr>
              <a:spLocks noChangeShapeType="1"/>
            </p:cNvSpPr>
            <p:nvPr/>
          </p:nvSpPr>
          <p:spPr bwMode="auto">
            <a:xfrm>
              <a:off x="260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4" name="Line 58"/>
            <p:cNvSpPr>
              <a:spLocks noChangeShapeType="1"/>
            </p:cNvSpPr>
            <p:nvPr/>
          </p:nvSpPr>
          <p:spPr bwMode="auto">
            <a:xfrm>
              <a:off x="28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5" name="Line 59"/>
            <p:cNvSpPr>
              <a:spLocks noChangeShapeType="1"/>
            </p:cNvSpPr>
            <p:nvPr/>
          </p:nvSpPr>
          <p:spPr bwMode="auto">
            <a:xfrm>
              <a:off x="28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6" name="Line 60"/>
            <p:cNvSpPr>
              <a:spLocks noChangeShapeType="1"/>
            </p:cNvSpPr>
            <p:nvPr/>
          </p:nvSpPr>
          <p:spPr bwMode="auto">
            <a:xfrm>
              <a:off x="313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7" name="Line 61"/>
            <p:cNvSpPr>
              <a:spLocks noChangeShapeType="1"/>
            </p:cNvSpPr>
            <p:nvPr/>
          </p:nvSpPr>
          <p:spPr bwMode="auto">
            <a:xfrm>
              <a:off x="316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8" name="Line 62"/>
            <p:cNvSpPr>
              <a:spLocks noChangeShapeType="1"/>
            </p:cNvSpPr>
            <p:nvPr/>
          </p:nvSpPr>
          <p:spPr bwMode="auto">
            <a:xfrm>
              <a:off x="341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59" name="Line 63"/>
            <p:cNvSpPr>
              <a:spLocks noChangeShapeType="1"/>
            </p:cNvSpPr>
            <p:nvPr/>
          </p:nvSpPr>
          <p:spPr bwMode="auto">
            <a:xfrm>
              <a:off x="344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0" name="Line 64"/>
            <p:cNvSpPr>
              <a:spLocks noChangeShapeType="1"/>
            </p:cNvSpPr>
            <p:nvPr/>
          </p:nvSpPr>
          <p:spPr bwMode="auto">
            <a:xfrm>
              <a:off x="369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1" name="Line 65"/>
            <p:cNvSpPr>
              <a:spLocks noChangeShapeType="1"/>
            </p:cNvSpPr>
            <p:nvPr/>
          </p:nvSpPr>
          <p:spPr bwMode="auto">
            <a:xfrm>
              <a:off x="372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2" name="Line 66"/>
            <p:cNvSpPr>
              <a:spLocks noChangeShapeType="1"/>
            </p:cNvSpPr>
            <p:nvPr/>
          </p:nvSpPr>
          <p:spPr bwMode="auto">
            <a:xfrm>
              <a:off x="397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3" name="Line 67"/>
            <p:cNvSpPr>
              <a:spLocks noChangeShapeType="1"/>
            </p:cNvSpPr>
            <p:nvPr/>
          </p:nvSpPr>
          <p:spPr bwMode="auto">
            <a:xfrm>
              <a:off x="400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4" name="Line 68"/>
            <p:cNvSpPr>
              <a:spLocks noChangeShapeType="1"/>
            </p:cNvSpPr>
            <p:nvPr/>
          </p:nvSpPr>
          <p:spPr bwMode="auto">
            <a:xfrm>
              <a:off x="4252" y="30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5" name="Line 69"/>
            <p:cNvSpPr>
              <a:spLocks noChangeShapeType="1"/>
            </p:cNvSpPr>
            <p:nvPr/>
          </p:nvSpPr>
          <p:spPr bwMode="auto">
            <a:xfrm>
              <a:off x="4280" y="29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6" name="Line 70"/>
            <p:cNvSpPr>
              <a:spLocks noChangeShapeType="1"/>
            </p:cNvSpPr>
            <p:nvPr/>
          </p:nvSpPr>
          <p:spPr bwMode="auto">
            <a:xfrm>
              <a:off x="14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7" name="Line 71"/>
            <p:cNvSpPr>
              <a:spLocks noChangeShapeType="1"/>
            </p:cNvSpPr>
            <p:nvPr/>
          </p:nvSpPr>
          <p:spPr bwMode="auto">
            <a:xfrm>
              <a:off x="14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8" name="Line 72"/>
            <p:cNvSpPr>
              <a:spLocks noChangeShapeType="1"/>
            </p:cNvSpPr>
            <p:nvPr/>
          </p:nvSpPr>
          <p:spPr bwMode="auto">
            <a:xfrm>
              <a:off x="173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69" name="Line 73"/>
            <p:cNvSpPr>
              <a:spLocks noChangeShapeType="1"/>
            </p:cNvSpPr>
            <p:nvPr/>
          </p:nvSpPr>
          <p:spPr bwMode="auto">
            <a:xfrm>
              <a:off x="176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0" name="Line 74"/>
            <p:cNvSpPr>
              <a:spLocks noChangeShapeType="1"/>
            </p:cNvSpPr>
            <p:nvPr/>
          </p:nvSpPr>
          <p:spPr bwMode="auto">
            <a:xfrm>
              <a:off x="201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1" name="Line 75"/>
            <p:cNvSpPr>
              <a:spLocks noChangeShapeType="1"/>
            </p:cNvSpPr>
            <p:nvPr/>
          </p:nvSpPr>
          <p:spPr bwMode="auto">
            <a:xfrm>
              <a:off x="204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2" name="Line 76"/>
            <p:cNvSpPr>
              <a:spLocks noChangeShapeType="1"/>
            </p:cNvSpPr>
            <p:nvPr/>
          </p:nvSpPr>
          <p:spPr bwMode="auto">
            <a:xfrm>
              <a:off x="229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3" name="Line 77"/>
            <p:cNvSpPr>
              <a:spLocks noChangeShapeType="1"/>
            </p:cNvSpPr>
            <p:nvPr/>
          </p:nvSpPr>
          <p:spPr bwMode="auto">
            <a:xfrm>
              <a:off x="232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4" name="Line 78"/>
            <p:cNvSpPr>
              <a:spLocks noChangeShapeType="1"/>
            </p:cNvSpPr>
            <p:nvPr/>
          </p:nvSpPr>
          <p:spPr bwMode="auto">
            <a:xfrm>
              <a:off x="257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5" name="Line 79"/>
            <p:cNvSpPr>
              <a:spLocks noChangeShapeType="1"/>
            </p:cNvSpPr>
            <p:nvPr/>
          </p:nvSpPr>
          <p:spPr bwMode="auto">
            <a:xfrm>
              <a:off x="260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6" name="Line 80"/>
            <p:cNvSpPr>
              <a:spLocks noChangeShapeType="1"/>
            </p:cNvSpPr>
            <p:nvPr/>
          </p:nvSpPr>
          <p:spPr bwMode="auto">
            <a:xfrm>
              <a:off x="28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7" name="Line 81"/>
            <p:cNvSpPr>
              <a:spLocks noChangeShapeType="1"/>
            </p:cNvSpPr>
            <p:nvPr/>
          </p:nvSpPr>
          <p:spPr bwMode="auto">
            <a:xfrm>
              <a:off x="28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8" name="Line 82"/>
            <p:cNvSpPr>
              <a:spLocks noChangeShapeType="1"/>
            </p:cNvSpPr>
            <p:nvPr/>
          </p:nvSpPr>
          <p:spPr bwMode="auto">
            <a:xfrm>
              <a:off x="313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79" name="Line 83"/>
            <p:cNvSpPr>
              <a:spLocks noChangeShapeType="1"/>
            </p:cNvSpPr>
            <p:nvPr/>
          </p:nvSpPr>
          <p:spPr bwMode="auto">
            <a:xfrm>
              <a:off x="316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0" name="Line 84"/>
            <p:cNvSpPr>
              <a:spLocks noChangeShapeType="1"/>
            </p:cNvSpPr>
            <p:nvPr/>
          </p:nvSpPr>
          <p:spPr bwMode="auto">
            <a:xfrm>
              <a:off x="341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1" name="Line 85"/>
            <p:cNvSpPr>
              <a:spLocks noChangeShapeType="1"/>
            </p:cNvSpPr>
            <p:nvPr/>
          </p:nvSpPr>
          <p:spPr bwMode="auto">
            <a:xfrm>
              <a:off x="344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2" name="Line 86"/>
            <p:cNvSpPr>
              <a:spLocks noChangeShapeType="1"/>
            </p:cNvSpPr>
            <p:nvPr/>
          </p:nvSpPr>
          <p:spPr bwMode="auto">
            <a:xfrm>
              <a:off x="369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3" name="Line 87"/>
            <p:cNvSpPr>
              <a:spLocks noChangeShapeType="1"/>
            </p:cNvSpPr>
            <p:nvPr/>
          </p:nvSpPr>
          <p:spPr bwMode="auto">
            <a:xfrm>
              <a:off x="372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4" name="Line 88"/>
            <p:cNvSpPr>
              <a:spLocks noChangeShapeType="1"/>
            </p:cNvSpPr>
            <p:nvPr/>
          </p:nvSpPr>
          <p:spPr bwMode="auto">
            <a:xfrm>
              <a:off x="397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5" name="Line 89"/>
            <p:cNvSpPr>
              <a:spLocks noChangeShapeType="1"/>
            </p:cNvSpPr>
            <p:nvPr/>
          </p:nvSpPr>
          <p:spPr bwMode="auto">
            <a:xfrm>
              <a:off x="400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6" name="Line 90"/>
            <p:cNvSpPr>
              <a:spLocks noChangeShapeType="1"/>
            </p:cNvSpPr>
            <p:nvPr/>
          </p:nvSpPr>
          <p:spPr bwMode="auto">
            <a:xfrm>
              <a:off x="4252" y="27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7" name="Line 91"/>
            <p:cNvSpPr>
              <a:spLocks noChangeShapeType="1"/>
            </p:cNvSpPr>
            <p:nvPr/>
          </p:nvSpPr>
          <p:spPr bwMode="auto">
            <a:xfrm>
              <a:off x="4280" y="26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8" name="Line 92"/>
            <p:cNvSpPr>
              <a:spLocks noChangeShapeType="1"/>
            </p:cNvSpPr>
            <p:nvPr/>
          </p:nvSpPr>
          <p:spPr bwMode="auto">
            <a:xfrm>
              <a:off x="14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89" name="Line 93"/>
            <p:cNvSpPr>
              <a:spLocks noChangeShapeType="1"/>
            </p:cNvSpPr>
            <p:nvPr/>
          </p:nvSpPr>
          <p:spPr bwMode="auto">
            <a:xfrm>
              <a:off x="14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0" name="Line 94"/>
            <p:cNvSpPr>
              <a:spLocks noChangeShapeType="1"/>
            </p:cNvSpPr>
            <p:nvPr/>
          </p:nvSpPr>
          <p:spPr bwMode="auto">
            <a:xfrm>
              <a:off x="173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1" name="Line 95"/>
            <p:cNvSpPr>
              <a:spLocks noChangeShapeType="1"/>
            </p:cNvSpPr>
            <p:nvPr/>
          </p:nvSpPr>
          <p:spPr bwMode="auto">
            <a:xfrm>
              <a:off x="176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2" name="Line 96"/>
            <p:cNvSpPr>
              <a:spLocks noChangeShapeType="1"/>
            </p:cNvSpPr>
            <p:nvPr/>
          </p:nvSpPr>
          <p:spPr bwMode="auto">
            <a:xfrm>
              <a:off x="201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3" name="Line 97"/>
            <p:cNvSpPr>
              <a:spLocks noChangeShapeType="1"/>
            </p:cNvSpPr>
            <p:nvPr/>
          </p:nvSpPr>
          <p:spPr bwMode="auto">
            <a:xfrm>
              <a:off x="204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4" name="Line 98"/>
            <p:cNvSpPr>
              <a:spLocks noChangeShapeType="1"/>
            </p:cNvSpPr>
            <p:nvPr/>
          </p:nvSpPr>
          <p:spPr bwMode="auto">
            <a:xfrm>
              <a:off x="229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5" name="Line 99"/>
            <p:cNvSpPr>
              <a:spLocks noChangeShapeType="1"/>
            </p:cNvSpPr>
            <p:nvPr/>
          </p:nvSpPr>
          <p:spPr bwMode="auto">
            <a:xfrm>
              <a:off x="232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6" name="Line 100"/>
            <p:cNvSpPr>
              <a:spLocks noChangeShapeType="1"/>
            </p:cNvSpPr>
            <p:nvPr/>
          </p:nvSpPr>
          <p:spPr bwMode="auto">
            <a:xfrm>
              <a:off x="257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7" name="Line 101"/>
            <p:cNvSpPr>
              <a:spLocks noChangeShapeType="1"/>
            </p:cNvSpPr>
            <p:nvPr/>
          </p:nvSpPr>
          <p:spPr bwMode="auto">
            <a:xfrm>
              <a:off x="260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8" name="Line 102"/>
            <p:cNvSpPr>
              <a:spLocks noChangeShapeType="1"/>
            </p:cNvSpPr>
            <p:nvPr/>
          </p:nvSpPr>
          <p:spPr bwMode="auto">
            <a:xfrm>
              <a:off x="28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199" name="Line 103"/>
            <p:cNvSpPr>
              <a:spLocks noChangeShapeType="1"/>
            </p:cNvSpPr>
            <p:nvPr/>
          </p:nvSpPr>
          <p:spPr bwMode="auto">
            <a:xfrm>
              <a:off x="28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0" name="Line 104"/>
            <p:cNvSpPr>
              <a:spLocks noChangeShapeType="1"/>
            </p:cNvSpPr>
            <p:nvPr/>
          </p:nvSpPr>
          <p:spPr bwMode="auto">
            <a:xfrm>
              <a:off x="313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1" name="Line 105"/>
            <p:cNvSpPr>
              <a:spLocks noChangeShapeType="1"/>
            </p:cNvSpPr>
            <p:nvPr/>
          </p:nvSpPr>
          <p:spPr bwMode="auto">
            <a:xfrm>
              <a:off x="316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2" name="Line 106"/>
            <p:cNvSpPr>
              <a:spLocks noChangeShapeType="1"/>
            </p:cNvSpPr>
            <p:nvPr/>
          </p:nvSpPr>
          <p:spPr bwMode="auto">
            <a:xfrm>
              <a:off x="341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3" name="Line 107"/>
            <p:cNvSpPr>
              <a:spLocks noChangeShapeType="1"/>
            </p:cNvSpPr>
            <p:nvPr/>
          </p:nvSpPr>
          <p:spPr bwMode="auto">
            <a:xfrm>
              <a:off x="344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4" name="Line 108"/>
            <p:cNvSpPr>
              <a:spLocks noChangeShapeType="1"/>
            </p:cNvSpPr>
            <p:nvPr/>
          </p:nvSpPr>
          <p:spPr bwMode="auto">
            <a:xfrm>
              <a:off x="369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5" name="Line 109"/>
            <p:cNvSpPr>
              <a:spLocks noChangeShapeType="1"/>
            </p:cNvSpPr>
            <p:nvPr/>
          </p:nvSpPr>
          <p:spPr bwMode="auto">
            <a:xfrm>
              <a:off x="372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6" name="Line 110"/>
            <p:cNvSpPr>
              <a:spLocks noChangeShapeType="1"/>
            </p:cNvSpPr>
            <p:nvPr/>
          </p:nvSpPr>
          <p:spPr bwMode="auto">
            <a:xfrm>
              <a:off x="397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7" name="Line 111"/>
            <p:cNvSpPr>
              <a:spLocks noChangeShapeType="1"/>
            </p:cNvSpPr>
            <p:nvPr/>
          </p:nvSpPr>
          <p:spPr bwMode="auto">
            <a:xfrm>
              <a:off x="400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8" name="Line 112"/>
            <p:cNvSpPr>
              <a:spLocks noChangeShapeType="1"/>
            </p:cNvSpPr>
            <p:nvPr/>
          </p:nvSpPr>
          <p:spPr bwMode="auto">
            <a:xfrm>
              <a:off x="4252" y="24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09" name="Line 113"/>
            <p:cNvSpPr>
              <a:spLocks noChangeShapeType="1"/>
            </p:cNvSpPr>
            <p:nvPr/>
          </p:nvSpPr>
          <p:spPr bwMode="auto">
            <a:xfrm>
              <a:off x="4280" y="24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0" name="Line 114"/>
            <p:cNvSpPr>
              <a:spLocks noChangeShapeType="1"/>
            </p:cNvSpPr>
            <p:nvPr/>
          </p:nvSpPr>
          <p:spPr bwMode="auto">
            <a:xfrm>
              <a:off x="14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1" name="Line 115"/>
            <p:cNvSpPr>
              <a:spLocks noChangeShapeType="1"/>
            </p:cNvSpPr>
            <p:nvPr/>
          </p:nvSpPr>
          <p:spPr bwMode="auto">
            <a:xfrm>
              <a:off x="14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2" name="Line 116"/>
            <p:cNvSpPr>
              <a:spLocks noChangeShapeType="1"/>
            </p:cNvSpPr>
            <p:nvPr/>
          </p:nvSpPr>
          <p:spPr bwMode="auto">
            <a:xfrm>
              <a:off x="173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3" name="Line 117"/>
            <p:cNvSpPr>
              <a:spLocks noChangeShapeType="1"/>
            </p:cNvSpPr>
            <p:nvPr/>
          </p:nvSpPr>
          <p:spPr bwMode="auto">
            <a:xfrm>
              <a:off x="176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4" name="Line 118"/>
            <p:cNvSpPr>
              <a:spLocks noChangeShapeType="1"/>
            </p:cNvSpPr>
            <p:nvPr/>
          </p:nvSpPr>
          <p:spPr bwMode="auto">
            <a:xfrm>
              <a:off x="201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5" name="Line 119"/>
            <p:cNvSpPr>
              <a:spLocks noChangeShapeType="1"/>
            </p:cNvSpPr>
            <p:nvPr/>
          </p:nvSpPr>
          <p:spPr bwMode="auto">
            <a:xfrm>
              <a:off x="204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6" name="Line 120"/>
            <p:cNvSpPr>
              <a:spLocks noChangeShapeType="1"/>
            </p:cNvSpPr>
            <p:nvPr/>
          </p:nvSpPr>
          <p:spPr bwMode="auto">
            <a:xfrm>
              <a:off x="229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7" name="Line 121"/>
            <p:cNvSpPr>
              <a:spLocks noChangeShapeType="1"/>
            </p:cNvSpPr>
            <p:nvPr/>
          </p:nvSpPr>
          <p:spPr bwMode="auto">
            <a:xfrm>
              <a:off x="232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8" name="Line 122"/>
            <p:cNvSpPr>
              <a:spLocks noChangeShapeType="1"/>
            </p:cNvSpPr>
            <p:nvPr/>
          </p:nvSpPr>
          <p:spPr bwMode="auto">
            <a:xfrm>
              <a:off x="257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19" name="Line 123"/>
            <p:cNvSpPr>
              <a:spLocks noChangeShapeType="1"/>
            </p:cNvSpPr>
            <p:nvPr/>
          </p:nvSpPr>
          <p:spPr bwMode="auto">
            <a:xfrm>
              <a:off x="260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0" name="Line 124"/>
            <p:cNvSpPr>
              <a:spLocks noChangeShapeType="1"/>
            </p:cNvSpPr>
            <p:nvPr/>
          </p:nvSpPr>
          <p:spPr bwMode="auto">
            <a:xfrm>
              <a:off x="28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1" name="Line 125"/>
            <p:cNvSpPr>
              <a:spLocks noChangeShapeType="1"/>
            </p:cNvSpPr>
            <p:nvPr/>
          </p:nvSpPr>
          <p:spPr bwMode="auto">
            <a:xfrm>
              <a:off x="28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2" name="Line 126"/>
            <p:cNvSpPr>
              <a:spLocks noChangeShapeType="1"/>
            </p:cNvSpPr>
            <p:nvPr/>
          </p:nvSpPr>
          <p:spPr bwMode="auto">
            <a:xfrm>
              <a:off x="313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3" name="Line 127"/>
            <p:cNvSpPr>
              <a:spLocks noChangeShapeType="1"/>
            </p:cNvSpPr>
            <p:nvPr/>
          </p:nvSpPr>
          <p:spPr bwMode="auto">
            <a:xfrm>
              <a:off x="316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4" name="Line 128"/>
            <p:cNvSpPr>
              <a:spLocks noChangeShapeType="1"/>
            </p:cNvSpPr>
            <p:nvPr/>
          </p:nvSpPr>
          <p:spPr bwMode="auto">
            <a:xfrm>
              <a:off x="341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5" name="Line 129"/>
            <p:cNvSpPr>
              <a:spLocks noChangeShapeType="1"/>
            </p:cNvSpPr>
            <p:nvPr/>
          </p:nvSpPr>
          <p:spPr bwMode="auto">
            <a:xfrm>
              <a:off x="344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6" name="Line 130"/>
            <p:cNvSpPr>
              <a:spLocks noChangeShapeType="1"/>
            </p:cNvSpPr>
            <p:nvPr/>
          </p:nvSpPr>
          <p:spPr bwMode="auto">
            <a:xfrm>
              <a:off x="369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7" name="Line 131"/>
            <p:cNvSpPr>
              <a:spLocks noChangeShapeType="1"/>
            </p:cNvSpPr>
            <p:nvPr/>
          </p:nvSpPr>
          <p:spPr bwMode="auto">
            <a:xfrm>
              <a:off x="372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8" name="Line 132"/>
            <p:cNvSpPr>
              <a:spLocks noChangeShapeType="1"/>
            </p:cNvSpPr>
            <p:nvPr/>
          </p:nvSpPr>
          <p:spPr bwMode="auto">
            <a:xfrm>
              <a:off x="397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29" name="Line 133"/>
            <p:cNvSpPr>
              <a:spLocks noChangeShapeType="1"/>
            </p:cNvSpPr>
            <p:nvPr/>
          </p:nvSpPr>
          <p:spPr bwMode="auto">
            <a:xfrm>
              <a:off x="400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0" name="Line 134"/>
            <p:cNvSpPr>
              <a:spLocks noChangeShapeType="1"/>
            </p:cNvSpPr>
            <p:nvPr/>
          </p:nvSpPr>
          <p:spPr bwMode="auto">
            <a:xfrm>
              <a:off x="4252" y="21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1" name="Line 135"/>
            <p:cNvSpPr>
              <a:spLocks noChangeShapeType="1"/>
            </p:cNvSpPr>
            <p:nvPr/>
          </p:nvSpPr>
          <p:spPr bwMode="auto">
            <a:xfrm>
              <a:off x="4280" y="21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2" name="Line 136"/>
            <p:cNvSpPr>
              <a:spLocks noChangeShapeType="1"/>
            </p:cNvSpPr>
            <p:nvPr/>
          </p:nvSpPr>
          <p:spPr bwMode="auto">
            <a:xfrm>
              <a:off x="14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3" name="Line 137"/>
            <p:cNvSpPr>
              <a:spLocks noChangeShapeType="1"/>
            </p:cNvSpPr>
            <p:nvPr/>
          </p:nvSpPr>
          <p:spPr bwMode="auto">
            <a:xfrm>
              <a:off x="14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4" name="Line 138"/>
            <p:cNvSpPr>
              <a:spLocks noChangeShapeType="1"/>
            </p:cNvSpPr>
            <p:nvPr/>
          </p:nvSpPr>
          <p:spPr bwMode="auto">
            <a:xfrm>
              <a:off x="173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5" name="Line 139"/>
            <p:cNvSpPr>
              <a:spLocks noChangeShapeType="1"/>
            </p:cNvSpPr>
            <p:nvPr/>
          </p:nvSpPr>
          <p:spPr bwMode="auto">
            <a:xfrm>
              <a:off x="176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6" name="Line 140"/>
            <p:cNvSpPr>
              <a:spLocks noChangeShapeType="1"/>
            </p:cNvSpPr>
            <p:nvPr/>
          </p:nvSpPr>
          <p:spPr bwMode="auto">
            <a:xfrm>
              <a:off x="201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7" name="Line 141"/>
            <p:cNvSpPr>
              <a:spLocks noChangeShapeType="1"/>
            </p:cNvSpPr>
            <p:nvPr/>
          </p:nvSpPr>
          <p:spPr bwMode="auto">
            <a:xfrm>
              <a:off x="204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8" name="Line 142"/>
            <p:cNvSpPr>
              <a:spLocks noChangeShapeType="1"/>
            </p:cNvSpPr>
            <p:nvPr/>
          </p:nvSpPr>
          <p:spPr bwMode="auto">
            <a:xfrm>
              <a:off x="229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39" name="Line 143"/>
            <p:cNvSpPr>
              <a:spLocks noChangeShapeType="1"/>
            </p:cNvSpPr>
            <p:nvPr/>
          </p:nvSpPr>
          <p:spPr bwMode="auto">
            <a:xfrm>
              <a:off x="232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0" name="Line 144"/>
            <p:cNvSpPr>
              <a:spLocks noChangeShapeType="1"/>
            </p:cNvSpPr>
            <p:nvPr/>
          </p:nvSpPr>
          <p:spPr bwMode="auto">
            <a:xfrm>
              <a:off x="257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1" name="Line 145"/>
            <p:cNvSpPr>
              <a:spLocks noChangeShapeType="1"/>
            </p:cNvSpPr>
            <p:nvPr/>
          </p:nvSpPr>
          <p:spPr bwMode="auto">
            <a:xfrm>
              <a:off x="260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2" name="Line 146"/>
            <p:cNvSpPr>
              <a:spLocks noChangeShapeType="1"/>
            </p:cNvSpPr>
            <p:nvPr/>
          </p:nvSpPr>
          <p:spPr bwMode="auto">
            <a:xfrm>
              <a:off x="28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3" name="Line 147"/>
            <p:cNvSpPr>
              <a:spLocks noChangeShapeType="1"/>
            </p:cNvSpPr>
            <p:nvPr/>
          </p:nvSpPr>
          <p:spPr bwMode="auto">
            <a:xfrm>
              <a:off x="28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4" name="Line 148"/>
            <p:cNvSpPr>
              <a:spLocks noChangeShapeType="1"/>
            </p:cNvSpPr>
            <p:nvPr/>
          </p:nvSpPr>
          <p:spPr bwMode="auto">
            <a:xfrm>
              <a:off x="313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5" name="Line 149"/>
            <p:cNvSpPr>
              <a:spLocks noChangeShapeType="1"/>
            </p:cNvSpPr>
            <p:nvPr/>
          </p:nvSpPr>
          <p:spPr bwMode="auto">
            <a:xfrm>
              <a:off x="316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6" name="Line 150"/>
            <p:cNvSpPr>
              <a:spLocks noChangeShapeType="1"/>
            </p:cNvSpPr>
            <p:nvPr/>
          </p:nvSpPr>
          <p:spPr bwMode="auto">
            <a:xfrm>
              <a:off x="341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7" name="Line 151"/>
            <p:cNvSpPr>
              <a:spLocks noChangeShapeType="1"/>
            </p:cNvSpPr>
            <p:nvPr/>
          </p:nvSpPr>
          <p:spPr bwMode="auto">
            <a:xfrm>
              <a:off x="344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8" name="Line 152"/>
            <p:cNvSpPr>
              <a:spLocks noChangeShapeType="1"/>
            </p:cNvSpPr>
            <p:nvPr/>
          </p:nvSpPr>
          <p:spPr bwMode="auto">
            <a:xfrm>
              <a:off x="369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49" name="Line 153"/>
            <p:cNvSpPr>
              <a:spLocks noChangeShapeType="1"/>
            </p:cNvSpPr>
            <p:nvPr/>
          </p:nvSpPr>
          <p:spPr bwMode="auto">
            <a:xfrm>
              <a:off x="372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0" name="Line 154"/>
            <p:cNvSpPr>
              <a:spLocks noChangeShapeType="1"/>
            </p:cNvSpPr>
            <p:nvPr/>
          </p:nvSpPr>
          <p:spPr bwMode="auto">
            <a:xfrm>
              <a:off x="397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1" name="Line 155"/>
            <p:cNvSpPr>
              <a:spLocks noChangeShapeType="1"/>
            </p:cNvSpPr>
            <p:nvPr/>
          </p:nvSpPr>
          <p:spPr bwMode="auto">
            <a:xfrm>
              <a:off x="400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2" name="Line 156"/>
            <p:cNvSpPr>
              <a:spLocks noChangeShapeType="1"/>
            </p:cNvSpPr>
            <p:nvPr/>
          </p:nvSpPr>
          <p:spPr bwMode="auto">
            <a:xfrm>
              <a:off x="4252" y="188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3" name="Line 157"/>
            <p:cNvSpPr>
              <a:spLocks noChangeShapeType="1"/>
            </p:cNvSpPr>
            <p:nvPr/>
          </p:nvSpPr>
          <p:spPr bwMode="auto">
            <a:xfrm>
              <a:off x="4280" y="185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4" name="Line 158"/>
            <p:cNvSpPr>
              <a:spLocks noChangeShapeType="1"/>
            </p:cNvSpPr>
            <p:nvPr/>
          </p:nvSpPr>
          <p:spPr bwMode="auto">
            <a:xfrm>
              <a:off x="14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5" name="Line 159"/>
            <p:cNvSpPr>
              <a:spLocks noChangeShapeType="1"/>
            </p:cNvSpPr>
            <p:nvPr/>
          </p:nvSpPr>
          <p:spPr bwMode="auto">
            <a:xfrm>
              <a:off x="14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6" name="Line 160"/>
            <p:cNvSpPr>
              <a:spLocks noChangeShapeType="1"/>
            </p:cNvSpPr>
            <p:nvPr/>
          </p:nvSpPr>
          <p:spPr bwMode="auto">
            <a:xfrm>
              <a:off x="173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7" name="Line 161"/>
            <p:cNvSpPr>
              <a:spLocks noChangeShapeType="1"/>
            </p:cNvSpPr>
            <p:nvPr/>
          </p:nvSpPr>
          <p:spPr bwMode="auto">
            <a:xfrm>
              <a:off x="176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8" name="Line 162"/>
            <p:cNvSpPr>
              <a:spLocks noChangeShapeType="1"/>
            </p:cNvSpPr>
            <p:nvPr/>
          </p:nvSpPr>
          <p:spPr bwMode="auto">
            <a:xfrm>
              <a:off x="201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59" name="Line 163"/>
            <p:cNvSpPr>
              <a:spLocks noChangeShapeType="1"/>
            </p:cNvSpPr>
            <p:nvPr/>
          </p:nvSpPr>
          <p:spPr bwMode="auto">
            <a:xfrm>
              <a:off x="204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0" name="Line 164"/>
            <p:cNvSpPr>
              <a:spLocks noChangeShapeType="1"/>
            </p:cNvSpPr>
            <p:nvPr/>
          </p:nvSpPr>
          <p:spPr bwMode="auto">
            <a:xfrm>
              <a:off x="229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1" name="Line 165"/>
            <p:cNvSpPr>
              <a:spLocks noChangeShapeType="1"/>
            </p:cNvSpPr>
            <p:nvPr/>
          </p:nvSpPr>
          <p:spPr bwMode="auto">
            <a:xfrm>
              <a:off x="232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2" name="Line 166"/>
            <p:cNvSpPr>
              <a:spLocks noChangeShapeType="1"/>
            </p:cNvSpPr>
            <p:nvPr/>
          </p:nvSpPr>
          <p:spPr bwMode="auto">
            <a:xfrm>
              <a:off x="257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3" name="Line 167"/>
            <p:cNvSpPr>
              <a:spLocks noChangeShapeType="1"/>
            </p:cNvSpPr>
            <p:nvPr/>
          </p:nvSpPr>
          <p:spPr bwMode="auto">
            <a:xfrm>
              <a:off x="260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4" name="Line 168"/>
            <p:cNvSpPr>
              <a:spLocks noChangeShapeType="1"/>
            </p:cNvSpPr>
            <p:nvPr/>
          </p:nvSpPr>
          <p:spPr bwMode="auto">
            <a:xfrm>
              <a:off x="28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5" name="Line 169"/>
            <p:cNvSpPr>
              <a:spLocks noChangeShapeType="1"/>
            </p:cNvSpPr>
            <p:nvPr/>
          </p:nvSpPr>
          <p:spPr bwMode="auto">
            <a:xfrm>
              <a:off x="28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6" name="Line 170"/>
            <p:cNvSpPr>
              <a:spLocks noChangeShapeType="1"/>
            </p:cNvSpPr>
            <p:nvPr/>
          </p:nvSpPr>
          <p:spPr bwMode="auto">
            <a:xfrm>
              <a:off x="313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7" name="Line 171"/>
            <p:cNvSpPr>
              <a:spLocks noChangeShapeType="1"/>
            </p:cNvSpPr>
            <p:nvPr/>
          </p:nvSpPr>
          <p:spPr bwMode="auto">
            <a:xfrm>
              <a:off x="316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8" name="Line 172"/>
            <p:cNvSpPr>
              <a:spLocks noChangeShapeType="1"/>
            </p:cNvSpPr>
            <p:nvPr/>
          </p:nvSpPr>
          <p:spPr bwMode="auto">
            <a:xfrm>
              <a:off x="341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69" name="Line 173"/>
            <p:cNvSpPr>
              <a:spLocks noChangeShapeType="1"/>
            </p:cNvSpPr>
            <p:nvPr/>
          </p:nvSpPr>
          <p:spPr bwMode="auto">
            <a:xfrm>
              <a:off x="344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0" name="Line 174"/>
            <p:cNvSpPr>
              <a:spLocks noChangeShapeType="1"/>
            </p:cNvSpPr>
            <p:nvPr/>
          </p:nvSpPr>
          <p:spPr bwMode="auto">
            <a:xfrm>
              <a:off x="369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1" name="Line 175"/>
            <p:cNvSpPr>
              <a:spLocks noChangeShapeType="1"/>
            </p:cNvSpPr>
            <p:nvPr/>
          </p:nvSpPr>
          <p:spPr bwMode="auto">
            <a:xfrm>
              <a:off x="372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2" name="Line 176"/>
            <p:cNvSpPr>
              <a:spLocks noChangeShapeType="1"/>
            </p:cNvSpPr>
            <p:nvPr/>
          </p:nvSpPr>
          <p:spPr bwMode="auto">
            <a:xfrm>
              <a:off x="397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3" name="Line 177"/>
            <p:cNvSpPr>
              <a:spLocks noChangeShapeType="1"/>
            </p:cNvSpPr>
            <p:nvPr/>
          </p:nvSpPr>
          <p:spPr bwMode="auto">
            <a:xfrm>
              <a:off x="400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4" name="Line 178"/>
            <p:cNvSpPr>
              <a:spLocks noChangeShapeType="1"/>
            </p:cNvSpPr>
            <p:nvPr/>
          </p:nvSpPr>
          <p:spPr bwMode="auto">
            <a:xfrm>
              <a:off x="4252" y="160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5" name="Line 179"/>
            <p:cNvSpPr>
              <a:spLocks noChangeShapeType="1"/>
            </p:cNvSpPr>
            <p:nvPr/>
          </p:nvSpPr>
          <p:spPr bwMode="auto">
            <a:xfrm>
              <a:off x="4280" y="157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6" name="Line 180"/>
            <p:cNvSpPr>
              <a:spLocks noChangeShapeType="1"/>
            </p:cNvSpPr>
            <p:nvPr/>
          </p:nvSpPr>
          <p:spPr bwMode="auto">
            <a:xfrm>
              <a:off x="14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7" name="Line 181"/>
            <p:cNvSpPr>
              <a:spLocks noChangeShapeType="1"/>
            </p:cNvSpPr>
            <p:nvPr/>
          </p:nvSpPr>
          <p:spPr bwMode="auto">
            <a:xfrm>
              <a:off x="14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8" name="Line 182"/>
            <p:cNvSpPr>
              <a:spLocks noChangeShapeType="1"/>
            </p:cNvSpPr>
            <p:nvPr/>
          </p:nvSpPr>
          <p:spPr bwMode="auto">
            <a:xfrm>
              <a:off x="173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79" name="Line 183"/>
            <p:cNvSpPr>
              <a:spLocks noChangeShapeType="1"/>
            </p:cNvSpPr>
            <p:nvPr/>
          </p:nvSpPr>
          <p:spPr bwMode="auto">
            <a:xfrm>
              <a:off x="176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0" name="Line 184"/>
            <p:cNvSpPr>
              <a:spLocks noChangeShapeType="1"/>
            </p:cNvSpPr>
            <p:nvPr/>
          </p:nvSpPr>
          <p:spPr bwMode="auto">
            <a:xfrm>
              <a:off x="201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1" name="Line 185"/>
            <p:cNvSpPr>
              <a:spLocks noChangeShapeType="1"/>
            </p:cNvSpPr>
            <p:nvPr/>
          </p:nvSpPr>
          <p:spPr bwMode="auto">
            <a:xfrm>
              <a:off x="204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2" name="Line 186"/>
            <p:cNvSpPr>
              <a:spLocks noChangeShapeType="1"/>
            </p:cNvSpPr>
            <p:nvPr/>
          </p:nvSpPr>
          <p:spPr bwMode="auto">
            <a:xfrm>
              <a:off x="229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3" name="Line 187"/>
            <p:cNvSpPr>
              <a:spLocks noChangeShapeType="1"/>
            </p:cNvSpPr>
            <p:nvPr/>
          </p:nvSpPr>
          <p:spPr bwMode="auto">
            <a:xfrm>
              <a:off x="232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4" name="Line 188"/>
            <p:cNvSpPr>
              <a:spLocks noChangeShapeType="1"/>
            </p:cNvSpPr>
            <p:nvPr/>
          </p:nvSpPr>
          <p:spPr bwMode="auto">
            <a:xfrm>
              <a:off x="257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5" name="Line 189"/>
            <p:cNvSpPr>
              <a:spLocks noChangeShapeType="1"/>
            </p:cNvSpPr>
            <p:nvPr/>
          </p:nvSpPr>
          <p:spPr bwMode="auto">
            <a:xfrm>
              <a:off x="260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6" name="Line 190"/>
            <p:cNvSpPr>
              <a:spLocks noChangeShapeType="1"/>
            </p:cNvSpPr>
            <p:nvPr/>
          </p:nvSpPr>
          <p:spPr bwMode="auto">
            <a:xfrm>
              <a:off x="28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7" name="Line 191"/>
            <p:cNvSpPr>
              <a:spLocks noChangeShapeType="1"/>
            </p:cNvSpPr>
            <p:nvPr/>
          </p:nvSpPr>
          <p:spPr bwMode="auto">
            <a:xfrm>
              <a:off x="28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8" name="Line 192"/>
            <p:cNvSpPr>
              <a:spLocks noChangeShapeType="1"/>
            </p:cNvSpPr>
            <p:nvPr/>
          </p:nvSpPr>
          <p:spPr bwMode="auto">
            <a:xfrm>
              <a:off x="313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89" name="Line 193"/>
            <p:cNvSpPr>
              <a:spLocks noChangeShapeType="1"/>
            </p:cNvSpPr>
            <p:nvPr/>
          </p:nvSpPr>
          <p:spPr bwMode="auto">
            <a:xfrm>
              <a:off x="316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0" name="Line 194"/>
            <p:cNvSpPr>
              <a:spLocks noChangeShapeType="1"/>
            </p:cNvSpPr>
            <p:nvPr/>
          </p:nvSpPr>
          <p:spPr bwMode="auto">
            <a:xfrm>
              <a:off x="341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1" name="Line 195"/>
            <p:cNvSpPr>
              <a:spLocks noChangeShapeType="1"/>
            </p:cNvSpPr>
            <p:nvPr/>
          </p:nvSpPr>
          <p:spPr bwMode="auto">
            <a:xfrm>
              <a:off x="344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2" name="Line 196"/>
            <p:cNvSpPr>
              <a:spLocks noChangeShapeType="1"/>
            </p:cNvSpPr>
            <p:nvPr/>
          </p:nvSpPr>
          <p:spPr bwMode="auto">
            <a:xfrm>
              <a:off x="369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3" name="Line 197"/>
            <p:cNvSpPr>
              <a:spLocks noChangeShapeType="1"/>
            </p:cNvSpPr>
            <p:nvPr/>
          </p:nvSpPr>
          <p:spPr bwMode="auto">
            <a:xfrm>
              <a:off x="372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4" name="Line 198"/>
            <p:cNvSpPr>
              <a:spLocks noChangeShapeType="1"/>
            </p:cNvSpPr>
            <p:nvPr/>
          </p:nvSpPr>
          <p:spPr bwMode="auto">
            <a:xfrm>
              <a:off x="397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5" name="Line 199"/>
            <p:cNvSpPr>
              <a:spLocks noChangeShapeType="1"/>
            </p:cNvSpPr>
            <p:nvPr/>
          </p:nvSpPr>
          <p:spPr bwMode="auto">
            <a:xfrm>
              <a:off x="400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6" name="Line 200"/>
            <p:cNvSpPr>
              <a:spLocks noChangeShapeType="1"/>
            </p:cNvSpPr>
            <p:nvPr/>
          </p:nvSpPr>
          <p:spPr bwMode="auto">
            <a:xfrm>
              <a:off x="4252" y="132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7" name="Line 201"/>
            <p:cNvSpPr>
              <a:spLocks noChangeShapeType="1"/>
            </p:cNvSpPr>
            <p:nvPr/>
          </p:nvSpPr>
          <p:spPr bwMode="auto">
            <a:xfrm>
              <a:off x="4280" y="129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8" name="Line 202"/>
            <p:cNvSpPr>
              <a:spLocks noChangeShapeType="1"/>
            </p:cNvSpPr>
            <p:nvPr/>
          </p:nvSpPr>
          <p:spPr bwMode="auto">
            <a:xfrm>
              <a:off x="14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299" name="Line 203"/>
            <p:cNvSpPr>
              <a:spLocks noChangeShapeType="1"/>
            </p:cNvSpPr>
            <p:nvPr/>
          </p:nvSpPr>
          <p:spPr bwMode="auto">
            <a:xfrm>
              <a:off x="14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0" name="Line 204"/>
            <p:cNvSpPr>
              <a:spLocks noChangeShapeType="1"/>
            </p:cNvSpPr>
            <p:nvPr/>
          </p:nvSpPr>
          <p:spPr bwMode="auto">
            <a:xfrm>
              <a:off x="173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1" name="Line 205"/>
            <p:cNvSpPr>
              <a:spLocks noChangeShapeType="1"/>
            </p:cNvSpPr>
            <p:nvPr/>
          </p:nvSpPr>
          <p:spPr bwMode="auto">
            <a:xfrm>
              <a:off x="176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2" name="Line 206"/>
            <p:cNvSpPr>
              <a:spLocks noChangeShapeType="1"/>
            </p:cNvSpPr>
            <p:nvPr/>
          </p:nvSpPr>
          <p:spPr bwMode="auto">
            <a:xfrm>
              <a:off x="201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3" name="Line 207"/>
            <p:cNvSpPr>
              <a:spLocks noChangeShapeType="1"/>
            </p:cNvSpPr>
            <p:nvPr/>
          </p:nvSpPr>
          <p:spPr bwMode="auto">
            <a:xfrm>
              <a:off x="204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4" name="Line 208"/>
            <p:cNvSpPr>
              <a:spLocks noChangeShapeType="1"/>
            </p:cNvSpPr>
            <p:nvPr/>
          </p:nvSpPr>
          <p:spPr bwMode="auto">
            <a:xfrm>
              <a:off x="229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5" name="Line 209"/>
            <p:cNvSpPr>
              <a:spLocks noChangeShapeType="1"/>
            </p:cNvSpPr>
            <p:nvPr/>
          </p:nvSpPr>
          <p:spPr bwMode="auto">
            <a:xfrm>
              <a:off x="232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6" name="Line 210"/>
            <p:cNvSpPr>
              <a:spLocks noChangeShapeType="1"/>
            </p:cNvSpPr>
            <p:nvPr/>
          </p:nvSpPr>
          <p:spPr bwMode="auto">
            <a:xfrm>
              <a:off x="257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7" name="Line 211"/>
            <p:cNvSpPr>
              <a:spLocks noChangeShapeType="1"/>
            </p:cNvSpPr>
            <p:nvPr/>
          </p:nvSpPr>
          <p:spPr bwMode="auto">
            <a:xfrm>
              <a:off x="260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8" name="Line 212"/>
            <p:cNvSpPr>
              <a:spLocks noChangeShapeType="1"/>
            </p:cNvSpPr>
            <p:nvPr/>
          </p:nvSpPr>
          <p:spPr bwMode="auto">
            <a:xfrm>
              <a:off x="28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09" name="Line 213"/>
            <p:cNvSpPr>
              <a:spLocks noChangeShapeType="1"/>
            </p:cNvSpPr>
            <p:nvPr/>
          </p:nvSpPr>
          <p:spPr bwMode="auto">
            <a:xfrm>
              <a:off x="28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0" name="Line 214"/>
            <p:cNvSpPr>
              <a:spLocks noChangeShapeType="1"/>
            </p:cNvSpPr>
            <p:nvPr/>
          </p:nvSpPr>
          <p:spPr bwMode="auto">
            <a:xfrm>
              <a:off x="313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1" name="Line 215"/>
            <p:cNvSpPr>
              <a:spLocks noChangeShapeType="1"/>
            </p:cNvSpPr>
            <p:nvPr/>
          </p:nvSpPr>
          <p:spPr bwMode="auto">
            <a:xfrm>
              <a:off x="316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2" name="Line 216"/>
            <p:cNvSpPr>
              <a:spLocks noChangeShapeType="1"/>
            </p:cNvSpPr>
            <p:nvPr/>
          </p:nvSpPr>
          <p:spPr bwMode="auto">
            <a:xfrm>
              <a:off x="341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3" name="Line 217"/>
            <p:cNvSpPr>
              <a:spLocks noChangeShapeType="1"/>
            </p:cNvSpPr>
            <p:nvPr/>
          </p:nvSpPr>
          <p:spPr bwMode="auto">
            <a:xfrm>
              <a:off x="344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4" name="Line 218"/>
            <p:cNvSpPr>
              <a:spLocks noChangeShapeType="1"/>
            </p:cNvSpPr>
            <p:nvPr/>
          </p:nvSpPr>
          <p:spPr bwMode="auto">
            <a:xfrm>
              <a:off x="369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5" name="Line 219"/>
            <p:cNvSpPr>
              <a:spLocks noChangeShapeType="1"/>
            </p:cNvSpPr>
            <p:nvPr/>
          </p:nvSpPr>
          <p:spPr bwMode="auto">
            <a:xfrm>
              <a:off x="372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6" name="Line 220"/>
            <p:cNvSpPr>
              <a:spLocks noChangeShapeType="1"/>
            </p:cNvSpPr>
            <p:nvPr/>
          </p:nvSpPr>
          <p:spPr bwMode="auto">
            <a:xfrm>
              <a:off x="397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7" name="Line 221"/>
            <p:cNvSpPr>
              <a:spLocks noChangeShapeType="1"/>
            </p:cNvSpPr>
            <p:nvPr/>
          </p:nvSpPr>
          <p:spPr bwMode="auto">
            <a:xfrm>
              <a:off x="400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8" name="Line 222"/>
            <p:cNvSpPr>
              <a:spLocks noChangeShapeType="1"/>
            </p:cNvSpPr>
            <p:nvPr/>
          </p:nvSpPr>
          <p:spPr bwMode="auto">
            <a:xfrm>
              <a:off x="4252" y="104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19" name="Line 223"/>
            <p:cNvSpPr>
              <a:spLocks noChangeShapeType="1"/>
            </p:cNvSpPr>
            <p:nvPr/>
          </p:nvSpPr>
          <p:spPr bwMode="auto">
            <a:xfrm>
              <a:off x="4280" y="101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0" name="Line 224"/>
            <p:cNvSpPr>
              <a:spLocks noChangeShapeType="1"/>
            </p:cNvSpPr>
            <p:nvPr/>
          </p:nvSpPr>
          <p:spPr bwMode="auto">
            <a:xfrm>
              <a:off x="14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1" name="Line 225"/>
            <p:cNvSpPr>
              <a:spLocks noChangeShapeType="1"/>
            </p:cNvSpPr>
            <p:nvPr/>
          </p:nvSpPr>
          <p:spPr bwMode="auto">
            <a:xfrm>
              <a:off x="14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2" name="Line 226"/>
            <p:cNvSpPr>
              <a:spLocks noChangeShapeType="1"/>
            </p:cNvSpPr>
            <p:nvPr/>
          </p:nvSpPr>
          <p:spPr bwMode="auto">
            <a:xfrm>
              <a:off x="173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3" name="Line 227"/>
            <p:cNvSpPr>
              <a:spLocks noChangeShapeType="1"/>
            </p:cNvSpPr>
            <p:nvPr/>
          </p:nvSpPr>
          <p:spPr bwMode="auto">
            <a:xfrm>
              <a:off x="176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4" name="Line 228"/>
            <p:cNvSpPr>
              <a:spLocks noChangeShapeType="1"/>
            </p:cNvSpPr>
            <p:nvPr/>
          </p:nvSpPr>
          <p:spPr bwMode="auto">
            <a:xfrm>
              <a:off x="201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5" name="Line 229"/>
            <p:cNvSpPr>
              <a:spLocks noChangeShapeType="1"/>
            </p:cNvSpPr>
            <p:nvPr/>
          </p:nvSpPr>
          <p:spPr bwMode="auto">
            <a:xfrm>
              <a:off x="204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6" name="Line 230"/>
            <p:cNvSpPr>
              <a:spLocks noChangeShapeType="1"/>
            </p:cNvSpPr>
            <p:nvPr/>
          </p:nvSpPr>
          <p:spPr bwMode="auto">
            <a:xfrm>
              <a:off x="229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7" name="Line 231"/>
            <p:cNvSpPr>
              <a:spLocks noChangeShapeType="1"/>
            </p:cNvSpPr>
            <p:nvPr/>
          </p:nvSpPr>
          <p:spPr bwMode="auto">
            <a:xfrm>
              <a:off x="232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8" name="Line 232"/>
            <p:cNvSpPr>
              <a:spLocks noChangeShapeType="1"/>
            </p:cNvSpPr>
            <p:nvPr/>
          </p:nvSpPr>
          <p:spPr bwMode="auto">
            <a:xfrm>
              <a:off x="257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29" name="Line 233"/>
            <p:cNvSpPr>
              <a:spLocks noChangeShapeType="1"/>
            </p:cNvSpPr>
            <p:nvPr/>
          </p:nvSpPr>
          <p:spPr bwMode="auto">
            <a:xfrm>
              <a:off x="260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0" name="Line 234"/>
            <p:cNvSpPr>
              <a:spLocks noChangeShapeType="1"/>
            </p:cNvSpPr>
            <p:nvPr/>
          </p:nvSpPr>
          <p:spPr bwMode="auto">
            <a:xfrm>
              <a:off x="28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1" name="Line 235"/>
            <p:cNvSpPr>
              <a:spLocks noChangeShapeType="1"/>
            </p:cNvSpPr>
            <p:nvPr/>
          </p:nvSpPr>
          <p:spPr bwMode="auto">
            <a:xfrm>
              <a:off x="28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2" name="Line 236"/>
            <p:cNvSpPr>
              <a:spLocks noChangeShapeType="1"/>
            </p:cNvSpPr>
            <p:nvPr/>
          </p:nvSpPr>
          <p:spPr bwMode="auto">
            <a:xfrm>
              <a:off x="313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3" name="Line 237"/>
            <p:cNvSpPr>
              <a:spLocks noChangeShapeType="1"/>
            </p:cNvSpPr>
            <p:nvPr/>
          </p:nvSpPr>
          <p:spPr bwMode="auto">
            <a:xfrm>
              <a:off x="316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4" name="Line 238"/>
            <p:cNvSpPr>
              <a:spLocks noChangeShapeType="1"/>
            </p:cNvSpPr>
            <p:nvPr/>
          </p:nvSpPr>
          <p:spPr bwMode="auto">
            <a:xfrm>
              <a:off x="341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5" name="Line 239"/>
            <p:cNvSpPr>
              <a:spLocks noChangeShapeType="1"/>
            </p:cNvSpPr>
            <p:nvPr/>
          </p:nvSpPr>
          <p:spPr bwMode="auto">
            <a:xfrm>
              <a:off x="344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6" name="Line 240"/>
            <p:cNvSpPr>
              <a:spLocks noChangeShapeType="1"/>
            </p:cNvSpPr>
            <p:nvPr/>
          </p:nvSpPr>
          <p:spPr bwMode="auto">
            <a:xfrm>
              <a:off x="369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7" name="Line 241"/>
            <p:cNvSpPr>
              <a:spLocks noChangeShapeType="1"/>
            </p:cNvSpPr>
            <p:nvPr/>
          </p:nvSpPr>
          <p:spPr bwMode="auto">
            <a:xfrm>
              <a:off x="372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8" name="Line 242"/>
            <p:cNvSpPr>
              <a:spLocks noChangeShapeType="1"/>
            </p:cNvSpPr>
            <p:nvPr/>
          </p:nvSpPr>
          <p:spPr bwMode="auto">
            <a:xfrm>
              <a:off x="397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39" name="Line 243"/>
            <p:cNvSpPr>
              <a:spLocks noChangeShapeType="1"/>
            </p:cNvSpPr>
            <p:nvPr/>
          </p:nvSpPr>
          <p:spPr bwMode="auto">
            <a:xfrm>
              <a:off x="400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40" name="Line 244"/>
            <p:cNvSpPr>
              <a:spLocks noChangeShapeType="1"/>
            </p:cNvSpPr>
            <p:nvPr/>
          </p:nvSpPr>
          <p:spPr bwMode="auto">
            <a:xfrm>
              <a:off x="4252" y="760"/>
              <a:ext cx="56" cy="0"/>
            </a:xfrm>
            <a:prstGeom prst="line">
              <a:avLst/>
            </a:prstGeom>
            <a:noFill/>
            <a:ln w="6350">
              <a:solidFill>
                <a:srgbClr val="404040"/>
              </a:solidFill>
              <a:round/>
              <a:headEnd/>
              <a:tailEnd/>
            </a:ln>
            <a:effectLst/>
          </p:spPr>
          <p:txBody>
            <a:bodyPr>
              <a:prstTxWarp prst="textNoShape">
                <a:avLst/>
              </a:prstTxWarp>
            </a:bodyPr>
            <a:lstStyle/>
            <a:p>
              <a:endParaRPr lang="en-US"/>
            </a:p>
          </p:txBody>
        </p:sp>
        <p:sp>
          <p:nvSpPr>
            <p:cNvPr id="4341" name="Line 245"/>
            <p:cNvSpPr>
              <a:spLocks noChangeShapeType="1"/>
            </p:cNvSpPr>
            <p:nvPr/>
          </p:nvSpPr>
          <p:spPr bwMode="auto">
            <a:xfrm>
              <a:off x="4280" y="732"/>
              <a:ext cx="0" cy="56"/>
            </a:xfrm>
            <a:prstGeom prst="line">
              <a:avLst/>
            </a:prstGeom>
            <a:noFill/>
            <a:ln w="6350">
              <a:solidFill>
                <a:srgbClr val="404040"/>
              </a:solidFill>
              <a:round/>
              <a:headEnd/>
              <a:tailEnd/>
            </a:ln>
            <a:effectLst/>
          </p:spPr>
          <p:txBody>
            <a:bodyPr>
              <a:prstTxWarp prst="textNoShape">
                <a:avLst/>
              </a:prstTxWarp>
            </a:bodyPr>
            <a:lstStyle/>
            <a:p>
              <a:endParaRPr lang="en-US"/>
            </a:p>
          </p:txBody>
        </p:sp>
      </p:grpSp>
      <p:pic>
        <p:nvPicPr>
          <p:cNvPr id="4342" name="Picture 246" descr="KarelEastOpaque.png"/>
          <p:cNvPicPr>
            <a:picLocks noChangeAspect="1" noChangeArrowheads="1"/>
          </p:cNvPicPr>
          <p:nvPr/>
        </p:nvPicPr>
        <p:blipFill>
          <a:blip r:embed="rId2"/>
          <a:srcRect/>
          <a:stretch>
            <a:fillRect/>
          </a:stretch>
        </p:blipFill>
        <p:spPr bwMode="auto">
          <a:xfrm>
            <a:off x="2149475" y="5756387"/>
            <a:ext cx="400050" cy="400050"/>
          </a:xfrm>
          <a:prstGeom prst="rect">
            <a:avLst/>
          </a:prstGeom>
          <a:noFill/>
        </p:spPr>
      </p:pic>
      <p:pic>
        <p:nvPicPr>
          <p:cNvPr id="4343" name="Picture 247" descr="KarelEastOpaque.png"/>
          <p:cNvPicPr>
            <a:picLocks noChangeAspect="1" noChangeArrowheads="1"/>
          </p:cNvPicPr>
          <p:nvPr/>
        </p:nvPicPr>
        <p:blipFill>
          <a:blip r:embed="rId2"/>
          <a:srcRect/>
          <a:stretch>
            <a:fillRect/>
          </a:stretch>
        </p:blipFill>
        <p:spPr bwMode="auto">
          <a:xfrm>
            <a:off x="2593975" y="5756387"/>
            <a:ext cx="400050" cy="400050"/>
          </a:xfrm>
          <a:prstGeom prst="rect">
            <a:avLst/>
          </a:prstGeom>
          <a:noFill/>
        </p:spPr>
      </p:pic>
      <p:pic>
        <p:nvPicPr>
          <p:cNvPr id="4344" name="Picture 248" descr="KarelEastOpaque.png"/>
          <p:cNvPicPr>
            <a:picLocks noChangeAspect="1" noChangeArrowheads="1"/>
          </p:cNvPicPr>
          <p:nvPr/>
        </p:nvPicPr>
        <p:blipFill>
          <a:blip r:embed="rId2"/>
          <a:srcRect/>
          <a:stretch>
            <a:fillRect/>
          </a:stretch>
        </p:blipFill>
        <p:spPr bwMode="auto">
          <a:xfrm>
            <a:off x="3038475" y="5756387"/>
            <a:ext cx="400050" cy="400050"/>
          </a:xfrm>
          <a:prstGeom prst="rect">
            <a:avLst/>
          </a:prstGeom>
          <a:noFill/>
        </p:spPr>
      </p:pic>
      <p:pic>
        <p:nvPicPr>
          <p:cNvPr id="4345" name="Picture 249" descr="KarelEastOpaque.png"/>
          <p:cNvPicPr>
            <a:picLocks noChangeAspect="1" noChangeArrowheads="1"/>
          </p:cNvPicPr>
          <p:nvPr/>
        </p:nvPicPr>
        <p:blipFill>
          <a:blip r:embed="rId2"/>
          <a:srcRect/>
          <a:stretch>
            <a:fillRect/>
          </a:stretch>
        </p:blipFill>
        <p:spPr bwMode="auto">
          <a:xfrm>
            <a:off x="3482975" y="5756387"/>
            <a:ext cx="400050" cy="400050"/>
          </a:xfrm>
          <a:prstGeom prst="rect">
            <a:avLst/>
          </a:prstGeom>
          <a:noFill/>
        </p:spPr>
      </p:pic>
      <p:pic>
        <p:nvPicPr>
          <p:cNvPr id="4346" name="Picture 250" descr="KarelEastOpaque.png"/>
          <p:cNvPicPr>
            <a:picLocks noChangeAspect="1" noChangeArrowheads="1"/>
          </p:cNvPicPr>
          <p:nvPr/>
        </p:nvPicPr>
        <p:blipFill>
          <a:blip r:embed="rId2"/>
          <a:srcRect/>
          <a:stretch>
            <a:fillRect/>
          </a:stretch>
        </p:blipFill>
        <p:spPr bwMode="auto">
          <a:xfrm>
            <a:off x="3927475" y="5756387"/>
            <a:ext cx="400050" cy="400050"/>
          </a:xfrm>
          <a:prstGeom prst="rect">
            <a:avLst/>
          </a:prstGeom>
          <a:noFill/>
        </p:spPr>
      </p:pic>
      <p:pic>
        <p:nvPicPr>
          <p:cNvPr id="4347" name="Picture 251" descr="KarelEastOpaque.png"/>
          <p:cNvPicPr>
            <a:picLocks noChangeAspect="1" noChangeArrowheads="1"/>
          </p:cNvPicPr>
          <p:nvPr/>
        </p:nvPicPr>
        <p:blipFill>
          <a:blip r:embed="rId2"/>
          <a:srcRect/>
          <a:stretch>
            <a:fillRect/>
          </a:stretch>
        </p:blipFill>
        <p:spPr bwMode="auto">
          <a:xfrm>
            <a:off x="4371975" y="5756387"/>
            <a:ext cx="400050" cy="400050"/>
          </a:xfrm>
          <a:prstGeom prst="rect">
            <a:avLst/>
          </a:prstGeom>
          <a:noFill/>
        </p:spPr>
      </p:pic>
      <p:pic>
        <p:nvPicPr>
          <p:cNvPr id="4348" name="Picture 252" descr="KarelEastOpaque.png"/>
          <p:cNvPicPr>
            <a:picLocks noChangeAspect="1" noChangeArrowheads="1"/>
          </p:cNvPicPr>
          <p:nvPr/>
        </p:nvPicPr>
        <p:blipFill>
          <a:blip r:embed="rId2"/>
          <a:srcRect/>
          <a:stretch>
            <a:fillRect/>
          </a:stretch>
        </p:blipFill>
        <p:spPr bwMode="auto">
          <a:xfrm>
            <a:off x="4816475" y="5756387"/>
            <a:ext cx="400050" cy="400050"/>
          </a:xfrm>
          <a:prstGeom prst="rect">
            <a:avLst/>
          </a:prstGeom>
          <a:noFill/>
        </p:spPr>
      </p:pic>
      <p:pic>
        <p:nvPicPr>
          <p:cNvPr id="4349" name="Picture 253" descr="KarelEastOpaque.png"/>
          <p:cNvPicPr>
            <a:picLocks noChangeAspect="1" noChangeArrowheads="1"/>
          </p:cNvPicPr>
          <p:nvPr/>
        </p:nvPicPr>
        <p:blipFill>
          <a:blip r:embed="rId2"/>
          <a:srcRect/>
          <a:stretch>
            <a:fillRect/>
          </a:stretch>
        </p:blipFill>
        <p:spPr bwMode="auto">
          <a:xfrm>
            <a:off x="5260975" y="5756387"/>
            <a:ext cx="400050" cy="400050"/>
          </a:xfrm>
          <a:prstGeom prst="rect">
            <a:avLst/>
          </a:prstGeom>
          <a:noFill/>
        </p:spPr>
      </p:pic>
      <p:pic>
        <p:nvPicPr>
          <p:cNvPr id="4350" name="Picture 254" descr="KarelEastOpaque.png"/>
          <p:cNvPicPr>
            <a:picLocks noChangeAspect="1" noChangeArrowheads="1"/>
          </p:cNvPicPr>
          <p:nvPr/>
        </p:nvPicPr>
        <p:blipFill>
          <a:blip r:embed="rId2"/>
          <a:srcRect/>
          <a:stretch>
            <a:fillRect/>
          </a:stretch>
        </p:blipFill>
        <p:spPr bwMode="auto">
          <a:xfrm>
            <a:off x="5705475" y="5756387"/>
            <a:ext cx="400050" cy="400050"/>
          </a:xfrm>
          <a:prstGeom prst="rect">
            <a:avLst/>
          </a:prstGeom>
          <a:noFill/>
        </p:spPr>
      </p:pic>
      <p:pic>
        <p:nvPicPr>
          <p:cNvPr id="4351" name="Picture 255" descr="KarelEastOpaque.png"/>
          <p:cNvPicPr>
            <a:picLocks noChangeAspect="1" noChangeArrowheads="1"/>
          </p:cNvPicPr>
          <p:nvPr/>
        </p:nvPicPr>
        <p:blipFill>
          <a:blip r:embed="rId2"/>
          <a:srcRect/>
          <a:stretch>
            <a:fillRect/>
          </a:stretch>
        </p:blipFill>
        <p:spPr bwMode="auto">
          <a:xfrm>
            <a:off x="6149975" y="5756387"/>
            <a:ext cx="400050" cy="400050"/>
          </a:xfrm>
          <a:prstGeom prst="rect">
            <a:avLst/>
          </a:prstGeom>
          <a:noFill/>
        </p:spPr>
      </p:pic>
      <p:pic>
        <p:nvPicPr>
          <p:cNvPr id="4352" name="Picture 256" descr="KarelEastOpaque.png"/>
          <p:cNvPicPr>
            <a:picLocks noChangeAspect="1" noChangeArrowheads="1"/>
          </p:cNvPicPr>
          <p:nvPr/>
        </p:nvPicPr>
        <p:blipFill>
          <a:blip r:embed="rId2"/>
          <a:srcRect/>
          <a:stretch>
            <a:fillRect/>
          </a:stretch>
        </p:blipFill>
        <p:spPr bwMode="auto">
          <a:xfrm>
            <a:off x="6594475" y="5756387"/>
            <a:ext cx="400050" cy="400050"/>
          </a:xfrm>
          <a:prstGeom prst="rect">
            <a:avLst/>
          </a:prstGeom>
          <a:noFill/>
        </p:spPr>
      </p:pic>
      <p:pic>
        <p:nvPicPr>
          <p:cNvPr id="4353" name="Picture 257" descr="KarelWestOpaque.png"/>
          <p:cNvPicPr>
            <a:picLocks noChangeAspect="1" noChangeArrowheads="1"/>
          </p:cNvPicPr>
          <p:nvPr/>
        </p:nvPicPr>
        <p:blipFill>
          <a:blip r:embed="rId3"/>
          <a:srcRect/>
          <a:stretch>
            <a:fillRect/>
          </a:stretch>
        </p:blipFill>
        <p:spPr bwMode="auto">
          <a:xfrm>
            <a:off x="6594475" y="5756387"/>
            <a:ext cx="400050" cy="400050"/>
          </a:xfrm>
          <a:prstGeom prst="rect">
            <a:avLst/>
          </a:prstGeom>
          <a:noFill/>
        </p:spPr>
      </p:pic>
      <p:pic>
        <p:nvPicPr>
          <p:cNvPr id="4354" name="Picture 258" descr="KarelWestOpaque.png"/>
          <p:cNvPicPr>
            <a:picLocks noChangeAspect="1" noChangeArrowheads="1"/>
          </p:cNvPicPr>
          <p:nvPr/>
        </p:nvPicPr>
        <p:blipFill>
          <a:blip r:embed="rId3"/>
          <a:srcRect/>
          <a:stretch>
            <a:fillRect/>
          </a:stretch>
        </p:blipFill>
        <p:spPr bwMode="auto">
          <a:xfrm>
            <a:off x="6149975" y="5756387"/>
            <a:ext cx="400050" cy="400050"/>
          </a:xfrm>
          <a:prstGeom prst="rect">
            <a:avLst/>
          </a:prstGeom>
          <a:noFill/>
        </p:spPr>
      </p:pic>
      <p:pic>
        <p:nvPicPr>
          <p:cNvPr id="4355" name="Picture 259" descr="KarelWestOpaque.png"/>
          <p:cNvPicPr>
            <a:picLocks noChangeAspect="1" noChangeArrowheads="1"/>
          </p:cNvPicPr>
          <p:nvPr/>
        </p:nvPicPr>
        <p:blipFill>
          <a:blip r:embed="rId3"/>
          <a:srcRect/>
          <a:stretch>
            <a:fillRect/>
          </a:stretch>
        </p:blipFill>
        <p:spPr bwMode="auto">
          <a:xfrm>
            <a:off x="5705475" y="5756387"/>
            <a:ext cx="400050" cy="400050"/>
          </a:xfrm>
          <a:prstGeom prst="rect">
            <a:avLst/>
          </a:prstGeom>
          <a:noFill/>
        </p:spPr>
      </p:pic>
      <p:pic>
        <p:nvPicPr>
          <p:cNvPr id="4356" name="Picture 260" descr="KarelWestOpaque.png"/>
          <p:cNvPicPr>
            <a:picLocks noChangeAspect="1" noChangeArrowheads="1"/>
          </p:cNvPicPr>
          <p:nvPr/>
        </p:nvPicPr>
        <p:blipFill>
          <a:blip r:embed="rId3"/>
          <a:srcRect/>
          <a:stretch>
            <a:fillRect/>
          </a:stretch>
        </p:blipFill>
        <p:spPr bwMode="auto">
          <a:xfrm>
            <a:off x="5260975" y="5756387"/>
            <a:ext cx="400050" cy="400050"/>
          </a:xfrm>
          <a:prstGeom prst="rect">
            <a:avLst/>
          </a:prstGeom>
          <a:noFill/>
        </p:spPr>
      </p:pic>
      <p:pic>
        <p:nvPicPr>
          <p:cNvPr id="4357" name="Picture 261" descr="KarelWestOpaque.png"/>
          <p:cNvPicPr>
            <a:picLocks noChangeAspect="1" noChangeArrowheads="1"/>
          </p:cNvPicPr>
          <p:nvPr/>
        </p:nvPicPr>
        <p:blipFill>
          <a:blip r:embed="rId3"/>
          <a:srcRect/>
          <a:stretch>
            <a:fillRect/>
          </a:stretch>
        </p:blipFill>
        <p:spPr bwMode="auto">
          <a:xfrm>
            <a:off x="4816475" y="5756387"/>
            <a:ext cx="400050" cy="400050"/>
          </a:xfrm>
          <a:prstGeom prst="rect">
            <a:avLst/>
          </a:prstGeom>
          <a:noFill/>
        </p:spPr>
      </p:pic>
      <p:pic>
        <p:nvPicPr>
          <p:cNvPr id="4358" name="Picture 262" descr="KarelWestOpaque.png"/>
          <p:cNvPicPr>
            <a:picLocks noChangeAspect="1" noChangeArrowheads="1"/>
          </p:cNvPicPr>
          <p:nvPr/>
        </p:nvPicPr>
        <p:blipFill>
          <a:blip r:embed="rId3"/>
          <a:srcRect/>
          <a:stretch>
            <a:fillRect/>
          </a:stretch>
        </p:blipFill>
        <p:spPr bwMode="auto">
          <a:xfrm>
            <a:off x="4371975" y="5756387"/>
            <a:ext cx="400050" cy="400050"/>
          </a:xfrm>
          <a:prstGeom prst="rect">
            <a:avLst/>
          </a:prstGeom>
          <a:noFill/>
        </p:spPr>
      </p:pic>
      <p:pic>
        <p:nvPicPr>
          <p:cNvPr id="4359" name="Picture 263" descr="Beeper.png"/>
          <p:cNvPicPr>
            <a:picLocks noChangeAspect="1" noChangeArrowheads="1"/>
          </p:cNvPicPr>
          <p:nvPr/>
        </p:nvPicPr>
        <p:blipFill>
          <a:blip r:embed="rId4"/>
          <a:srcRect/>
          <a:stretch>
            <a:fillRect/>
          </a:stretch>
        </p:blipFill>
        <p:spPr bwMode="auto">
          <a:xfrm>
            <a:off x="4414838" y="5799250"/>
            <a:ext cx="311150" cy="314325"/>
          </a:xfrm>
          <a:prstGeom prst="rect">
            <a:avLst/>
          </a:prstGeom>
          <a:noFill/>
        </p:spPr>
      </p:pic>
      <p:pic>
        <p:nvPicPr>
          <p:cNvPr id="4360" name="Picture 264" descr="KarelWest.png"/>
          <p:cNvPicPr>
            <a:picLocks noChangeAspect="1" noChangeArrowheads="1"/>
          </p:cNvPicPr>
          <p:nvPr/>
        </p:nvPicPr>
        <p:blipFill>
          <a:blip r:embed="rId5"/>
          <a:srcRect/>
          <a:stretch>
            <a:fillRect/>
          </a:stretch>
        </p:blipFill>
        <p:spPr bwMode="auto">
          <a:xfrm>
            <a:off x="4371975" y="5756387"/>
            <a:ext cx="400050" cy="400050"/>
          </a:xfrm>
          <a:prstGeom prst="rect">
            <a:avLst/>
          </a:prstGeom>
          <a:noFill/>
        </p:spPr>
      </p:pic>
      <p:sp>
        <p:nvSpPr>
          <p:cNvPr id="265" name="Rectangle 2"/>
          <p:cNvSpPr txBox="1">
            <a:spLocks noChangeArrowheads="1"/>
          </p:cNvSpPr>
          <p:nvPr/>
        </p:nvSpPr>
        <p:spPr bwMode="auto">
          <a:xfrm>
            <a:off x="0" y="76200"/>
            <a:ext cx="91440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0" i="0" u="none" strike="noStrike" kern="0" cap="none" spc="0" normalizeH="0" baseline="0" noProof="0" dirty="0" smtClean="0">
                <a:ln>
                  <a:noFill/>
                </a:ln>
                <a:solidFill>
                  <a:srgbClr val="FF0000"/>
                </a:solidFill>
                <a:effectLst/>
                <a:uLnTx/>
                <a:uFillTx/>
                <a:latin typeface="+mj-lt"/>
                <a:ea typeface="+mj-ea"/>
                <a:cs typeface="+mj-cs"/>
              </a:rPr>
              <a:t>The Power of Recursion</a:t>
            </a:r>
            <a:endParaRPr kumimoji="0" lang="en-US" sz="3600" b="0" i="0" u="none" strike="noStrike" kern="0" cap="none" spc="0" normalizeH="0" baseline="0" noProof="0" dirty="0">
              <a:ln>
                <a:noFill/>
              </a:ln>
              <a:solidFill>
                <a:srgbClr val="FF00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342"/>
                                        </p:tgtEl>
                                        <p:attrNameLst>
                                          <p:attrName>style.visibility</p:attrName>
                                        </p:attrNameLst>
                                      </p:cBhvr>
                                      <p:to>
                                        <p:strVal val="hidden"/>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343"/>
                                        </p:tgtEl>
                                        <p:attrNameLst>
                                          <p:attrName>style.visibility</p:attrName>
                                        </p:attrNameLst>
                                      </p:cBhvr>
                                      <p:to>
                                        <p:strVal val="visible"/>
                                      </p:to>
                                    </p:set>
                                  </p:childTnLst>
                                </p:cTn>
                              </p:par>
                            </p:childTnLst>
                          </p:cTn>
                        </p:par>
                        <p:par>
                          <p:cTn id="10" fill="hold">
                            <p:stCondLst>
                              <p:cond delay="0"/>
                            </p:stCondLst>
                            <p:childTnLst>
                              <p:par>
                                <p:cTn id="11" presetID="1" presetClass="exit" presetSubtype="0" fill="hold" nodeType="afterEffect">
                                  <p:stCondLst>
                                    <p:cond delay="200"/>
                                  </p:stCondLst>
                                  <p:childTnLst>
                                    <p:set>
                                      <p:cBhvr>
                                        <p:cTn id="12" dur="1" fill="hold">
                                          <p:stCondLst>
                                            <p:cond delay="0"/>
                                          </p:stCondLst>
                                        </p:cTn>
                                        <p:tgtEl>
                                          <p:spTgt spid="4343"/>
                                        </p:tgtEl>
                                        <p:attrNameLst>
                                          <p:attrName>style.visibility</p:attrName>
                                        </p:attrNameLst>
                                      </p:cBhvr>
                                      <p:to>
                                        <p:strVal val="hidden"/>
                                      </p:to>
                                    </p:set>
                                  </p:childTnLst>
                                </p:cTn>
                              </p:par>
                            </p:childTnLst>
                          </p:cTn>
                        </p:par>
                        <p:par>
                          <p:cTn id="13" fill="hold">
                            <p:stCondLst>
                              <p:cond delay="200"/>
                            </p:stCondLst>
                            <p:childTnLst>
                              <p:par>
                                <p:cTn id="14" presetID="1" presetClass="entr" presetSubtype="0" fill="hold" nodeType="afterEffect">
                                  <p:stCondLst>
                                    <p:cond delay="0"/>
                                  </p:stCondLst>
                                  <p:childTnLst>
                                    <p:set>
                                      <p:cBhvr>
                                        <p:cTn id="15" dur="1" fill="hold">
                                          <p:stCondLst>
                                            <p:cond delay="0"/>
                                          </p:stCondLst>
                                        </p:cTn>
                                        <p:tgtEl>
                                          <p:spTgt spid="4344"/>
                                        </p:tgtEl>
                                        <p:attrNameLst>
                                          <p:attrName>style.visibility</p:attrName>
                                        </p:attrNameLst>
                                      </p:cBhvr>
                                      <p:to>
                                        <p:strVal val="visible"/>
                                      </p:to>
                                    </p:set>
                                  </p:childTnLst>
                                </p:cTn>
                              </p:par>
                            </p:childTnLst>
                          </p:cTn>
                        </p:par>
                        <p:par>
                          <p:cTn id="16" fill="hold">
                            <p:stCondLst>
                              <p:cond delay="200"/>
                            </p:stCondLst>
                            <p:childTnLst>
                              <p:par>
                                <p:cTn id="17" presetID="1" presetClass="exit" presetSubtype="0" fill="hold" nodeType="afterEffect">
                                  <p:stCondLst>
                                    <p:cond delay="200"/>
                                  </p:stCondLst>
                                  <p:childTnLst>
                                    <p:set>
                                      <p:cBhvr>
                                        <p:cTn id="18" dur="1" fill="hold">
                                          <p:stCondLst>
                                            <p:cond delay="0"/>
                                          </p:stCondLst>
                                        </p:cTn>
                                        <p:tgtEl>
                                          <p:spTgt spid="4344"/>
                                        </p:tgtEl>
                                        <p:attrNameLst>
                                          <p:attrName>style.visibility</p:attrName>
                                        </p:attrNameLst>
                                      </p:cBhvr>
                                      <p:to>
                                        <p:strVal val="hidden"/>
                                      </p:to>
                                    </p:set>
                                  </p:childTnLst>
                                </p:cTn>
                              </p:par>
                            </p:childTnLst>
                          </p:cTn>
                        </p:par>
                        <p:par>
                          <p:cTn id="19" fill="hold">
                            <p:stCondLst>
                              <p:cond delay="400"/>
                            </p:stCondLst>
                            <p:childTnLst>
                              <p:par>
                                <p:cTn id="20" presetID="1" presetClass="entr" presetSubtype="0" fill="hold" nodeType="afterEffect">
                                  <p:stCondLst>
                                    <p:cond delay="0"/>
                                  </p:stCondLst>
                                  <p:childTnLst>
                                    <p:set>
                                      <p:cBhvr>
                                        <p:cTn id="21" dur="1" fill="hold">
                                          <p:stCondLst>
                                            <p:cond delay="0"/>
                                          </p:stCondLst>
                                        </p:cTn>
                                        <p:tgtEl>
                                          <p:spTgt spid="4345"/>
                                        </p:tgtEl>
                                        <p:attrNameLst>
                                          <p:attrName>style.visibility</p:attrName>
                                        </p:attrNameLst>
                                      </p:cBhvr>
                                      <p:to>
                                        <p:strVal val="visible"/>
                                      </p:to>
                                    </p:set>
                                  </p:childTnLst>
                                </p:cTn>
                              </p:par>
                            </p:childTnLst>
                          </p:cTn>
                        </p:par>
                        <p:par>
                          <p:cTn id="22" fill="hold">
                            <p:stCondLst>
                              <p:cond delay="400"/>
                            </p:stCondLst>
                            <p:childTnLst>
                              <p:par>
                                <p:cTn id="23" presetID="1" presetClass="exit" presetSubtype="0" fill="hold" nodeType="afterEffect">
                                  <p:stCondLst>
                                    <p:cond delay="200"/>
                                  </p:stCondLst>
                                  <p:childTnLst>
                                    <p:set>
                                      <p:cBhvr>
                                        <p:cTn id="24" dur="1" fill="hold">
                                          <p:stCondLst>
                                            <p:cond delay="0"/>
                                          </p:stCondLst>
                                        </p:cTn>
                                        <p:tgtEl>
                                          <p:spTgt spid="4345"/>
                                        </p:tgtEl>
                                        <p:attrNameLst>
                                          <p:attrName>style.visibility</p:attrName>
                                        </p:attrNameLst>
                                      </p:cBhvr>
                                      <p:to>
                                        <p:strVal val="hidden"/>
                                      </p:to>
                                    </p:set>
                                  </p:childTnLst>
                                </p:cTn>
                              </p:par>
                            </p:childTnLst>
                          </p:cTn>
                        </p:par>
                        <p:par>
                          <p:cTn id="25" fill="hold">
                            <p:stCondLst>
                              <p:cond delay="600"/>
                            </p:stCondLst>
                            <p:childTnLst>
                              <p:par>
                                <p:cTn id="26" presetID="1" presetClass="entr" presetSubtype="0" fill="hold" nodeType="afterEffect">
                                  <p:stCondLst>
                                    <p:cond delay="0"/>
                                  </p:stCondLst>
                                  <p:childTnLst>
                                    <p:set>
                                      <p:cBhvr>
                                        <p:cTn id="27" dur="1" fill="hold">
                                          <p:stCondLst>
                                            <p:cond delay="0"/>
                                          </p:stCondLst>
                                        </p:cTn>
                                        <p:tgtEl>
                                          <p:spTgt spid="4346"/>
                                        </p:tgtEl>
                                        <p:attrNameLst>
                                          <p:attrName>style.visibility</p:attrName>
                                        </p:attrNameLst>
                                      </p:cBhvr>
                                      <p:to>
                                        <p:strVal val="visible"/>
                                      </p:to>
                                    </p:set>
                                  </p:childTnLst>
                                </p:cTn>
                              </p:par>
                            </p:childTnLst>
                          </p:cTn>
                        </p:par>
                        <p:par>
                          <p:cTn id="28" fill="hold">
                            <p:stCondLst>
                              <p:cond delay="600"/>
                            </p:stCondLst>
                            <p:childTnLst>
                              <p:par>
                                <p:cTn id="29" presetID="1" presetClass="exit" presetSubtype="0" fill="hold" nodeType="afterEffect">
                                  <p:stCondLst>
                                    <p:cond delay="200"/>
                                  </p:stCondLst>
                                  <p:childTnLst>
                                    <p:set>
                                      <p:cBhvr>
                                        <p:cTn id="30" dur="1" fill="hold">
                                          <p:stCondLst>
                                            <p:cond delay="0"/>
                                          </p:stCondLst>
                                        </p:cTn>
                                        <p:tgtEl>
                                          <p:spTgt spid="4346"/>
                                        </p:tgtEl>
                                        <p:attrNameLst>
                                          <p:attrName>style.visibility</p:attrName>
                                        </p:attrNameLst>
                                      </p:cBhvr>
                                      <p:to>
                                        <p:strVal val="hidden"/>
                                      </p:to>
                                    </p:set>
                                  </p:childTnLst>
                                </p:cTn>
                              </p:par>
                            </p:childTnLst>
                          </p:cTn>
                        </p:par>
                        <p:par>
                          <p:cTn id="31" fill="hold">
                            <p:stCondLst>
                              <p:cond delay="800"/>
                            </p:stCondLst>
                            <p:childTnLst>
                              <p:par>
                                <p:cTn id="32" presetID="1" presetClass="entr" presetSubtype="0" fill="hold" nodeType="afterEffect">
                                  <p:stCondLst>
                                    <p:cond delay="0"/>
                                  </p:stCondLst>
                                  <p:childTnLst>
                                    <p:set>
                                      <p:cBhvr>
                                        <p:cTn id="33" dur="1" fill="hold">
                                          <p:stCondLst>
                                            <p:cond delay="0"/>
                                          </p:stCondLst>
                                        </p:cTn>
                                        <p:tgtEl>
                                          <p:spTgt spid="4347"/>
                                        </p:tgtEl>
                                        <p:attrNameLst>
                                          <p:attrName>style.visibility</p:attrName>
                                        </p:attrNameLst>
                                      </p:cBhvr>
                                      <p:to>
                                        <p:strVal val="visible"/>
                                      </p:to>
                                    </p:set>
                                  </p:childTnLst>
                                </p:cTn>
                              </p:par>
                            </p:childTnLst>
                          </p:cTn>
                        </p:par>
                        <p:par>
                          <p:cTn id="34" fill="hold">
                            <p:stCondLst>
                              <p:cond delay="800"/>
                            </p:stCondLst>
                            <p:childTnLst>
                              <p:par>
                                <p:cTn id="35" presetID="1" presetClass="exit" presetSubtype="0" fill="hold" nodeType="afterEffect">
                                  <p:stCondLst>
                                    <p:cond delay="200"/>
                                  </p:stCondLst>
                                  <p:childTnLst>
                                    <p:set>
                                      <p:cBhvr>
                                        <p:cTn id="36" dur="1" fill="hold">
                                          <p:stCondLst>
                                            <p:cond delay="0"/>
                                          </p:stCondLst>
                                        </p:cTn>
                                        <p:tgtEl>
                                          <p:spTgt spid="4347"/>
                                        </p:tgtEl>
                                        <p:attrNameLst>
                                          <p:attrName>style.visibility</p:attrName>
                                        </p:attrNameLst>
                                      </p:cBhvr>
                                      <p:to>
                                        <p:strVal val="hidden"/>
                                      </p:to>
                                    </p:set>
                                  </p:childTnLst>
                                </p:cTn>
                              </p:par>
                            </p:childTnLst>
                          </p:cTn>
                        </p:par>
                        <p:par>
                          <p:cTn id="37" fill="hold">
                            <p:stCondLst>
                              <p:cond delay="1000"/>
                            </p:stCondLst>
                            <p:childTnLst>
                              <p:par>
                                <p:cTn id="38" presetID="1" presetClass="entr" presetSubtype="0" fill="hold" nodeType="afterEffect">
                                  <p:stCondLst>
                                    <p:cond delay="0"/>
                                  </p:stCondLst>
                                  <p:childTnLst>
                                    <p:set>
                                      <p:cBhvr>
                                        <p:cTn id="39" dur="1" fill="hold">
                                          <p:stCondLst>
                                            <p:cond delay="0"/>
                                          </p:stCondLst>
                                        </p:cTn>
                                        <p:tgtEl>
                                          <p:spTgt spid="4348"/>
                                        </p:tgtEl>
                                        <p:attrNameLst>
                                          <p:attrName>style.visibility</p:attrName>
                                        </p:attrNameLst>
                                      </p:cBhvr>
                                      <p:to>
                                        <p:strVal val="visible"/>
                                      </p:to>
                                    </p:set>
                                  </p:childTnLst>
                                </p:cTn>
                              </p:par>
                            </p:childTnLst>
                          </p:cTn>
                        </p:par>
                        <p:par>
                          <p:cTn id="40" fill="hold">
                            <p:stCondLst>
                              <p:cond delay="1000"/>
                            </p:stCondLst>
                            <p:childTnLst>
                              <p:par>
                                <p:cTn id="41" presetID="1" presetClass="exit" presetSubtype="0" fill="hold" nodeType="afterEffect">
                                  <p:stCondLst>
                                    <p:cond delay="200"/>
                                  </p:stCondLst>
                                  <p:childTnLst>
                                    <p:set>
                                      <p:cBhvr>
                                        <p:cTn id="42" dur="1" fill="hold">
                                          <p:stCondLst>
                                            <p:cond delay="0"/>
                                          </p:stCondLst>
                                        </p:cTn>
                                        <p:tgtEl>
                                          <p:spTgt spid="4348"/>
                                        </p:tgtEl>
                                        <p:attrNameLst>
                                          <p:attrName>style.visibility</p:attrName>
                                        </p:attrNameLst>
                                      </p:cBhvr>
                                      <p:to>
                                        <p:strVal val="hidden"/>
                                      </p:to>
                                    </p:set>
                                  </p:childTnLst>
                                </p:cTn>
                              </p:par>
                            </p:childTnLst>
                          </p:cTn>
                        </p:par>
                        <p:par>
                          <p:cTn id="43" fill="hold">
                            <p:stCondLst>
                              <p:cond delay="1200"/>
                            </p:stCondLst>
                            <p:childTnLst>
                              <p:par>
                                <p:cTn id="44" presetID="1" presetClass="entr" presetSubtype="0" fill="hold" nodeType="afterEffect">
                                  <p:stCondLst>
                                    <p:cond delay="0"/>
                                  </p:stCondLst>
                                  <p:childTnLst>
                                    <p:set>
                                      <p:cBhvr>
                                        <p:cTn id="45" dur="1" fill="hold">
                                          <p:stCondLst>
                                            <p:cond delay="0"/>
                                          </p:stCondLst>
                                        </p:cTn>
                                        <p:tgtEl>
                                          <p:spTgt spid="4349"/>
                                        </p:tgtEl>
                                        <p:attrNameLst>
                                          <p:attrName>style.visibility</p:attrName>
                                        </p:attrNameLst>
                                      </p:cBhvr>
                                      <p:to>
                                        <p:strVal val="visible"/>
                                      </p:to>
                                    </p:set>
                                  </p:childTnLst>
                                </p:cTn>
                              </p:par>
                            </p:childTnLst>
                          </p:cTn>
                        </p:par>
                        <p:par>
                          <p:cTn id="46" fill="hold">
                            <p:stCondLst>
                              <p:cond delay="1200"/>
                            </p:stCondLst>
                            <p:childTnLst>
                              <p:par>
                                <p:cTn id="47" presetID="1" presetClass="exit" presetSubtype="0" fill="hold" nodeType="afterEffect">
                                  <p:stCondLst>
                                    <p:cond delay="200"/>
                                  </p:stCondLst>
                                  <p:childTnLst>
                                    <p:set>
                                      <p:cBhvr>
                                        <p:cTn id="48" dur="1" fill="hold">
                                          <p:stCondLst>
                                            <p:cond delay="0"/>
                                          </p:stCondLst>
                                        </p:cTn>
                                        <p:tgtEl>
                                          <p:spTgt spid="4349"/>
                                        </p:tgtEl>
                                        <p:attrNameLst>
                                          <p:attrName>style.visibility</p:attrName>
                                        </p:attrNameLst>
                                      </p:cBhvr>
                                      <p:to>
                                        <p:strVal val="hidden"/>
                                      </p:to>
                                    </p:set>
                                  </p:childTnLst>
                                </p:cTn>
                              </p:par>
                            </p:childTnLst>
                          </p:cTn>
                        </p:par>
                        <p:par>
                          <p:cTn id="49" fill="hold">
                            <p:stCondLst>
                              <p:cond delay="1400"/>
                            </p:stCondLst>
                            <p:childTnLst>
                              <p:par>
                                <p:cTn id="50" presetID="1" presetClass="entr" presetSubtype="0" fill="hold" nodeType="afterEffect">
                                  <p:stCondLst>
                                    <p:cond delay="0"/>
                                  </p:stCondLst>
                                  <p:childTnLst>
                                    <p:set>
                                      <p:cBhvr>
                                        <p:cTn id="51" dur="1" fill="hold">
                                          <p:stCondLst>
                                            <p:cond delay="0"/>
                                          </p:stCondLst>
                                        </p:cTn>
                                        <p:tgtEl>
                                          <p:spTgt spid="4350"/>
                                        </p:tgtEl>
                                        <p:attrNameLst>
                                          <p:attrName>style.visibility</p:attrName>
                                        </p:attrNameLst>
                                      </p:cBhvr>
                                      <p:to>
                                        <p:strVal val="visible"/>
                                      </p:to>
                                    </p:set>
                                  </p:childTnLst>
                                </p:cTn>
                              </p:par>
                            </p:childTnLst>
                          </p:cTn>
                        </p:par>
                        <p:par>
                          <p:cTn id="52" fill="hold">
                            <p:stCondLst>
                              <p:cond delay="1400"/>
                            </p:stCondLst>
                            <p:childTnLst>
                              <p:par>
                                <p:cTn id="53" presetID="1" presetClass="exit" presetSubtype="0" fill="hold" nodeType="afterEffect">
                                  <p:stCondLst>
                                    <p:cond delay="200"/>
                                  </p:stCondLst>
                                  <p:childTnLst>
                                    <p:set>
                                      <p:cBhvr>
                                        <p:cTn id="54" dur="1" fill="hold">
                                          <p:stCondLst>
                                            <p:cond delay="0"/>
                                          </p:stCondLst>
                                        </p:cTn>
                                        <p:tgtEl>
                                          <p:spTgt spid="4350"/>
                                        </p:tgtEl>
                                        <p:attrNameLst>
                                          <p:attrName>style.visibility</p:attrName>
                                        </p:attrNameLst>
                                      </p:cBhvr>
                                      <p:to>
                                        <p:strVal val="hidden"/>
                                      </p:to>
                                    </p:set>
                                  </p:childTnLst>
                                </p:cTn>
                              </p:par>
                            </p:childTnLst>
                          </p:cTn>
                        </p:par>
                        <p:par>
                          <p:cTn id="55" fill="hold">
                            <p:stCondLst>
                              <p:cond delay="1599"/>
                            </p:stCondLst>
                            <p:childTnLst>
                              <p:par>
                                <p:cTn id="56" presetID="1" presetClass="entr" presetSubtype="0" fill="hold" nodeType="afterEffect">
                                  <p:stCondLst>
                                    <p:cond delay="0"/>
                                  </p:stCondLst>
                                  <p:childTnLst>
                                    <p:set>
                                      <p:cBhvr>
                                        <p:cTn id="57" dur="1" fill="hold">
                                          <p:stCondLst>
                                            <p:cond delay="0"/>
                                          </p:stCondLst>
                                        </p:cTn>
                                        <p:tgtEl>
                                          <p:spTgt spid="4351"/>
                                        </p:tgtEl>
                                        <p:attrNameLst>
                                          <p:attrName>style.visibility</p:attrName>
                                        </p:attrNameLst>
                                      </p:cBhvr>
                                      <p:to>
                                        <p:strVal val="visible"/>
                                      </p:to>
                                    </p:set>
                                  </p:childTnLst>
                                </p:cTn>
                              </p:par>
                            </p:childTnLst>
                          </p:cTn>
                        </p:par>
                        <p:par>
                          <p:cTn id="58" fill="hold">
                            <p:stCondLst>
                              <p:cond delay="1599"/>
                            </p:stCondLst>
                            <p:childTnLst>
                              <p:par>
                                <p:cTn id="59" presetID="1" presetClass="exit" presetSubtype="0" fill="hold" nodeType="afterEffect">
                                  <p:stCondLst>
                                    <p:cond delay="200"/>
                                  </p:stCondLst>
                                  <p:childTnLst>
                                    <p:set>
                                      <p:cBhvr>
                                        <p:cTn id="60" dur="1" fill="hold">
                                          <p:stCondLst>
                                            <p:cond delay="0"/>
                                          </p:stCondLst>
                                        </p:cTn>
                                        <p:tgtEl>
                                          <p:spTgt spid="4351"/>
                                        </p:tgtEl>
                                        <p:attrNameLst>
                                          <p:attrName>style.visibility</p:attrName>
                                        </p:attrNameLst>
                                      </p:cBhvr>
                                      <p:to>
                                        <p:strVal val="hidden"/>
                                      </p:to>
                                    </p:set>
                                  </p:childTnLst>
                                </p:cTn>
                              </p:par>
                            </p:childTnLst>
                          </p:cTn>
                        </p:par>
                        <p:par>
                          <p:cTn id="61" fill="hold">
                            <p:stCondLst>
                              <p:cond delay="1799"/>
                            </p:stCondLst>
                            <p:childTnLst>
                              <p:par>
                                <p:cTn id="62" presetID="1" presetClass="entr" presetSubtype="0" fill="hold" nodeType="afterEffect">
                                  <p:stCondLst>
                                    <p:cond delay="0"/>
                                  </p:stCondLst>
                                  <p:childTnLst>
                                    <p:set>
                                      <p:cBhvr>
                                        <p:cTn id="63" dur="1" fill="hold">
                                          <p:stCondLst>
                                            <p:cond delay="0"/>
                                          </p:stCondLst>
                                        </p:cTn>
                                        <p:tgtEl>
                                          <p:spTgt spid="4352"/>
                                        </p:tgtEl>
                                        <p:attrNameLst>
                                          <p:attrName>style.visibility</p:attrName>
                                        </p:attrNameLst>
                                      </p:cBhvr>
                                      <p:to>
                                        <p:strVal val="visible"/>
                                      </p:to>
                                    </p:set>
                                  </p:childTnLst>
                                </p:cTn>
                              </p:par>
                            </p:childTnLst>
                          </p:cTn>
                        </p:par>
                        <p:par>
                          <p:cTn id="64" fill="hold">
                            <p:stCondLst>
                              <p:cond delay="1799"/>
                            </p:stCondLst>
                            <p:childTnLst>
                              <p:par>
                                <p:cTn id="65" presetID="1" presetClass="exit" presetSubtype="0" fill="hold" nodeType="afterEffect">
                                  <p:stCondLst>
                                    <p:cond delay="200"/>
                                  </p:stCondLst>
                                  <p:childTnLst>
                                    <p:set>
                                      <p:cBhvr>
                                        <p:cTn id="66" dur="1" fill="hold">
                                          <p:stCondLst>
                                            <p:cond delay="0"/>
                                          </p:stCondLst>
                                        </p:cTn>
                                        <p:tgtEl>
                                          <p:spTgt spid="4352"/>
                                        </p:tgtEl>
                                        <p:attrNameLst>
                                          <p:attrName>style.visibility</p:attrName>
                                        </p:attrNameLst>
                                      </p:cBhvr>
                                      <p:to>
                                        <p:strVal val="hidden"/>
                                      </p:to>
                                    </p:set>
                                  </p:childTnLst>
                                </p:cTn>
                              </p:par>
                            </p:childTnLst>
                          </p:cTn>
                        </p:par>
                        <p:par>
                          <p:cTn id="67" fill="hold">
                            <p:stCondLst>
                              <p:cond delay="1999"/>
                            </p:stCondLst>
                            <p:childTnLst>
                              <p:par>
                                <p:cTn id="68" presetID="1" presetClass="entr" presetSubtype="0" fill="hold" nodeType="afterEffect">
                                  <p:stCondLst>
                                    <p:cond delay="0"/>
                                  </p:stCondLst>
                                  <p:childTnLst>
                                    <p:set>
                                      <p:cBhvr>
                                        <p:cTn id="69" dur="1" fill="hold">
                                          <p:stCondLst>
                                            <p:cond delay="0"/>
                                          </p:stCondLst>
                                        </p:cTn>
                                        <p:tgtEl>
                                          <p:spTgt spid="4353"/>
                                        </p:tgtEl>
                                        <p:attrNameLst>
                                          <p:attrName>style.visibility</p:attrName>
                                        </p:attrNameLst>
                                      </p:cBhvr>
                                      <p:to>
                                        <p:strVal val="visible"/>
                                      </p:to>
                                    </p:set>
                                  </p:childTnLst>
                                </p:cTn>
                              </p:par>
                            </p:childTnLst>
                          </p:cTn>
                        </p:par>
                        <p:par>
                          <p:cTn id="70" fill="hold">
                            <p:stCondLst>
                              <p:cond delay="1999"/>
                            </p:stCondLst>
                            <p:childTnLst>
                              <p:par>
                                <p:cTn id="71" presetID="1" presetClass="exit" presetSubtype="0" fill="hold" nodeType="afterEffect">
                                  <p:stCondLst>
                                    <p:cond delay="200"/>
                                  </p:stCondLst>
                                  <p:childTnLst>
                                    <p:set>
                                      <p:cBhvr>
                                        <p:cTn id="72" dur="1" fill="hold">
                                          <p:stCondLst>
                                            <p:cond delay="0"/>
                                          </p:stCondLst>
                                        </p:cTn>
                                        <p:tgtEl>
                                          <p:spTgt spid="4353"/>
                                        </p:tgtEl>
                                        <p:attrNameLst>
                                          <p:attrName>style.visibility</p:attrName>
                                        </p:attrNameLst>
                                      </p:cBhvr>
                                      <p:to>
                                        <p:strVal val="hidden"/>
                                      </p:to>
                                    </p:set>
                                  </p:childTnLst>
                                </p:cTn>
                              </p:par>
                            </p:childTnLst>
                          </p:cTn>
                        </p:par>
                        <p:par>
                          <p:cTn id="73" fill="hold">
                            <p:stCondLst>
                              <p:cond delay="2199"/>
                            </p:stCondLst>
                            <p:childTnLst>
                              <p:par>
                                <p:cTn id="74" presetID="1" presetClass="entr" presetSubtype="0" fill="hold" nodeType="afterEffect">
                                  <p:stCondLst>
                                    <p:cond delay="0"/>
                                  </p:stCondLst>
                                  <p:childTnLst>
                                    <p:set>
                                      <p:cBhvr>
                                        <p:cTn id="75" dur="1" fill="hold">
                                          <p:stCondLst>
                                            <p:cond delay="0"/>
                                          </p:stCondLst>
                                        </p:cTn>
                                        <p:tgtEl>
                                          <p:spTgt spid="4354"/>
                                        </p:tgtEl>
                                        <p:attrNameLst>
                                          <p:attrName>style.visibility</p:attrName>
                                        </p:attrNameLst>
                                      </p:cBhvr>
                                      <p:to>
                                        <p:strVal val="visible"/>
                                      </p:to>
                                    </p:set>
                                  </p:childTnLst>
                                </p:cTn>
                              </p:par>
                            </p:childTnLst>
                          </p:cTn>
                        </p:par>
                        <p:par>
                          <p:cTn id="76" fill="hold">
                            <p:stCondLst>
                              <p:cond delay="2199"/>
                            </p:stCondLst>
                            <p:childTnLst>
                              <p:par>
                                <p:cTn id="77" presetID="1" presetClass="exit" presetSubtype="0" fill="hold" nodeType="afterEffect">
                                  <p:stCondLst>
                                    <p:cond delay="200"/>
                                  </p:stCondLst>
                                  <p:childTnLst>
                                    <p:set>
                                      <p:cBhvr>
                                        <p:cTn id="78" dur="1" fill="hold">
                                          <p:stCondLst>
                                            <p:cond delay="0"/>
                                          </p:stCondLst>
                                        </p:cTn>
                                        <p:tgtEl>
                                          <p:spTgt spid="4354"/>
                                        </p:tgtEl>
                                        <p:attrNameLst>
                                          <p:attrName>style.visibility</p:attrName>
                                        </p:attrNameLst>
                                      </p:cBhvr>
                                      <p:to>
                                        <p:strVal val="hidden"/>
                                      </p:to>
                                    </p:set>
                                  </p:childTnLst>
                                </p:cTn>
                              </p:par>
                            </p:childTnLst>
                          </p:cTn>
                        </p:par>
                        <p:par>
                          <p:cTn id="79" fill="hold">
                            <p:stCondLst>
                              <p:cond delay="2400"/>
                            </p:stCondLst>
                            <p:childTnLst>
                              <p:par>
                                <p:cTn id="80" presetID="1" presetClass="entr" presetSubtype="0" fill="hold" nodeType="afterEffect">
                                  <p:stCondLst>
                                    <p:cond delay="0"/>
                                  </p:stCondLst>
                                  <p:childTnLst>
                                    <p:set>
                                      <p:cBhvr>
                                        <p:cTn id="81" dur="1" fill="hold">
                                          <p:stCondLst>
                                            <p:cond delay="0"/>
                                          </p:stCondLst>
                                        </p:cTn>
                                        <p:tgtEl>
                                          <p:spTgt spid="4355"/>
                                        </p:tgtEl>
                                        <p:attrNameLst>
                                          <p:attrName>style.visibility</p:attrName>
                                        </p:attrNameLst>
                                      </p:cBhvr>
                                      <p:to>
                                        <p:strVal val="visible"/>
                                      </p:to>
                                    </p:set>
                                  </p:childTnLst>
                                </p:cTn>
                              </p:par>
                            </p:childTnLst>
                          </p:cTn>
                        </p:par>
                        <p:par>
                          <p:cTn id="82" fill="hold">
                            <p:stCondLst>
                              <p:cond delay="2400"/>
                            </p:stCondLst>
                            <p:childTnLst>
                              <p:par>
                                <p:cTn id="83" presetID="1" presetClass="exit" presetSubtype="0" fill="hold" nodeType="afterEffect">
                                  <p:stCondLst>
                                    <p:cond delay="200"/>
                                  </p:stCondLst>
                                  <p:childTnLst>
                                    <p:set>
                                      <p:cBhvr>
                                        <p:cTn id="84" dur="1" fill="hold">
                                          <p:stCondLst>
                                            <p:cond delay="0"/>
                                          </p:stCondLst>
                                        </p:cTn>
                                        <p:tgtEl>
                                          <p:spTgt spid="4355"/>
                                        </p:tgtEl>
                                        <p:attrNameLst>
                                          <p:attrName>style.visibility</p:attrName>
                                        </p:attrNameLst>
                                      </p:cBhvr>
                                      <p:to>
                                        <p:strVal val="hidden"/>
                                      </p:to>
                                    </p:set>
                                  </p:childTnLst>
                                </p:cTn>
                              </p:par>
                            </p:childTnLst>
                          </p:cTn>
                        </p:par>
                        <p:par>
                          <p:cTn id="85" fill="hold">
                            <p:stCondLst>
                              <p:cond delay="2600"/>
                            </p:stCondLst>
                            <p:childTnLst>
                              <p:par>
                                <p:cTn id="86" presetID="1" presetClass="entr" presetSubtype="0" fill="hold" nodeType="afterEffect">
                                  <p:stCondLst>
                                    <p:cond delay="0"/>
                                  </p:stCondLst>
                                  <p:childTnLst>
                                    <p:set>
                                      <p:cBhvr>
                                        <p:cTn id="87" dur="1" fill="hold">
                                          <p:stCondLst>
                                            <p:cond delay="0"/>
                                          </p:stCondLst>
                                        </p:cTn>
                                        <p:tgtEl>
                                          <p:spTgt spid="4356"/>
                                        </p:tgtEl>
                                        <p:attrNameLst>
                                          <p:attrName>style.visibility</p:attrName>
                                        </p:attrNameLst>
                                      </p:cBhvr>
                                      <p:to>
                                        <p:strVal val="visible"/>
                                      </p:to>
                                    </p:set>
                                  </p:childTnLst>
                                </p:cTn>
                              </p:par>
                            </p:childTnLst>
                          </p:cTn>
                        </p:par>
                        <p:par>
                          <p:cTn id="88" fill="hold">
                            <p:stCondLst>
                              <p:cond delay="2600"/>
                            </p:stCondLst>
                            <p:childTnLst>
                              <p:par>
                                <p:cTn id="89" presetID="1" presetClass="exit" presetSubtype="0" fill="hold" nodeType="afterEffect">
                                  <p:stCondLst>
                                    <p:cond delay="200"/>
                                  </p:stCondLst>
                                  <p:childTnLst>
                                    <p:set>
                                      <p:cBhvr>
                                        <p:cTn id="90" dur="1" fill="hold">
                                          <p:stCondLst>
                                            <p:cond delay="0"/>
                                          </p:stCondLst>
                                        </p:cTn>
                                        <p:tgtEl>
                                          <p:spTgt spid="4356"/>
                                        </p:tgtEl>
                                        <p:attrNameLst>
                                          <p:attrName>style.visibility</p:attrName>
                                        </p:attrNameLst>
                                      </p:cBhvr>
                                      <p:to>
                                        <p:strVal val="hidden"/>
                                      </p:to>
                                    </p:set>
                                  </p:childTnLst>
                                </p:cTn>
                              </p:par>
                            </p:childTnLst>
                          </p:cTn>
                        </p:par>
                        <p:par>
                          <p:cTn id="91" fill="hold">
                            <p:stCondLst>
                              <p:cond delay="2800"/>
                            </p:stCondLst>
                            <p:childTnLst>
                              <p:par>
                                <p:cTn id="92" presetID="1" presetClass="entr" presetSubtype="0" fill="hold" nodeType="afterEffect">
                                  <p:stCondLst>
                                    <p:cond delay="0"/>
                                  </p:stCondLst>
                                  <p:childTnLst>
                                    <p:set>
                                      <p:cBhvr>
                                        <p:cTn id="93" dur="1" fill="hold">
                                          <p:stCondLst>
                                            <p:cond delay="0"/>
                                          </p:stCondLst>
                                        </p:cTn>
                                        <p:tgtEl>
                                          <p:spTgt spid="4357"/>
                                        </p:tgtEl>
                                        <p:attrNameLst>
                                          <p:attrName>style.visibility</p:attrName>
                                        </p:attrNameLst>
                                      </p:cBhvr>
                                      <p:to>
                                        <p:strVal val="visible"/>
                                      </p:to>
                                    </p:set>
                                  </p:childTnLst>
                                </p:cTn>
                              </p:par>
                            </p:childTnLst>
                          </p:cTn>
                        </p:par>
                        <p:par>
                          <p:cTn id="94" fill="hold">
                            <p:stCondLst>
                              <p:cond delay="2800"/>
                            </p:stCondLst>
                            <p:childTnLst>
                              <p:par>
                                <p:cTn id="95" presetID="1" presetClass="exit" presetSubtype="0" fill="hold" nodeType="afterEffect">
                                  <p:stCondLst>
                                    <p:cond delay="200"/>
                                  </p:stCondLst>
                                  <p:childTnLst>
                                    <p:set>
                                      <p:cBhvr>
                                        <p:cTn id="96" dur="1" fill="hold">
                                          <p:stCondLst>
                                            <p:cond delay="0"/>
                                          </p:stCondLst>
                                        </p:cTn>
                                        <p:tgtEl>
                                          <p:spTgt spid="4357"/>
                                        </p:tgtEl>
                                        <p:attrNameLst>
                                          <p:attrName>style.visibility</p:attrName>
                                        </p:attrNameLst>
                                      </p:cBhvr>
                                      <p:to>
                                        <p:strVal val="hidden"/>
                                      </p:to>
                                    </p:set>
                                  </p:childTnLst>
                                </p:cTn>
                              </p:par>
                            </p:childTnLst>
                          </p:cTn>
                        </p:par>
                        <p:par>
                          <p:cTn id="97" fill="hold">
                            <p:stCondLst>
                              <p:cond delay="3000"/>
                            </p:stCondLst>
                            <p:childTnLst>
                              <p:par>
                                <p:cTn id="98" presetID="1" presetClass="entr" presetSubtype="0" fill="hold" nodeType="afterEffect">
                                  <p:stCondLst>
                                    <p:cond delay="0"/>
                                  </p:stCondLst>
                                  <p:childTnLst>
                                    <p:set>
                                      <p:cBhvr>
                                        <p:cTn id="99" dur="1" fill="hold">
                                          <p:stCondLst>
                                            <p:cond delay="0"/>
                                          </p:stCondLst>
                                        </p:cTn>
                                        <p:tgtEl>
                                          <p:spTgt spid="4358"/>
                                        </p:tgtEl>
                                        <p:attrNameLst>
                                          <p:attrName>style.visibility</p:attrName>
                                        </p:attrNameLst>
                                      </p:cBhvr>
                                      <p:to>
                                        <p:strVal val="visible"/>
                                      </p:to>
                                    </p:set>
                                  </p:childTnLst>
                                </p:cTn>
                              </p:par>
                            </p:childTnLst>
                          </p:cTn>
                        </p:par>
                        <p:par>
                          <p:cTn id="100" fill="hold">
                            <p:stCondLst>
                              <p:cond delay="3000"/>
                            </p:stCondLst>
                            <p:childTnLst>
                              <p:par>
                                <p:cTn id="101" presetID="1" presetClass="exit" presetSubtype="0" fill="hold" nodeType="afterEffect">
                                  <p:stCondLst>
                                    <p:cond delay="0"/>
                                  </p:stCondLst>
                                  <p:childTnLst>
                                    <p:set>
                                      <p:cBhvr>
                                        <p:cTn id="102" dur="1" fill="hold">
                                          <p:stCondLst>
                                            <p:cond delay="0"/>
                                          </p:stCondLst>
                                        </p:cTn>
                                        <p:tgtEl>
                                          <p:spTgt spid="4358"/>
                                        </p:tgtEl>
                                        <p:attrNameLst>
                                          <p:attrName>style.visibility</p:attrName>
                                        </p:attrNameLst>
                                      </p:cBhvr>
                                      <p:to>
                                        <p:strVal val="hidden"/>
                                      </p:to>
                                    </p:set>
                                  </p:childTnLst>
                                </p:cTn>
                              </p:par>
                            </p:childTnLst>
                          </p:cTn>
                        </p:par>
                        <p:par>
                          <p:cTn id="103" fill="hold">
                            <p:stCondLst>
                              <p:cond delay="3000"/>
                            </p:stCondLst>
                            <p:childTnLst>
                              <p:par>
                                <p:cTn id="104" presetID="1" presetClass="entr" presetSubtype="0" fill="hold" nodeType="afterEffect">
                                  <p:stCondLst>
                                    <p:cond delay="0"/>
                                  </p:stCondLst>
                                  <p:childTnLst>
                                    <p:set>
                                      <p:cBhvr>
                                        <p:cTn id="105" dur="1" fill="hold">
                                          <p:stCondLst>
                                            <p:cond delay="0"/>
                                          </p:stCondLst>
                                        </p:cTn>
                                        <p:tgtEl>
                                          <p:spTgt spid="4360"/>
                                        </p:tgtEl>
                                        <p:attrNameLst>
                                          <p:attrName>style.visibility</p:attrName>
                                        </p:attrNameLst>
                                      </p:cBhvr>
                                      <p:to>
                                        <p:strVal val="visible"/>
                                      </p:to>
                                    </p:set>
                                  </p:childTnLst>
                                </p:cTn>
                              </p:par>
                            </p:childTnLst>
                          </p:cTn>
                        </p:par>
                        <p:par>
                          <p:cTn id="106" fill="hold">
                            <p:stCondLst>
                              <p:cond delay="3000"/>
                            </p:stCondLst>
                            <p:childTnLst>
                              <p:par>
                                <p:cTn id="107" presetID="1" presetClass="entr" presetSubtype="0" fill="hold" nodeType="afterEffect">
                                  <p:stCondLst>
                                    <p:cond delay="0"/>
                                  </p:stCondLst>
                                  <p:childTnLst>
                                    <p:set>
                                      <p:cBhvr>
                                        <p:cTn id="108" dur="1" fill="hold">
                                          <p:stCondLst>
                                            <p:cond delay="0"/>
                                          </p:stCondLst>
                                        </p:cTn>
                                        <p:tgtEl>
                                          <p:spTgt spid="4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592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Syllabus—Week 1</a:t>
            </a:r>
          </a:p>
        </p:txBody>
      </p:sp>
      <p:grpSp>
        <p:nvGrpSpPr>
          <p:cNvPr id="2" name="Group 19"/>
          <p:cNvGrpSpPr/>
          <p:nvPr/>
        </p:nvGrpSpPr>
        <p:grpSpPr>
          <a:xfrm>
            <a:off x="571500" y="2095500"/>
            <a:ext cx="2671763" cy="2667000"/>
            <a:chOff x="571500" y="2095500"/>
            <a:chExt cx="2671763" cy="2667000"/>
          </a:xfrm>
        </p:grpSpPr>
        <p:sp>
          <p:nvSpPr>
            <p:cNvPr id="465924" name="Rectangle 4"/>
            <p:cNvSpPr>
              <a:spLocks noChangeArrowheads="1"/>
            </p:cNvSpPr>
            <p:nvPr/>
          </p:nvSpPr>
          <p:spPr bwMode="auto">
            <a:xfrm>
              <a:off x="571500" y="2095500"/>
              <a:ext cx="2667000" cy="26670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5925" name="Text Box 5"/>
            <p:cNvSpPr txBox="1">
              <a:spLocks noChangeArrowheads="1"/>
            </p:cNvSpPr>
            <p:nvPr/>
          </p:nvSpPr>
          <p:spPr bwMode="auto">
            <a:xfrm>
              <a:off x="571500" y="2119313"/>
              <a:ext cx="2667000" cy="336550"/>
            </a:xfrm>
            <a:prstGeom prst="rect">
              <a:avLst/>
            </a:prstGeom>
            <a:noFill/>
            <a:ln w="9525">
              <a:noFill/>
              <a:miter lim="800000"/>
              <a:headEnd/>
              <a:tailEnd/>
            </a:ln>
            <a:effectLst/>
          </p:spPr>
          <p:txBody>
            <a:bodyPr>
              <a:prstTxWarp prst="textNoShape">
                <a:avLst/>
              </a:prstTxWarp>
              <a:spAutoFit/>
            </a:bodyPr>
            <a:lstStyle/>
            <a:p>
              <a:r>
                <a:rPr lang="en-US" sz="1600" dirty="0" smtClean="0"/>
                <a:t>January 5</a:t>
              </a:r>
              <a:endParaRPr lang="en-US" sz="1600" dirty="0"/>
            </a:p>
          </p:txBody>
        </p:sp>
        <p:sp>
          <p:nvSpPr>
            <p:cNvPr id="465926" name="Text Box 6"/>
            <p:cNvSpPr txBox="1">
              <a:spLocks noChangeArrowheads="1"/>
            </p:cNvSpPr>
            <p:nvPr/>
          </p:nvSpPr>
          <p:spPr bwMode="auto">
            <a:xfrm>
              <a:off x="571500" y="2590800"/>
              <a:ext cx="2671763" cy="1200329"/>
            </a:xfrm>
            <a:prstGeom prst="rect">
              <a:avLst/>
            </a:prstGeom>
            <a:noFill/>
            <a:ln w="9525">
              <a:noFill/>
              <a:miter lim="800000"/>
              <a:headEnd/>
              <a:tailEnd/>
            </a:ln>
            <a:effectLst/>
          </p:spPr>
          <p:txBody>
            <a:bodyPr>
              <a:prstTxWarp prst="textNoShape">
                <a:avLst/>
              </a:prstTxWarp>
              <a:spAutoFit/>
            </a:bodyPr>
            <a:lstStyle/>
            <a:p>
              <a:pPr algn="ctr"/>
              <a:r>
                <a:rPr lang="en-US" sz="1800" dirty="0" smtClean="0"/>
                <a:t>Course </a:t>
              </a:r>
              <a:r>
                <a:rPr lang="en-US" sz="1800" dirty="0"/>
                <a:t>overview</a:t>
              </a:r>
            </a:p>
            <a:p>
              <a:pPr algn="ctr"/>
              <a:r>
                <a:rPr lang="en-US" sz="1800" dirty="0"/>
                <a:t>The big ideas in CS </a:t>
              </a:r>
              <a:r>
                <a:rPr lang="en-US" sz="1800" dirty="0" smtClean="0"/>
                <a:t>106B</a:t>
              </a:r>
            </a:p>
            <a:p>
              <a:pPr algn="ctr"/>
              <a:r>
                <a:rPr lang="en-US" sz="1800" dirty="0" smtClean="0"/>
                <a:t>The C++ language</a:t>
              </a:r>
            </a:p>
            <a:p>
              <a:pPr algn="ctr"/>
              <a:r>
                <a:rPr lang="en-US" sz="1800" dirty="0" smtClean="0"/>
                <a:t>C++ </a:t>
              </a:r>
              <a:r>
                <a:rPr lang="en-US" sz="1800" i="1" dirty="0" smtClean="0"/>
                <a:t>vs.</a:t>
              </a:r>
              <a:r>
                <a:rPr lang="en-US" sz="1800" dirty="0" smtClean="0"/>
                <a:t> Java</a:t>
              </a:r>
              <a:endParaRPr lang="en-US" sz="1800" dirty="0"/>
            </a:p>
          </p:txBody>
        </p:sp>
        <p:sp>
          <p:nvSpPr>
            <p:cNvPr id="465927" name="Text Box 7"/>
            <p:cNvSpPr txBox="1">
              <a:spLocks noChangeArrowheads="1"/>
            </p:cNvSpPr>
            <p:nvPr/>
          </p:nvSpPr>
          <p:spPr bwMode="auto">
            <a:xfrm>
              <a:off x="571500" y="4173538"/>
              <a:ext cx="2668588" cy="339725"/>
            </a:xfrm>
            <a:prstGeom prst="rect">
              <a:avLst/>
            </a:prstGeom>
            <a:noFill/>
            <a:ln w="9525">
              <a:noFill/>
              <a:miter lim="800000"/>
              <a:headEnd/>
              <a:tailEnd/>
            </a:ln>
            <a:effectLst/>
          </p:spPr>
          <p:txBody>
            <a:bodyPr>
              <a:prstTxWarp prst="textNoShape">
                <a:avLst/>
              </a:prstTxWarp>
              <a:spAutoFit/>
            </a:bodyPr>
            <a:lstStyle/>
            <a:p>
              <a:pPr>
                <a:lnSpc>
                  <a:spcPct val="90000"/>
                </a:lnSpc>
              </a:pPr>
              <a:r>
                <a:rPr lang="en-US" sz="1800" b="1"/>
                <a:t> </a:t>
              </a:r>
            </a:p>
          </p:txBody>
        </p:sp>
      </p:grpSp>
      <p:grpSp>
        <p:nvGrpSpPr>
          <p:cNvPr id="3" name="Group 20"/>
          <p:cNvGrpSpPr/>
          <p:nvPr/>
        </p:nvGrpSpPr>
        <p:grpSpPr>
          <a:xfrm>
            <a:off x="3238500" y="2095500"/>
            <a:ext cx="2671763" cy="2667000"/>
            <a:chOff x="3238500" y="2095500"/>
            <a:chExt cx="2671763" cy="2667000"/>
          </a:xfrm>
        </p:grpSpPr>
        <p:sp>
          <p:nvSpPr>
            <p:cNvPr id="465929" name="Rectangle 9"/>
            <p:cNvSpPr>
              <a:spLocks noChangeArrowheads="1"/>
            </p:cNvSpPr>
            <p:nvPr/>
          </p:nvSpPr>
          <p:spPr bwMode="auto">
            <a:xfrm>
              <a:off x="3238500" y="2095500"/>
              <a:ext cx="2667000" cy="26670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5930" name="Text Box 10"/>
            <p:cNvSpPr txBox="1">
              <a:spLocks noChangeArrowheads="1"/>
            </p:cNvSpPr>
            <p:nvPr/>
          </p:nvSpPr>
          <p:spPr bwMode="auto">
            <a:xfrm>
              <a:off x="3238500" y="2119313"/>
              <a:ext cx="2667000" cy="336550"/>
            </a:xfrm>
            <a:prstGeom prst="rect">
              <a:avLst/>
            </a:prstGeom>
            <a:noFill/>
            <a:ln w="9525">
              <a:noFill/>
              <a:miter lim="800000"/>
              <a:headEnd/>
              <a:tailEnd/>
            </a:ln>
            <a:effectLst/>
          </p:spPr>
          <p:txBody>
            <a:bodyPr>
              <a:prstTxWarp prst="textNoShape">
                <a:avLst/>
              </a:prstTxWarp>
              <a:spAutoFit/>
            </a:bodyPr>
            <a:lstStyle/>
            <a:p>
              <a:r>
                <a:rPr lang="en-US" sz="1600" dirty="0" smtClean="0"/>
                <a:t>7</a:t>
              </a:r>
              <a:endParaRPr lang="en-US" sz="1600" dirty="0"/>
            </a:p>
          </p:txBody>
        </p:sp>
        <p:sp>
          <p:nvSpPr>
            <p:cNvPr id="465931" name="Text Box 11"/>
            <p:cNvSpPr txBox="1">
              <a:spLocks noChangeArrowheads="1"/>
            </p:cNvSpPr>
            <p:nvPr/>
          </p:nvSpPr>
          <p:spPr bwMode="auto">
            <a:xfrm>
              <a:off x="3238500" y="2590800"/>
              <a:ext cx="2671763" cy="1200329"/>
            </a:xfrm>
            <a:prstGeom prst="rect">
              <a:avLst/>
            </a:prstGeom>
            <a:noFill/>
            <a:ln w="9525">
              <a:noFill/>
              <a:miter lim="800000"/>
              <a:headEnd/>
              <a:tailEnd/>
            </a:ln>
            <a:effectLst/>
          </p:spPr>
          <p:txBody>
            <a:bodyPr>
              <a:prstTxWarp prst="textNoShape">
                <a:avLst/>
              </a:prstTxWarp>
              <a:spAutoFit/>
            </a:bodyPr>
            <a:lstStyle/>
            <a:p>
              <a:pPr algn="ctr"/>
              <a:r>
                <a:rPr lang="en-US" sz="1800" dirty="0" smtClean="0"/>
                <a:t>Functions in C++</a:t>
              </a:r>
            </a:p>
            <a:p>
              <a:pPr algn="ctr"/>
              <a:r>
                <a:rPr lang="en-US" sz="1800" dirty="0" smtClean="0"/>
                <a:t>Call by reference</a:t>
              </a:r>
            </a:p>
            <a:p>
              <a:pPr algn="ctr"/>
              <a:r>
                <a:rPr lang="en-US" sz="1800" dirty="0" smtClean="0"/>
                <a:t>Libraries </a:t>
              </a:r>
              <a:r>
                <a:rPr lang="en-US" sz="1800" smtClean="0"/>
                <a:t>and interfaces</a:t>
              </a:r>
            </a:p>
            <a:p>
              <a:pPr algn="ctr"/>
              <a:r>
                <a:rPr lang="en-US" sz="1800" dirty="0" smtClean="0"/>
                <a:t>Recursive functions</a:t>
              </a:r>
              <a:endParaRPr lang="en-US" sz="1800" dirty="0"/>
            </a:p>
          </p:txBody>
        </p:sp>
        <p:sp>
          <p:nvSpPr>
            <p:cNvPr id="465932" name="Text Box 12"/>
            <p:cNvSpPr txBox="1">
              <a:spLocks noChangeArrowheads="1"/>
            </p:cNvSpPr>
            <p:nvPr/>
          </p:nvSpPr>
          <p:spPr bwMode="auto">
            <a:xfrm>
              <a:off x="3238500" y="4166810"/>
              <a:ext cx="2668588" cy="539635"/>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a:p>
              <a:pPr>
                <a:lnSpc>
                  <a:spcPct val="90000"/>
                </a:lnSpc>
              </a:pPr>
              <a:r>
                <a:rPr lang="en-US" sz="1600" b="1" dirty="0"/>
                <a:t>Read: </a:t>
              </a:r>
              <a:r>
                <a:rPr lang="en-US" sz="1600" b="1" dirty="0" smtClean="0"/>
                <a:t>Chapters 2 and 7</a:t>
              </a:r>
              <a:endParaRPr lang="en-US" sz="1600" b="1" dirty="0"/>
            </a:p>
          </p:txBody>
        </p:sp>
      </p:grpSp>
      <p:grpSp>
        <p:nvGrpSpPr>
          <p:cNvPr id="4" name="Group 13"/>
          <p:cNvGrpSpPr>
            <a:grpSpLocks/>
          </p:cNvGrpSpPr>
          <p:nvPr/>
        </p:nvGrpSpPr>
        <p:grpSpPr bwMode="auto">
          <a:xfrm>
            <a:off x="5905500" y="2095500"/>
            <a:ext cx="2671763" cy="2667000"/>
            <a:chOff x="360" y="1320"/>
            <a:chExt cx="1683" cy="1680"/>
          </a:xfrm>
        </p:grpSpPr>
        <p:sp>
          <p:nvSpPr>
            <p:cNvPr id="465934" name="Rectangle 14"/>
            <p:cNvSpPr>
              <a:spLocks noChangeArrowheads="1"/>
            </p:cNvSpPr>
            <p:nvPr/>
          </p:nvSpPr>
          <p:spPr bwMode="auto">
            <a:xfrm>
              <a:off x="360" y="1320"/>
              <a:ext cx="1680" cy="168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a:p>
          </p:txBody>
        </p:sp>
        <p:sp>
          <p:nvSpPr>
            <p:cNvPr id="465935" name="Text Box 15"/>
            <p:cNvSpPr txBox="1">
              <a:spLocks noChangeArrowheads="1"/>
            </p:cNvSpPr>
            <p:nvPr/>
          </p:nvSpPr>
          <p:spPr bwMode="auto">
            <a:xfrm>
              <a:off x="360" y="1335"/>
              <a:ext cx="1680" cy="212"/>
            </a:xfrm>
            <a:prstGeom prst="rect">
              <a:avLst/>
            </a:prstGeom>
            <a:noFill/>
            <a:ln w="9525">
              <a:noFill/>
              <a:miter lim="800000"/>
              <a:headEnd/>
              <a:tailEnd/>
            </a:ln>
            <a:effectLst/>
          </p:spPr>
          <p:txBody>
            <a:bodyPr>
              <a:prstTxWarp prst="textNoShape">
                <a:avLst/>
              </a:prstTxWarp>
              <a:spAutoFit/>
            </a:bodyPr>
            <a:lstStyle/>
            <a:p>
              <a:r>
                <a:rPr lang="en-US" sz="1600" dirty="0" smtClean="0"/>
                <a:t>9</a:t>
              </a:r>
              <a:endParaRPr lang="en-US" sz="1600" dirty="0"/>
            </a:p>
          </p:txBody>
        </p:sp>
        <p:sp>
          <p:nvSpPr>
            <p:cNvPr id="465936" name="Text Box 16"/>
            <p:cNvSpPr txBox="1">
              <a:spLocks noChangeArrowheads="1"/>
            </p:cNvSpPr>
            <p:nvPr/>
          </p:nvSpPr>
          <p:spPr bwMode="auto">
            <a:xfrm>
              <a:off x="360" y="1632"/>
              <a:ext cx="1683" cy="582"/>
            </a:xfrm>
            <a:prstGeom prst="rect">
              <a:avLst/>
            </a:prstGeom>
            <a:noFill/>
            <a:ln w="9525">
              <a:noFill/>
              <a:miter lim="800000"/>
              <a:headEnd/>
              <a:tailEnd/>
            </a:ln>
            <a:effectLst/>
          </p:spPr>
          <p:txBody>
            <a:bodyPr>
              <a:prstTxWarp prst="textNoShape">
                <a:avLst/>
              </a:prstTxWarp>
              <a:spAutoFit/>
            </a:bodyPr>
            <a:lstStyle/>
            <a:p>
              <a:pPr algn="ctr"/>
              <a:r>
                <a:rPr lang="en-US" sz="1800" dirty="0" smtClean="0"/>
                <a:t>Using the </a:t>
              </a:r>
              <a:r>
                <a:rPr lang="en-US" sz="1600" b="1" dirty="0" smtClean="0">
                  <a:latin typeface="Courier New"/>
                  <a:cs typeface="Courier New"/>
                </a:rPr>
                <a:t>string</a:t>
              </a:r>
              <a:r>
                <a:rPr lang="en-US" sz="1800" dirty="0" smtClean="0"/>
                <a:t> class</a:t>
              </a:r>
            </a:p>
            <a:p>
              <a:pPr algn="ctr"/>
              <a:r>
                <a:rPr lang="en-US" sz="1800" dirty="0" smtClean="0"/>
                <a:t>File streams</a:t>
              </a:r>
            </a:p>
            <a:p>
              <a:pPr algn="ctr"/>
              <a:r>
                <a:rPr lang="en-US" sz="1800" dirty="0" smtClean="0"/>
                <a:t>Class hierarchies </a:t>
              </a:r>
              <a:endParaRPr lang="en-US" sz="1800" dirty="0"/>
            </a:p>
          </p:txBody>
        </p:sp>
        <p:sp>
          <p:nvSpPr>
            <p:cNvPr id="465937" name="Text Box 17"/>
            <p:cNvSpPr txBox="1">
              <a:spLocks noChangeArrowheads="1"/>
            </p:cNvSpPr>
            <p:nvPr/>
          </p:nvSpPr>
          <p:spPr bwMode="auto">
            <a:xfrm>
              <a:off x="360" y="2629"/>
              <a:ext cx="1681" cy="34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a:p>
              <a:pPr>
                <a:lnSpc>
                  <a:spcPct val="90000"/>
                </a:lnSpc>
              </a:pPr>
              <a:r>
                <a:rPr lang="en-US" sz="1600" b="1" dirty="0"/>
                <a:t>Read: Chapters 3 and</a:t>
              </a:r>
              <a:r>
                <a:rPr lang="en-US" sz="1600" b="1" dirty="0" smtClean="0"/>
                <a:t> 4</a:t>
              </a:r>
              <a:endParaRPr lang="en-US" sz="1600" b="1" dirty="0"/>
            </a:p>
          </p:txBody>
        </p:sp>
      </p:grpSp>
      <p:sp>
        <p:nvSpPr>
          <p:cNvPr id="19" name="Text Box 12"/>
          <p:cNvSpPr txBox="1">
            <a:spLocks noChangeArrowheads="1"/>
          </p:cNvSpPr>
          <p:nvPr/>
        </p:nvSpPr>
        <p:spPr bwMode="auto">
          <a:xfrm>
            <a:off x="585410" y="4166810"/>
            <a:ext cx="2668588" cy="533400"/>
          </a:xfrm>
          <a:prstGeom prst="rect">
            <a:avLst/>
          </a:prstGeom>
          <a:noFill/>
          <a:ln w="9525">
            <a:noFill/>
            <a:miter lim="800000"/>
            <a:headEnd/>
            <a:tailEnd/>
          </a:ln>
          <a:effectLst/>
        </p:spPr>
        <p:txBody>
          <a:bodyPr>
            <a:prstTxWarp prst="textNoShape">
              <a:avLst/>
            </a:prstTxWarp>
            <a:spAutoFit/>
          </a:bodyPr>
          <a:lstStyle/>
          <a:p>
            <a:pPr>
              <a:lnSpc>
                <a:spcPct val="90000"/>
              </a:lnSpc>
            </a:pPr>
            <a:endParaRPr lang="en-US" sz="1600" b="1" dirty="0"/>
          </a:p>
          <a:p>
            <a:pPr>
              <a:lnSpc>
                <a:spcPct val="90000"/>
              </a:lnSpc>
            </a:pPr>
            <a:r>
              <a:rPr lang="en-US" sz="1600" b="1" dirty="0"/>
              <a:t>Read: Chapter 1</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PB Drive:Applications:Microsoft Office 98:Templates:Blank Presentation</Template>
  <TotalTime>10873</TotalTime>
  <Words>2526</Words>
  <Application>Microsoft Macintosh PowerPoint</Application>
  <PresentationFormat>On-screen Show (4:3)</PresentationFormat>
  <Paragraphs>341</Paragraphs>
  <Slides>30</Slides>
  <Notes>28</Notes>
  <HiddenSlides>0</HiddenSlides>
  <MMClips>0</MMClips>
  <ScaleCrop>false</ScaleCrop>
  <HeadingPairs>
    <vt:vector size="4" baseType="variant">
      <vt:variant>
        <vt:lpstr>Design Template</vt:lpstr>
      </vt:variant>
      <vt:variant>
        <vt:i4>1</vt:i4>
      </vt:variant>
      <vt:variant>
        <vt:lpstr>Slide Titles</vt:lpstr>
      </vt:variant>
      <vt:variant>
        <vt:i4>30</vt:i4>
      </vt:variant>
    </vt:vector>
  </HeadingPairs>
  <TitlesOfParts>
    <vt:vector size="31" baseType="lpstr">
      <vt:lpstr>Blank Presentation</vt:lpstr>
      <vt:lpstr>Introduction to CS 106B</vt:lpstr>
      <vt:lpstr>CS 106B Staff</vt:lpstr>
      <vt:lpstr>Essential Information</vt:lpstr>
      <vt:lpstr>Is CS 106B the Right Course?</vt:lpstr>
      <vt:lpstr>Degree Production vs. Job Openings</vt:lpstr>
      <vt:lpstr>The Big Ideas in CS 106B</vt:lpstr>
      <vt:lpstr>Slide 7</vt:lpstr>
      <vt:lpstr>Slide 8</vt:lpstr>
      <vt:lpstr>Syllabus—Week 1</vt:lpstr>
      <vt:lpstr>Syllabus—Week 2</vt:lpstr>
      <vt:lpstr>Syllabus—Week 3</vt:lpstr>
      <vt:lpstr>Syllabus—Week 4</vt:lpstr>
      <vt:lpstr>Syllabus—Week 5</vt:lpstr>
      <vt:lpstr>Syllabus—Week 6</vt:lpstr>
      <vt:lpstr>Syllabus—Week 7</vt:lpstr>
      <vt:lpstr>Syllabus—Week 8</vt:lpstr>
      <vt:lpstr>Syllabus—Week 9</vt:lpstr>
      <vt:lpstr>Syllabus—Week 10</vt:lpstr>
      <vt:lpstr>Assignments in CS 106B</vt:lpstr>
      <vt:lpstr>The CS 106B Grading Scale</vt:lpstr>
      <vt:lpstr>Contests</vt:lpstr>
      <vt:lpstr>Honor Code Rules</vt:lpstr>
      <vt:lpstr>The “Hello World” Program</vt:lpstr>
      <vt:lpstr>The “Hello World” Program</vt:lpstr>
      <vt:lpstr>Evolution of Computer Languages</vt:lpstr>
      <vt:lpstr>Size and Complexity in Languages</vt:lpstr>
      <vt:lpstr>Essential and Accidental Complexity</vt:lpstr>
      <vt:lpstr>C++ vs. Java: Accidental Differences</vt:lpstr>
      <vt:lpstr>C++ vs. Java: Essential Differences</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Eric Roberts</dc:creator>
  <cp:lastModifiedBy>Eric Roberts</cp:lastModifiedBy>
  <cp:revision>225</cp:revision>
  <cp:lastPrinted>2004-03-15T23:41:52Z</cp:lastPrinted>
  <dcterms:created xsi:type="dcterms:W3CDTF">2015-01-06T18:31:59Z</dcterms:created>
  <dcterms:modified xsi:type="dcterms:W3CDTF">2015-01-06T18:40:06Z</dcterms:modified>
</cp:coreProperties>
</file>