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60" r:id="rId3"/>
    <p:sldId id="294" r:id="rId4"/>
    <p:sldId id="261" r:id="rId5"/>
    <p:sldId id="290" r:id="rId6"/>
    <p:sldId id="298" r:id="rId7"/>
    <p:sldId id="299" r:id="rId8"/>
    <p:sldId id="300" r:id="rId9"/>
    <p:sldId id="301" r:id="rId10"/>
    <p:sldId id="302" r:id="rId11"/>
    <p:sldId id="292" r:id="rId12"/>
    <p:sldId id="295" r:id="rId13"/>
    <p:sldId id="265" r:id="rId14"/>
    <p:sldId id="286" r:id="rId15"/>
    <p:sldId id="266" r:id="rId16"/>
    <p:sldId id="267" r:id="rId17"/>
    <p:sldId id="268" r:id="rId18"/>
    <p:sldId id="269" r:id="rId19"/>
    <p:sldId id="270" r:id="rId20"/>
    <p:sldId id="272" r:id="rId21"/>
    <p:sldId id="285" r:id="rId22"/>
    <p:sldId id="276" r:id="rId23"/>
    <p:sldId id="274" r:id="rId24"/>
    <p:sldId id="288" r:id="rId25"/>
    <p:sldId id="289" r:id="rId26"/>
    <p:sldId id="277" r:id="rId27"/>
    <p:sldId id="283" r:id="rId28"/>
    <p:sldId id="310" r:id="rId29"/>
    <p:sldId id="284" r:id="rId30"/>
    <p:sldId id="309" r:id="rId31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21EF"/>
    <a:srgbClr val="FF00FF"/>
    <a:srgbClr val="FF99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56" autoAdjust="0"/>
    <p:restoredTop sz="96667" autoAdjust="0"/>
  </p:normalViewPr>
  <p:slideViewPr>
    <p:cSldViewPr>
      <p:cViewPr>
        <p:scale>
          <a:sx n="100" d="100"/>
          <a:sy n="100" d="100"/>
        </p:scale>
        <p:origin x="-1296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s.cornell.edu\home\windows\ermonste\DPLLSampler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s.cornell.edu\home\windows\ermonste\DPLLSampler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3502008931348036"/>
          <c:y val="3.8752250209561502E-2"/>
          <c:w val="0.76894627508054825"/>
          <c:h val="0.82312954336205368"/>
        </c:manualLayout>
      </c:layout>
      <c:scatterChart>
        <c:scatterStyle val="lineMarker"/>
        <c:ser>
          <c:idx val="3"/>
          <c:order val="0"/>
          <c:tx>
            <c:v>Uniform</c:v>
          </c:tx>
          <c:spPr>
            <a:ln w="28575">
              <a:noFill/>
            </a:ln>
          </c:spPr>
          <c:trendline>
            <c:spPr>
              <a:ln w="31750"/>
            </c:spPr>
            <c:trendlineType val="linear"/>
          </c:trendline>
          <c:yVal>
            <c:numRef>
              <c:f>wff_barrier!$I$7:$I$54</c:f>
              <c:numCache>
                <c:formatCode>General</c:formatCode>
                <c:ptCount val="48"/>
                <c:pt idx="0">
                  <c:v>2.083333333333344E-2</c:v>
                </c:pt>
                <c:pt idx="1">
                  <c:v>2.083333333333344E-2</c:v>
                </c:pt>
                <c:pt idx="2">
                  <c:v>2.083333333333344E-2</c:v>
                </c:pt>
                <c:pt idx="3">
                  <c:v>2.083333333333344E-2</c:v>
                </c:pt>
                <c:pt idx="4">
                  <c:v>2.083333333333344E-2</c:v>
                </c:pt>
                <c:pt idx="5">
                  <c:v>2.083333333333344E-2</c:v>
                </c:pt>
                <c:pt idx="6">
                  <c:v>2.083333333333344E-2</c:v>
                </c:pt>
                <c:pt idx="7">
                  <c:v>2.083333333333344E-2</c:v>
                </c:pt>
                <c:pt idx="8">
                  <c:v>2.083333333333344E-2</c:v>
                </c:pt>
                <c:pt idx="9">
                  <c:v>2.083333333333344E-2</c:v>
                </c:pt>
                <c:pt idx="10">
                  <c:v>2.083333333333344E-2</c:v>
                </c:pt>
                <c:pt idx="11">
                  <c:v>2.083333333333344E-2</c:v>
                </c:pt>
                <c:pt idx="12">
                  <c:v>2.083333333333344E-2</c:v>
                </c:pt>
                <c:pt idx="13">
                  <c:v>2.083333333333344E-2</c:v>
                </c:pt>
                <c:pt idx="14">
                  <c:v>2.083333333333344E-2</c:v>
                </c:pt>
                <c:pt idx="15">
                  <c:v>2.083333333333344E-2</c:v>
                </c:pt>
                <c:pt idx="16">
                  <c:v>2.083333333333344E-2</c:v>
                </c:pt>
                <c:pt idx="17">
                  <c:v>2.083333333333344E-2</c:v>
                </c:pt>
                <c:pt idx="18">
                  <c:v>2.083333333333344E-2</c:v>
                </c:pt>
                <c:pt idx="19">
                  <c:v>2.083333333333344E-2</c:v>
                </c:pt>
                <c:pt idx="20">
                  <c:v>2.083333333333344E-2</c:v>
                </c:pt>
                <c:pt idx="21">
                  <c:v>2.083333333333344E-2</c:v>
                </c:pt>
                <c:pt idx="22">
                  <c:v>2.083333333333344E-2</c:v>
                </c:pt>
                <c:pt idx="23">
                  <c:v>2.083333333333344E-2</c:v>
                </c:pt>
                <c:pt idx="24">
                  <c:v>2.083333333333344E-2</c:v>
                </c:pt>
                <c:pt idx="25">
                  <c:v>2.083333333333344E-2</c:v>
                </c:pt>
                <c:pt idx="26">
                  <c:v>2.083333333333344E-2</c:v>
                </c:pt>
                <c:pt idx="27">
                  <c:v>2.083333333333344E-2</c:v>
                </c:pt>
                <c:pt idx="28">
                  <c:v>2.083333333333344E-2</c:v>
                </c:pt>
                <c:pt idx="29">
                  <c:v>2.083333333333344E-2</c:v>
                </c:pt>
                <c:pt idx="30">
                  <c:v>2.083333333333344E-2</c:v>
                </c:pt>
                <c:pt idx="31">
                  <c:v>2.083333333333344E-2</c:v>
                </c:pt>
                <c:pt idx="32">
                  <c:v>2.083333333333344E-2</c:v>
                </c:pt>
                <c:pt idx="33">
                  <c:v>2.083333333333344E-2</c:v>
                </c:pt>
                <c:pt idx="34">
                  <c:v>2.083333333333344E-2</c:v>
                </c:pt>
                <c:pt idx="35">
                  <c:v>2.083333333333344E-2</c:v>
                </c:pt>
                <c:pt idx="36">
                  <c:v>2.083333333333344E-2</c:v>
                </c:pt>
                <c:pt idx="37">
                  <c:v>2.083333333333344E-2</c:v>
                </c:pt>
                <c:pt idx="38">
                  <c:v>2.083333333333344E-2</c:v>
                </c:pt>
                <c:pt idx="39">
                  <c:v>2.083333333333344E-2</c:v>
                </c:pt>
                <c:pt idx="40">
                  <c:v>2.083333333333344E-2</c:v>
                </c:pt>
                <c:pt idx="41">
                  <c:v>2.083333333333344E-2</c:v>
                </c:pt>
                <c:pt idx="42">
                  <c:v>2.083333333333344E-2</c:v>
                </c:pt>
                <c:pt idx="43">
                  <c:v>2.083333333333344E-2</c:v>
                </c:pt>
                <c:pt idx="44">
                  <c:v>2.083333333333344E-2</c:v>
                </c:pt>
                <c:pt idx="45">
                  <c:v>2.083333333333344E-2</c:v>
                </c:pt>
                <c:pt idx="46">
                  <c:v>2.083333333333344E-2</c:v>
                </c:pt>
                <c:pt idx="47">
                  <c:v>2.083333333333344E-2</c:v>
                </c:pt>
              </c:numCache>
            </c:numRef>
          </c:yVal>
        </c:ser>
        <c:ser>
          <c:idx val="0"/>
          <c:order val="1"/>
          <c:tx>
            <c:v>SearchTreeSample</c:v>
          </c:tx>
          <c:spPr>
            <a:ln w="28575">
              <a:noFill/>
            </a:ln>
          </c:spPr>
          <c:marker>
            <c:symbol val="diamond"/>
            <c:size val="10"/>
          </c:marker>
          <c:yVal>
            <c:numRef>
              <c:f>wff_barrier!$D$7:$D$54</c:f>
              <c:numCache>
                <c:formatCode>General</c:formatCode>
                <c:ptCount val="48"/>
                <c:pt idx="0">
                  <c:v>2.0600000000000035E-2</c:v>
                </c:pt>
                <c:pt idx="1">
                  <c:v>2.180000000000008E-2</c:v>
                </c:pt>
                <c:pt idx="2">
                  <c:v>2.0400000000000012E-2</c:v>
                </c:pt>
                <c:pt idx="3">
                  <c:v>2.1000000000000039E-2</c:v>
                </c:pt>
                <c:pt idx="4">
                  <c:v>2.300000000000001E-2</c:v>
                </c:pt>
                <c:pt idx="5">
                  <c:v>1.8599999999999998E-2</c:v>
                </c:pt>
                <c:pt idx="6">
                  <c:v>1.9000000000000107E-2</c:v>
                </c:pt>
                <c:pt idx="7">
                  <c:v>1.9000000000000107E-2</c:v>
                </c:pt>
                <c:pt idx="8">
                  <c:v>2.300000000000001E-2</c:v>
                </c:pt>
                <c:pt idx="9">
                  <c:v>2.180000000000008E-2</c:v>
                </c:pt>
                <c:pt idx="10">
                  <c:v>2.2800000000000181E-2</c:v>
                </c:pt>
                <c:pt idx="11">
                  <c:v>2.300000000000001E-2</c:v>
                </c:pt>
                <c:pt idx="12">
                  <c:v>1.9199999999999998E-2</c:v>
                </c:pt>
                <c:pt idx="13">
                  <c:v>2.1400000000000027E-2</c:v>
                </c:pt>
                <c:pt idx="14">
                  <c:v>1.7800000000000035E-2</c:v>
                </c:pt>
                <c:pt idx="15">
                  <c:v>2.1600000000000036E-2</c:v>
                </c:pt>
                <c:pt idx="16">
                  <c:v>2.200000000000003E-2</c:v>
                </c:pt>
                <c:pt idx="17">
                  <c:v>2.1000000000000039E-2</c:v>
                </c:pt>
                <c:pt idx="18">
                  <c:v>2.0799999999999999E-2</c:v>
                </c:pt>
                <c:pt idx="19">
                  <c:v>2.0000000000000035E-2</c:v>
                </c:pt>
                <c:pt idx="20">
                  <c:v>2.2800000000000181E-2</c:v>
                </c:pt>
                <c:pt idx="21">
                  <c:v>1.9400000000000119E-2</c:v>
                </c:pt>
                <c:pt idx="22">
                  <c:v>2.0199999999999999E-2</c:v>
                </c:pt>
                <c:pt idx="23">
                  <c:v>1.9599999999999999E-2</c:v>
                </c:pt>
                <c:pt idx="24">
                  <c:v>2.1200000000000063E-2</c:v>
                </c:pt>
                <c:pt idx="25">
                  <c:v>2.1600000000000036E-2</c:v>
                </c:pt>
                <c:pt idx="26">
                  <c:v>2.1400000000000027E-2</c:v>
                </c:pt>
                <c:pt idx="27">
                  <c:v>2.0199999999999999E-2</c:v>
                </c:pt>
                <c:pt idx="28">
                  <c:v>2.2200000000000095E-2</c:v>
                </c:pt>
                <c:pt idx="29">
                  <c:v>2.0799999999999999E-2</c:v>
                </c:pt>
                <c:pt idx="30">
                  <c:v>2.180000000000008E-2</c:v>
                </c:pt>
                <c:pt idx="31">
                  <c:v>2.1200000000000063E-2</c:v>
                </c:pt>
                <c:pt idx="32">
                  <c:v>2.0799999999999999E-2</c:v>
                </c:pt>
                <c:pt idx="33">
                  <c:v>1.9199999999999998E-2</c:v>
                </c:pt>
                <c:pt idx="34">
                  <c:v>2.200000000000003E-2</c:v>
                </c:pt>
                <c:pt idx="35">
                  <c:v>2.0400000000000012E-2</c:v>
                </c:pt>
                <c:pt idx="36">
                  <c:v>2.300000000000001E-2</c:v>
                </c:pt>
                <c:pt idx="37">
                  <c:v>2.3800000000000012E-2</c:v>
                </c:pt>
                <c:pt idx="38">
                  <c:v>1.7400000000000027E-2</c:v>
                </c:pt>
                <c:pt idx="39">
                  <c:v>1.8599999999999998E-2</c:v>
                </c:pt>
                <c:pt idx="40">
                  <c:v>2.200000000000003E-2</c:v>
                </c:pt>
                <c:pt idx="41">
                  <c:v>2.1000000000000039E-2</c:v>
                </c:pt>
                <c:pt idx="42">
                  <c:v>2.180000000000008E-2</c:v>
                </c:pt>
                <c:pt idx="43">
                  <c:v>1.8400000000000066E-2</c:v>
                </c:pt>
                <c:pt idx="44">
                  <c:v>2.4400000000000012E-2</c:v>
                </c:pt>
                <c:pt idx="45">
                  <c:v>2.1600000000000036E-2</c:v>
                </c:pt>
              </c:numCache>
            </c:numRef>
          </c:yVal>
        </c:ser>
        <c:ser>
          <c:idx val="2"/>
          <c:order val="2"/>
          <c:tx>
            <c:v>SampleSAT</c:v>
          </c:tx>
          <c:spPr>
            <a:ln w="28575">
              <a:noFill/>
            </a:ln>
          </c:spPr>
          <c:marker>
            <c:symbol val="triangle"/>
            <c:size val="1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yVal>
            <c:numRef>
              <c:f>wff_barrier!$M$7:$M$54</c:f>
              <c:numCache>
                <c:formatCode>General</c:formatCode>
                <c:ptCount val="48"/>
                <c:pt idx="0">
                  <c:v>1.9599999999999999E-2</c:v>
                </c:pt>
                <c:pt idx="1">
                  <c:v>9.2000000000000068E-3</c:v>
                </c:pt>
                <c:pt idx="2">
                  <c:v>1.9199999999999998E-2</c:v>
                </c:pt>
                <c:pt idx="3">
                  <c:v>8.6000000000000208E-3</c:v>
                </c:pt>
                <c:pt idx="4">
                  <c:v>2.0600000000000035E-2</c:v>
                </c:pt>
                <c:pt idx="5">
                  <c:v>1.0400000000000015E-2</c:v>
                </c:pt>
                <c:pt idx="6">
                  <c:v>1.8200000000000084E-2</c:v>
                </c:pt>
                <c:pt idx="7">
                  <c:v>7.8000000000000335E-3</c:v>
                </c:pt>
                <c:pt idx="8">
                  <c:v>1.9800000000000133E-2</c:v>
                </c:pt>
                <c:pt idx="9">
                  <c:v>6.6000000000000112E-3</c:v>
                </c:pt>
                <c:pt idx="10">
                  <c:v>1.7400000000000027E-2</c:v>
                </c:pt>
                <c:pt idx="11">
                  <c:v>8.4000000000000186E-3</c:v>
                </c:pt>
                <c:pt idx="12">
                  <c:v>1.8000000000000023E-2</c:v>
                </c:pt>
                <c:pt idx="13">
                  <c:v>8.2000000000000007E-3</c:v>
                </c:pt>
                <c:pt idx="14">
                  <c:v>1.8599999999999998E-2</c:v>
                </c:pt>
                <c:pt idx="15">
                  <c:v>1.2000000000000011E-2</c:v>
                </c:pt>
                <c:pt idx="16">
                  <c:v>1.9599999999999999E-2</c:v>
                </c:pt>
                <c:pt idx="17">
                  <c:v>9.2000000000000068E-3</c:v>
                </c:pt>
                <c:pt idx="18">
                  <c:v>1.6799999999999999E-2</c:v>
                </c:pt>
                <c:pt idx="19">
                  <c:v>1.0200000000000013E-2</c:v>
                </c:pt>
                <c:pt idx="20">
                  <c:v>1.540000000000004E-2</c:v>
                </c:pt>
                <c:pt idx="21">
                  <c:v>1.0000000000000019E-2</c:v>
                </c:pt>
                <c:pt idx="22">
                  <c:v>1.5599999999999999E-2</c:v>
                </c:pt>
                <c:pt idx="23">
                  <c:v>9.8000000000000725E-3</c:v>
                </c:pt>
                <c:pt idx="24">
                  <c:v>1.8800000000000105E-2</c:v>
                </c:pt>
                <c:pt idx="25">
                  <c:v>8.8000000000000404E-3</c:v>
                </c:pt>
                <c:pt idx="26">
                  <c:v>1.7600000000000036E-2</c:v>
                </c:pt>
                <c:pt idx="27">
                  <c:v>1.4000000000000005E-2</c:v>
                </c:pt>
                <c:pt idx="28">
                  <c:v>1.9400000000000119E-2</c:v>
                </c:pt>
                <c:pt idx="29">
                  <c:v>7.8000000000000335E-3</c:v>
                </c:pt>
                <c:pt idx="30">
                  <c:v>1.7000000000000032E-2</c:v>
                </c:pt>
                <c:pt idx="31">
                  <c:v>9.4000000000000385E-3</c:v>
                </c:pt>
                <c:pt idx="32">
                  <c:v>3.2000000000000091E-2</c:v>
                </c:pt>
                <c:pt idx="33">
                  <c:v>3.6200000000000093E-2</c:v>
                </c:pt>
                <c:pt idx="34">
                  <c:v>3.5000000000000052E-2</c:v>
                </c:pt>
                <c:pt idx="35">
                  <c:v>3.7200000000000101E-2</c:v>
                </c:pt>
                <c:pt idx="36">
                  <c:v>3.920000000000004E-2</c:v>
                </c:pt>
                <c:pt idx="37">
                  <c:v>3.7000000000000047E-2</c:v>
                </c:pt>
                <c:pt idx="38">
                  <c:v>3.4400000000000042E-2</c:v>
                </c:pt>
                <c:pt idx="39">
                  <c:v>2.9800000000000045E-2</c:v>
                </c:pt>
                <c:pt idx="40">
                  <c:v>3.6000000000000039E-2</c:v>
                </c:pt>
                <c:pt idx="41">
                  <c:v>3.6200000000000093E-2</c:v>
                </c:pt>
                <c:pt idx="42">
                  <c:v>3.4000000000000002E-2</c:v>
                </c:pt>
                <c:pt idx="43">
                  <c:v>3.2800000000000239E-2</c:v>
                </c:pt>
                <c:pt idx="44">
                  <c:v>3.4200000000000036E-2</c:v>
                </c:pt>
                <c:pt idx="45">
                  <c:v>3.3200000000000035E-2</c:v>
                </c:pt>
                <c:pt idx="46">
                  <c:v>3.5400000000000043E-2</c:v>
                </c:pt>
                <c:pt idx="47">
                  <c:v>3.5400000000000043E-2</c:v>
                </c:pt>
              </c:numCache>
            </c:numRef>
          </c:yVal>
        </c:ser>
        <c:ser>
          <c:idx val="1"/>
          <c:order val="3"/>
          <c:tx>
            <c:v>SA</c:v>
          </c:tx>
          <c:spPr>
            <a:ln w="28575">
              <a:noFill/>
            </a:ln>
          </c:spPr>
          <c:marker>
            <c:symbol val="square"/>
            <c:size val="10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xVal>
            <c:numRef>
              <c:f>Uniformity!$C$9:$C$56</c:f>
              <c:numCache>
                <c:formatCode>General</c:formatCode>
                <c:ptCount val="4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</c:numCache>
            </c:numRef>
          </c:xVal>
          <c:yVal>
            <c:numRef>
              <c:f>wff_barrier!$G$7:$G$54</c:f>
              <c:numCache>
                <c:formatCode>General</c:formatCode>
                <c:ptCount val="48"/>
                <c:pt idx="0">
                  <c:v>6.8000000000000326E-3</c:v>
                </c:pt>
                <c:pt idx="1">
                  <c:v>4.8600000000000004E-2</c:v>
                </c:pt>
                <c:pt idx="2">
                  <c:v>9.2000000000000068E-3</c:v>
                </c:pt>
                <c:pt idx="3">
                  <c:v>4.6400000000000004E-2</c:v>
                </c:pt>
                <c:pt idx="4">
                  <c:v>6.0000000000000183E-3</c:v>
                </c:pt>
                <c:pt idx="5">
                  <c:v>5.1800000000000013E-2</c:v>
                </c:pt>
                <c:pt idx="6">
                  <c:v>7.8000000000000335E-3</c:v>
                </c:pt>
                <c:pt idx="7">
                  <c:v>4.6199999999999998E-2</c:v>
                </c:pt>
                <c:pt idx="8">
                  <c:v>6.0000000000000183E-3</c:v>
                </c:pt>
                <c:pt idx="9">
                  <c:v>5.0000000000000044E-2</c:v>
                </c:pt>
                <c:pt idx="10">
                  <c:v>5.8000000000000065E-3</c:v>
                </c:pt>
                <c:pt idx="11">
                  <c:v>4.6800000000000022E-2</c:v>
                </c:pt>
                <c:pt idx="12">
                  <c:v>6.2000000000000371E-3</c:v>
                </c:pt>
                <c:pt idx="13">
                  <c:v>4.940000000000011E-2</c:v>
                </c:pt>
                <c:pt idx="14">
                  <c:v>7.6000000000000147E-3</c:v>
                </c:pt>
                <c:pt idx="15">
                  <c:v>4.8200000000000014E-2</c:v>
                </c:pt>
                <c:pt idx="16">
                  <c:v>5.4000000000000202E-3</c:v>
                </c:pt>
                <c:pt idx="17">
                  <c:v>4.7800000000000085E-2</c:v>
                </c:pt>
                <c:pt idx="18">
                  <c:v>5.8000000000000065E-3</c:v>
                </c:pt>
                <c:pt idx="19">
                  <c:v>4.3000000000000003E-2</c:v>
                </c:pt>
                <c:pt idx="20">
                  <c:v>7.2000000000000371E-3</c:v>
                </c:pt>
                <c:pt idx="21">
                  <c:v>4.3400000000000022E-2</c:v>
                </c:pt>
                <c:pt idx="22">
                  <c:v>7.6000000000000147E-3</c:v>
                </c:pt>
                <c:pt idx="23">
                  <c:v>4.8400000000000033E-2</c:v>
                </c:pt>
                <c:pt idx="24">
                  <c:v>6.8000000000000326E-3</c:v>
                </c:pt>
                <c:pt idx="25">
                  <c:v>5.0200000000000022E-2</c:v>
                </c:pt>
                <c:pt idx="26">
                  <c:v>8.0000000000000227E-3</c:v>
                </c:pt>
                <c:pt idx="27">
                  <c:v>4.7800000000000085E-2</c:v>
                </c:pt>
                <c:pt idx="28">
                  <c:v>7.4000000000000489E-3</c:v>
                </c:pt>
                <c:pt idx="29">
                  <c:v>5.0800000000000081E-2</c:v>
                </c:pt>
                <c:pt idx="30">
                  <c:v>6.2000000000000371E-3</c:v>
                </c:pt>
                <c:pt idx="31">
                  <c:v>4.5600000000000002E-2</c:v>
                </c:pt>
                <c:pt idx="32">
                  <c:v>7.2000000000000371E-3</c:v>
                </c:pt>
                <c:pt idx="33">
                  <c:v>9.6000000000000113E-3</c:v>
                </c:pt>
                <c:pt idx="34">
                  <c:v>1.0800000000000035E-2</c:v>
                </c:pt>
                <c:pt idx="35">
                  <c:v>9.2000000000000068E-3</c:v>
                </c:pt>
                <c:pt idx="36">
                  <c:v>9.2000000000000068E-3</c:v>
                </c:pt>
                <c:pt idx="37">
                  <c:v>7.6000000000000147E-3</c:v>
                </c:pt>
                <c:pt idx="38">
                  <c:v>6.0000000000000183E-3</c:v>
                </c:pt>
                <c:pt idx="39">
                  <c:v>8.0000000000000227E-3</c:v>
                </c:pt>
                <c:pt idx="40">
                  <c:v>7.4000000000000489E-3</c:v>
                </c:pt>
                <c:pt idx="41">
                  <c:v>7.6000000000000147E-3</c:v>
                </c:pt>
                <c:pt idx="42">
                  <c:v>1.0200000000000013E-2</c:v>
                </c:pt>
                <c:pt idx="43">
                  <c:v>7.4000000000000489E-3</c:v>
                </c:pt>
                <c:pt idx="44">
                  <c:v>5.0000000000000183E-3</c:v>
                </c:pt>
                <c:pt idx="45">
                  <c:v>5.4000000000000202E-3</c:v>
                </c:pt>
                <c:pt idx="46">
                  <c:v>8.6000000000000208E-3</c:v>
                </c:pt>
                <c:pt idx="47">
                  <c:v>6.6000000000000112E-3</c:v>
                </c:pt>
              </c:numCache>
            </c:numRef>
          </c:yVal>
        </c:ser>
        <c:axId val="51658112"/>
        <c:axId val="51686016"/>
      </c:scatterChart>
      <c:valAx>
        <c:axId val="516581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Solution index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1686016"/>
        <c:crosses val="autoZero"/>
        <c:crossBetween val="midCat"/>
      </c:valAx>
      <c:valAx>
        <c:axId val="516860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Frequency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1658112"/>
        <c:crosses val="autoZero"/>
        <c:crossBetween val="midCat"/>
      </c:valAx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61764194167672615"/>
          <c:y val="2.4726608126863767E-2"/>
          <c:w val="0.36761345590095285"/>
          <c:h val="0.31180332824889234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4018357414061067"/>
          <c:y val="4.6846074620419322E-2"/>
          <c:w val="0.79013664529047267"/>
          <c:h val="0.82573749147498365"/>
        </c:manualLayout>
      </c:layout>
      <c:scatterChart>
        <c:scatterStyle val="lineMarker"/>
        <c:ser>
          <c:idx val="2"/>
          <c:order val="0"/>
          <c:tx>
            <c:v>Uniform</c:v>
          </c:tx>
          <c:spPr>
            <a:ln w="28575">
              <a:noFill/>
            </a:ln>
          </c:spPr>
          <c:marker>
            <c:symbol val="x"/>
            <c:size val="10"/>
            <c:spPr>
              <a:ln>
                <a:solidFill>
                  <a:schemeClr val="accent4"/>
                </a:solidFill>
              </a:ln>
            </c:spPr>
          </c:marker>
          <c:trendline>
            <c:spPr>
              <a:ln w="25400"/>
            </c:spPr>
            <c:trendlineType val="linear"/>
          </c:trendline>
          <c:trendline>
            <c:spPr>
              <a:ln w="31750"/>
            </c:spPr>
            <c:trendlineType val="linear"/>
          </c:trendline>
          <c:xVal>
            <c:numRef>
              <c:f>Sheet3!$C$8:$C$24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</c:numCache>
            </c:numRef>
          </c:xVal>
          <c:yVal>
            <c:numRef>
              <c:f>Sheet3!$I$30:$I$46</c:f>
              <c:numCache>
                <c:formatCode>General</c:formatCode>
                <c:ptCount val="17"/>
                <c:pt idx="0">
                  <c:v>5.8823529411764705E-2</c:v>
                </c:pt>
                <c:pt idx="1">
                  <c:v>5.8823529411764705E-2</c:v>
                </c:pt>
                <c:pt idx="2">
                  <c:v>5.8823529411764705E-2</c:v>
                </c:pt>
                <c:pt idx="3">
                  <c:v>5.8823529411764705E-2</c:v>
                </c:pt>
                <c:pt idx="4">
                  <c:v>5.8823529411764705E-2</c:v>
                </c:pt>
                <c:pt idx="5">
                  <c:v>5.8823529411764705E-2</c:v>
                </c:pt>
                <c:pt idx="6">
                  <c:v>5.8823529411764705E-2</c:v>
                </c:pt>
                <c:pt idx="7">
                  <c:v>5.8823529411764705E-2</c:v>
                </c:pt>
                <c:pt idx="8">
                  <c:v>5.8823529411764705E-2</c:v>
                </c:pt>
                <c:pt idx="9">
                  <c:v>5.8823529411764705E-2</c:v>
                </c:pt>
                <c:pt idx="10">
                  <c:v>5.8823529411764705E-2</c:v>
                </c:pt>
                <c:pt idx="11">
                  <c:v>5.8823529411764705E-2</c:v>
                </c:pt>
                <c:pt idx="12">
                  <c:v>5.8823529411764705E-2</c:v>
                </c:pt>
                <c:pt idx="13">
                  <c:v>5.8823529411764705E-2</c:v>
                </c:pt>
                <c:pt idx="14">
                  <c:v>5.8823529411764705E-2</c:v>
                </c:pt>
                <c:pt idx="15">
                  <c:v>5.8823529411764705E-2</c:v>
                </c:pt>
                <c:pt idx="16">
                  <c:v>5.8823529411764705E-2</c:v>
                </c:pt>
              </c:numCache>
            </c:numRef>
          </c:yVal>
        </c:ser>
        <c:ser>
          <c:idx val="0"/>
          <c:order val="1"/>
          <c:tx>
            <c:v>SearchTreeSample</c:v>
          </c:tx>
          <c:spPr>
            <a:ln w="28575">
              <a:noFill/>
            </a:ln>
          </c:spPr>
          <c:marker>
            <c:symbol val="diamond"/>
            <c:size val="10"/>
          </c:marker>
          <c:yVal>
            <c:numRef>
              <c:f>Sheet3!$U$30:$U$46</c:f>
              <c:numCache>
                <c:formatCode>General</c:formatCode>
                <c:ptCount val="17"/>
                <c:pt idx="0">
                  <c:v>6.2590274434280682E-2</c:v>
                </c:pt>
                <c:pt idx="1">
                  <c:v>5.6331246990852187E-2</c:v>
                </c:pt>
                <c:pt idx="2">
                  <c:v>6.5960519980741955E-2</c:v>
                </c:pt>
                <c:pt idx="3">
                  <c:v>5.3923928743379868E-2</c:v>
                </c:pt>
                <c:pt idx="4">
                  <c:v>5.8257101588830053E-2</c:v>
                </c:pt>
                <c:pt idx="5">
                  <c:v>5.9701492537313938E-2</c:v>
                </c:pt>
                <c:pt idx="6">
                  <c:v>6.1627347135291326E-2</c:v>
                </c:pt>
                <c:pt idx="7">
                  <c:v>5.5849783341357727E-2</c:v>
                </c:pt>
                <c:pt idx="8">
                  <c:v>5.3442465093885415E-2</c:v>
                </c:pt>
                <c:pt idx="9">
                  <c:v>6.4516129032258535E-2</c:v>
                </c:pt>
                <c:pt idx="10">
                  <c:v>6.307173808377467E-2</c:v>
                </c:pt>
                <c:pt idx="11">
                  <c:v>5.5849783341357727E-2</c:v>
                </c:pt>
                <c:pt idx="12">
                  <c:v>6.1145883485796776E-2</c:v>
                </c:pt>
                <c:pt idx="13">
                  <c:v>5.7775637939336412E-2</c:v>
                </c:pt>
                <c:pt idx="14">
                  <c:v>5.6812710640347194E-2</c:v>
                </c:pt>
                <c:pt idx="15">
                  <c:v>5.6812710640347194E-2</c:v>
                </c:pt>
                <c:pt idx="16">
                  <c:v>5.6331246990852187E-2</c:v>
                </c:pt>
              </c:numCache>
            </c:numRef>
          </c:yVal>
        </c:ser>
        <c:ser>
          <c:idx val="1"/>
          <c:order val="2"/>
          <c:tx>
            <c:v>SampleSAT</c:v>
          </c:tx>
          <c:spPr>
            <a:ln w="28575">
              <a:noFill/>
            </a:ln>
          </c:spPr>
          <c:marker>
            <c:symbol val="triangle"/>
            <c:size val="1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Sheet3!$C$8:$C$24</c:f>
              <c:numCache>
                <c:formatCode>General</c:formatCode>
                <c:ptCount val="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</c:numCache>
            </c:numRef>
          </c:xVal>
          <c:yVal>
            <c:numRef>
              <c:f>Sheet3!$L$30:$L$46</c:f>
              <c:numCache>
                <c:formatCode>General</c:formatCode>
                <c:ptCount val="17"/>
                <c:pt idx="0">
                  <c:v>0.48300000000000032</c:v>
                </c:pt>
                <c:pt idx="1">
                  <c:v>3.2500000000000091E-2</c:v>
                </c:pt>
                <c:pt idx="2">
                  <c:v>3.0000000000000096E-2</c:v>
                </c:pt>
                <c:pt idx="3">
                  <c:v>2.8000000000000011E-2</c:v>
                </c:pt>
                <c:pt idx="4">
                  <c:v>3.450000000000001E-2</c:v>
                </c:pt>
                <c:pt idx="5">
                  <c:v>2.6500000000000058E-2</c:v>
                </c:pt>
                <c:pt idx="6">
                  <c:v>3.450000000000001E-2</c:v>
                </c:pt>
                <c:pt idx="7">
                  <c:v>3.8500000000000006E-2</c:v>
                </c:pt>
                <c:pt idx="8">
                  <c:v>3.7500000000000158E-2</c:v>
                </c:pt>
                <c:pt idx="9">
                  <c:v>3.450000000000001E-2</c:v>
                </c:pt>
                <c:pt idx="10">
                  <c:v>2.5500000000000002E-2</c:v>
                </c:pt>
                <c:pt idx="11">
                  <c:v>2.8000000000000011E-2</c:v>
                </c:pt>
                <c:pt idx="12">
                  <c:v>2.8500000000000001E-2</c:v>
                </c:pt>
                <c:pt idx="13">
                  <c:v>3.3000000000000002E-2</c:v>
                </c:pt>
                <c:pt idx="14">
                  <c:v>3.6000000000000178E-2</c:v>
                </c:pt>
                <c:pt idx="15">
                  <c:v>3.450000000000001E-2</c:v>
                </c:pt>
                <c:pt idx="16">
                  <c:v>3.5000000000000149E-2</c:v>
                </c:pt>
              </c:numCache>
            </c:numRef>
          </c:yVal>
        </c:ser>
        <c:axId val="52103040"/>
        <c:axId val="52117888"/>
      </c:scatterChart>
      <c:valAx>
        <c:axId val="521030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Solution index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2117888"/>
        <c:crosses val="autoZero"/>
        <c:crossBetween val="midCat"/>
      </c:valAx>
      <c:valAx>
        <c:axId val="52117888"/>
        <c:scaling>
          <c:orientation val="minMax"/>
          <c:max val="0.5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Frequency</a:t>
                </a:r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52103040"/>
        <c:crosses val="autoZero"/>
        <c:crossBetween val="midCat"/>
      </c:valAx>
    </c:plotArea>
    <c:legend>
      <c:legendPos val="r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0.53266814045720556"/>
          <c:y val="2.3624251692947768E-2"/>
          <c:w val="0.39650032704902743"/>
          <c:h val="0.29133417377946269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DDC188A9-8988-43B9-903C-0394961C4C25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9869FCC9-6D61-4E70-AE8B-7974B219B8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DAF6F56E-BDD4-4421-B376-A4A7553E679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536E7FF6-FFFA-4397-A5F0-E96993BE07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1390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more details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E7FF6-FFFA-4397-A5F0-E96993BE071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7661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830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31833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2417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57649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931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1776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403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388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4054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718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32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391400" cy="1927225"/>
          </a:xfrm>
        </p:spPr>
        <p:txBody>
          <a:bodyPr>
            <a:normAutofit/>
          </a:bodyPr>
          <a:lstStyle/>
          <a:p>
            <a:r>
              <a:rPr lang="en-US" sz="3600" cap="small" dirty="0" smtClean="0"/>
              <a:t>Uniform Solution Sampling Using a Constraint Solver As an Oracle</a:t>
            </a:r>
            <a:endParaRPr lang="en-US" sz="3600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8486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Stefano Ermon</a:t>
            </a:r>
          </a:p>
          <a:p>
            <a:r>
              <a:rPr lang="en-US" dirty="0" smtClean="0"/>
              <a:t>Cornell University</a:t>
            </a:r>
            <a:endParaRPr lang="en-US" dirty="0"/>
          </a:p>
          <a:p>
            <a:r>
              <a:rPr lang="en-US" dirty="0" smtClean="0"/>
              <a:t>August 16, 2012</a:t>
            </a:r>
          </a:p>
          <a:p>
            <a:endParaRPr lang="en-US" dirty="0" smtClean="0"/>
          </a:p>
          <a:p>
            <a:r>
              <a:rPr lang="en-US" sz="1900" dirty="0" smtClean="0"/>
              <a:t>Joint work with Carla P. Gomes and Bart Selman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Sampling with a SAT Oracle</a:t>
            </a:r>
            <a:endParaRPr lang="en-US" cap="small" dirty="0"/>
          </a:p>
        </p:txBody>
      </p:sp>
      <p:sp>
        <p:nvSpPr>
          <p:cNvPr id="4" name="Isosceles Triangle 3"/>
          <p:cNvSpPr/>
          <p:nvPr/>
        </p:nvSpPr>
        <p:spPr>
          <a:xfrm>
            <a:off x="1828800" y="1447799"/>
            <a:ext cx="3800475" cy="4409341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729038" y="1447800"/>
            <a:ext cx="0" cy="440934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7290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5052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3495675" y="1456623"/>
            <a:ext cx="262498" cy="1772352"/>
          </a:xfrm>
          <a:custGeom>
            <a:avLst/>
            <a:gdLst>
              <a:gd name="connsiteX0" fmla="*/ 257175 w 262498"/>
              <a:gd name="connsiteY0" fmla="*/ 29277 h 1772352"/>
              <a:gd name="connsiteX1" fmla="*/ 238125 w 262498"/>
              <a:gd name="connsiteY1" fmla="*/ 134052 h 1772352"/>
              <a:gd name="connsiteX2" fmla="*/ 228600 w 262498"/>
              <a:gd name="connsiteY2" fmla="*/ 181677 h 1772352"/>
              <a:gd name="connsiteX3" fmla="*/ 209550 w 262498"/>
              <a:gd name="connsiteY3" fmla="*/ 210252 h 1772352"/>
              <a:gd name="connsiteX4" fmla="*/ 190500 w 262498"/>
              <a:gd name="connsiteY4" fmla="*/ 286452 h 1772352"/>
              <a:gd name="connsiteX5" fmla="*/ 180975 w 262498"/>
              <a:gd name="connsiteY5" fmla="*/ 324552 h 1772352"/>
              <a:gd name="connsiteX6" fmla="*/ 171450 w 262498"/>
              <a:gd name="connsiteY6" fmla="*/ 372177 h 1772352"/>
              <a:gd name="connsiteX7" fmla="*/ 133350 w 262498"/>
              <a:gd name="connsiteY7" fmla="*/ 429327 h 1772352"/>
              <a:gd name="connsiteX8" fmla="*/ 123825 w 262498"/>
              <a:gd name="connsiteY8" fmla="*/ 467427 h 1772352"/>
              <a:gd name="connsiteX9" fmla="*/ 76200 w 262498"/>
              <a:gd name="connsiteY9" fmla="*/ 524577 h 1772352"/>
              <a:gd name="connsiteX10" fmla="*/ 28575 w 262498"/>
              <a:gd name="connsiteY10" fmla="*/ 610302 h 1772352"/>
              <a:gd name="connsiteX11" fmla="*/ 0 w 262498"/>
              <a:gd name="connsiteY11" fmla="*/ 705552 h 1772352"/>
              <a:gd name="connsiteX12" fmla="*/ 19050 w 262498"/>
              <a:gd name="connsiteY12" fmla="*/ 848427 h 1772352"/>
              <a:gd name="connsiteX13" fmla="*/ 28575 w 262498"/>
              <a:gd name="connsiteY13" fmla="*/ 981777 h 1772352"/>
              <a:gd name="connsiteX14" fmla="*/ 38100 w 262498"/>
              <a:gd name="connsiteY14" fmla="*/ 1010352 h 1772352"/>
              <a:gd name="connsiteX15" fmla="*/ 57150 w 262498"/>
              <a:gd name="connsiteY15" fmla="*/ 1134177 h 1772352"/>
              <a:gd name="connsiteX16" fmla="*/ 76200 w 262498"/>
              <a:gd name="connsiteY16" fmla="*/ 1162752 h 1772352"/>
              <a:gd name="connsiteX17" fmla="*/ 85725 w 262498"/>
              <a:gd name="connsiteY17" fmla="*/ 1267527 h 1772352"/>
              <a:gd name="connsiteX18" fmla="*/ 95250 w 262498"/>
              <a:gd name="connsiteY18" fmla="*/ 1305627 h 1772352"/>
              <a:gd name="connsiteX19" fmla="*/ 104775 w 262498"/>
              <a:gd name="connsiteY19" fmla="*/ 1353252 h 1772352"/>
              <a:gd name="connsiteX20" fmla="*/ 123825 w 262498"/>
              <a:gd name="connsiteY20" fmla="*/ 1438977 h 1772352"/>
              <a:gd name="connsiteX21" fmla="*/ 104775 w 262498"/>
              <a:gd name="connsiteY21" fmla="*/ 1677102 h 1772352"/>
              <a:gd name="connsiteX22" fmla="*/ 85725 w 262498"/>
              <a:gd name="connsiteY22" fmla="*/ 1734252 h 1772352"/>
              <a:gd name="connsiteX23" fmla="*/ 76200 w 262498"/>
              <a:gd name="connsiteY23" fmla="*/ 1772352 h 1772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2498" h="1772352">
                <a:moveTo>
                  <a:pt x="257175" y="29277"/>
                </a:moveTo>
                <a:cubicBezTo>
                  <a:pt x="233647" y="146918"/>
                  <a:pt x="262498" y="0"/>
                  <a:pt x="238125" y="134052"/>
                </a:cubicBezTo>
                <a:cubicBezTo>
                  <a:pt x="235229" y="149980"/>
                  <a:pt x="234284" y="166518"/>
                  <a:pt x="228600" y="181677"/>
                </a:cubicBezTo>
                <a:cubicBezTo>
                  <a:pt x="224580" y="192396"/>
                  <a:pt x="214670" y="200013"/>
                  <a:pt x="209550" y="210252"/>
                </a:cubicBezTo>
                <a:cubicBezTo>
                  <a:pt x="199338" y="230677"/>
                  <a:pt x="194847" y="266889"/>
                  <a:pt x="190500" y="286452"/>
                </a:cubicBezTo>
                <a:cubicBezTo>
                  <a:pt x="187660" y="299231"/>
                  <a:pt x="183815" y="311773"/>
                  <a:pt x="180975" y="324552"/>
                </a:cubicBezTo>
                <a:cubicBezTo>
                  <a:pt x="177463" y="340356"/>
                  <a:pt x="178149" y="357439"/>
                  <a:pt x="171450" y="372177"/>
                </a:cubicBezTo>
                <a:cubicBezTo>
                  <a:pt x="161976" y="393020"/>
                  <a:pt x="133350" y="429327"/>
                  <a:pt x="133350" y="429327"/>
                </a:cubicBezTo>
                <a:cubicBezTo>
                  <a:pt x="130175" y="442027"/>
                  <a:pt x="128982" y="455395"/>
                  <a:pt x="123825" y="467427"/>
                </a:cubicBezTo>
                <a:cubicBezTo>
                  <a:pt x="113879" y="490634"/>
                  <a:pt x="93364" y="507413"/>
                  <a:pt x="76200" y="524577"/>
                </a:cubicBezTo>
                <a:cubicBezTo>
                  <a:pt x="52890" y="594506"/>
                  <a:pt x="71349" y="567528"/>
                  <a:pt x="28575" y="610302"/>
                </a:cubicBezTo>
                <a:cubicBezTo>
                  <a:pt x="17113" y="638956"/>
                  <a:pt x="0" y="673357"/>
                  <a:pt x="0" y="705552"/>
                </a:cubicBezTo>
                <a:cubicBezTo>
                  <a:pt x="0" y="761232"/>
                  <a:pt x="8917" y="797763"/>
                  <a:pt x="19050" y="848427"/>
                </a:cubicBezTo>
                <a:cubicBezTo>
                  <a:pt x="22225" y="892877"/>
                  <a:pt x="23368" y="937519"/>
                  <a:pt x="28575" y="981777"/>
                </a:cubicBezTo>
                <a:cubicBezTo>
                  <a:pt x="29748" y="991748"/>
                  <a:pt x="36573" y="1000429"/>
                  <a:pt x="38100" y="1010352"/>
                </a:cubicBezTo>
                <a:cubicBezTo>
                  <a:pt x="42956" y="1041919"/>
                  <a:pt x="39318" y="1098513"/>
                  <a:pt x="57150" y="1134177"/>
                </a:cubicBezTo>
                <a:cubicBezTo>
                  <a:pt x="62270" y="1144416"/>
                  <a:pt x="69850" y="1153227"/>
                  <a:pt x="76200" y="1162752"/>
                </a:cubicBezTo>
                <a:cubicBezTo>
                  <a:pt x="79375" y="1197677"/>
                  <a:pt x="81090" y="1232766"/>
                  <a:pt x="85725" y="1267527"/>
                </a:cubicBezTo>
                <a:cubicBezTo>
                  <a:pt x="87455" y="1280503"/>
                  <a:pt x="92410" y="1292848"/>
                  <a:pt x="95250" y="1305627"/>
                </a:cubicBezTo>
                <a:cubicBezTo>
                  <a:pt x="98762" y="1321431"/>
                  <a:pt x="101263" y="1337448"/>
                  <a:pt x="104775" y="1353252"/>
                </a:cubicBezTo>
                <a:cubicBezTo>
                  <a:pt x="131678" y="1474316"/>
                  <a:pt x="95097" y="1295338"/>
                  <a:pt x="123825" y="1438977"/>
                </a:cubicBezTo>
                <a:cubicBezTo>
                  <a:pt x="117475" y="1518352"/>
                  <a:pt x="129956" y="1601560"/>
                  <a:pt x="104775" y="1677102"/>
                </a:cubicBezTo>
                <a:lnTo>
                  <a:pt x="85725" y="1734252"/>
                </a:lnTo>
                <a:cubicBezTo>
                  <a:pt x="75196" y="1765839"/>
                  <a:pt x="76200" y="1752787"/>
                  <a:pt x="76200" y="1772352"/>
                </a:cubicBez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8"/>
          <p:cNvGrpSpPr/>
          <p:nvPr/>
        </p:nvGrpSpPr>
        <p:grpSpPr>
          <a:xfrm>
            <a:off x="1715869" y="3124200"/>
            <a:ext cx="1811649" cy="2743200"/>
            <a:chOff x="1715869" y="3124200"/>
            <a:chExt cx="1811649" cy="2743200"/>
          </a:xfrm>
        </p:grpSpPr>
        <p:sp>
          <p:nvSpPr>
            <p:cNvPr id="23" name="Isosceles Triangle 22"/>
            <p:cNvSpPr/>
            <p:nvPr/>
          </p:nvSpPr>
          <p:spPr>
            <a:xfrm>
              <a:off x="2438400" y="3733800"/>
              <a:ext cx="1066800" cy="2133600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23" idx="0"/>
              <a:endCxn id="19" idx="3"/>
            </p:cNvCxnSpPr>
            <p:nvPr/>
          </p:nvCxnSpPr>
          <p:spPr>
            <a:xfrm flipV="1">
              <a:off x="2971800" y="3254282"/>
              <a:ext cx="555718" cy="479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514600" y="3124200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=0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715869" y="3505200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2819400" y="35814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H="1">
              <a:off x="2362200" y="3733800"/>
              <a:ext cx="381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9"/>
          <p:cNvGrpSpPr/>
          <p:nvPr/>
        </p:nvGrpSpPr>
        <p:grpSpPr>
          <a:xfrm>
            <a:off x="3635282" y="3124200"/>
            <a:ext cx="1964049" cy="2743200"/>
            <a:chOff x="3635282" y="3124200"/>
            <a:chExt cx="1964049" cy="2743200"/>
          </a:xfrm>
        </p:grpSpPr>
        <p:sp>
          <p:nvSpPr>
            <p:cNvPr id="39" name="TextBox 38"/>
            <p:cNvSpPr txBox="1"/>
            <p:nvPr/>
          </p:nvSpPr>
          <p:spPr>
            <a:xfrm>
              <a:off x="4122209" y="3124200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=1</a:t>
              </a:r>
              <a:endParaRPr lang="en-US" dirty="0"/>
            </a:p>
          </p:txBody>
        </p:sp>
        <p:grpSp>
          <p:nvGrpSpPr>
            <p:cNvPr id="6" name="Group 47"/>
            <p:cNvGrpSpPr/>
            <p:nvPr/>
          </p:nvGrpSpPr>
          <p:grpSpPr>
            <a:xfrm>
              <a:off x="3635282" y="3254282"/>
              <a:ext cx="1964049" cy="2613118"/>
              <a:chOff x="3635282" y="3254282"/>
              <a:chExt cx="1964049" cy="2613118"/>
            </a:xfrm>
          </p:grpSpPr>
          <p:sp>
            <p:nvSpPr>
              <p:cNvPr id="25" name="Isosceles Triangle 24"/>
              <p:cNvSpPr/>
              <p:nvPr/>
            </p:nvSpPr>
            <p:spPr>
              <a:xfrm>
                <a:off x="3810000" y="3733800"/>
                <a:ext cx="1066800" cy="2133600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7" name="Straight Connector 36"/>
              <p:cNvCxnSpPr>
                <a:stCxn id="25" idx="0"/>
                <a:endCxn id="19" idx="5"/>
              </p:cNvCxnSpPr>
              <p:nvPr/>
            </p:nvCxnSpPr>
            <p:spPr>
              <a:xfrm flipH="1" flipV="1">
                <a:off x="3635282" y="3254282"/>
                <a:ext cx="708118" cy="4795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/>
              <p:nvPr/>
            </p:nvSpPr>
            <p:spPr>
              <a:xfrm>
                <a:off x="4191000" y="3581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?</a:t>
                </a:r>
                <a:endParaRPr lang="en-US" dirty="0"/>
              </a:p>
            </p:txBody>
          </p:sp>
          <p:cxnSp>
            <p:nvCxnSpPr>
              <p:cNvPr id="33" name="Straight Arrow Connector 32"/>
              <p:cNvCxnSpPr>
                <a:stCxn id="27" idx="6"/>
              </p:cNvCxnSpPr>
              <p:nvPr/>
            </p:nvCxnSpPr>
            <p:spPr>
              <a:xfrm>
                <a:off x="4495800" y="3733800"/>
                <a:ext cx="457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953000" y="3505200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YES</a:t>
                </a:r>
                <a:endParaRPr lang="en-US" dirty="0"/>
              </a:p>
            </p:txBody>
          </p:sp>
        </p:grpSp>
      </p:grpSp>
      <p:sp>
        <p:nvSpPr>
          <p:cNvPr id="51" name="TextBox 50"/>
          <p:cNvSpPr txBox="1"/>
          <p:nvPr/>
        </p:nvSpPr>
        <p:spPr>
          <a:xfrm>
            <a:off x="4191000" y="60198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???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667000" y="601980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???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105400" y="1752600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2B21EF"/>
                </a:solidFill>
              </a:rPr>
              <a:t>Satisfiability</a:t>
            </a:r>
            <a:r>
              <a:rPr lang="en-US" b="1" dirty="0" smtClean="0">
                <a:solidFill>
                  <a:srgbClr val="2B21EF"/>
                </a:solidFill>
              </a:rPr>
              <a:t> Oracle:</a:t>
            </a:r>
          </a:p>
          <a:p>
            <a:endParaRPr lang="en-US" dirty="0" smtClean="0"/>
          </a:p>
          <a:p>
            <a:r>
              <a:rPr lang="en-US" dirty="0" smtClean="0"/>
              <a:t>Is there at least a solution in the </a:t>
            </a:r>
            <a:r>
              <a:rPr lang="en-US" dirty="0" err="1" smtClean="0"/>
              <a:t>subtree</a:t>
            </a:r>
            <a:r>
              <a:rPr lang="en-US" dirty="0" smtClean="0"/>
              <a:t> rooted at a certain node?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7" name="Picture 4" descr="Yes and no icon vector"/>
          <p:cNvPicPr>
            <a:picLocks noChangeAspect="1" noChangeArrowheads="1"/>
          </p:cNvPicPr>
          <p:nvPr/>
        </p:nvPicPr>
        <p:blipFill>
          <a:blip r:embed="rId2" cstate="print"/>
          <a:srcRect t="18052"/>
          <a:stretch>
            <a:fillRect/>
          </a:stretch>
        </p:blipFill>
        <p:spPr bwMode="auto">
          <a:xfrm>
            <a:off x="7467600" y="762000"/>
            <a:ext cx="1527810" cy="1317901"/>
          </a:xfrm>
          <a:prstGeom prst="rect">
            <a:avLst/>
          </a:prstGeom>
          <a:noFill/>
        </p:spPr>
      </p:pic>
      <p:sp>
        <p:nvSpPr>
          <p:cNvPr id="34" name="Oval 33"/>
          <p:cNvSpPr/>
          <p:nvPr/>
        </p:nvSpPr>
        <p:spPr>
          <a:xfrm>
            <a:off x="26670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971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5943600" y="5715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to pick the </a:t>
            </a:r>
            <a:r>
              <a:rPr lang="en-US" dirty="0" err="1" smtClean="0">
                <a:solidFill>
                  <a:srgbClr val="FF0000"/>
                </a:solidFill>
              </a:rPr>
              <a:t>marginals</a:t>
            </a:r>
            <a:r>
              <a:rPr lang="en-US" dirty="0" smtClean="0">
                <a:solidFill>
                  <a:srgbClr val="FF0000"/>
                </a:solidFill>
              </a:rPr>
              <a:t> in this case?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876800" y="6172200"/>
            <a:ext cx="838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85800" y="1524000"/>
            <a:ext cx="0" cy="434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98708" y="1524000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1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85800" y="19166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85800" y="55742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n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1910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95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7244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752600" y="16764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empty assignment</a:t>
            </a:r>
            <a:endParaRPr lang="en-US" sz="2000" dirty="0"/>
          </a:p>
        </p:txBody>
      </p:sp>
      <p:sp>
        <p:nvSpPr>
          <p:cNvPr id="4" name="Isosceles Triangle 3"/>
          <p:cNvSpPr/>
          <p:nvPr/>
        </p:nvSpPr>
        <p:spPr>
          <a:xfrm>
            <a:off x="990600" y="2133600"/>
            <a:ext cx="3200400" cy="3886200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3657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X</a:t>
            </a:r>
            <a:r>
              <a:rPr lang="en-US" sz="2000" i="1" baseline="-25000" dirty="0" smtClean="0"/>
              <a:t>1</a:t>
            </a:r>
            <a:r>
              <a:rPr lang="en-US" sz="2000" dirty="0" smtClean="0"/>
              <a:t>=0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3657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X</a:t>
            </a:r>
            <a:r>
              <a:rPr lang="en-US" sz="2000" i="1" baseline="-25000" dirty="0" smtClean="0"/>
              <a:t>1</a:t>
            </a:r>
            <a:r>
              <a:rPr lang="en-US" sz="2000" dirty="0" smtClean="0"/>
              <a:t>=1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838200" y="5791200"/>
            <a:ext cx="381000" cy="381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981200" y="579120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743200" y="579120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579120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200400" y="40386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endCxn id="9" idx="0"/>
          </p:cNvCxnSpPr>
          <p:nvPr/>
        </p:nvCxnSpPr>
        <p:spPr>
          <a:xfrm>
            <a:off x="1714500" y="4419600"/>
            <a:ext cx="4572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2" idx="4"/>
            <a:endCxn id="10" idx="7"/>
          </p:cNvCxnSpPr>
          <p:nvPr/>
        </p:nvCxnSpPr>
        <p:spPr>
          <a:xfrm flipH="1">
            <a:off x="3068404" y="4419600"/>
            <a:ext cx="322496" cy="1427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524000" y="40386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9718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F</a:t>
            </a:r>
            <a:r>
              <a:rPr lang="en-US" sz="2000" dirty="0" smtClean="0"/>
              <a:t> =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1</a:t>
            </a:r>
            <a:r>
              <a:rPr lang="en-US" sz="2000" dirty="0" smtClean="0"/>
              <a:t> V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0" y="54102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X</a:t>
            </a:r>
            <a:r>
              <a:rPr lang="en-US" sz="2000" i="1" baseline="-25000" dirty="0" smtClean="0"/>
              <a:t>2</a:t>
            </a:r>
            <a:r>
              <a:rPr lang="en-US" sz="2000" dirty="0" smtClean="0"/>
              <a:t>=0</a:t>
            </a:r>
            <a:endParaRPr lang="en-US" sz="2000" dirty="0"/>
          </a:p>
        </p:txBody>
      </p:sp>
      <p:grpSp>
        <p:nvGrpSpPr>
          <p:cNvPr id="22" name="Group 22"/>
          <p:cNvGrpSpPr/>
          <p:nvPr/>
        </p:nvGrpSpPr>
        <p:grpSpPr>
          <a:xfrm>
            <a:off x="1752600" y="6214646"/>
            <a:ext cx="3048000" cy="338554"/>
            <a:chOff x="6324600" y="6290846"/>
            <a:chExt cx="3048000" cy="338554"/>
          </a:xfrm>
        </p:grpSpPr>
        <p:sp>
          <p:nvSpPr>
            <p:cNvPr id="19" name="TextBox 18"/>
            <p:cNvSpPr txBox="1"/>
            <p:nvPr/>
          </p:nvSpPr>
          <p:spPr>
            <a:xfrm>
              <a:off x="6324600" y="6290846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P = 0.5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162800" y="6290846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P = 0.25</a:t>
              </a:r>
              <a:endParaRPr 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153400" y="6290846"/>
              <a:ext cx="121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P = 0.25</a:t>
              </a:r>
              <a:endParaRPr lang="en-US" sz="16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048000" y="2819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0.5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1600200" y="2819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0.5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1905000" y="47052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066800" y="4724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2743200" y="47052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0.5</a:t>
            </a:r>
            <a:endParaRPr lang="en-US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3733800" y="47052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0.5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5486400" y="2907268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Suppose we pick 0.5 / 0.5 as we did for </a:t>
            </a:r>
            <a:r>
              <a:rPr lang="en-US" b="1" dirty="0" smtClean="0"/>
              <a:t>rejection sampling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7" name="Isosceles Triangle 36"/>
          <p:cNvSpPr/>
          <p:nvPr/>
        </p:nvSpPr>
        <p:spPr>
          <a:xfrm>
            <a:off x="6559350" y="1478280"/>
            <a:ext cx="571618" cy="1036320"/>
          </a:xfrm>
          <a:prstGeom prst="triangle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stCxn id="37" idx="0"/>
            <a:endCxn id="51" idx="3"/>
          </p:cNvCxnSpPr>
          <p:nvPr/>
        </p:nvCxnSpPr>
        <p:spPr>
          <a:xfrm flipV="1">
            <a:off x="6845159" y="1120682"/>
            <a:ext cx="416159" cy="357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6418301" y="990600"/>
            <a:ext cx="363499" cy="1793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791200" y="1295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41" name="Oval 40"/>
          <p:cNvSpPr/>
          <p:nvPr/>
        </p:nvSpPr>
        <p:spPr>
          <a:xfrm>
            <a:off x="6763500" y="1404257"/>
            <a:ext cx="163319" cy="1480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41" idx="2"/>
          </p:cNvCxnSpPr>
          <p:nvPr/>
        </p:nvCxnSpPr>
        <p:spPr>
          <a:xfrm flipH="1">
            <a:off x="6518521" y="1478280"/>
            <a:ext cx="2449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620000" y="990600"/>
            <a:ext cx="363499" cy="1793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en-US" dirty="0" smtClean="0"/>
              <a:t>=1</a:t>
            </a:r>
            <a:endParaRPr lang="en-US" dirty="0"/>
          </a:p>
        </p:txBody>
      </p:sp>
      <p:grpSp>
        <p:nvGrpSpPr>
          <p:cNvPr id="45" name="Group 47"/>
          <p:cNvGrpSpPr/>
          <p:nvPr/>
        </p:nvGrpSpPr>
        <p:grpSpPr>
          <a:xfrm>
            <a:off x="7369082" y="1120682"/>
            <a:ext cx="1241518" cy="1393918"/>
            <a:chOff x="3424521" y="2997569"/>
            <a:chExt cx="2317020" cy="2869831"/>
          </a:xfrm>
        </p:grpSpPr>
        <p:sp>
          <p:nvSpPr>
            <p:cNvPr id="46" name="Isosceles Triangle 45"/>
            <p:cNvSpPr/>
            <p:nvPr/>
          </p:nvSpPr>
          <p:spPr>
            <a:xfrm>
              <a:off x="3810000" y="3733800"/>
              <a:ext cx="1066800" cy="2133600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7" name="Straight Connector 46"/>
            <p:cNvCxnSpPr>
              <a:stCxn id="46" idx="0"/>
              <a:endCxn id="51" idx="5"/>
            </p:cNvCxnSpPr>
            <p:nvPr/>
          </p:nvCxnSpPr>
          <p:spPr>
            <a:xfrm flipH="1" flipV="1">
              <a:off x="3424521" y="2997569"/>
              <a:ext cx="918878" cy="7362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4191000" y="35814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  <p:cxnSp>
          <p:nvCxnSpPr>
            <p:cNvPr id="49" name="Straight Arrow Connector 48"/>
            <p:cNvCxnSpPr>
              <a:stCxn id="48" idx="6"/>
            </p:cNvCxnSpPr>
            <p:nvPr/>
          </p:nvCxnSpPr>
          <p:spPr>
            <a:xfrm>
              <a:off x="4495800" y="3733800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5095211" y="3357283"/>
              <a:ext cx="6463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YES</a:t>
              </a:r>
              <a:endParaRPr lang="en-US" dirty="0"/>
            </a:p>
          </p:txBody>
        </p:sp>
      </p:grpSp>
      <p:sp>
        <p:nvSpPr>
          <p:cNvPr id="51" name="Oval 50"/>
          <p:cNvSpPr/>
          <p:nvPr/>
        </p:nvSpPr>
        <p:spPr>
          <a:xfrm>
            <a:off x="7239000" y="99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7696200" y="25146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629400" y="25146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0.5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114800" y="54102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X</a:t>
            </a:r>
            <a:r>
              <a:rPr lang="en-US" sz="2000" i="1" baseline="-25000" dirty="0" smtClean="0"/>
              <a:t>2</a:t>
            </a:r>
            <a:r>
              <a:rPr lang="en-US" sz="2000" dirty="0" smtClean="0"/>
              <a:t>=1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5181600" y="4114800"/>
            <a:ext cx="396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</a:t>
            </a:r>
            <a:r>
              <a:rPr lang="en-US" b="1" dirty="0" smtClean="0">
                <a:solidFill>
                  <a:srgbClr val="2B21EF"/>
                </a:solidFill>
              </a:rPr>
              <a:t>NOT uniform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pPr marL="342900" indent="-342900"/>
            <a:endParaRPr lang="en-US" b="1" dirty="0" smtClean="0"/>
          </a:p>
          <a:p>
            <a:pPr marL="342900" indent="-342900"/>
            <a:r>
              <a:rPr lang="en-US" b="1" dirty="0" smtClean="0">
                <a:solidFill>
                  <a:srgbClr val="2B21EF"/>
                </a:solidFill>
              </a:rPr>
              <a:t>Sample anyways and correct for it</a:t>
            </a:r>
          </a:p>
          <a:p>
            <a:pPr marL="342900" indent="-342900"/>
            <a:r>
              <a:rPr lang="en-US" b="1" dirty="0" smtClean="0">
                <a:solidFill>
                  <a:srgbClr val="2B21EF"/>
                </a:solidFill>
              </a:rPr>
              <a:t>in sample averages.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625858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Knuth [1975], </a:t>
            </a:r>
            <a:r>
              <a:rPr lang="en-US" sz="1400" dirty="0" err="1" smtClean="0"/>
              <a:t>Jerrum</a:t>
            </a:r>
            <a:r>
              <a:rPr lang="en-US" sz="1400" dirty="0" smtClean="0"/>
              <a:t> et al. [1986], Gomes et. al [2006], </a:t>
            </a:r>
            <a:r>
              <a:rPr lang="en-US" sz="1400" dirty="0" err="1" smtClean="0"/>
              <a:t>Gogate</a:t>
            </a:r>
            <a:r>
              <a:rPr lang="en-US" sz="1400" dirty="0" smtClean="0"/>
              <a:t> et. al [2007,2011], Kroc et. al [2008]</a:t>
            </a:r>
            <a:endParaRPr lang="en-US" sz="1400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Uniform </a:t>
            </a:r>
            <a:r>
              <a:rPr lang="en-US" cap="small" dirty="0" err="1" smtClean="0"/>
              <a:t>Marginals</a:t>
            </a:r>
            <a:endParaRPr lang="en-US" cap="smal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6" grpId="0"/>
      <p:bldP spid="7" grpId="0"/>
      <p:bldP spid="8" grpId="0" build="allAtOnce" animBg="1"/>
      <p:bldP spid="9" grpId="0" build="allAtOnce" animBg="1"/>
      <p:bldP spid="10" grpId="0" animBg="1"/>
      <p:bldP spid="11" grpId="0" animBg="1"/>
      <p:bldP spid="12" grpId="0" animBg="1"/>
      <p:bldP spid="15" grpId="0" animBg="1"/>
      <p:bldP spid="16" grpId="0"/>
      <p:bldP spid="18" grpId="0"/>
      <p:bldP spid="25" grpId="0"/>
      <p:bldP spid="26" grpId="0"/>
      <p:bldP spid="27" grpId="0"/>
      <p:bldP spid="28" grpId="0"/>
      <p:bldP spid="29" grpId="0"/>
      <p:bldP spid="30" grpId="0"/>
      <p:bldP spid="54" grpId="0"/>
      <p:bldP spid="55" grpId="0"/>
      <p:bldP spid="56" grpId="0"/>
      <p:bldP spid="57" grpId="0" uiExpand="1" build="allAtOnce"/>
      <p:bldP spid="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A Challenging Example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Isosceles Triangle 3"/>
          <p:cNvSpPr/>
          <p:nvPr/>
        </p:nvSpPr>
        <p:spPr>
          <a:xfrm>
            <a:off x="1295400" y="1447800"/>
            <a:ext cx="3800475" cy="4409342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219200" y="5791200"/>
            <a:ext cx="180975" cy="1729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195638" y="1447800"/>
            <a:ext cx="0" cy="440934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029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1910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9624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ight Brace 30"/>
          <p:cNvSpPr/>
          <p:nvPr/>
        </p:nvSpPr>
        <p:spPr>
          <a:xfrm rot="5400000">
            <a:off x="4514850" y="5467350"/>
            <a:ext cx="152400" cy="12573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419600" y="565046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3886200" y="6183868"/>
            <a:ext cx="21387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60 </a:t>
            </a:r>
            <a:r>
              <a:rPr lang="en-US" dirty="0" smtClean="0"/>
              <a:t>solutions</a:t>
            </a:r>
          </a:p>
          <a:p>
            <a:r>
              <a:rPr lang="en-US" dirty="0" smtClean="0"/>
              <a:t>“Large” </a:t>
            </a:r>
            <a:r>
              <a:rPr lang="en-US" i="1" dirty="0" smtClean="0"/>
              <a:t>importance</a:t>
            </a:r>
            <a:endParaRPr lang="en-US" i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85800" y="1371600"/>
            <a:ext cx="0" cy="44958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5800" y="289560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 variables</a:t>
            </a:r>
            <a:endParaRPr lang="en-US" dirty="0"/>
          </a:p>
        </p:txBody>
      </p: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1956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sosceles Triangle 57"/>
          <p:cNvSpPr/>
          <p:nvPr/>
        </p:nvSpPr>
        <p:spPr>
          <a:xfrm>
            <a:off x="3962400" y="4495800"/>
            <a:ext cx="1143000" cy="1371600"/>
          </a:xfrm>
          <a:prstGeom prst="triangle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4038600" y="204847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 to guess 40 variables correctly in order to reach the other 2</a:t>
            </a:r>
            <a:r>
              <a:rPr lang="en-US" baseline="30000" dirty="0" smtClean="0"/>
              <a:t>60 </a:t>
            </a:r>
            <a:r>
              <a:rPr lang="en-US" dirty="0" smtClean="0"/>
              <a:t>solutions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3352800" y="1447800"/>
            <a:ext cx="1066800" cy="2514600"/>
          </a:xfrm>
          <a:prstGeom prst="line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4" idx="0"/>
            <a:endCxn id="10" idx="0"/>
          </p:cNvCxnSpPr>
          <p:nvPr/>
        </p:nvCxnSpPr>
        <p:spPr>
          <a:xfrm flipH="1">
            <a:off x="1309688" y="1447800"/>
            <a:ext cx="1885950" cy="43434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1495425" y="5791200"/>
            <a:ext cx="180975" cy="1729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>
            <a:endCxn id="43" idx="0"/>
          </p:cNvCxnSpPr>
          <p:nvPr/>
        </p:nvCxnSpPr>
        <p:spPr>
          <a:xfrm flipH="1">
            <a:off x="1585913" y="1676400"/>
            <a:ext cx="1690687" cy="41148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3400425" y="5791200"/>
            <a:ext cx="180975" cy="1729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flipH="1">
            <a:off x="3505201" y="3962400"/>
            <a:ext cx="761999" cy="18288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ight Brace 62"/>
          <p:cNvSpPr/>
          <p:nvPr/>
        </p:nvSpPr>
        <p:spPr>
          <a:xfrm rot="5400000">
            <a:off x="2400300" y="4838700"/>
            <a:ext cx="152400" cy="2514600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1143000" y="6183868"/>
            <a:ext cx="2254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 isolated</a:t>
            </a:r>
            <a:r>
              <a:rPr lang="en-US" baseline="30000" dirty="0" smtClean="0"/>
              <a:t> </a:t>
            </a:r>
            <a:r>
              <a:rPr lang="en-US" dirty="0" smtClean="0"/>
              <a:t>solutions</a:t>
            </a:r>
          </a:p>
          <a:p>
            <a:r>
              <a:rPr lang="en-US" dirty="0" smtClean="0"/>
              <a:t>“Small” </a:t>
            </a:r>
            <a:r>
              <a:rPr lang="en-US" i="1" dirty="0" smtClean="0"/>
              <a:t>importance</a:t>
            </a:r>
            <a:endParaRPr lang="en-US" i="1" dirty="0"/>
          </a:p>
        </p:txBody>
      </p:sp>
      <p:sp>
        <p:nvSpPr>
          <p:cNvPr id="65" name="TextBox 64"/>
          <p:cNvSpPr txBox="1"/>
          <p:nvPr/>
        </p:nvSpPr>
        <p:spPr>
          <a:xfrm>
            <a:off x="5562600" y="5029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Needs on average 2</a:t>
            </a:r>
            <a:r>
              <a:rPr lang="en-US" baseline="30000" dirty="0" smtClean="0"/>
              <a:t>40</a:t>
            </a:r>
            <a:r>
              <a:rPr lang="en-US" dirty="0" smtClean="0"/>
              <a:t> samples before reaching the big cluster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209800" y="563880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en-US" sz="2400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4648200" y="4343400"/>
            <a:ext cx="228600" cy="762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876800" y="39624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gets here with probability 2</a:t>
            </a:r>
            <a:r>
              <a:rPr lang="en-US" baseline="30000" dirty="0" smtClean="0"/>
              <a:t>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apezoid 37"/>
          <p:cNvSpPr/>
          <p:nvPr/>
        </p:nvSpPr>
        <p:spPr>
          <a:xfrm>
            <a:off x="1600200" y="3505200"/>
            <a:ext cx="2895600" cy="2895600"/>
          </a:xfrm>
          <a:prstGeom prst="trapezoid">
            <a:avLst>
              <a:gd name="adj" fmla="val 51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2286000" y="4986670"/>
            <a:ext cx="1585686" cy="1414130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3048000" y="5715000"/>
            <a:ext cx="834571" cy="685800"/>
          </a:xfrm>
          <a:prstGeom prst="triangle">
            <a:avLst>
              <a:gd name="adj" fmla="val 51906"/>
            </a:avLst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438400" y="6233746"/>
            <a:ext cx="206829" cy="1670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743200" y="6233746"/>
            <a:ext cx="206829" cy="1670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971800" y="4953000"/>
            <a:ext cx="206829" cy="16705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B21E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458200" cy="990600"/>
          </a:xfrm>
        </p:spPr>
        <p:txBody>
          <a:bodyPr>
            <a:normAutofit fontScale="90000"/>
          </a:bodyPr>
          <a:lstStyle/>
          <a:p>
            <a:r>
              <a:rPr lang="en-US" cap="small" dirty="0" err="1" smtClean="0"/>
              <a:t>SearchTreeSampler</a:t>
            </a:r>
            <a:r>
              <a:rPr lang="en-US" cap="small" dirty="0" smtClean="0"/>
              <a:t>: </a:t>
            </a:r>
            <a:br>
              <a:rPr lang="en-US" cap="small" dirty="0" smtClean="0"/>
            </a:br>
            <a:r>
              <a:rPr lang="en-US" cap="small" dirty="0" smtClean="0"/>
              <a:t>a recursive approach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Definitions:</a:t>
            </a:r>
          </a:p>
          <a:p>
            <a:pPr lvl="1"/>
            <a:r>
              <a:rPr lang="en-US" dirty="0" smtClean="0"/>
              <a:t>variable ordering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…,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>
                <a:solidFill>
                  <a:srgbClr val="7030A0"/>
                </a:solidFill>
              </a:rPr>
              <a:t>pseudosolution</a:t>
            </a:r>
            <a:r>
              <a:rPr lang="en-US" dirty="0" smtClean="0"/>
              <a:t> at level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= assignment to first </a:t>
            </a:r>
            <a:r>
              <a:rPr lang="en-US" dirty="0" err="1" smtClean="0"/>
              <a:t>i</a:t>
            </a:r>
            <a:r>
              <a:rPr lang="en-US" dirty="0" smtClean="0"/>
              <a:t> variables that can be extended to form a solution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5300246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pseudosolutions</a:t>
            </a:r>
            <a:r>
              <a:rPr lang="en-US" sz="1600" dirty="0" smtClean="0"/>
              <a:t> of level n are the </a:t>
            </a:r>
            <a:r>
              <a:rPr lang="en-US" sz="1600" dirty="0" smtClean="0">
                <a:solidFill>
                  <a:srgbClr val="FF0000"/>
                </a:solidFill>
              </a:rPr>
              <a:t>solutions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631371" y="4876800"/>
            <a:ext cx="3102429" cy="18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33400" y="4876800"/>
            <a:ext cx="268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</a:t>
            </a:r>
            <a:r>
              <a:rPr lang="en-US" dirty="0" err="1" smtClean="0"/>
              <a:t>i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609600" y="5181600"/>
            <a:ext cx="3240314" cy="18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374571" y="5638800"/>
            <a:ext cx="206829" cy="16705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200400" y="6233746"/>
            <a:ext cx="206829" cy="16705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505200" y="6233746"/>
            <a:ext cx="206829" cy="1670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4038600" y="5715000"/>
            <a:ext cx="685800" cy="53340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67200" y="3852446"/>
            <a:ext cx="480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constraint solver can tell us this (YES/NO answer)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5334000" y="3352800"/>
            <a:ext cx="609600" cy="4572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105400" y="6477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953000" y="6553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953000" y="6324600"/>
            <a:ext cx="152400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05400" y="6245423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cannot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1" grpId="0" animBg="1"/>
      <p:bldP spid="45" grpId="0" animBg="1"/>
      <p:bldP spid="22" grpId="0" animBg="1"/>
      <p:bldP spid="25" grpId="0" animBg="1"/>
      <p:bldP spid="28" grpId="0" animBg="1"/>
      <p:bldP spid="14" grpId="0"/>
      <p:bldP spid="34" grpId="0"/>
      <p:bldP spid="46" grpId="0" animBg="1"/>
      <p:bldP spid="26" grpId="0" animBg="1"/>
      <p:bldP spid="23" grpId="0" animBg="1"/>
      <p:bldP spid="18" grpId="0"/>
      <p:bldP spid="20" grpId="0"/>
      <p:bldP spid="24" grpId="0" animBg="1"/>
      <p:bldP spid="27" grpId="0" animBg="1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apezoid 37"/>
          <p:cNvSpPr/>
          <p:nvPr/>
        </p:nvSpPr>
        <p:spPr>
          <a:xfrm>
            <a:off x="1600200" y="4572000"/>
            <a:ext cx="3200400" cy="1371600"/>
          </a:xfrm>
          <a:prstGeom prst="trapezoid">
            <a:avLst>
              <a:gd name="adj" fmla="val 51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3434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8288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4384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576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24000" y="58307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743200" y="58307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352800" y="58307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6764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5908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B21EF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44958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458200" cy="990600"/>
          </a:xfrm>
        </p:spPr>
        <p:txBody>
          <a:bodyPr>
            <a:normAutofit fontScale="90000"/>
          </a:bodyPr>
          <a:lstStyle/>
          <a:p>
            <a:r>
              <a:rPr lang="en-US" cap="small" dirty="0" err="1" smtClean="0"/>
              <a:t>SearchTreeSampler</a:t>
            </a:r>
            <a:r>
              <a:rPr lang="en-US" cap="small" dirty="0" smtClean="0"/>
              <a:t>: </a:t>
            </a:r>
            <a:br>
              <a:rPr lang="en-US" cap="small" dirty="0" smtClean="0"/>
            </a:br>
            <a:r>
              <a:rPr lang="en-US" cap="small" dirty="0" smtClean="0"/>
              <a:t>a recursive approach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Recursive idea:</a:t>
            </a:r>
          </a:p>
          <a:p>
            <a:pPr lvl="1"/>
            <a:r>
              <a:rPr lang="en-US" dirty="0" smtClean="0"/>
              <a:t>Suppose we have a way to sample </a:t>
            </a:r>
            <a:r>
              <a:rPr lang="en-US" dirty="0" err="1" smtClean="0">
                <a:solidFill>
                  <a:srgbClr val="7030A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n-1</a:t>
            </a:r>
          </a:p>
          <a:p>
            <a:pPr lvl="1"/>
            <a:r>
              <a:rPr lang="en-US" dirty="0" smtClean="0"/>
              <a:t>Can we sample </a:t>
            </a:r>
            <a:r>
              <a:rPr lang="en-US" dirty="0" err="1" smtClean="0">
                <a:solidFill>
                  <a:srgbClr val="FF000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 (= </a:t>
            </a:r>
            <a:r>
              <a:rPr lang="en-US" dirty="0" smtClean="0">
                <a:solidFill>
                  <a:srgbClr val="FF0000"/>
                </a:solidFill>
              </a:rPr>
              <a:t>solutions</a:t>
            </a:r>
            <a:r>
              <a:rPr lang="en-US" dirty="0" smtClean="0"/>
              <a:t>)?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1676400" y="57912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85800" y="2860119"/>
            <a:ext cx="80010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</a:t>
            </a:r>
            <a:r>
              <a:rPr lang="en-US" b="1" dirty="0" smtClean="0"/>
              <a:t>one</a:t>
            </a:r>
            <a:r>
              <a:rPr lang="en-US" dirty="0" smtClean="0"/>
              <a:t> (uniformly)</a:t>
            </a:r>
          </a:p>
          <a:p>
            <a:r>
              <a:rPr lang="en-US" i="1" dirty="0" smtClean="0"/>
              <a:t>S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descendants</a:t>
            </a:r>
            <a:r>
              <a:rPr lang="en-US" dirty="0" smtClean="0"/>
              <a:t> that can be extended to a solution (SAT solver)</a:t>
            </a:r>
          </a:p>
          <a:p>
            <a:r>
              <a:rPr lang="en-US" dirty="0" smtClean="0"/>
              <a:t>sample one from </a:t>
            </a:r>
            <a:r>
              <a:rPr lang="en-US" i="1" dirty="0" smtClean="0"/>
              <a:t>S</a:t>
            </a:r>
            <a:r>
              <a:rPr lang="en-US" dirty="0" smtClean="0"/>
              <a:t> and output</a:t>
            </a:r>
            <a:endParaRPr lang="en-US" i="1" dirty="0" smtClean="0"/>
          </a:p>
          <a:p>
            <a:endParaRPr lang="en-US" sz="500" dirty="0" smtClean="0"/>
          </a:p>
          <a:p>
            <a:r>
              <a:rPr lang="en-US" dirty="0" smtClean="0">
                <a:solidFill>
                  <a:srgbClr val="2B21EF"/>
                </a:solidFill>
              </a:rPr>
              <a:t>not uniform (some solutions are sampled twice as often)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39" name="Oval 38"/>
          <p:cNvSpPr/>
          <p:nvPr/>
        </p:nvSpPr>
        <p:spPr>
          <a:xfrm>
            <a:off x="47244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581400" y="5715000"/>
            <a:ext cx="457200" cy="381000"/>
          </a:xfrm>
          <a:prstGeom prst="ellipse">
            <a:avLst/>
          </a:prstGeom>
          <a:solidFill>
            <a:schemeClr val="tx2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962400" y="5943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S</a:t>
            </a:r>
            <a:endParaRPr lang="en-US" sz="1600" i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48200" y="1642646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pseudosolutions</a:t>
            </a:r>
            <a:r>
              <a:rPr lang="en-US" sz="1600" dirty="0" smtClean="0"/>
              <a:t> of level n are the </a:t>
            </a:r>
            <a:r>
              <a:rPr lang="en-US" sz="1600" dirty="0" smtClean="0">
                <a:solidFill>
                  <a:srgbClr val="FF0000"/>
                </a:solidFill>
              </a:rPr>
              <a:t>solutions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" y="5410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n-1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>
            <a:off x="609600" y="5789612"/>
            <a:ext cx="4114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09600" y="5410200"/>
            <a:ext cx="3962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rved Up Arrow 41"/>
          <p:cNvSpPr/>
          <p:nvPr/>
        </p:nvSpPr>
        <p:spPr>
          <a:xfrm>
            <a:off x="3733800" y="6096000"/>
            <a:ext cx="762000" cy="228600"/>
          </a:xfrm>
          <a:prstGeom prst="curvedUpArrow">
            <a:avLst/>
          </a:prstGeom>
          <a:solidFill>
            <a:srgbClr val="2B21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3505200" y="51816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105400" y="6477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4953000" y="6553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53000" y="6324600"/>
            <a:ext cx="152400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105400" y="6245423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cannot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9" grpId="0" animBg="1"/>
      <p:bldP spid="32" grpId="0" animBg="1"/>
      <p:bldP spid="33" grpId="0"/>
      <p:bldP spid="35" grpId="0"/>
      <p:bldP spid="42" grpId="0" animBg="1"/>
      <p:bldP spid="31" grpId="0" animBg="1"/>
      <p:bldP spid="43" grpId="0"/>
      <p:bldP spid="44" grpId="0" animBg="1"/>
      <p:bldP spid="45" grpId="0" animBg="1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apezoid 37"/>
          <p:cNvSpPr/>
          <p:nvPr/>
        </p:nvSpPr>
        <p:spPr>
          <a:xfrm>
            <a:off x="1600200" y="4572000"/>
            <a:ext cx="3200400" cy="1371600"/>
          </a:xfrm>
          <a:prstGeom prst="trapezoid">
            <a:avLst>
              <a:gd name="adj" fmla="val 51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3434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8288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4384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576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24000" y="58307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743200" y="58307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352800" y="58307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6764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5908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95800" y="55157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cap="small" dirty="0" err="1" smtClean="0"/>
              <a:t>SearchTreeSampler</a:t>
            </a:r>
            <a:r>
              <a:rPr lang="en-US" sz="3600" cap="small" dirty="0" smtClean="0"/>
              <a:t>: </a:t>
            </a:r>
            <a:br>
              <a:rPr lang="en-US" sz="3600" cap="small" dirty="0" smtClean="0"/>
            </a:br>
            <a:r>
              <a:rPr lang="en-US" sz="3600" cap="small" dirty="0" smtClean="0"/>
              <a:t>a recursive approach</a:t>
            </a:r>
            <a:endParaRPr lang="en-US" sz="36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Recursive idea:</a:t>
            </a:r>
          </a:p>
          <a:p>
            <a:pPr lvl="1"/>
            <a:r>
              <a:rPr lang="en-US" dirty="0" smtClean="0"/>
              <a:t>Suppose we have a way to sample </a:t>
            </a:r>
            <a:r>
              <a:rPr lang="en-US" dirty="0" err="1" smtClean="0">
                <a:solidFill>
                  <a:srgbClr val="7030A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n-1</a:t>
            </a:r>
          </a:p>
          <a:p>
            <a:pPr lvl="1"/>
            <a:r>
              <a:rPr lang="en-US" dirty="0" smtClean="0"/>
              <a:t>Can we sample </a:t>
            </a:r>
            <a:r>
              <a:rPr lang="en-US" dirty="0" err="1" smtClean="0">
                <a:solidFill>
                  <a:srgbClr val="FF000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 (= </a:t>
            </a:r>
            <a:r>
              <a:rPr lang="en-US" dirty="0" smtClean="0">
                <a:solidFill>
                  <a:srgbClr val="FF0000"/>
                </a:solidFill>
              </a:rPr>
              <a:t>solutions</a:t>
            </a:r>
            <a:r>
              <a:rPr lang="en-US" dirty="0" smtClean="0"/>
              <a:t>)?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1676400" y="57912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85800" y="2819400"/>
            <a:ext cx="7848600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</a:t>
            </a:r>
            <a:r>
              <a:rPr lang="en-US" b="1" dirty="0" smtClean="0"/>
              <a:t>all </a:t>
            </a:r>
            <a:r>
              <a:rPr lang="en-US" dirty="0" err="1" smtClean="0">
                <a:solidFill>
                  <a:srgbClr val="7030A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n-1</a:t>
            </a:r>
            <a:endParaRPr lang="en-US" b="1" dirty="0" smtClean="0"/>
          </a:p>
          <a:p>
            <a:r>
              <a:rPr lang="en-US" i="1" dirty="0" smtClean="0"/>
              <a:t>S</a:t>
            </a:r>
            <a:r>
              <a:rPr lang="en-US" dirty="0" smtClean="0"/>
              <a:t> = union of </a:t>
            </a:r>
            <a:r>
              <a:rPr lang="en-US" dirty="0" smtClean="0">
                <a:solidFill>
                  <a:srgbClr val="FF0000"/>
                </a:solidFill>
              </a:rPr>
              <a:t>descendants</a:t>
            </a:r>
            <a:r>
              <a:rPr lang="en-US" dirty="0" smtClean="0"/>
              <a:t> that can be extended to a solution (SAT solver)</a:t>
            </a:r>
          </a:p>
          <a:p>
            <a:r>
              <a:rPr lang="en-US" dirty="0" smtClean="0"/>
              <a:t>sample one from </a:t>
            </a:r>
            <a:r>
              <a:rPr lang="en-US" i="1" dirty="0" smtClean="0"/>
              <a:t>S</a:t>
            </a:r>
            <a:r>
              <a:rPr lang="en-US" dirty="0" smtClean="0"/>
              <a:t> and output</a:t>
            </a:r>
            <a:endParaRPr lang="en-US" i="1" dirty="0" smtClean="0"/>
          </a:p>
          <a:p>
            <a:endParaRPr lang="en-US" sz="500" dirty="0" smtClean="0"/>
          </a:p>
          <a:p>
            <a:r>
              <a:rPr lang="en-US" dirty="0" smtClean="0">
                <a:solidFill>
                  <a:srgbClr val="2B21EF"/>
                </a:solidFill>
              </a:rPr>
              <a:t>perfectly uniform, but still inefficient (</a:t>
            </a:r>
            <a:r>
              <a:rPr lang="en-US" i="1" dirty="0" smtClean="0">
                <a:solidFill>
                  <a:srgbClr val="2B21EF"/>
                </a:solidFill>
              </a:rPr>
              <a:t>S</a:t>
            </a:r>
            <a:r>
              <a:rPr lang="en-US" dirty="0" smtClean="0">
                <a:solidFill>
                  <a:srgbClr val="2B21EF"/>
                </a:solidFill>
              </a:rPr>
              <a:t> might be too big)</a:t>
            </a:r>
            <a:endParaRPr lang="en-US" sz="2000" dirty="0" smtClean="0">
              <a:solidFill>
                <a:srgbClr val="2B21EF"/>
              </a:solidFill>
            </a:endParaRPr>
          </a:p>
          <a:p>
            <a:endParaRPr lang="en-US" sz="2000" dirty="0"/>
          </a:p>
        </p:txBody>
      </p:sp>
      <p:sp>
        <p:nvSpPr>
          <p:cNvPr id="39" name="Oval 38"/>
          <p:cNvSpPr/>
          <p:nvPr/>
        </p:nvSpPr>
        <p:spPr>
          <a:xfrm>
            <a:off x="4724400" y="58307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57200" y="5410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n-1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09600" y="5789612"/>
            <a:ext cx="4114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9600" y="5410200"/>
            <a:ext cx="3962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own Arrow 31"/>
          <p:cNvSpPr/>
          <p:nvPr/>
        </p:nvSpPr>
        <p:spPr>
          <a:xfrm>
            <a:off x="3505200" y="51816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4495800" y="51816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2590800" y="51816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1676400" y="51816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1570979" y="5652301"/>
            <a:ext cx="3632052" cy="629769"/>
          </a:xfrm>
          <a:custGeom>
            <a:avLst/>
            <a:gdLst>
              <a:gd name="connsiteX0" fmla="*/ 162128 w 3632052"/>
              <a:gd name="connsiteY0" fmla="*/ 512811 h 629769"/>
              <a:gd name="connsiteX1" fmla="*/ 172761 w 3632052"/>
              <a:gd name="connsiteY1" fmla="*/ 257629 h 629769"/>
              <a:gd name="connsiteX2" fmla="*/ 183393 w 3632052"/>
              <a:gd name="connsiteY2" fmla="*/ 215099 h 629769"/>
              <a:gd name="connsiteX3" fmla="*/ 194026 w 3632052"/>
              <a:gd name="connsiteY3" fmla="*/ 130039 h 629769"/>
              <a:gd name="connsiteX4" fmla="*/ 204658 w 3632052"/>
              <a:gd name="connsiteY4" fmla="*/ 87508 h 629769"/>
              <a:gd name="connsiteX5" fmla="*/ 215291 w 3632052"/>
              <a:gd name="connsiteY5" fmla="*/ 55611 h 629769"/>
              <a:gd name="connsiteX6" fmla="*/ 257821 w 3632052"/>
              <a:gd name="connsiteY6" fmla="*/ 44978 h 629769"/>
              <a:gd name="connsiteX7" fmla="*/ 332249 w 3632052"/>
              <a:gd name="connsiteY7" fmla="*/ 13080 h 629769"/>
              <a:gd name="connsiteX8" fmla="*/ 374779 w 3632052"/>
              <a:gd name="connsiteY8" fmla="*/ 2448 h 629769"/>
              <a:gd name="connsiteX9" fmla="*/ 555533 w 3632052"/>
              <a:gd name="connsiteY9" fmla="*/ 44978 h 629769"/>
              <a:gd name="connsiteX10" fmla="*/ 587430 w 3632052"/>
              <a:gd name="connsiteY10" fmla="*/ 87508 h 629769"/>
              <a:gd name="connsiteX11" fmla="*/ 608695 w 3632052"/>
              <a:gd name="connsiteY11" fmla="*/ 183201 h 629769"/>
              <a:gd name="connsiteX12" fmla="*/ 629961 w 3632052"/>
              <a:gd name="connsiteY12" fmla="*/ 268262 h 629769"/>
              <a:gd name="connsiteX13" fmla="*/ 640593 w 3632052"/>
              <a:gd name="connsiteY13" fmla="*/ 374587 h 629769"/>
              <a:gd name="connsiteX14" fmla="*/ 661858 w 3632052"/>
              <a:gd name="connsiteY14" fmla="*/ 406485 h 629769"/>
              <a:gd name="connsiteX15" fmla="*/ 672491 w 3632052"/>
              <a:gd name="connsiteY15" fmla="*/ 438383 h 629769"/>
              <a:gd name="connsiteX16" fmla="*/ 715021 w 3632052"/>
              <a:gd name="connsiteY16" fmla="*/ 427750 h 629769"/>
              <a:gd name="connsiteX17" fmla="*/ 736286 w 3632052"/>
              <a:gd name="connsiteY17" fmla="*/ 395852 h 629769"/>
              <a:gd name="connsiteX18" fmla="*/ 757551 w 3632052"/>
              <a:gd name="connsiteY18" fmla="*/ 310792 h 629769"/>
              <a:gd name="connsiteX19" fmla="*/ 778816 w 3632052"/>
              <a:gd name="connsiteY19" fmla="*/ 278894 h 629769"/>
              <a:gd name="connsiteX20" fmla="*/ 789449 w 3632052"/>
              <a:gd name="connsiteY20" fmla="*/ 236364 h 629769"/>
              <a:gd name="connsiteX21" fmla="*/ 800081 w 3632052"/>
              <a:gd name="connsiteY21" fmla="*/ 183201 h 629769"/>
              <a:gd name="connsiteX22" fmla="*/ 821347 w 3632052"/>
              <a:gd name="connsiteY22" fmla="*/ 161936 h 629769"/>
              <a:gd name="connsiteX23" fmla="*/ 842612 w 3632052"/>
              <a:gd name="connsiteY23" fmla="*/ 130039 h 629769"/>
              <a:gd name="connsiteX24" fmla="*/ 906407 w 3632052"/>
              <a:gd name="connsiteY24" fmla="*/ 76876 h 629769"/>
              <a:gd name="connsiteX25" fmla="*/ 1044630 w 3632052"/>
              <a:gd name="connsiteY25" fmla="*/ 87508 h 629769"/>
              <a:gd name="connsiteX26" fmla="*/ 1119058 w 3632052"/>
              <a:gd name="connsiteY26" fmla="*/ 108773 h 629769"/>
              <a:gd name="connsiteX27" fmla="*/ 1129691 w 3632052"/>
              <a:gd name="connsiteY27" fmla="*/ 151304 h 629769"/>
              <a:gd name="connsiteX28" fmla="*/ 1140323 w 3632052"/>
              <a:gd name="connsiteY28" fmla="*/ 449015 h 629769"/>
              <a:gd name="connsiteX29" fmla="*/ 1172221 w 3632052"/>
              <a:gd name="connsiteY29" fmla="*/ 480913 h 629769"/>
              <a:gd name="connsiteX30" fmla="*/ 1257281 w 3632052"/>
              <a:gd name="connsiteY30" fmla="*/ 491546 h 629769"/>
              <a:gd name="connsiteX31" fmla="*/ 1501830 w 3632052"/>
              <a:gd name="connsiteY31" fmla="*/ 512811 h 629769"/>
              <a:gd name="connsiteX32" fmla="*/ 1799542 w 3632052"/>
              <a:gd name="connsiteY32" fmla="*/ 502178 h 629769"/>
              <a:gd name="connsiteX33" fmla="*/ 1863337 w 3632052"/>
              <a:gd name="connsiteY33" fmla="*/ 470280 h 629769"/>
              <a:gd name="connsiteX34" fmla="*/ 1895235 w 3632052"/>
              <a:gd name="connsiteY34" fmla="*/ 427750 h 629769"/>
              <a:gd name="connsiteX35" fmla="*/ 1969663 w 3632052"/>
              <a:gd name="connsiteY35" fmla="*/ 385220 h 629769"/>
              <a:gd name="connsiteX36" fmla="*/ 2001561 w 3632052"/>
              <a:gd name="connsiteY36" fmla="*/ 363955 h 629769"/>
              <a:gd name="connsiteX37" fmla="*/ 2044091 w 3632052"/>
              <a:gd name="connsiteY37" fmla="*/ 300159 h 629769"/>
              <a:gd name="connsiteX38" fmla="*/ 2075988 w 3632052"/>
              <a:gd name="connsiteY38" fmla="*/ 204466 h 629769"/>
              <a:gd name="connsiteX39" fmla="*/ 2086621 w 3632052"/>
              <a:gd name="connsiteY39" fmla="*/ 172569 h 629769"/>
              <a:gd name="connsiteX40" fmla="*/ 2097254 w 3632052"/>
              <a:gd name="connsiteY40" fmla="*/ 140671 h 629769"/>
              <a:gd name="connsiteX41" fmla="*/ 2139784 w 3632052"/>
              <a:gd name="connsiteY41" fmla="*/ 130039 h 629769"/>
              <a:gd name="connsiteX42" fmla="*/ 2161049 w 3632052"/>
              <a:gd name="connsiteY42" fmla="*/ 108773 h 629769"/>
              <a:gd name="connsiteX43" fmla="*/ 2352435 w 3632052"/>
              <a:gd name="connsiteY43" fmla="*/ 130039 h 629769"/>
              <a:gd name="connsiteX44" fmla="*/ 2373700 w 3632052"/>
              <a:gd name="connsiteY44" fmla="*/ 161936 h 629769"/>
              <a:gd name="connsiteX45" fmla="*/ 2405598 w 3632052"/>
              <a:gd name="connsiteY45" fmla="*/ 183201 h 629769"/>
              <a:gd name="connsiteX46" fmla="*/ 2437495 w 3632052"/>
              <a:gd name="connsiteY46" fmla="*/ 257629 h 629769"/>
              <a:gd name="connsiteX47" fmla="*/ 2458761 w 3632052"/>
              <a:gd name="connsiteY47" fmla="*/ 395852 h 629769"/>
              <a:gd name="connsiteX48" fmla="*/ 2511923 w 3632052"/>
              <a:gd name="connsiteY48" fmla="*/ 438383 h 629769"/>
              <a:gd name="connsiteX49" fmla="*/ 2671412 w 3632052"/>
              <a:gd name="connsiteY49" fmla="*/ 427750 h 629769"/>
              <a:gd name="connsiteX50" fmla="*/ 2692677 w 3632052"/>
              <a:gd name="connsiteY50" fmla="*/ 395852 h 629769"/>
              <a:gd name="connsiteX51" fmla="*/ 2703309 w 3632052"/>
              <a:gd name="connsiteY51" fmla="*/ 321425 h 629769"/>
              <a:gd name="connsiteX52" fmla="*/ 2713942 w 3632052"/>
              <a:gd name="connsiteY52" fmla="*/ 289527 h 629769"/>
              <a:gd name="connsiteX53" fmla="*/ 2724574 w 3632052"/>
              <a:gd name="connsiteY53" fmla="*/ 236364 h 629769"/>
              <a:gd name="connsiteX54" fmla="*/ 2756472 w 3632052"/>
              <a:gd name="connsiteY54" fmla="*/ 204466 h 629769"/>
              <a:gd name="connsiteX55" fmla="*/ 2852165 w 3632052"/>
              <a:gd name="connsiteY55" fmla="*/ 151304 h 629769"/>
              <a:gd name="connsiteX56" fmla="*/ 2969123 w 3632052"/>
              <a:gd name="connsiteY56" fmla="*/ 140671 h 629769"/>
              <a:gd name="connsiteX57" fmla="*/ 3458221 w 3632052"/>
              <a:gd name="connsiteY57" fmla="*/ 140671 h 629769"/>
              <a:gd name="connsiteX58" fmla="*/ 3522016 w 3632052"/>
              <a:gd name="connsiteY58" fmla="*/ 161936 h 629769"/>
              <a:gd name="connsiteX59" fmla="*/ 3553914 w 3632052"/>
              <a:gd name="connsiteY59" fmla="*/ 183201 h 629769"/>
              <a:gd name="connsiteX60" fmla="*/ 3575179 w 3632052"/>
              <a:gd name="connsiteY60" fmla="*/ 215099 h 629769"/>
              <a:gd name="connsiteX61" fmla="*/ 3607077 w 3632052"/>
              <a:gd name="connsiteY61" fmla="*/ 310792 h 629769"/>
              <a:gd name="connsiteX62" fmla="*/ 3564547 w 3632052"/>
              <a:gd name="connsiteY62" fmla="*/ 502178 h 629769"/>
              <a:gd name="connsiteX63" fmla="*/ 3522016 w 3632052"/>
              <a:gd name="connsiteY63" fmla="*/ 512811 h 629769"/>
              <a:gd name="connsiteX64" fmla="*/ 3490119 w 3632052"/>
              <a:gd name="connsiteY64" fmla="*/ 544708 h 629769"/>
              <a:gd name="connsiteX65" fmla="*/ 3341263 w 3632052"/>
              <a:gd name="connsiteY65" fmla="*/ 576606 h 629769"/>
              <a:gd name="connsiteX66" fmla="*/ 2575719 w 3632052"/>
              <a:gd name="connsiteY66" fmla="*/ 587239 h 629769"/>
              <a:gd name="connsiteX67" fmla="*/ 2490658 w 3632052"/>
              <a:gd name="connsiteY67" fmla="*/ 597871 h 629769"/>
              <a:gd name="connsiteX68" fmla="*/ 2458761 w 3632052"/>
              <a:gd name="connsiteY68" fmla="*/ 619136 h 629769"/>
              <a:gd name="connsiteX69" fmla="*/ 2363068 w 3632052"/>
              <a:gd name="connsiteY69" fmla="*/ 629769 h 629769"/>
              <a:gd name="connsiteX70" fmla="*/ 1565626 w 3632052"/>
              <a:gd name="connsiteY70" fmla="*/ 619136 h 629769"/>
              <a:gd name="connsiteX71" fmla="*/ 587430 w 3632052"/>
              <a:gd name="connsiteY71" fmla="*/ 608504 h 629769"/>
              <a:gd name="connsiteX72" fmla="*/ 438574 w 3632052"/>
              <a:gd name="connsiteY72" fmla="*/ 587239 h 629769"/>
              <a:gd name="connsiteX73" fmla="*/ 194026 w 3632052"/>
              <a:gd name="connsiteY73" fmla="*/ 565973 h 629769"/>
              <a:gd name="connsiteX74" fmla="*/ 162128 w 3632052"/>
              <a:gd name="connsiteY74" fmla="*/ 544708 h 629769"/>
              <a:gd name="connsiteX75" fmla="*/ 162128 w 3632052"/>
              <a:gd name="connsiteY75" fmla="*/ 512811 h 62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632052" h="629769">
                <a:moveTo>
                  <a:pt x="162128" y="512811"/>
                </a:moveTo>
                <a:cubicBezTo>
                  <a:pt x="163900" y="464965"/>
                  <a:pt x="166695" y="342547"/>
                  <a:pt x="172761" y="257629"/>
                </a:cubicBezTo>
                <a:cubicBezTo>
                  <a:pt x="173802" y="243053"/>
                  <a:pt x="180991" y="229513"/>
                  <a:pt x="183393" y="215099"/>
                </a:cubicBezTo>
                <a:cubicBezTo>
                  <a:pt x="188091" y="186914"/>
                  <a:pt x="189328" y="158224"/>
                  <a:pt x="194026" y="130039"/>
                </a:cubicBezTo>
                <a:cubicBezTo>
                  <a:pt x="196428" y="115625"/>
                  <a:pt x="200643" y="101559"/>
                  <a:pt x="204658" y="87508"/>
                </a:cubicBezTo>
                <a:cubicBezTo>
                  <a:pt x="207737" y="76732"/>
                  <a:pt x="206539" y="62612"/>
                  <a:pt x="215291" y="55611"/>
                </a:cubicBezTo>
                <a:cubicBezTo>
                  <a:pt x="226702" y="46482"/>
                  <a:pt x="243770" y="48992"/>
                  <a:pt x="257821" y="44978"/>
                </a:cubicBezTo>
                <a:cubicBezTo>
                  <a:pt x="331765" y="23851"/>
                  <a:pt x="241498" y="47112"/>
                  <a:pt x="332249" y="13080"/>
                </a:cubicBezTo>
                <a:cubicBezTo>
                  <a:pt x="345931" y="7949"/>
                  <a:pt x="360602" y="5992"/>
                  <a:pt x="374779" y="2448"/>
                </a:cubicBezTo>
                <a:cubicBezTo>
                  <a:pt x="424013" y="9481"/>
                  <a:pt x="510555" y="0"/>
                  <a:pt x="555533" y="44978"/>
                </a:cubicBezTo>
                <a:cubicBezTo>
                  <a:pt x="568063" y="57508"/>
                  <a:pt x="576798" y="73331"/>
                  <a:pt x="587430" y="87508"/>
                </a:cubicBezTo>
                <a:cubicBezTo>
                  <a:pt x="594736" y="124038"/>
                  <a:pt x="598687" y="148174"/>
                  <a:pt x="608695" y="183201"/>
                </a:cubicBezTo>
                <a:cubicBezTo>
                  <a:pt x="630494" y="259499"/>
                  <a:pt x="608340" y="160160"/>
                  <a:pt x="629961" y="268262"/>
                </a:cubicBezTo>
                <a:cubicBezTo>
                  <a:pt x="633505" y="303704"/>
                  <a:pt x="632584" y="339881"/>
                  <a:pt x="640593" y="374587"/>
                </a:cubicBezTo>
                <a:cubicBezTo>
                  <a:pt x="643466" y="387039"/>
                  <a:pt x="656143" y="395055"/>
                  <a:pt x="661858" y="406485"/>
                </a:cubicBezTo>
                <a:cubicBezTo>
                  <a:pt x="666870" y="416510"/>
                  <a:pt x="668947" y="427750"/>
                  <a:pt x="672491" y="438383"/>
                </a:cubicBezTo>
                <a:cubicBezTo>
                  <a:pt x="686668" y="434839"/>
                  <a:pt x="702862" y="435856"/>
                  <a:pt x="715021" y="427750"/>
                </a:cubicBezTo>
                <a:cubicBezTo>
                  <a:pt x="725654" y="420661"/>
                  <a:pt x="730571" y="407282"/>
                  <a:pt x="736286" y="395852"/>
                </a:cubicBezTo>
                <a:cubicBezTo>
                  <a:pt x="755966" y="356493"/>
                  <a:pt x="739349" y="359332"/>
                  <a:pt x="757551" y="310792"/>
                </a:cubicBezTo>
                <a:cubicBezTo>
                  <a:pt x="762038" y="298827"/>
                  <a:pt x="771728" y="289527"/>
                  <a:pt x="778816" y="278894"/>
                </a:cubicBezTo>
                <a:cubicBezTo>
                  <a:pt x="782360" y="264717"/>
                  <a:pt x="786279" y="250629"/>
                  <a:pt x="789449" y="236364"/>
                </a:cubicBezTo>
                <a:cubicBezTo>
                  <a:pt x="793369" y="218722"/>
                  <a:pt x="792962" y="199812"/>
                  <a:pt x="800081" y="183201"/>
                </a:cubicBezTo>
                <a:cubicBezTo>
                  <a:pt x="804030" y="173987"/>
                  <a:pt x="815085" y="169764"/>
                  <a:pt x="821347" y="161936"/>
                </a:cubicBezTo>
                <a:cubicBezTo>
                  <a:pt x="829330" y="151958"/>
                  <a:pt x="834431" y="139856"/>
                  <a:pt x="842612" y="130039"/>
                </a:cubicBezTo>
                <a:cubicBezTo>
                  <a:pt x="868197" y="99336"/>
                  <a:pt x="875041" y="97786"/>
                  <a:pt x="906407" y="76876"/>
                </a:cubicBezTo>
                <a:cubicBezTo>
                  <a:pt x="952481" y="80420"/>
                  <a:pt x="998736" y="82109"/>
                  <a:pt x="1044630" y="87508"/>
                </a:cubicBezTo>
                <a:cubicBezTo>
                  <a:pt x="1065260" y="89935"/>
                  <a:pt x="1098433" y="101898"/>
                  <a:pt x="1119058" y="108773"/>
                </a:cubicBezTo>
                <a:cubicBezTo>
                  <a:pt x="1122602" y="122950"/>
                  <a:pt x="1128779" y="136719"/>
                  <a:pt x="1129691" y="151304"/>
                </a:cubicBezTo>
                <a:cubicBezTo>
                  <a:pt x="1135885" y="250411"/>
                  <a:pt x="1127615" y="350531"/>
                  <a:pt x="1140323" y="449015"/>
                </a:cubicBezTo>
                <a:cubicBezTo>
                  <a:pt x="1142247" y="463928"/>
                  <a:pt x="1158089" y="475774"/>
                  <a:pt x="1172221" y="480913"/>
                </a:cubicBezTo>
                <a:cubicBezTo>
                  <a:pt x="1199075" y="490678"/>
                  <a:pt x="1228994" y="487505"/>
                  <a:pt x="1257281" y="491546"/>
                </a:cubicBezTo>
                <a:cubicBezTo>
                  <a:pt x="1415542" y="514155"/>
                  <a:pt x="1201763" y="495159"/>
                  <a:pt x="1501830" y="512811"/>
                </a:cubicBezTo>
                <a:cubicBezTo>
                  <a:pt x="1601067" y="509267"/>
                  <a:pt x="1700447" y="508571"/>
                  <a:pt x="1799542" y="502178"/>
                </a:cubicBezTo>
                <a:cubicBezTo>
                  <a:pt x="1818033" y="500985"/>
                  <a:pt x="1851223" y="482394"/>
                  <a:pt x="1863337" y="470280"/>
                </a:cubicBezTo>
                <a:cubicBezTo>
                  <a:pt x="1875867" y="457749"/>
                  <a:pt x="1882704" y="440280"/>
                  <a:pt x="1895235" y="427750"/>
                </a:cubicBezTo>
                <a:cubicBezTo>
                  <a:pt x="1912504" y="410481"/>
                  <a:pt x="1950205" y="396339"/>
                  <a:pt x="1969663" y="385220"/>
                </a:cubicBezTo>
                <a:cubicBezTo>
                  <a:pt x="1980758" y="378880"/>
                  <a:pt x="1990928" y="371043"/>
                  <a:pt x="2001561" y="363955"/>
                </a:cubicBezTo>
                <a:cubicBezTo>
                  <a:pt x="2015738" y="342690"/>
                  <a:pt x="2036009" y="324405"/>
                  <a:pt x="2044091" y="300159"/>
                </a:cubicBezTo>
                <a:lnTo>
                  <a:pt x="2075988" y="204466"/>
                </a:lnTo>
                <a:lnTo>
                  <a:pt x="2086621" y="172569"/>
                </a:lnTo>
                <a:cubicBezTo>
                  <a:pt x="2090165" y="161936"/>
                  <a:pt x="2086381" y="143389"/>
                  <a:pt x="2097254" y="140671"/>
                </a:cubicBezTo>
                <a:lnTo>
                  <a:pt x="2139784" y="130039"/>
                </a:lnTo>
                <a:cubicBezTo>
                  <a:pt x="2146872" y="122950"/>
                  <a:pt x="2151042" y="109362"/>
                  <a:pt x="2161049" y="108773"/>
                </a:cubicBezTo>
                <a:cubicBezTo>
                  <a:pt x="2277105" y="101946"/>
                  <a:pt x="2281479" y="106386"/>
                  <a:pt x="2352435" y="130039"/>
                </a:cubicBezTo>
                <a:cubicBezTo>
                  <a:pt x="2359523" y="140671"/>
                  <a:pt x="2364664" y="152900"/>
                  <a:pt x="2373700" y="161936"/>
                </a:cubicBezTo>
                <a:cubicBezTo>
                  <a:pt x="2382736" y="170972"/>
                  <a:pt x="2397417" y="173384"/>
                  <a:pt x="2405598" y="183201"/>
                </a:cubicBezTo>
                <a:cubicBezTo>
                  <a:pt x="2420196" y="200719"/>
                  <a:pt x="2430109" y="235469"/>
                  <a:pt x="2437495" y="257629"/>
                </a:cubicBezTo>
                <a:cubicBezTo>
                  <a:pt x="2438185" y="263842"/>
                  <a:pt x="2445606" y="369541"/>
                  <a:pt x="2458761" y="395852"/>
                </a:cubicBezTo>
                <a:cubicBezTo>
                  <a:pt x="2466337" y="411004"/>
                  <a:pt x="2500652" y="430869"/>
                  <a:pt x="2511923" y="438383"/>
                </a:cubicBezTo>
                <a:cubicBezTo>
                  <a:pt x="2565086" y="434839"/>
                  <a:pt x="2619547" y="439954"/>
                  <a:pt x="2671412" y="427750"/>
                </a:cubicBezTo>
                <a:cubicBezTo>
                  <a:pt x="2683851" y="424823"/>
                  <a:pt x="2689005" y="408092"/>
                  <a:pt x="2692677" y="395852"/>
                </a:cubicBezTo>
                <a:cubicBezTo>
                  <a:pt x="2699878" y="371848"/>
                  <a:pt x="2698394" y="345999"/>
                  <a:pt x="2703309" y="321425"/>
                </a:cubicBezTo>
                <a:cubicBezTo>
                  <a:pt x="2705507" y="310435"/>
                  <a:pt x="2711224" y="300400"/>
                  <a:pt x="2713942" y="289527"/>
                </a:cubicBezTo>
                <a:cubicBezTo>
                  <a:pt x="2718325" y="271995"/>
                  <a:pt x="2716492" y="252528"/>
                  <a:pt x="2724574" y="236364"/>
                </a:cubicBezTo>
                <a:cubicBezTo>
                  <a:pt x="2731299" y="222915"/>
                  <a:pt x="2744603" y="213698"/>
                  <a:pt x="2756472" y="204466"/>
                </a:cubicBezTo>
                <a:cubicBezTo>
                  <a:pt x="2778389" y="187419"/>
                  <a:pt x="2818476" y="156117"/>
                  <a:pt x="2852165" y="151304"/>
                </a:cubicBezTo>
                <a:cubicBezTo>
                  <a:pt x="2890918" y="145768"/>
                  <a:pt x="2930137" y="144215"/>
                  <a:pt x="2969123" y="140671"/>
                </a:cubicBezTo>
                <a:cubicBezTo>
                  <a:pt x="3150503" y="95329"/>
                  <a:pt x="3054146" y="115417"/>
                  <a:pt x="3458221" y="140671"/>
                </a:cubicBezTo>
                <a:cubicBezTo>
                  <a:pt x="3480593" y="142069"/>
                  <a:pt x="3522016" y="161936"/>
                  <a:pt x="3522016" y="161936"/>
                </a:cubicBezTo>
                <a:cubicBezTo>
                  <a:pt x="3532649" y="169024"/>
                  <a:pt x="3544878" y="174165"/>
                  <a:pt x="3553914" y="183201"/>
                </a:cubicBezTo>
                <a:cubicBezTo>
                  <a:pt x="3562950" y="192237"/>
                  <a:pt x="3569464" y="203669"/>
                  <a:pt x="3575179" y="215099"/>
                </a:cubicBezTo>
                <a:cubicBezTo>
                  <a:pt x="3595197" y="255136"/>
                  <a:pt x="3596924" y="270184"/>
                  <a:pt x="3607077" y="310792"/>
                </a:cubicBezTo>
                <a:cubicBezTo>
                  <a:pt x="3602767" y="375442"/>
                  <a:pt x="3632052" y="463603"/>
                  <a:pt x="3564547" y="502178"/>
                </a:cubicBezTo>
                <a:cubicBezTo>
                  <a:pt x="3551859" y="509428"/>
                  <a:pt x="3536193" y="509267"/>
                  <a:pt x="3522016" y="512811"/>
                </a:cubicBezTo>
                <a:cubicBezTo>
                  <a:pt x="3511384" y="523443"/>
                  <a:pt x="3502355" y="535968"/>
                  <a:pt x="3490119" y="544708"/>
                </a:cubicBezTo>
                <a:cubicBezTo>
                  <a:pt x="3444791" y="577085"/>
                  <a:pt x="3398054" y="575221"/>
                  <a:pt x="3341263" y="576606"/>
                </a:cubicBezTo>
                <a:cubicBezTo>
                  <a:pt x="3086133" y="582829"/>
                  <a:pt x="2830900" y="583695"/>
                  <a:pt x="2575719" y="587239"/>
                </a:cubicBezTo>
                <a:cubicBezTo>
                  <a:pt x="2547365" y="590783"/>
                  <a:pt x="2518225" y="590353"/>
                  <a:pt x="2490658" y="597871"/>
                </a:cubicBezTo>
                <a:cubicBezTo>
                  <a:pt x="2478330" y="601233"/>
                  <a:pt x="2471158" y="616037"/>
                  <a:pt x="2458761" y="619136"/>
                </a:cubicBezTo>
                <a:cubicBezTo>
                  <a:pt x="2427625" y="626920"/>
                  <a:pt x="2394966" y="626225"/>
                  <a:pt x="2363068" y="629769"/>
                </a:cubicBezTo>
                <a:lnTo>
                  <a:pt x="1565626" y="619136"/>
                </a:lnTo>
                <a:lnTo>
                  <a:pt x="587430" y="608504"/>
                </a:lnTo>
                <a:cubicBezTo>
                  <a:pt x="415790" y="605105"/>
                  <a:pt x="555859" y="598967"/>
                  <a:pt x="438574" y="587239"/>
                </a:cubicBezTo>
                <a:cubicBezTo>
                  <a:pt x="0" y="543382"/>
                  <a:pt x="466337" y="600013"/>
                  <a:pt x="194026" y="565973"/>
                </a:cubicBezTo>
                <a:cubicBezTo>
                  <a:pt x="183393" y="558885"/>
                  <a:pt x="171164" y="553744"/>
                  <a:pt x="162128" y="544708"/>
                </a:cubicBezTo>
                <a:cubicBezTo>
                  <a:pt x="127282" y="509862"/>
                  <a:pt x="160356" y="560657"/>
                  <a:pt x="162128" y="512811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181600" y="5909846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S</a:t>
            </a:r>
            <a:endParaRPr lang="en-US" sz="1600" i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48200" y="1642646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pseudosolutions</a:t>
            </a:r>
            <a:r>
              <a:rPr lang="en-US" sz="1600" dirty="0" smtClean="0"/>
              <a:t> of level n are the </a:t>
            </a:r>
            <a:r>
              <a:rPr lang="en-US" sz="1600" dirty="0" smtClean="0">
                <a:solidFill>
                  <a:srgbClr val="FF0000"/>
                </a:solidFill>
              </a:rPr>
              <a:t>solutions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105400" y="6477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953000" y="6553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953000" y="6324600"/>
            <a:ext cx="152400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5105400" y="6245423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cannot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9" grpId="0" animBg="1"/>
      <p:bldP spid="31" grpId="0"/>
      <p:bldP spid="32" grpId="0" animBg="1"/>
      <p:bldP spid="34" grpId="0" animBg="1"/>
      <p:bldP spid="40" grpId="0" animBg="1"/>
      <p:bldP spid="41" grpId="0" animBg="1"/>
      <p:bldP spid="44" grpId="0" animBg="1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838200" y="3962400"/>
            <a:ext cx="3429000" cy="685800"/>
          </a:xfrm>
          <a:prstGeom prst="rect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apezoid 37"/>
          <p:cNvSpPr/>
          <p:nvPr/>
        </p:nvSpPr>
        <p:spPr>
          <a:xfrm>
            <a:off x="1600200" y="4876800"/>
            <a:ext cx="3200400" cy="1371600"/>
          </a:xfrm>
          <a:prstGeom prst="trapezoid">
            <a:avLst>
              <a:gd name="adj" fmla="val 51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343400" y="61355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828800" y="61355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438400" y="61355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57600" y="61355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24000" y="61355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743200" y="61355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352800" y="6135565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752600" y="5715000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590800" y="5715000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5715000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19600" y="5715000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82000" cy="990600"/>
          </a:xfrm>
        </p:spPr>
        <p:txBody>
          <a:bodyPr>
            <a:noAutofit/>
          </a:bodyPr>
          <a:lstStyle/>
          <a:p>
            <a:r>
              <a:rPr lang="en-US" sz="3600" cap="small" dirty="0" err="1" smtClean="0"/>
              <a:t>SearchTreeSampler</a:t>
            </a:r>
            <a:r>
              <a:rPr lang="en-US" sz="3600" cap="small" dirty="0" smtClean="0"/>
              <a:t>: </a:t>
            </a:r>
            <a:br>
              <a:rPr lang="en-US" sz="3600" cap="small" dirty="0" smtClean="0"/>
            </a:br>
            <a:r>
              <a:rPr lang="en-US" sz="3600" cap="small" dirty="0" smtClean="0"/>
              <a:t>a recursive approach</a:t>
            </a:r>
            <a:endParaRPr lang="en-US" sz="36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Recursive idea:</a:t>
            </a:r>
          </a:p>
          <a:p>
            <a:pPr lvl="1"/>
            <a:r>
              <a:rPr lang="en-US" dirty="0" smtClean="0"/>
              <a:t>Suppose we have a way to sample </a:t>
            </a:r>
            <a:r>
              <a:rPr lang="en-US" dirty="0" err="1" smtClean="0">
                <a:solidFill>
                  <a:srgbClr val="7030A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n-1</a:t>
            </a:r>
          </a:p>
          <a:p>
            <a:pPr lvl="1"/>
            <a:r>
              <a:rPr lang="en-US" dirty="0" smtClean="0"/>
              <a:t>Can we sample </a:t>
            </a:r>
            <a:r>
              <a:rPr lang="en-US" dirty="0" err="1" smtClean="0">
                <a:solidFill>
                  <a:srgbClr val="FF000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 (= </a:t>
            </a:r>
            <a:r>
              <a:rPr lang="en-US" dirty="0" smtClean="0">
                <a:solidFill>
                  <a:srgbClr val="FF0000"/>
                </a:solidFill>
              </a:rPr>
              <a:t>solutions</a:t>
            </a:r>
            <a:r>
              <a:rPr lang="en-US" dirty="0" smtClean="0"/>
              <a:t>)?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1676400" y="60960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62000" y="2893874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</a:t>
            </a:r>
            <a:r>
              <a:rPr lang="en-US" b="1" dirty="0" smtClean="0"/>
              <a:t>k </a:t>
            </a:r>
            <a:r>
              <a:rPr lang="en-US" dirty="0" err="1" smtClean="0">
                <a:solidFill>
                  <a:srgbClr val="7030A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n-1</a:t>
            </a:r>
            <a:endParaRPr lang="en-US" b="1" dirty="0" smtClean="0"/>
          </a:p>
          <a:p>
            <a:r>
              <a:rPr lang="en-US" i="1" dirty="0" smtClean="0"/>
              <a:t>S</a:t>
            </a:r>
            <a:r>
              <a:rPr lang="en-US" dirty="0" smtClean="0"/>
              <a:t> = union of </a:t>
            </a:r>
            <a:r>
              <a:rPr lang="en-US" dirty="0" smtClean="0">
                <a:solidFill>
                  <a:srgbClr val="FF0000"/>
                </a:solidFill>
              </a:rPr>
              <a:t>descendants</a:t>
            </a:r>
            <a:r>
              <a:rPr lang="en-US" dirty="0" smtClean="0"/>
              <a:t> that can be extended to a solution (SAT solver)</a:t>
            </a:r>
          </a:p>
          <a:p>
            <a:r>
              <a:rPr lang="en-US" dirty="0" smtClean="0"/>
              <a:t>sample one from </a:t>
            </a:r>
            <a:r>
              <a:rPr lang="en-US" i="1" dirty="0" smtClean="0"/>
              <a:t>S</a:t>
            </a:r>
            <a:r>
              <a:rPr lang="en-US" dirty="0" smtClean="0"/>
              <a:t> and output</a:t>
            </a:r>
            <a:endParaRPr lang="en-US" i="1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2B21EF"/>
                </a:solidFill>
              </a:rPr>
              <a:t> approximately uniform</a:t>
            </a:r>
            <a:r>
              <a:rPr lang="en-US" dirty="0" smtClean="0">
                <a:solidFill>
                  <a:srgbClr val="2B21EF"/>
                </a:solidFill>
              </a:rPr>
              <a:t>:</a:t>
            </a:r>
          </a:p>
          <a:p>
            <a:r>
              <a:rPr lang="en-US" i="1" dirty="0" smtClean="0">
                <a:solidFill>
                  <a:srgbClr val="2B21EF"/>
                </a:solidFill>
              </a:rPr>
              <a:t> k</a:t>
            </a:r>
            <a:r>
              <a:rPr lang="en-US" dirty="0" smtClean="0">
                <a:solidFill>
                  <a:srgbClr val="2B21EF"/>
                </a:solidFill>
              </a:rPr>
              <a:t>/(</a:t>
            </a:r>
            <a:r>
              <a:rPr lang="en-US" i="1" dirty="0" smtClean="0">
                <a:solidFill>
                  <a:srgbClr val="2B21EF"/>
                </a:solidFill>
              </a:rPr>
              <a:t>k</a:t>
            </a:r>
            <a:r>
              <a:rPr lang="en-US" dirty="0" smtClean="0">
                <a:solidFill>
                  <a:srgbClr val="2B21EF"/>
                </a:solidFill>
              </a:rPr>
              <a:t>+1) ≤ P(</a:t>
            </a:r>
            <a:r>
              <a:rPr lang="en-US" i="1" dirty="0" smtClean="0">
                <a:solidFill>
                  <a:srgbClr val="2B21EF"/>
                </a:solidFill>
              </a:rPr>
              <a:t>s</a:t>
            </a:r>
            <a:r>
              <a:rPr lang="en-US" dirty="0" smtClean="0">
                <a:solidFill>
                  <a:srgbClr val="2B21EF"/>
                </a:solidFill>
              </a:rPr>
              <a:t>) / P(</a:t>
            </a:r>
            <a:r>
              <a:rPr lang="en-US" i="1" dirty="0" smtClean="0">
                <a:solidFill>
                  <a:srgbClr val="2B21EF"/>
                </a:solidFill>
              </a:rPr>
              <a:t>s’</a:t>
            </a:r>
            <a:r>
              <a:rPr lang="en-US" dirty="0" smtClean="0">
                <a:solidFill>
                  <a:srgbClr val="2B21EF"/>
                </a:solidFill>
              </a:rPr>
              <a:t>)</a:t>
            </a:r>
            <a:r>
              <a:rPr lang="en-US" i="1" dirty="0" smtClean="0">
                <a:solidFill>
                  <a:srgbClr val="2B21EF"/>
                </a:solidFill>
              </a:rPr>
              <a:t> </a:t>
            </a:r>
            <a:r>
              <a:rPr lang="en-US" dirty="0" smtClean="0">
                <a:solidFill>
                  <a:srgbClr val="2B21EF"/>
                </a:solidFill>
              </a:rPr>
              <a:t>≤ (</a:t>
            </a:r>
            <a:r>
              <a:rPr lang="en-US" i="1" dirty="0" smtClean="0">
                <a:solidFill>
                  <a:srgbClr val="2B21EF"/>
                </a:solidFill>
              </a:rPr>
              <a:t>k</a:t>
            </a:r>
            <a:r>
              <a:rPr lang="en-US" dirty="0" smtClean="0">
                <a:solidFill>
                  <a:srgbClr val="2B21EF"/>
                </a:solidFill>
              </a:rPr>
              <a:t>+1)/</a:t>
            </a:r>
            <a:r>
              <a:rPr lang="en-US" i="1" dirty="0" smtClean="0">
                <a:solidFill>
                  <a:srgbClr val="2B21EF"/>
                </a:solidFill>
              </a:rPr>
              <a:t>k</a:t>
            </a:r>
          </a:p>
        </p:txBody>
      </p:sp>
      <p:sp>
        <p:nvSpPr>
          <p:cNvPr id="39" name="Oval 38"/>
          <p:cNvSpPr/>
          <p:nvPr/>
        </p:nvSpPr>
        <p:spPr>
          <a:xfrm>
            <a:off x="4724400" y="6135565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57200" y="5638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n-1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09600" y="6019800"/>
            <a:ext cx="4114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9600" y="5638800"/>
            <a:ext cx="3962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own Arrow 31"/>
          <p:cNvSpPr/>
          <p:nvPr/>
        </p:nvSpPr>
        <p:spPr>
          <a:xfrm>
            <a:off x="1752600" y="54102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3505200" y="54102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724400" y="5452646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k</a:t>
            </a:r>
            <a:r>
              <a:rPr lang="en-US" sz="1600" dirty="0" smtClean="0"/>
              <a:t>=2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34000" y="40386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sampling from </a:t>
            </a:r>
            <a:r>
              <a:rPr lang="en-US" sz="1600" i="1" dirty="0" smtClean="0">
                <a:solidFill>
                  <a:srgbClr val="FF0000"/>
                </a:solidFill>
              </a:rPr>
              <a:t>S</a:t>
            </a:r>
            <a:r>
              <a:rPr lang="en-US" sz="1600" dirty="0" smtClean="0">
                <a:solidFill>
                  <a:srgbClr val="FF0000"/>
                </a:solidFill>
              </a:rPr>
              <a:t> ≈ sampling from the solution set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1752600" y="6019800"/>
            <a:ext cx="2249077" cy="491726"/>
          </a:xfrm>
          <a:custGeom>
            <a:avLst/>
            <a:gdLst>
              <a:gd name="connsiteX0" fmla="*/ 11502 w 2249077"/>
              <a:gd name="connsiteY0" fmla="*/ 345077 h 491726"/>
              <a:gd name="connsiteX1" fmla="*/ 2875 w 2249077"/>
              <a:gd name="connsiteY1" fmla="*/ 301945 h 491726"/>
              <a:gd name="connsiteX2" fmla="*/ 20128 w 2249077"/>
              <a:gd name="connsiteY2" fmla="*/ 232934 h 491726"/>
              <a:gd name="connsiteX3" fmla="*/ 28754 w 2249077"/>
              <a:gd name="connsiteY3" fmla="*/ 86285 h 491726"/>
              <a:gd name="connsiteX4" fmla="*/ 37381 w 2249077"/>
              <a:gd name="connsiteY4" fmla="*/ 60406 h 491726"/>
              <a:gd name="connsiteX5" fmla="*/ 63260 w 2249077"/>
              <a:gd name="connsiteY5" fmla="*/ 43153 h 491726"/>
              <a:gd name="connsiteX6" fmla="*/ 80513 w 2249077"/>
              <a:gd name="connsiteY6" fmla="*/ 17274 h 491726"/>
              <a:gd name="connsiteX7" fmla="*/ 132271 w 2249077"/>
              <a:gd name="connsiteY7" fmla="*/ 21 h 491726"/>
              <a:gd name="connsiteX8" fmla="*/ 261668 w 2249077"/>
              <a:gd name="connsiteY8" fmla="*/ 17274 h 491726"/>
              <a:gd name="connsiteX9" fmla="*/ 313426 w 2249077"/>
              <a:gd name="connsiteY9" fmla="*/ 51779 h 491726"/>
              <a:gd name="connsiteX10" fmla="*/ 330679 w 2249077"/>
              <a:gd name="connsiteY10" fmla="*/ 120791 h 491726"/>
              <a:gd name="connsiteX11" fmla="*/ 356558 w 2249077"/>
              <a:gd name="connsiteY11" fmla="*/ 138043 h 491726"/>
              <a:gd name="connsiteX12" fmla="*/ 451449 w 2249077"/>
              <a:gd name="connsiteY12" fmla="*/ 181175 h 491726"/>
              <a:gd name="connsiteX13" fmla="*/ 511834 w 2249077"/>
              <a:gd name="connsiteY13" fmla="*/ 241560 h 491726"/>
              <a:gd name="connsiteX14" fmla="*/ 563592 w 2249077"/>
              <a:gd name="connsiteY14" fmla="*/ 267440 h 491726"/>
              <a:gd name="connsiteX15" fmla="*/ 589471 w 2249077"/>
              <a:gd name="connsiteY15" fmla="*/ 284692 h 491726"/>
              <a:gd name="connsiteX16" fmla="*/ 692988 w 2249077"/>
              <a:gd name="connsiteY16" fmla="*/ 310572 h 491726"/>
              <a:gd name="connsiteX17" fmla="*/ 874143 w 2249077"/>
              <a:gd name="connsiteY17" fmla="*/ 336451 h 491726"/>
              <a:gd name="connsiteX18" fmla="*/ 1762664 w 2249077"/>
              <a:gd name="connsiteY18" fmla="*/ 327825 h 491726"/>
              <a:gd name="connsiteX19" fmla="*/ 1788543 w 2249077"/>
              <a:gd name="connsiteY19" fmla="*/ 301945 h 491726"/>
              <a:gd name="connsiteX20" fmla="*/ 1823049 w 2249077"/>
              <a:gd name="connsiteY20" fmla="*/ 224308 h 491726"/>
              <a:gd name="connsiteX21" fmla="*/ 1848928 w 2249077"/>
              <a:gd name="connsiteY21" fmla="*/ 207055 h 491726"/>
              <a:gd name="connsiteX22" fmla="*/ 1883434 w 2249077"/>
              <a:gd name="connsiteY22" fmla="*/ 155296 h 491726"/>
              <a:gd name="connsiteX23" fmla="*/ 1892060 w 2249077"/>
              <a:gd name="connsiteY23" fmla="*/ 129417 h 491726"/>
              <a:gd name="connsiteX24" fmla="*/ 1926566 w 2249077"/>
              <a:gd name="connsiteY24" fmla="*/ 77659 h 491726"/>
              <a:gd name="connsiteX25" fmla="*/ 1935192 w 2249077"/>
              <a:gd name="connsiteY25" fmla="*/ 43153 h 491726"/>
              <a:gd name="connsiteX26" fmla="*/ 1986951 w 2249077"/>
              <a:gd name="connsiteY26" fmla="*/ 8647 h 491726"/>
              <a:gd name="connsiteX27" fmla="*/ 2159479 w 2249077"/>
              <a:gd name="connsiteY27" fmla="*/ 25900 h 491726"/>
              <a:gd name="connsiteX28" fmla="*/ 2185358 w 2249077"/>
              <a:gd name="connsiteY28" fmla="*/ 43153 h 491726"/>
              <a:gd name="connsiteX29" fmla="*/ 2211237 w 2249077"/>
              <a:gd name="connsiteY29" fmla="*/ 69032 h 491726"/>
              <a:gd name="connsiteX30" fmla="*/ 2228490 w 2249077"/>
              <a:gd name="connsiteY30" fmla="*/ 94911 h 491726"/>
              <a:gd name="connsiteX31" fmla="*/ 2228490 w 2249077"/>
              <a:gd name="connsiteY31" fmla="*/ 301945 h 491726"/>
              <a:gd name="connsiteX32" fmla="*/ 2211237 w 2249077"/>
              <a:gd name="connsiteY32" fmla="*/ 327825 h 491726"/>
              <a:gd name="connsiteX33" fmla="*/ 2168105 w 2249077"/>
              <a:gd name="connsiteY33" fmla="*/ 388209 h 491726"/>
              <a:gd name="connsiteX34" fmla="*/ 2142226 w 2249077"/>
              <a:gd name="connsiteY34" fmla="*/ 396836 h 491726"/>
              <a:gd name="connsiteX35" fmla="*/ 2107720 w 2249077"/>
              <a:gd name="connsiteY35" fmla="*/ 414089 h 491726"/>
              <a:gd name="connsiteX36" fmla="*/ 2038709 w 2249077"/>
              <a:gd name="connsiteY36" fmla="*/ 431342 h 491726"/>
              <a:gd name="connsiteX37" fmla="*/ 1978324 w 2249077"/>
              <a:gd name="connsiteY37" fmla="*/ 439968 h 491726"/>
              <a:gd name="connsiteX38" fmla="*/ 1943818 w 2249077"/>
              <a:gd name="connsiteY38" fmla="*/ 448594 h 491726"/>
              <a:gd name="connsiteX39" fmla="*/ 1883434 w 2249077"/>
              <a:gd name="connsiteY39" fmla="*/ 457221 h 491726"/>
              <a:gd name="connsiteX40" fmla="*/ 1814422 w 2249077"/>
              <a:gd name="connsiteY40" fmla="*/ 474474 h 491726"/>
              <a:gd name="connsiteX41" fmla="*/ 1538377 w 2249077"/>
              <a:gd name="connsiteY41" fmla="*/ 483100 h 491726"/>
              <a:gd name="connsiteX42" fmla="*/ 1296837 w 2249077"/>
              <a:gd name="connsiteY42" fmla="*/ 491726 h 491726"/>
              <a:gd name="connsiteX43" fmla="*/ 649856 w 2249077"/>
              <a:gd name="connsiteY43" fmla="*/ 483100 h 491726"/>
              <a:gd name="connsiteX44" fmla="*/ 287547 w 2249077"/>
              <a:gd name="connsiteY44" fmla="*/ 465847 h 491726"/>
              <a:gd name="connsiteX45" fmla="*/ 244415 w 2249077"/>
              <a:gd name="connsiteY45" fmla="*/ 457221 h 491726"/>
              <a:gd name="connsiteX46" fmla="*/ 218535 w 2249077"/>
              <a:gd name="connsiteY46" fmla="*/ 439968 h 491726"/>
              <a:gd name="connsiteX47" fmla="*/ 158151 w 2249077"/>
              <a:gd name="connsiteY47" fmla="*/ 405462 h 491726"/>
              <a:gd name="connsiteX48" fmla="*/ 97766 w 2249077"/>
              <a:gd name="connsiteY48" fmla="*/ 353704 h 491726"/>
              <a:gd name="connsiteX49" fmla="*/ 71886 w 2249077"/>
              <a:gd name="connsiteY49" fmla="*/ 345077 h 491726"/>
              <a:gd name="connsiteX50" fmla="*/ 11502 w 2249077"/>
              <a:gd name="connsiteY50" fmla="*/ 345077 h 491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249077" h="491726">
                <a:moveTo>
                  <a:pt x="11502" y="345077"/>
                </a:moveTo>
                <a:cubicBezTo>
                  <a:pt x="0" y="337888"/>
                  <a:pt x="2875" y="316607"/>
                  <a:pt x="2875" y="301945"/>
                </a:cubicBezTo>
                <a:cubicBezTo>
                  <a:pt x="2875" y="281129"/>
                  <a:pt x="13322" y="253354"/>
                  <a:pt x="20128" y="232934"/>
                </a:cubicBezTo>
                <a:cubicBezTo>
                  <a:pt x="23003" y="184051"/>
                  <a:pt x="23881" y="135009"/>
                  <a:pt x="28754" y="86285"/>
                </a:cubicBezTo>
                <a:cubicBezTo>
                  <a:pt x="29659" y="77237"/>
                  <a:pt x="31701" y="67506"/>
                  <a:pt x="37381" y="60406"/>
                </a:cubicBezTo>
                <a:cubicBezTo>
                  <a:pt x="43858" y="52310"/>
                  <a:pt x="54634" y="48904"/>
                  <a:pt x="63260" y="43153"/>
                </a:cubicBezTo>
                <a:cubicBezTo>
                  <a:pt x="69011" y="34527"/>
                  <a:pt x="71721" y="22769"/>
                  <a:pt x="80513" y="17274"/>
                </a:cubicBezTo>
                <a:cubicBezTo>
                  <a:pt x="95935" y="7635"/>
                  <a:pt x="132271" y="21"/>
                  <a:pt x="132271" y="21"/>
                </a:cubicBezTo>
                <a:cubicBezTo>
                  <a:pt x="139623" y="634"/>
                  <a:pt x="230575" y="0"/>
                  <a:pt x="261668" y="17274"/>
                </a:cubicBezTo>
                <a:cubicBezTo>
                  <a:pt x="279794" y="27344"/>
                  <a:pt x="313426" y="51779"/>
                  <a:pt x="313426" y="51779"/>
                </a:cubicBezTo>
                <a:cubicBezTo>
                  <a:pt x="313856" y="53930"/>
                  <a:pt x="323604" y="111948"/>
                  <a:pt x="330679" y="120791"/>
                </a:cubicBezTo>
                <a:cubicBezTo>
                  <a:pt x="337156" y="128887"/>
                  <a:pt x="347456" y="133079"/>
                  <a:pt x="356558" y="138043"/>
                </a:cubicBezTo>
                <a:cubicBezTo>
                  <a:pt x="417176" y="171108"/>
                  <a:pt x="407013" y="166364"/>
                  <a:pt x="451449" y="181175"/>
                </a:cubicBezTo>
                <a:cubicBezTo>
                  <a:pt x="490998" y="240500"/>
                  <a:pt x="466283" y="226377"/>
                  <a:pt x="511834" y="241560"/>
                </a:cubicBezTo>
                <a:cubicBezTo>
                  <a:pt x="585990" y="290998"/>
                  <a:pt x="492171" y="231730"/>
                  <a:pt x="563592" y="267440"/>
                </a:cubicBezTo>
                <a:cubicBezTo>
                  <a:pt x="572865" y="272076"/>
                  <a:pt x="579997" y="280481"/>
                  <a:pt x="589471" y="284692"/>
                </a:cubicBezTo>
                <a:cubicBezTo>
                  <a:pt x="639819" y="307068"/>
                  <a:pt x="640607" y="299347"/>
                  <a:pt x="692988" y="310572"/>
                </a:cubicBezTo>
                <a:cubicBezTo>
                  <a:pt x="825765" y="339025"/>
                  <a:pt x="695046" y="322675"/>
                  <a:pt x="874143" y="336451"/>
                </a:cubicBezTo>
                <a:lnTo>
                  <a:pt x="1762664" y="327825"/>
                </a:lnTo>
                <a:cubicBezTo>
                  <a:pt x="1774855" y="327365"/>
                  <a:pt x="1782618" y="312609"/>
                  <a:pt x="1788543" y="301945"/>
                </a:cubicBezTo>
                <a:cubicBezTo>
                  <a:pt x="1809898" y="263506"/>
                  <a:pt x="1795239" y="252118"/>
                  <a:pt x="1823049" y="224308"/>
                </a:cubicBezTo>
                <a:cubicBezTo>
                  <a:pt x="1830380" y="216977"/>
                  <a:pt x="1840302" y="212806"/>
                  <a:pt x="1848928" y="207055"/>
                </a:cubicBezTo>
                <a:cubicBezTo>
                  <a:pt x="1869438" y="145520"/>
                  <a:pt x="1840356" y="219912"/>
                  <a:pt x="1883434" y="155296"/>
                </a:cubicBezTo>
                <a:cubicBezTo>
                  <a:pt x="1888478" y="147730"/>
                  <a:pt x="1887644" y="137366"/>
                  <a:pt x="1892060" y="129417"/>
                </a:cubicBezTo>
                <a:cubicBezTo>
                  <a:pt x="1902130" y="111291"/>
                  <a:pt x="1926566" y="77659"/>
                  <a:pt x="1926566" y="77659"/>
                </a:cubicBezTo>
                <a:cubicBezTo>
                  <a:pt x="1929441" y="66157"/>
                  <a:pt x="1927385" y="52076"/>
                  <a:pt x="1935192" y="43153"/>
                </a:cubicBezTo>
                <a:cubicBezTo>
                  <a:pt x="1948846" y="27548"/>
                  <a:pt x="1986951" y="8647"/>
                  <a:pt x="1986951" y="8647"/>
                </a:cubicBezTo>
                <a:cubicBezTo>
                  <a:pt x="1995507" y="9150"/>
                  <a:pt x="2114474" y="3397"/>
                  <a:pt x="2159479" y="25900"/>
                </a:cubicBezTo>
                <a:cubicBezTo>
                  <a:pt x="2168752" y="30537"/>
                  <a:pt x="2177393" y="36516"/>
                  <a:pt x="2185358" y="43153"/>
                </a:cubicBezTo>
                <a:cubicBezTo>
                  <a:pt x="2194730" y="50963"/>
                  <a:pt x="2203427" y="59660"/>
                  <a:pt x="2211237" y="69032"/>
                </a:cubicBezTo>
                <a:cubicBezTo>
                  <a:pt x="2217874" y="76997"/>
                  <a:pt x="2222739" y="86285"/>
                  <a:pt x="2228490" y="94911"/>
                </a:cubicBezTo>
                <a:cubicBezTo>
                  <a:pt x="2249077" y="177253"/>
                  <a:pt x="2247454" y="156555"/>
                  <a:pt x="2228490" y="301945"/>
                </a:cubicBezTo>
                <a:cubicBezTo>
                  <a:pt x="2227149" y="312226"/>
                  <a:pt x="2216988" y="319198"/>
                  <a:pt x="2211237" y="327825"/>
                </a:cubicBezTo>
                <a:cubicBezTo>
                  <a:pt x="2200327" y="360555"/>
                  <a:pt x="2203925" y="362624"/>
                  <a:pt x="2168105" y="388209"/>
                </a:cubicBezTo>
                <a:cubicBezTo>
                  <a:pt x="2160706" y="393494"/>
                  <a:pt x="2150584" y="393254"/>
                  <a:pt x="2142226" y="396836"/>
                </a:cubicBezTo>
                <a:cubicBezTo>
                  <a:pt x="2130406" y="401902"/>
                  <a:pt x="2119540" y="409023"/>
                  <a:pt x="2107720" y="414089"/>
                </a:cubicBezTo>
                <a:cubicBezTo>
                  <a:pt x="2086511" y="423178"/>
                  <a:pt x="2060798" y="427661"/>
                  <a:pt x="2038709" y="431342"/>
                </a:cubicBezTo>
                <a:cubicBezTo>
                  <a:pt x="2018653" y="434685"/>
                  <a:pt x="1998329" y="436331"/>
                  <a:pt x="1978324" y="439968"/>
                </a:cubicBezTo>
                <a:cubicBezTo>
                  <a:pt x="1966659" y="442089"/>
                  <a:pt x="1955483" y="446473"/>
                  <a:pt x="1943818" y="448594"/>
                </a:cubicBezTo>
                <a:cubicBezTo>
                  <a:pt x="1923814" y="452231"/>
                  <a:pt x="1903372" y="453233"/>
                  <a:pt x="1883434" y="457221"/>
                </a:cubicBezTo>
                <a:cubicBezTo>
                  <a:pt x="1860183" y="461871"/>
                  <a:pt x="1838122" y="473733"/>
                  <a:pt x="1814422" y="474474"/>
                </a:cubicBezTo>
                <a:lnTo>
                  <a:pt x="1538377" y="483100"/>
                </a:lnTo>
                <a:lnTo>
                  <a:pt x="1296837" y="491726"/>
                </a:lnTo>
                <a:lnTo>
                  <a:pt x="649856" y="483100"/>
                </a:lnTo>
                <a:cubicBezTo>
                  <a:pt x="611555" y="482310"/>
                  <a:pt x="333279" y="468134"/>
                  <a:pt x="287547" y="465847"/>
                </a:cubicBezTo>
                <a:cubicBezTo>
                  <a:pt x="273170" y="462972"/>
                  <a:pt x="258144" y="462369"/>
                  <a:pt x="244415" y="457221"/>
                </a:cubicBezTo>
                <a:cubicBezTo>
                  <a:pt x="234707" y="453581"/>
                  <a:pt x="227537" y="445112"/>
                  <a:pt x="218535" y="439968"/>
                </a:cubicBezTo>
                <a:cubicBezTo>
                  <a:pt x="194058" y="425981"/>
                  <a:pt x="179169" y="423477"/>
                  <a:pt x="158151" y="405462"/>
                </a:cubicBezTo>
                <a:cubicBezTo>
                  <a:pt x="128439" y="379995"/>
                  <a:pt x="129451" y="369547"/>
                  <a:pt x="97766" y="353704"/>
                </a:cubicBezTo>
                <a:cubicBezTo>
                  <a:pt x="89633" y="349637"/>
                  <a:pt x="80513" y="347953"/>
                  <a:pt x="71886" y="345077"/>
                </a:cubicBezTo>
                <a:cubicBezTo>
                  <a:pt x="30480" y="314022"/>
                  <a:pt x="23004" y="352266"/>
                  <a:pt x="11502" y="345077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648200" y="1642646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pseudosolutions</a:t>
            </a:r>
            <a:r>
              <a:rPr lang="en-US" sz="1600" dirty="0" smtClean="0"/>
              <a:t> of level n are the </a:t>
            </a:r>
            <a:r>
              <a:rPr lang="en-US" sz="1600" dirty="0" smtClean="0">
                <a:solidFill>
                  <a:srgbClr val="FF0000"/>
                </a:solidFill>
              </a:rPr>
              <a:t>solutions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4495800" y="4267200"/>
            <a:ext cx="6858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962400" y="6214646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S</a:t>
            </a:r>
            <a:endParaRPr lang="en-US" sz="1600" i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38800" y="57912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How to sample </a:t>
            </a:r>
            <a:r>
              <a:rPr lang="en-US" sz="1600" dirty="0" err="1" smtClean="0">
                <a:solidFill>
                  <a:srgbClr val="7030A0"/>
                </a:solidFill>
              </a:rPr>
              <a:t>pseudosolutions</a:t>
            </a:r>
            <a:r>
              <a:rPr lang="en-US" sz="1600" dirty="0" smtClean="0">
                <a:solidFill>
                  <a:srgbClr val="92D050"/>
                </a:solidFill>
              </a:rPr>
              <a:t> </a:t>
            </a:r>
            <a:r>
              <a:rPr lang="en-US" sz="1600" dirty="0" smtClean="0"/>
              <a:t>of level n-1?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8" grpId="1" animBg="1"/>
      <p:bldP spid="20" grpId="1" animBg="1"/>
      <p:bldP spid="21" grpId="1" animBg="1"/>
      <p:bldP spid="22" grpId="1" animBg="1"/>
      <p:bldP spid="23" grpId="1" animBg="1"/>
      <p:bldP spid="24" grpId="1" animBg="1"/>
      <p:bldP spid="25" grpId="1" animBg="1"/>
      <p:bldP spid="26" grpId="1" animBg="1"/>
      <p:bldP spid="27" grpId="1" animBg="1"/>
      <p:bldP spid="28" grpId="1" animBg="1"/>
      <p:bldP spid="29" grpId="1" animBg="1"/>
      <p:bldP spid="30" grpId="1" animBg="1"/>
      <p:bldP spid="39" grpId="1" animBg="1"/>
      <p:bldP spid="31" grpId="1"/>
      <p:bldP spid="32" grpId="1" animBg="1"/>
      <p:bldP spid="34" grpId="1" animBg="1"/>
      <p:bldP spid="40" grpId="1"/>
      <p:bldP spid="42" grpId="0"/>
      <p:bldP spid="48" grpId="1" animBg="1"/>
      <p:bldP spid="45" grpId="0" animBg="1"/>
      <p:bldP spid="47" grpId="0"/>
      <p:bldP spid="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apezoid 37"/>
          <p:cNvSpPr/>
          <p:nvPr/>
        </p:nvSpPr>
        <p:spPr>
          <a:xfrm>
            <a:off x="1600200" y="4495800"/>
            <a:ext cx="3200400" cy="1371600"/>
          </a:xfrm>
          <a:prstGeom prst="trapezoid">
            <a:avLst>
              <a:gd name="adj" fmla="val 51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1524000" y="5257800"/>
            <a:ext cx="2438400" cy="381000"/>
          </a:xfrm>
          <a:prstGeom prst="ellipse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343400" y="5715000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828800" y="5715000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438400" y="5715000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657600" y="5715000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524000" y="5715000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743200" y="5715000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352800" y="5715000"/>
            <a:ext cx="228600" cy="18903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676400" y="53633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590800" y="53633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53633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95800" y="5363308"/>
            <a:ext cx="228600" cy="189035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small" dirty="0" err="1" smtClean="0"/>
              <a:t>SearchTreeSampler</a:t>
            </a:r>
            <a:r>
              <a:rPr lang="en-US" cap="small" dirty="0" smtClean="0"/>
              <a:t>: </a:t>
            </a:r>
            <a:br>
              <a:rPr lang="en-US" cap="small" dirty="0" smtClean="0"/>
            </a:br>
            <a:r>
              <a:rPr lang="en-US" cap="small" dirty="0" smtClean="0"/>
              <a:t>a recursive approach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Recursive idea:</a:t>
            </a:r>
          </a:p>
          <a:p>
            <a:pPr lvl="1"/>
            <a:r>
              <a:rPr lang="en-US" dirty="0" smtClean="0"/>
              <a:t>Suppose we have a way to sample </a:t>
            </a:r>
            <a:r>
              <a:rPr lang="en-US" dirty="0" err="1" smtClean="0">
                <a:solidFill>
                  <a:srgbClr val="FF990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n-2</a:t>
            </a:r>
          </a:p>
          <a:p>
            <a:pPr lvl="1"/>
            <a:r>
              <a:rPr lang="en-US" dirty="0" smtClean="0"/>
              <a:t>Can we sample </a:t>
            </a:r>
            <a:r>
              <a:rPr lang="en-US" dirty="0" err="1" smtClean="0">
                <a:solidFill>
                  <a:srgbClr val="7030A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n-1?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676400" y="5638800"/>
            <a:ext cx="304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62000" y="2895600"/>
            <a:ext cx="79248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sample </a:t>
            </a:r>
            <a:r>
              <a:rPr lang="en-US" b="1" i="1" dirty="0" smtClean="0"/>
              <a:t>k</a:t>
            </a:r>
            <a:r>
              <a:rPr lang="en-US" b="1" dirty="0" smtClean="0"/>
              <a:t> </a:t>
            </a:r>
            <a:r>
              <a:rPr lang="en-US" dirty="0" err="1" smtClean="0">
                <a:solidFill>
                  <a:srgbClr val="FF9900"/>
                </a:solidFill>
              </a:rPr>
              <a:t>pseudosolutions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of level n-2</a:t>
            </a:r>
            <a:endParaRPr lang="en-US" b="1" dirty="0" smtClean="0"/>
          </a:p>
          <a:p>
            <a:r>
              <a:rPr lang="en-US" i="1" dirty="0" smtClean="0"/>
              <a:t>S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7030A0"/>
                </a:solidFill>
              </a:rPr>
              <a:t>descendants</a:t>
            </a:r>
            <a:r>
              <a:rPr lang="en-US" dirty="0" smtClean="0"/>
              <a:t> that can be extended to a solution (SAT solver)</a:t>
            </a:r>
          </a:p>
          <a:p>
            <a:r>
              <a:rPr lang="en-US" dirty="0" smtClean="0"/>
              <a:t>sample from </a:t>
            </a:r>
            <a:r>
              <a:rPr lang="en-US" i="1" dirty="0" smtClean="0"/>
              <a:t>S </a:t>
            </a:r>
            <a:r>
              <a:rPr lang="en-US" dirty="0" smtClean="0"/>
              <a:t>and output</a:t>
            </a:r>
            <a:endParaRPr lang="en-US" i="1" dirty="0" smtClean="0"/>
          </a:p>
          <a:p>
            <a:endParaRPr lang="en-US" sz="500" dirty="0" smtClean="0"/>
          </a:p>
          <a:p>
            <a:r>
              <a:rPr lang="en-US" b="1" dirty="0" smtClean="0">
                <a:solidFill>
                  <a:srgbClr val="2B21EF"/>
                </a:solidFill>
              </a:rPr>
              <a:t>previous bound on the uniformity still holds</a:t>
            </a:r>
          </a:p>
        </p:txBody>
      </p:sp>
      <p:sp>
        <p:nvSpPr>
          <p:cNvPr id="39" name="Oval 38"/>
          <p:cNvSpPr/>
          <p:nvPr/>
        </p:nvSpPr>
        <p:spPr>
          <a:xfrm>
            <a:off x="4648200" y="5715000"/>
            <a:ext cx="228600" cy="1890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57200" y="5257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n-1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09600" y="5637212"/>
            <a:ext cx="4114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9600" y="5181600"/>
            <a:ext cx="3962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905000" y="4876800"/>
            <a:ext cx="228600" cy="228600"/>
          </a:xfrm>
          <a:prstGeom prst="ellipse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4267200" y="4876800"/>
            <a:ext cx="228600" cy="228600"/>
          </a:xfrm>
          <a:prstGeom prst="ellipse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048000" y="4876800"/>
            <a:ext cx="228600" cy="228600"/>
          </a:xfrm>
          <a:prstGeom prst="ellipse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609600" y="4800600"/>
            <a:ext cx="3733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57200" y="48122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n-2</a:t>
            </a:r>
            <a:endParaRPr lang="en-US" dirty="0"/>
          </a:p>
        </p:txBody>
      </p:sp>
      <p:sp>
        <p:nvSpPr>
          <p:cNvPr id="43" name="Down Arrow 42"/>
          <p:cNvSpPr/>
          <p:nvPr/>
        </p:nvSpPr>
        <p:spPr>
          <a:xfrm>
            <a:off x="1905000" y="45720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Down Arrow 44"/>
          <p:cNvSpPr/>
          <p:nvPr/>
        </p:nvSpPr>
        <p:spPr>
          <a:xfrm>
            <a:off x="3048000" y="45720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486400" y="44958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sampling from </a:t>
            </a:r>
            <a:r>
              <a:rPr lang="en-US" sz="1600" i="1" dirty="0" smtClean="0">
                <a:solidFill>
                  <a:srgbClr val="FF0000"/>
                </a:solidFill>
              </a:rPr>
              <a:t>S</a:t>
            </a:r>
            <a:r>
              <a:rPr lang="en-US" sz="1600" dirty="0" smtClean="0">
                <a:solidFill>
                  <a:srgbClr val="FF0000"/>
                </a:solidFill>
              </a:rPr>
              <a:t> ≈ sampling from the </a:t>
            </a:r>
            <a:r>
              <a:rPr lang="en-US" sz="1600" dirty="0" err="1" smtClean="0">
                <a:solidFill>
                  <a:srgbClr val="7030A0"/>
                </a:solidFill>
              </a:rPr>
              <a:t>pseudosolution</a:t>
            </a:r>
            <a:r>
              <a:rPr lang="en-US" sz="1600" dirty="0" smtClean="0">
                <a:solidFill>
                  <a:srgbClr val="92D050"/>
                </a:solidFill>
              </a:rPr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set of level n-1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895600" y="5269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9" grpId="0" animBg="1"/>
      <p:bldP spid="31" grpId="0"/>
      <p:bldP spid="32" grpId="0" animBg="1"/>
      <p:bldP spid="34" grpId="0" animBg="1"/>
      <p:bldP spid="40" grpId="0" animBg="1"/>
      <p:bldP spid="42" grpId="0"/>
      <p:bldP spid="43" grpId="0" animBg="1"/>
      <p:bldP spid="45" grpId="0" animBg="1"/>
      <p:bldP spid="44" grpId="0"/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err="1" smtClean="0"/>
              <a:t>SearchTreeSampler</a:t>
            </a:r>
            <a:r>
              <a:rPr lang="en-US" cap="small" dirty="0" smtClean="0"/>
              <a:t> Demo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8000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4572000" y="1627287"/>
            <a:ext cx="4191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Input: </a:t>
            </a:r>
            <a:r>
              <a:rPr lang="en-US" i="1" dirty="0" smtClean="0"/>
              <a:t>k</a:t>
            </a:r>
            <a:r>
              <a:rPr lang="en-US" dirty="0" smtClean="0"/>
              <a:t> (=2) </a:t>
            </a:r>
          </a:p>
          <a:p>
            <a:pPr marL="342900" indent="-342900"/>
            <a:endParaRPr lang="en-US" sz="1000" dirty="0" smtClean="0"/>
          </a:p>
          <a:p>
            <a:pPr marL="342900" indent="-342900"/>
            <a:r>
              <a:rPr lang="en-US" dirty="0" smtClean="0"/>
              <a:t>0. variable ordering</a:t>
            </a:r>
          </a:p>
          <a:p>
            <a:pPr marL="342900" indent="-342900"/>
            <a:r>
              <a:rPr lang="en-US" dirty="0" smtClean="0"/>
              <a:t>1. root = empty assignment</a:t>
            </a:r>
          </a:p>
          <a:p>
            <a:pPr marL="342900" indent="-342900"/>
            <a:r>
              <a:rPr lang="en-US" dirty="0" smtClean="0"/>
              <a:t>2. check SAT</a:t>
            </a:r>
          </a:p>
          <a:p>
            <a:pPr marL="342900" indent="-342900"/>
            <a:r>
              <a:rPr lang="en-US" dirty="0" smtClean="0"/>
              <a:t>3. generate descendants</a:t>
            </a:r>
          </a:p>
          <a:p>
            <a:pPr marL="800100" lvl="1" indent="-342900"/>
            <a:r>
              <a:rPr lang="en-US" dirty="0" smtClean="0"/>
              <a:t>check </a:t>
            </a:r>
            <a:r>
              <a:rPr lang="en-US" i="1" dirty="0" smtClean="0"/>
              <a:t>F</a:t>
            </a:r>
            <a:r>
              <a:rPr lang="el-GR" dirty="0" smtClean="0"/>
              <a:t> Λ</a:t>
            </a:r>
            <a:r>
              <a:rPr lang="en-US" dirty="0" smtClean="0"/>
              <a:t> (</a:t>
            </a:r>
            <a:r>
              <a:rPr lang="en-US" i="1" dirty="0" smtClean="0">
                <a:cs typeface="Arial"/>
              </a:rPr>
              <a:t>X</a:t>
            </a:r>
            <a:r>
              <a:rPr lang="en-US" i="1" baseline="-25000" dirty="0" smtClean="0">
                <a:cs typeface="Arial"/>
              </a:rPr>
              <a:t>1</a:t>
            </a:r>
            <a:r>
              <a:rPr lang="en-US" dirty="0" smtClean="0">
                <a:cs typeface="Arial"/>
              </a:rPr>
              <a:t>=0</a:t>
            </a:r>
            <a:r>
              <a:rPr lang="en-US" dirty="0" smtClean="0"/>
              <a:t>) </a:t>
            </a:r>
          </a:p>
          <a:p>
            <a:pPr marL="800100" lvl="1" indent="-342900"/>
            <a:r>
              <a:rPr lang="en-US" dirty="0" smtClean="0"/>
              <a:t>check </a:t>
            </a:r>
            <a:r>
              <a:rPr lang="en-US" i="1" dirty="0" smtClean="0"/>
              <a:t>F</a:t>
            </a:r>
            <a:r>
              <a:rPr lang="el-GR" i="1" dirty="0" smtClean="0"/>
              <a:t> </a:t>
            </a:r>
            <a:r>
              <a:rPr lang="el-GR" dirty="0" smtClean="0"/>
              <a:t>Λ</a:t>
            </a:r>
            <a:r>
              <a:rPr lang="en-US" dirty="0" smtClean="0"/>
              <a:t> (</a:t>
            </a:r>
            <a:r>
              <a:rPr lang="en-US" i="1" dirty="0" smtClean="0">
                <a:cs typeface="Arial"/>
              </a:rPr>
              <a:t>X</a:t>
            </a:r>
            <a:r>
              <a:rPr lang="en-US" i="1" baseline="-25000" dirty="0" smtClean="0">
                <a:cs typeface="Arial"/>
              </a:rPr>
              <a:t>1</a:t>
            </a:r>
            <a:r>
              <a:rPr lang="en-US" dirty="0" smtClean="0">
                <a:cs typeface="Arial"/>
              </a:rPr>
              <a:t>=1</a:t>
            </a:r>
            <a:r>
              <a:rPr lang="en-US" dirty="0" smtClean="0"/>
              <a:t>) </a:t>
            </a:r>
          </a:p>
          <a:p>
            <a:pPr marL="342900" indent="-342900"/>
            <a:r>
              <a:rPr lang="en-US" dirty="0" smtClean="0"/>
              <a:t>4. sample up to </a:t>
            </a:r>
            <a:r>
              <a:rPr lang="en-US" i="1" dirty="0" smtClean="0"/>
              <a:t>k</a:t>
            </a:r>
            <a:r>
              <a:rPr lang="en-US" dirty="0" smtClean="0"/>
              <a:t> from level 1</a:t>
            </a:r>
          </a:p>
          <a:p>
            <a:pPr marL="342900" indent="-342900"/>
            <a:r>
              <a:rPr lang="en-US" dirty="0" smtClean="0"/>
              <a:t>5. generate descendants</a:t>
            </a:r>
          </a:p>
          <a:p>
            <a:pPr marL="342900" indent="-342900"/>
            <a:r>
              <a:rPr lang="en-US" dirty="0" smtClean="0"/>
              <a:t>6. sample up to </a:t>
            </a:r>
            <a:r>
              <a:rPr lang="en-US" i="1" dirty="0" smtClean="0"/>
              <a:t>k</a:t>
            </a:r>
            <a:r>
              <a:rPr lang="en-US" dirty="0" smtClean="0"/>
              <a:t> from level 2</a:t>
            </a:r>
          </a:p>
          <a:p>
            <a:pPr marL="342900" indent="-342900"/>
            <a:r>
              <a:rPr lang="en-US" dirty="0" smtClean="0"/>
              <a:t>7. generate descendants</a:t>
            </a:r>
          </a:p>
          <a:p>
            <a:pPr marL="342900" indent="-342900"/>
            <a:r>
              <a:rPr lang="en-US" dirty="0" smtClean="0"/>
              <a:t>…</a:t>
            </a:r>
          </a:p>
          <a:p>
            <a:pPr marL="342900" indent="-342900"/>
            <a:endParaRPr lang="en-US" sz="1200" dirty="0" smtClean="0"/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    sample up to </a:t>
            </a:r>
            <a:r>
              <a:rPr lang="en-US" i="1" dirty="0" smtClean="0"/>
              <a:t>k</a:t>
            </a:r>
            <a:r>
              <a:rPr lang="en-US" dirty="0" smtClean="0"/>
              <a:t> from level n-1</a:t>
            </a:r>
          </a:p>
          <a:p>
            <a:pPr marL="342900" indent="-342900"/>
            <a:r>
              <a:rPr lang="en-US" dirty="0" smtClean="0"/>
              <a:t>    generate descendants (</a:t>
            </a:r>
            <a:r>
              <a:rPr lang="en-US" dirty="0" smtClean="0">
                <a:solidFill>
                  <a:srgbClr val="FF0000"/>
                </a:solidFill>
              </a:rPr>
              <a:t>solutions</a:t>
            </a:r>
            <a:r>
              <a:rPr lang="en-US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4" name="Isosceles Triangle 43"/>
          <p:cNvSpPr/>
          <p:nvPr/>
        </p:nvSpPr>
        <p:spPr>
          <a:xfrm>
            <a:off x="533400" y="1676400"/>
            <a:ext cx="4038600" cy="4648200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304800" y="6019800"/>
            <a:ext cx="4114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04800" y="2057400"/>
            <a:ext cx="2438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4800" y="1676400"/>
            <a:ext cx="22860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2400" y="167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0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2438400" y="1752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2209800" y="2133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2667000" y="2133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304800" y="2438400"/>
            <a:ext cx="25908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52400" y="2069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level 1</a:t>
            </a:r>
            <a:endParaRPr lang="en-US" dirty="0"/>
          </a:p>
        </p:txBody>
      </p:sp>
      <p:sp>
        <p:nvSpPr>
          <p:cNvPr id="66" name="Oval 65"/>
          <p:cNvSpPr/>
          <p:nvPr/>
        </p:nvSpPr>
        <p:spPr>
          <a:xfrm>
            <a:off x="1981200" y="25908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2286000" y="25908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2590800" y="2590800"/>
            <a:ext cx="228600" cy="228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2895600" y="25908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Connector 69"/>
          <p:cNvCxnSpPr/>
          <p:nvPr/>
        </p:nvCxnSpPr>
        <p:spPr>
          <a:xfrm>
            <a:off x="304800" y="2894012"/>
            <a:ext cx="27432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52400" y="56504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n-1</a:t>
            </a:r>
            <a:endParaRPr lang="en-US" dirty="0"/>
          </a:p>
        </p:txBody>
      </p:sp>
      <p:sp>
        <p:nvSpPr>
          <p:cNvPr id="73" name="Oval 72"/>
          <p:cNvSpPr/>
          <p:nvPr/>
        </p:nvSpPr>
        <p:spPr>
          <a:xfrm>
            <a:off x="1828800" y="29718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2133600" y="2971800"/>
            <a:ext cx="228600" cy="228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2743200" y="29718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3048000" y="29718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Connector 77"/>
          <p:cNvCxnSpPr>
            <a:stCxn id="75" idx="0"/>
          </p:cNvCxnSpPr>
          <p:nvPr/>
        </p:nvCxnSpPr>
        <p:spPr>
          <a:xfrm rot="5400000" flipH="1" flipV="1">
            <a:off x="2838450" y="2838450"/>
            <a:ext cx="152400" cy="1143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6" idx="0"/>
            <a:endCxn id="69" idx="5"/>
          </p:cNvCxnSpPr>
          <p:nvPr/>
        </p:nvCxnSpPr>
        <p:spPr>
          <a:xfrm rot="16200000" flipV="1">
            <a:off x="3033572" y="2843072"/>
            <a:ext cx="185878" cy="71578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73" idx="0"/>
            <a:endCxn id="66" idx="3"/>
          </p:cNvCxnSpPr>
          <p:nvPr/>
        </p:nvCxnSpPr>
        <p:spPr>
          <a:xfrm rot="5400000" flipH="1" flipV="1">
            <a:off x="1885950" y="2843072"/>
            <a:ext cx="185878" cy="71578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74" idx="0"/>
            <a:endCxn id="66" idx="5"/>
          </p:cNvCxnSpPr>
          <p:nvPr/>
        </p:nvCxnSpPr>
        <p:spPr>
          <a:xfrm rot="16200000" flipV="1">
            <a:off x="2119172" y="2843072"/>
            <a:ext cx="185878" cy="71578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/>
          <p:cNvSpPr/>
          <p:nvPr/>
        </p:nvSpPr>
        <p:spPr>
          <a:xfrm>
            <a:off x="1447800" y="57150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3581400" y="57150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1566530" y="3198628"/>
            <a:ext cx="574158" cy="2519916"/>
          </a:xfrm>
          <a:custGeom>
            <a:avLst/>
            <a:gdLst>
              <a:gd name="connsiteX0" fmla="*/ 0 w 574158"/>
              <a:gd name="connsiteY0" fmla="*/ 2519916 h 2519916"/>
              <a:gd name="connsiteX1" fmla="*/ 63796 w 574158"/>
              <a:gd name="connsiteY1" fmla="*/ 2445488 h 2519916"/>
              <a:gd name="connsiteX2" fmla="*/ 95693 w 574158"/>
              <a:gd name="connsiteY2" fmla="*/ 2413591 h 2519916"/>
              <a:gd name="connsiteX3" fmla="*/ 127591 w 574158"/>
              <a:gd name="connsiteY3" fmla="*/ 2402958 h 2519916"/>
              <a:gd name="connsiteX4" fmla="*/ 180754 w 574158"/>
              <a:gd name="connsiteY4" fmla="*/ 2307265 h 2519916"/>
              <a:gd name="connsiteX5" fmla="*/ 148856 w 574158"/>
              <a:gd name="connsiteY5" fmla="*/ 2264735 h 2519916"/>
              <a:gd name="connsiteX6" fmla="*/ 116958 w 574158"/>
              <a:gd name="connsiteY6" fmla="*/ 2243470 h 2519916"/>
              <a:gd name="connsiteX7" fmla="*/ 85061 w 574158"/>
              <a:gd name="connsiteY7" fmla="*/ 2179674 h 2519916"/>
              <a:gd name="connsiteX8" fmla="*/ 53163 w 574158"/>
              <a:gd name="connsiteY8" fmla="*/ 2158409 h 2519916"/>
              <a:gd name="connsiteX9" fmla="*/ 21265 w 574158"/>
              <a:gd name="connsiteY9" fmla="*/ 2126512 h 2519916"/>
              <a:gd name="connsiteX10" fmla="*/ 53163 w 574158"/>
              <a:gd name="connsiteY10" fmla="*/ 2083981 h 2519916"/>
              <a:gd name="connsiteX11" fmla="*/ 180754 w 574158"/>
              <a:gd name="connsiteY11" fmla="*/ 1988288 h 2519916"/>
              <a:gd name="connsiteX12" fmla="*/ 233917 w 574158"/>
              <a:gd name="connsiteY12" fmla="*/ 1924493 h 2519916"/>
              <a:gd name="connsiteX13" fmla="*/ 276447 w 574158"/>
              <a:gd name="connsiteY13" fmla="*/ 1892595 h 2519916"/>
              <a:gd name="connsiteX14" fmla="*/ 308344 w 574158"/>
              <a:gd name="connsiteY14" fmla="*/ 1850065 h 2519916"/>
              <a:gd name="connsiteX15" fmla="*/ 329610 w 574158"/>
              <a:gd name="connsiteY15" fmla="*/ 1828800 h 2519916"/>
              <a:gd name="connsiteX16" fmla="*/ 340242 w 574158"/>
              <a:gd name="connsiteY16" fmla="*/ 1796902 h 2519916"/>
              <a:gd name="connsiteX17" fmla="*/ 287079 w 574158"/>
              <a:gd name="connsiteY17" fmla="*/ 1754372 h 2519916"/>
              <a:gd name="connsiteX18" fmla="*/ 265814 w 574158"/>
              <a:gd name="connsiteY18" fmla="*/ 1722474 h 2519916"/>
              <a:gd name="connsiteX19" fmla="*/ 233917 w 574158"/>
              <a:gd name="connsiteY19" fmla="*/ 1701209 h 2519916"/>
              <a:gd name="connsiteX20" fmla="*/ 170121 w 574158"/>
              <a:gd name="connsiteY20" fmla="*/ 1637414 h 2519916"/>
              <a:gd name="connsiteX21" fmla="*/ 138223 w 574158"/>
              <a:gd name="connsiteY21" fmla="*/ 1605516 h 2519916"/>
              <a:gd name="connsiteX22" fmla="*/ 127591 w 574158"/>
              <a:gd name="connsiteY22" fmla="*/ 1573619 h 2519916"/>
              <a:gd name="connsiteX23" fmla="*/ 233917 w 574158"/>
              <a:gd name="connsiteY23" fmla="*/ 1477925 h 2519916"/>
              <a:gd name="connsiteX24" fmla="*/ 287079 w 574158"/>
              <a:gd name="connsiteY24" fmla="*/ 1435395 h 2519916"/>
              <a:gd name="connsiteX25" fmla="*/ 308344 w 574158"/>
              <a:gd name="connsiteY25" fmla="*/ 1403498 h 2519916"/>
              <a:gd name="connsiteX26" fmla="*/ 372140 w 574158"/>
              <a:gd name="connsiteY26" fmla="*/ 1382232 h 2519916"/>
              <a:gd name="connsiteX27" fmla="*/ 414670 w 574158"/>
              <a:gd name="connsiteY27" fmla="*/ 1350335 h 2519916"/>
              <a:gd name="connsiteX28" fmla="*/ 404037 w 574158"/>
              <a:gd name="connsiteY28" fmla="*/ 1286539 h 2519916"/>
              <a:gd name="connsiteX29" fmla="*/ 297712 w 574158"/>
              <a:gd name="connsiteY29" fmla="*/ 1233377 h 2519916"/>
              <a:gd name="connsiteX30" fmla="*/ 244549 w 574158"/>
              <a:gd name="connsiteY30" fmla="*/ 1190846 h 2519916"/>
              <a:gd name="connsiteX31" fmla="*/ 212651 w 574158"/>
              <a:gd name="connsiteY31" fmla="*/ 1180214 h 2519916"/>
              <a:gd name="connsiteX32" fmla="*/ 159489 w 574158"/>
              <a:gd name="connsiteY32" fmla="*/ 1137684 h 2519916"/>
              <a:gd name="connsiteX33" fmla="*/ 138223 w 574158"/>
              <a:gd name="connsiteY33" fmla="*/ 1105786 h 2519916"/>
              <a:gd name="connsiteX34" fmla="*/ 202019 w 574158"/>
              <a:gd name="connsiteY34" fmla="*/ 1063256 h 2519916"/>
              <a:gd name="connsiteX35" fmla="*/ 308344 w 574158"/>
              <a:gd name="connsiteY35" fmla="*/ 978195 h 2519916"/>
              <a:gd name="connsiteX36" fmla="*/ 372140 w 574158"/>
              <a:gd name="connsiteY36" fmla="*/ 914400 h 2519916"/>
              <a:gd name="connsiteX37" fmla="*/ 425303 w 574158"/>
              <a:gd name="connsiteY37" fmla="*/ 850605 h 2519916"/>
              <a:gd name="connsiteX38" fmla="*/ 350875 w 574158"/>
              <a:gd name="connsiteY38" fmla="*/ 754912 h 2519916"/>
              <a:gd name="connsiteX39" fmla="*/ 308344 w 574158"/>
              <a:gd name="connsiteY39" fmla="*/ 744279 h 2519916"/>
              <a:gd name="connsiteX40" fmla="*/ 276447 w 574158"/>
              <a:gd name="connsiteY40" fmla="*/ 733646 h 2519916"/>
              <a:gd name="connsiteX41" fmla="*/ 244549 w 574158"/>
              <a:gd name="connsiteY41" fmla="*/ 669851 h 2519916"/>
              <a:gd name="connsiteX42" fmla="*/ 276447 w 574158"/>
              <a:gd name="connsiteY42" fmla="*/ 637953 h 2519916"/>
              <a:gd name="connsiteX43" fmla="*/ 414670 w 574158"/>
              <a:gd name="connsiteY43" fmla="*/ 563525 h 2519916"/>
              <a:gd name="connsiteX44" fmla="*/ 510363 w 574158"/>
              <a:gd name="connsiteY44" fmla="*/ 499730 h 2519916"/>
              <a:gd name="connsiteX45" fmla="*/ 574158 w 574158"/>
              <a:gd name="connsiteY45" fmla="*/ 425302 h 2519916"/>
              <a:gd name="connsiteX46" fmla="*/ 552893 w 574158"/>
              <a:gd name="connsiteY46" fmla="*/ 340242 h 2519916"/>
              <a:gd name="connsiteX47" fmla="*/ 531628 w 574158"/>
              <a:gd name="connsiteY47" fmla="*/ 308344 h 2519916"/>
              <a:gd name="connsiteX48" fmla="*/ 478465 w 574158"/>
              <a:gd name="connsiteY48" fmla="*/ 297712 h 2519916"/>
              <a:gd name="connsiteX49" fmla="*/ 414670 w 574158"/>
              <a:gd name="connsiteY49" fmla="*/ 276446 h 2519916"/>
              <a:gd name="connsiteX50" fmla="*/ 382772 w 574158"/>
              <a:gd name="connsiteY50" fmla="*/ 265814 h 2519916"/>
              <a:gd name="connsiteX51" fmla="*/ 382772 w 574158"/>
              <a:gd name="connsiteY51" fmla="*/ 0 h 2519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74158" h="2519916">
                <a:moveTo>
                  <a:pt x="0" y="2519916"/>
                </a:moveTo>
                <a:cubicBezTo>
                  <a:pt x="32386" y="2471337"/>
                  <a:pt x="12229" y="2497055"/>
                  <a:pt x="63796" y="2445488"/>
                </a:cubicBezTo>
                <a:cubicBezTo>
                  <a:pt x="74428" y="2434856"/>
                  <a:pt x="81428" y="2418346"/>
                  <a:pt x="95693" y="2413591"/>
                </a:cubicBezTo>
                <a:lnTo>
                  <a:pt x="127591" y="2402958"/>
                </a:lnTo>
                <a:cubicBezTo>
                  <a:pt x="176338" y="2329838"/>
                  <a:pt x="162039" y="2363409"/>
                  <a:pt x="180754" y="2307265"/>
                </a:cubicBezTo>
                <a:cubicBezTo>
                  <a:pt x="170121" y="2293088"/>
                  <a:pt x="161387" y="2277265"/>
                  <a:pt x="148856" y="2264735"/>
                </a:cubicBezTo>
                <a:cubicBezTo>
                  <a:pt x="139820" y="2255699"/>
                  <a:pt x="124941" y="2253449"/>
                  <a:pt x="116958" y="2243470"/>
                </a:cubicBezTo>
                <a:cubicBezTo>
                  <a:pt x="47776" y="2156992"/>
                  <a:pt x="174692" y="2269305"/>
                  <a:pt x="85061" y="2179674"/>
                </a:cubicBezTo>
                <a:cubicBezTo>
                  <a:pt x="76025" y="2170638"/>
                  <a:pt x="62980" y="2166590"/>
                  <a:pt x="53163" y="2158409"/>
                </a:cubicBezTo>
                <a:cubicBezTo>
                  <a:pt x="41611" y="2148783"/>
                  <a:pt x="31898" y="2137144"/>
                  <a:pt x="21265" y="2126512"/>
                </a:cubicBezTo>
                <a:cubicBezTo>
                  <a:pt x="31898" y="2112335"/>
                  <a:pt x="40632" y="2096512"/>
                  <a:pt x="53163" y="2083981"/>
                </a:cubicBezTo>
                <a:cubicBezTo>
                  <a:pt x="114050" y="2023094"/>
                  <a:pt x="89628" y="2124975"/>
                  <a:pt x="180754" y="1988288"/>
                </a:cubicBezTo>
                <a:cubicBezTo>
                  <a:pt x="202630" y="1955475"/>
                  <a:pt x="202080" y="1951782"/>
                  <a:pt x="233917" y="1924493"/>
                </a:cubicBezTo>
                <a:cubicBezTo>
                  <a:pt x="247372" y="1912960"/>
                  <a:pt x="263916" y="1905126"/>
                  <a:pt x="276447" y="1892595"/>
                </a:cubicBezTo>
                <a:cubicBezTo>
                  <a:pt x="288977" y="1880064"/>
                  <a:pt x="296999" y="1863678"/>
                  <a:pt x="308344" y="1850065"/>
                </a:cubicBezTo>
                <a:cubicBezTo>
                  <a:pt x="314762" y="1842364"/>
                  <a:pt x="322521" y="1835888"/>
                  <a:pt x="329610" y="1828800"/>
                </a:cubicBezTo>
                <a:cubicBezTo>
                  <a:pt x="333154" y="1818167"/>
                  <a:pt x="345803" y="1806633"/>
                  <a:pt x="340242" y="1796902"/>
                </a:cubicBezTo>
                <a:cubicBezTo>
                  <a:pt x="328983" y="1777198"/>
                  <a:pt x="303126" y="1770419"/>
                  <a:pt x="287079" y="1754372"/>
                </a:cubicBezTo>
                <a:cubicBezTo>
                  <a:pt x="278043" y="1745336"/>
                  <a:pt x="274850" y="1731510"/>
                  <a:pt x="265814" y="1722474"/>
                </a:cubicBezTo>
                <a:cubicBezTo>
                  <a:pt x="256778" y="1713438"/>
                  <a:pt x="243468" y="1709699"/>
                  <a:pt x="233917" y="1701209"/>
                </a:cubicBezTo>
                <a:cubicBezTo>
                  <a:pt x="211440" y="1681229"/>
                  <a:pt x="191386" y="1658679"/>
                  <a:pt x="170121" y="1637414"/>
                </a:cubicBezTo>
                <a:lnTo>
                  <a:pt x="138223" y="1605516"/>
                </a:lnTo>
                <a:cubicBezTo>
                  <a:pt x="134679" y="1594884"/>
                  <a:pt x="123039" y="1583860"/>
                  <a:pt x="127591" y="1573619"/>
                </a:cubicBezTo>
                <a:cubicBezTo>
                  <a:pt x="155654" y="1510477"/>
                  <a:pt x="185634" y="1511724"/>
                  <a:pt x="233917" y="1477925"/>
                </a:cubicBezTo>
                <a:cubicBezTo>
                  <a:pt x="252508" y="1464911"/>
                  <a:pt x="271032" y="1451442"/>
                  <a:pt x="287079" y="1435395"/>
                </a:cubicBezTo>
                <a:cubicBezTo>
                  <a:pt x="296115" y="1426359"/>
                  <a:pt x="297508" y="1410271"/>
                  <a:pt x="308344" y="1403498"/>
                </a:cubicBezTo>
                <a:cubicBezTo>
                  <a:pt x="327352" y="1391618"/>
                  <a:pt x="372140" y="1382232"/>
                  <a:pt x="372140" y="1382232"/>
                </a:cubicBezTo>
                <a:cubicBezTo>
                  <a:pt x="386317" y="1371600"/>
                  <a:pt x="409066" y="1367146"/>
                  <a:pt x="414670" y="1350335"/>
                </a:cubicBezTo>
                <a:cubicBezTo>
                  <a:pt x="421487" y="1329883"/>
                  <a:pt x="415996" y="1304477"/>
                  <a:pt x="404037" y="1286539"/>
                </a:cubicBezTo>
                <a:cubicBezTo>
                  <a:pt x="389251" y="1264359"/>
                  <a:pt x="319505" y="1244273"/>
                  <a:pt x="297712" y="1233377"/>
                </a:cubicBezTo>
                <a:cubicBezTo>
                  <a:pt x="170026" y="1169535"/>
                  <a:pt x="343450" y="1250187"/>
                  <a:pt x="244549" y="1190846"/>
                </a:cubicBezTo>
                <a:cubicBezTo>
                  <a:pt x="234938" y="1185080"/>
                  <a:pt x="223284" y="1183758"/>
                  <a:pt x="212651" y="1180214"/>
                </a:cubicBezTo>
                <a:cubicBezTo>
                  <a:pt x="194930" y="1166037"/>
                  <a:pt x="175536" y="1153731"/>
                  <a:pt x="159489" y="1137684"/>
                </a:cubicBezTo>
                <a:cubicBezTo>
                  <a:pt x="150453" y="1128648"/>
                  <a:pt x="131883" y="1116881"/>
                  <a:pt x="138223" y="1105786"/>
                </a:cubicBezTo>
                <a:cubicBezTo>
                  <a:pt x="150903" y="1083596"/>
                  <a:pt x="182062" y="1079222"/>
                  <a:pt x="202019" y="1063256"/>
                </a:cubicBezTo>
                <a:cubicBezTo>
                  <a:pt x="237461" y="1034902"/>
                  <a:pt x="276250" y="1010289"/>
                  <a:pt x="308344" y="978195"/>
                </a:cubicBezTo>
                <a:cubicBezTo>
                  <a:pt x="329609" y="956930"/>
                  <a:pt x="355458" y="939423"/>
                  <a:pt x="372140" y="914400"/>
                </a:cubicBezTo>
                <a:cubicBezTo>
                  <a:pt x="401746" y="869991"/>
                  <a:pt x="384369" y="891538"/>
                  <a:pt x="425303" y="850605"/>
                </a:cubicBezTo>
                <a:cubicBezTo>
                  <a:pt x="408646" y="800636"/>
                  <a:pt x="413240" y="798567"/>
                  <a:pt x="350875" y="754912"/>
                </a:cubicBezTo>
                <a:cubicBezTo>
                  <a:pt x="338903" y="746532"/>
                  <a:pt x="322395" y="748294"/>
                  <a:pt x="308344" y="744279"/>
                </a:cubicBezTo>
                <a:cubicBezTo>
                  <a:pt x="297568" y="741200"/>
                  <a:pt x="287079" y="737190"/>
                  <a:pt x="276447" y="733646"/>
                </a:cubicBezTo>
                <a:cubicBezTo>
                  <a:pt x="271272" y="725884"/>
                  <a:pt x="239658" y="684525"/>
                  <a:pt x="244549" y="669851"/>
                </a:cubicBezTo>
                <a:cubicBezTo>
                  <a:pt x="249304" y="655586"/>
                  <a:pt x="264895" y="647579"/>
                  <a:pt x="276447" y="637953"/>
                </a:cubicBezTo>
                <a:cubicBezTo>
                  <a:pt x="311256" y="608945"/>
                  <a:pt x="390122" y="578254"/>
                  <a:pt x="414670" y="563525"/>
                </a:cubicBezTo>
                <a:cubicBezTo>
                  <a:pt x="454333" y="539728"/>
                  <a:pt x="475907" y="529264"/>
                  <a:pt x="510363" y="499730"/>
                </a:cubicBezTo>
                <a:cubicBezTo>
                  <a:pt x="541464" y="473072"/>
                  <a:pt x="548945" y="458920"/>
                  <a:pt x="574158" y="425302"/>
                </a:cubicBezTo>
                <a:cubicBezTo>
                  <a:pt x="570113" y="405075"/>
                  <a:pt x="563793" y="362042"/>
                  <a:pt x="552893" y="340242"/>
                </a:cubicBezTo>
                <a:cubicBezTo>
                  <a:pt x="547178" y="328812"/>
                  <a:pt x="542723" y="314684"/>
                  <a:pt x="531628" y="308344"/>
                </a:cubicBezTo>
                <a:cubicBezTo>
                  <a:pt x="515937" y="299378"/>
                  <a:pt x="495900" y="302467"/>
                  <a:pt x="478465" y="297712"/>
                </a:cubicBezTo>
                <a:cubicBezTo>
                  <a:pt x="456839" y="291814"/>
                  <a:pt x="435935" y="283534"/>
                  <a:pt x="414670" y="276446"/>
                </a:cubicBezTo>
                <a:cubicBezTo>
                  <a:pt x="404037" y="272902"/>
                  <a:pt x="382772" y="277022"/>
                  <a:pt x="382772" y="265814"/>
                </a:cubicBezTo>
                <a:lnTo>
                  <a:pt x="382772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2902964" y="3198628"/>
            <a:ext cx="896403" cy="2530549"/>
          </a:xfrm>
          <a:custGeom>
            <a:avLst/>
            <a:gdLst>
              <a:gd name="connsiteX0" fmla="*/ 821976 w 896403"/>
              <a:gd name="connsiteY0" fmla="*/ 2530549 h 2530549"/>
              <a:gd name="connsiteX1" fmla="*/ 800710 w 896403"/>
              <a:gd name="connsiteY1" fmla="*/ 2445488 h 2530549"/>
              <a:gd name="connsiteX2" fmla="*/ 779445 w 896403"/>
              <a:gd name="connsiteY2" fmla="*/ 2381693 h 2530549"/>
              <a:gd name="connsiteX3" fmla="*/ 736915 w 896403"/>
              <a:gd name="connsiteY3" fmla="*/ 2371060 h 2530549"/>
              <a:gd name="connsiteX4" fmla="*/ 694385 w 896403"/>
              <a:gd name="connsiteY4" fmla="*/ 2349795 h 2530549"/>
              <a:gd name="connsiteX5" fmla="*/ 662487 w 896403"/>
              <a:gd name="connsiteY5" fmla="*/ 2339163 h 2530549"/>
              <a:gd name="connsiteX6" fmla="*/ 641222 w 896403"/>
              <a:gd name="connsiteY6" fmla="*/ 2307265 h 2530549"/>
              <a:gd name="connsiteX7" fmla="*/ 598692 w 896403"/>
              <a:gd name="connsiteY7" fmla="*/ 2275367 h 2530549"/>
              <a:gd name="connsiteX8" fmla="*/ 651855 w 896403"/>
              <a:gd name="connsiteY8" fmla="*/ 2211572 h 2530549"/>
              <a:gd name="connsiteX9" fmla="*/ 705017 w 896403"/>
              <a:gd name="connsiteY9" fmla="*/ 2169042 h 2530549"/>
              <a:gd name="connsiteX10" fmla="*/ 811343 w 896403"/>
              <a:gd name="connsiteY10" fmla="*/ 2105246 h 2530549"/>
              <a:gd name="connsiteX11" fmla="*/ 896403 w 896403"/>
              <a:gd name="connsiteY11" fmla="*/ 2052084 h 2530549"/>
              <a:gd name="connsiteX12" fmla="*/ 864506 w 896403"/>
              <a:gd name="connsiteY12" fmla="*/ 2009553 h 2530549"/>
              <a:gd name="connsiteX13" fmla="*/ 779445 w 896403"/>
              <a:gd name="connsiteY13" fmla="*/ 1988288 h 2530549"/>
              <a:gd name="connsiteX14" fmla="*/ 705017 w 896403"/>
              <a:gd name="connsiteY14" fmla="*/ 1967023 h 2530549"/>
              <a:gd name="connsiteX15" fmla="*/ 641222 w 896403"/>
              <a:gd name="connsiteY15" fmla="*/ 1903228 h 2530549"/>
              <a:gd name="connsiteX16" fmla="*/ 683752 w 896403"/>
              <a:gd name="connsiteY16" fmla="*/ 1818167 h 2530549"/>
              <a:gd name="connsiteX17" fmla="*/ 705017 w 896403"/>
              <a:gd name="connsiteY17" fmla="*/ 1786270 h 2530549"/>
              <a:gd name="connsiteX18" fmla="*/ 790078 w 896403"/>
              <a:gd name="connsiteY18" fmla="*/ 1690577 h 2530549"/>
              <a:gd name="connsiteX19" fmla="*/ 821976 w 896403"/>
              <a:gd name="connsiteY19" fmla="*/ 1669312 h 2530549"/>
              <a:gd name="connsiteX20" fmla="*/ 747548 w 896403"/>
              <a:gd name="connsiteY20" fmla="*/ 1626781 h 2530549"/>
              <a:gd name="connsiteX21" fmla="*/ 705017 w 896403"/>
              <a:gd name="connsiteY21" fmla="*/ 1605516 h 2530549"/>
              <a:gd name="connsiteX22" fmla="*/ 673120 w 896403"/>
              <a:gd name="connsiteY22" fmla="*/ 1584251 h 2530549"/>
              <a:gd name="connsiteX23" fmla="*/ 619957 w 896403"/>
              <a:gd name="connsiteY23" fmla="*/ 1562986 h 2530549"/>
              <a:gd name="connsiteX24" fmla="*/ 556162 w 896403"/>
              <a:gd name="connsiteY24" fmla="*/ 1541721 h 2530549"/>
              <a:gd name="connsiteX25" fmla="*/ 577427 w 896403"/>
              <a:gd name="connsiteY25" fmla="*/ 1456660 h 2530549"/>
              <a:gd name="connsiteX26" fmla="*/ 630589 w 896403"/>
              <a:gd name="connsiteY26" fmla="*/ 1392865 h 2530549"/>
              <a:gd name="connsiteX27" fmla="*/ 673120 w 896403"/>
              <a:gd name="connsiteY27" fmla="*/ 1318437 h 2530549"/>
              <a:gd name="connsiteX28" fmla="*/ 683752 w 896403"/>
              <a:gd name="connsiteY28" fmla="*/ 1286539 h 2530549"/>
              <a:gd name="connsiteX29" fmla="*/ 641222 w 896403"/>
              <a:gd name="connsiteY29" fmla="*/ 1254642 h 2530549"/>
              <a:gd name="connsiteX30" fmla="*/ 524264 w 896403"/>
              <a:gd name="connsiteY30" fmla="*/ 1222744 h 2530549"/>
              <a:gd name="connsiteX31" fmla="*/ 428571 w 896403"/>
              <a:gd name="connsiteY31" fmla="*/ 1190846 h 2530549"/>
              <a:gd name="connsiteX32" fmla="*/ 386041 w 896403"/>
              <a:gd name="connsiteY32" fmla="*/ 1158949 h 2530549"/>
              <a:gd name="connsiteX33" fmla="*/ 354143 w 896403"/>
              <a:gd name="connsiteY33" fmla="*/ 1148316 h 2530549"/>
              <a:gd name="connsiteX34" fmla="*/ 322245 w 896403"/>
              <a:gd name="connsiteY34" fmla="*/ 1127051 h 2530549"/>
              <a:gd name="connsiteX35" fmla="*/ 343510 w 896403"/>
              <a:gd name="connsiteY35" fmla="*/ 1095153 h 2530549"/>
              <a:gd name="connsiteX36" fmla="*/ 386041 w 896403"/>
              <a:gd name="connsiteY36" fmla="*/ 1063256 h 2530549"/>
              <a:gd name="connsiteX37" fmla="*/ 449836 w 896403"/>
              <a:gd name="connsiteY37" fmla="*/ 1020725 h 2530549"/>
              <a:gd name="connsiteX38" fmla="*/ 556162 w 896403"/>
              <a:gd name="connsiteY38" fmla="*/ 925032 h 2530549"/>
              <a:gd name="connsiteX39" fmla="*/ 481734 w 896403"/>
              <a:gd name="connsiteY39" fmla="*/ 882502 h 2530549"/>
              <a:gd name="connsiteX40" fmla="*/ 354143 w 896403"/>
              <a:gd name="connsiteY40" fmla="*/ 839972 h 2530549"/>
              <a:gd name="connsiteX41" fmla="*/ 311613 w 896403"/>
              <a:gd name="connsiteY41" fmla="*/ 818707 h 2530549"/>
              <a:gd name="connsiteX42" fmla="*/ 205287 w 896403"/>
              <a:gd name="connsiteY42" fmla="*/ 797442 h 2530549"/>
              <a:gd name="connsiteX43" fmla="*/ 130859 w 896403"/>
              <a:gd name="connsiteY43" fmla="*/ 765544 h 2530549"/>
              <a:gd name="connsiteX44" fmla="*/ 98962 w 896403"/>
              <a:gd name="connsiteY44" fmla="*/ 754912 h 2530549"/>
              <a:gd name="connsiteX45" fmla="*/ 152124 w 896403"/>
              <a:gd name="connsiteY45" fmla="*/ 701749 h 2530549"/>
              <a:gd name="connsiteX46" fmla="*/ 162757 w 896403"/>
              <a:gd name="connsiteY46" fmla="*/ 659219 h 2530549"/>
              <a:gd name="connsiteX47" fmla="*/ 269083 w 896403"/>
              <a:gd name="connsiteY47" fmla="*/ 584791 h 2530549"/>
              <a:gd name="connsiteX48" fmla="*/ 375408 w 896403"/>
              <a:gd name="connsiteY48" fmla="*/ 499730 h 2530549"/>
              <a:gd name="connsiteX49" fmla="*/ 407306 w 896403"/>
              <a:gd name="connsiteY49" fmla="*/ 478465 h 2530549"/>
              <a:gd name="connsiteX50" fmla="*/ 237185 w 896403"/>
              <a:gd name="connsiteY50" fmla="*/ 457200 h 2530549"/>
              <a:gd name="connsiteX51" fmla="*/ 98962 w 896403"/>
              <a:gd name="connsiteY51" fmla="*/ 425302 h 2530549"/>
              <a:gd name="connsiteX52" fmla="*/ 67064 w 896403"/>
              <a:gd name="connsiteY52" fmla="*/ 404037 h 2530549"/>
              <a:gd name="connsiteX53" fmla="*/ 13901 w 896403"/>
              <a:gd name="connsiteY53" fmla="*/ 382772 h 2530549"/>
              <a:gd name="connsiteX54" fmla="*/ 3269 w 896403"/>
              <a:gd name="connsiteY54" fmla="*/ 308344 h 2530549"/>
              <a:gd name="connsiteX55" fmla="*/ 3269 w 896403"/>
              <a:gd name="connsiteY55" fmla="*/ 0 h 2530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896403" h="2530549">
                <a:moveTo>
                  <a:pt x="821976" y="2530549"/>
                </a:moveTo>
                <a:cubicBezTo>
                  <a:pt x="814887" y="2502195"/>
                  <a:pt x="808739" y="2473590"/>
                  <a:pt x="800710" y="2445488"/>
                </a:cubicBezTo>
                <a:cubicBezTo>
                  <a:pt x="794552" y="2423935"/>
                  <a:pt x="801191" y="2387130"/>
                  <a:pt x="779445" y="2381693"/>
                </a:cubicBezTo>
                <a:cubicBezTo>
                  <a:pt x="765268" y="2378149"/>
                  <a:pt x="750598" y="2376191"/>
                  <a:pt x="736915" y="2371060"/>
                </a:cubicBezTo>
                <a:cubicBezTo>
                  <a:pt x="722074" y="2365495"/>
                  <a:pt x="708953" y="2356039"/>
                  <a:pt x="694385" y="2349795"/>
                </a:cubicBezTo>
                <a:cubicBezTo>
                  <a:pt x="684083" y="2345380"/>
                  <a:pt x="673120" y="2342707"/>
                  <a:pt x="662487" y="2339163"/>
                </a:cubicBezTo>
                <a:cubicBezTo>
                  <a:pt x="655399" y="2328530"/>
                  <a:pt x="650258" y="2316301"/>
                  <a:pt x="641222" y="2307265"/>
                </a:cubicBezTo>
                <a:cubicBezTo>
                  <a:pt x="628692" y="2294734"/>
                  <a:pt x="603560" y="2292406"/>
                  <a:pt x="598692" y="2275367"/>
                </a:cubicBezTo>
                <a:cubicBezTo>
                  <a:pt x="589660" y="2243755"/>
                  <a:pt x="635803" y="2223611"/>
                  <a:pt x="651855" y="2211572"/>
                </a:cubicBezTo>
                <a:cubicBezTo>
                  <a:pt x="670010" y="2197956"/>
                  <a:pt x="686135" y="2181630"/>
                  <a:pt x="705017" y="2169042"/>
                </a:cubicBezTo>
                <a:cubicBezTo>
                  <a:pt x="739407" y="2146115"/>
                  <a:pt x="775901" y="2126511"/>
                  <a:pt x="811343" y="2105246"/>
                </a:cubicBezTo>
                <a:cubicBezTo>
                  <a:pt x="875476" y="2066767"/>
                  <a:pt x="847304" y="2084817"/>
                  <a:pt x="896403" y="2052084"/>
                </a:cubicBezTo>
                <a:cubicBezTo>
                  <a:pt x="885771" y="2037907"/>
                  <a:pt x="880063" y="2018039"/>
                  <a:pt x="864506" y="2009553"/>
                </a:cubicBezTo>
                <a:cubicBezTo>
                  <a:pt x="838848" y="1995558"/>
                  <a:pt x="807799" y="1995376"/>
                  <a:pt x="779445" y="1988288"/>
                </a:cubicBezTo>
                <a:cubicBezTo>
                  <a:pt x="726038" y="1974937"/>
                  <a:pt x="750781" y="1982278"/>
                  <a:pt x="705017" y="1967023"/>
                </a:cubicBezTo>
                <a:cubicBezTo>
                  <a:pt x="700560" y="1963680"/>
                  <a:pt x="637491" y="1923750"/>
                  <a:pt x="641222" y="1903228"/>
                </a:cubicBezTo>
                <a:cubicBezTo>
                  <a:pt x="646893" y="1872039"/>
                  <a:pt x="666168" y="1844543"/>
                  <a:pt x="683752" y="1818167"/>
                </a:cubicBezTo>
                <a:cubicBezTo>
                  <a:pt x="690840" y="1807535"/>
                  <a:pt x="697350" y="1796493"/>
                  <a:pt x="705017" y="1786270"/>
                </a:cubicBezTo>
                <a:cubicBezTo>
                  <a:pt x="730545" y="1752234"/>
                  <a:pt x="757587" y="1718426"/>
                  <a:pt x="790078" y="1690577"/>
                </a:cubicBezTo>
                <a:cubicBezTo>
                  <a:pt x="799780" y="1682261"/>
                  <a:pt x="811343" y="1676400"/>
                  <a:pt x="821976" y="1669312"/>
                </a:cubicBezTo>
                <a:cubicBezTo>
                  <a:pt x="693423" y="1605034"/>
                  <a:pt x="852769" y="1686907"/>
                  <a:pt x="747548" y="1626781"/>
                </a:cubicBezTo>
                <a:cubicBezTo>
                  <a:pt x="733786" y="1618917"/>
                  <a:pt x="718779" y="1613380"/>
                  <a:pt x="705017" y="1605516"/>
                </a:cubicBezTo>
                <a:cubicBezTo>
                  <a:pt x="693922" y="1599176"/>
                  <a:pt x="684549" y="1589966"/>
                  <a:pt x="673120" y="1584251"/>
                </a:cubicBezTo>
                <a:cubicBezTo>
                  <a:pt x="656049" y="1575715"/>
                  <a:pt x="637894" y="1569509"/>
                  <a:pt x="619957" y="1562986"/>
                </a:cubicBezTo>
                <a:cubicBezTo>
                  <a:pt x="598891" y="1555326"/>
                  <a:pt x="556162" y="1541721"/>
                  <a:pt x="556162" y="1541721"/>
                </a:cubicBezTo>
                <a:cubicBezTo>
                  <a:pt x="563250" y="1513367"/>
                  <a:pt x="561215" y="1480978"/>
                  <a:pt x="577427" y="1456660"/>
                </a:cubicBezTo>
                <a:cubicBezTo>
                  <a:pt x="630223" y="1377467"/>
                  <a:pt x="562368" y="1474730"/>
                  <a:pt x="630589" y="1392865"/>
                </a:cubicBezTo>
                <a:cubicBezTo>
                  <a:pt x="646294" y="1374019"/>
                  <a:pt x="663943" y="1339851"/>
                  <a:pt x="673120" y="1318437"/>
                </a:cubicBezTo>
                <a:cubicBezTo>
                  <a:pt x="677535" y="1308135"/>
                  <a:pt x="680208" y="1297172"/>
                  <a:pt x="683752" y="1286539"/>
                </a:cubicBezTo>
                <a:cubicBezTo>
                  <a:pt x="669575" y="1275907"/>
                  <a:pt x="656713" y="1263248"/>
                  <a:pt x="641222" y="1254642"/>
                </a:cubicBezTo>
                <a:cubicBezTo>
                  <a:pt x="597315" y="1230249"/>
                  <a:pt x="573821" y="1231004"/>
                  <a:pt x="524264" y="1222744"/>
                </a:cubicBezTo>
                <a:cubicBezTo>
                  <a:pt x="434802" y="1163104"/>
                  <a:pt x="571821" y="1248146"/>
                  <a:pt x="428571" y="1190846"/>
                </a:cubicBezTo>
                <a:cubicBezTo>
                  <a:pt x="412118" y="1184265"/>
                  <a:pt x="401427" y="1167741"/>
                  <a:pt x="386041" y="1158949"/>
                </a:cubicBezTo>
                <a:cubicBezTo>
                  <a:pt x="376310" y="1153388"/>
                  <a:pt x="364168" y="1153328"/>
                  <a:pt x="354143" y="1148316"/>
                </a:cubicBezTo>
                <a:cubicBezTo>
                  <a:pt x="342713" y="1142601"/>
                  <a:pt x="332878" y="1134139"/>
                  <a:pt x="322245" y="1127051"/>
                </a:cubicBezTo>
                <a:cubicBezTo>
                  <a:pt x="329333" y="1116418"/>
                  <a:pt x="334474" y="1104189"/>
                  <a:pt x="343510" y="1095153"/>
                </a:cubicBezTo>
                <a:cubicBezTo>
                  <a:pt x="356041" y="1082622"/>
                  <a:pt x="371523" y="1073418"/>
                  <a:pt x="386041" y="1063256"/>
                </a:cubicBezTo>
                <a:cubicBezTo>
                  <a:pt x="406979" y="1048600"/>
                  <a:pt x="431764" y="1038797"/>
                  <a:pt x="449836" y="1020725"/>
                </a:cubicBezTo>
                <a:cubicBezTo>
                  <a:pt x="526162" y="944399"/>
                  <a:pt x="489572" y="974974"/>
                  <a:pt x="556162" y="925032"/>
                </a:cubicBezTo>
                <a:cubicBezTo>
                  <a:pt x="531353" y="910855"/>
                  <a:pt x="508069" y="893590"/>
                  <a:pt x="481734" y="882502"/>
                </a:cubicBezTo>
                <a:cubicBezTo>
                  <a:pt x="440416" y="865105"/>
                  <a:pt x="394241" y="860021"/>
                  <a:pt x="354143" y="839972"/>
                </a:cubicBezTo>
                <a:cubicBezTo>
                  <a:pt x="339966" y="832884"/>
                  <a:pt x="326853" y="823061"/>
                  <a:pt x="311613" y="818707"/>
                </a:cubicBezTo>
                <a:cubicBezTo>
                  <a:pt x="276860" y="808778"/>
                  <a:pt x="240505" y="805569"/>
                  <a:pt x="205287" y="797442"/>
                </a:cubicBezTo>
                <a:cubicBezTo>
                  <a:pt x="169271" y="789131"/>
                  <a:pt x="167973" y="781450"/>
                  <a:pt x="130859" y="765544"/>
                </a:cubicBezTo>
                <a:cubicBezTo>
                  <a:pt x="120558" y="761129"/>
                  <a:pt x="109594" y="758456"/>
                  <a:pt x="98962" y="754912"/>
                </a:cubicBezTo>
                <a:cubicBezTo>
                  <a:pt x="129056" y="664624"/>
                  <a:pt x="79134" y="789336"/>
                  <a:pt x="152124" y="701749"/>
                </a:cubicBezTo>
                <a:cubicBezTo>
                  <a:pt x="161479" y="690523"/>
                  <a:pt x="155012" y="671611"/>
                  <a:pt x="162757" y="659219"/>
                </a:cubicBezTo>
                <a:cubicBezTo>
                  <a:pt x="193388" y="610210"/>
                  <a:pt x="221401" y="613400"/>
                  <a:pt x="269083" y="584791"/>
                </a:cubicBezTo>
                <a:cubicBezTo>
                  <a:pt x="294672" y="569438"/>
                  <a:pt x="359054" y="512450"/>
                  <a:pt x="375408" y="499730"/>
                </a:cubicBezTo>
                <a:cubicBezTo>
                  <a:pt x="385495" y="491885"/>
                  <a:pt x="396673" y="485553"/>
                  <a:pt x="407306" y="478465"/>
                </a:cubicBezTo>
                <a:cubicBezTo>
                  <a:pt x="327066" y="451718"/>
                  <a:pt x="405148" y="474880"/>
                  <a:pt x="237185" y="457200"/>
                </a:cubicBezTo>
                <a:cubicBezTo>
                  <a:pt x="178309" y="451003"/>
                  <a:pt x="157769" y="442104"/>
                  <a:pt x="98962" y="425302"/>
                </a:cubicBezTo>
                <a:cubicBezTo>
                  <a:pt x="88329" y="418214"/>
                  <a:pt x="78494" y="409752"/>
                  <a:pt x="67064" y="404037"/>
                </a:cubicBezTo>
                <a:cubicBezTo>
                  <a:pt x="49993" y="395502"/>
                  <a:pt x="24488" y="398653"/>
                  <a:pt x="13901" y="382772"/>
                </a:cubicBezTo>
                <a:cubicBezTo>
                  <a:pt x="0" y="361920"/>
                  <a:pt x="3965" y="333396"/>
                  <a:pt x="3269" y="308344"/>
                </a:cubicBezTo>
                <a:cubicBezTo>
                  <a:pt x="415" y="205602"/>
                  <a:pt x="3269" y="102781"/>
                  <a:pt x="3269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/>
          <p:nvPr/>
        </p:nvSpPr>
        <p:spPr>
          <a:xfrm>
            <a:off x="1295400" y="60960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1600200" y="60960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3429000" y="60960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3733800" y="6096000"/>
            <a:ext cx="228600" cy="228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Connector 102"/>
          <p:cNvCxnSpPr/>
          <p:nvPr/>
        </p:nvCxnSpPr>
        <p:spPr>
          <a:xfrm rot="5400000" flipH="1" flipV="1">
            <a:off x="1428750" y="5962650"/>
            <a:ext cx="152400" cy="1143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3562350" y="5962650"/>
            <a:ext cx="152400" cy="1143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92" idx="4"/>
          </p:cNvCxnSpPr>
          <p:nvPr/>
        </p:nvCxnSpPr>
        <p:spPr>
          <a:xfrm rot="16200000" flipH="1">
            <a:off x="1543050" y="5962650"/>
            <a:ext cx="152400" cy="1143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93" idx="4"/>
            <a:endCxn id="101" idx="0"/>
          </p:cNvCxnSpPr>
          <p:nvPr/>
        </p:nvCxnSpPr>
        <p:spPr>
          <a:xfrm rot="16200000" flipH="1">
            <a:off x="3695700" y="5943600"/>
            <a:ext cx="152400" cy="15240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04800" y="5638800"/>
            <a:ext cx="3962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391400" y="28956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B21EF"/>
                </a:solidFill>
              </a:rPr>
              <a:t>need fast SAT solver!</a:t>
            </a:r>
            <a:endParaRPr lang="en-US" sz="1600" dirty="0">
              <a:solidFill>
                <a:srgbClr val="2B21EF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43600" y="1642646"/>
            <a:ext cx="274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B21EF"/>
                </a:solidFill>
              </a:rPr>
              <a:t>at most 2 samples per level</a:t>
            </a:r>
            <a:endParaRPr lang="en-US" sz="1600" dirty="0">
              <a:solidFill>
                <a:srgbClr val="2B21EF"/>
              </a:solidFill>
            </a:endParaRPr>
          </a:p>
        </p:txBody>
      </p:sp>
      <p:sp>
        <p:nvSpPr>
          <p:cNvPr id="45" name="Down Arrow 44"/>
          <p:cNvSpPr/>
          <p:nvPr/>
        </p:nvSpPr>
        <p:spPr>
          <a:xfrm>
            <a:off x="2209800" y="18288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Down Arrow 47"/>
          <p:cNvSpPr/>
          <p:nvPr/>
        </p:nvSpPr>
        <p:spPr>
          <a:xfrm>
            <a:off x="1981200" y="22860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Down Arrow 49"/>
          <p:cNvSpPr/>
          <p:nvPr/>
        </p:nvSpPr>
        <p:spPr>
          <a:xfrm>
            <a:off x="2895600" y="22860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1447800" y="54102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3581400" y="54102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own Arrow 55"/>
          <p:cNvSpPr/>
          <p:nvPr/>
        </p:nvSpPr>
        <p:spPr>
          <a:xfrm>
            <a:off x="2667000" y="1828800"/>
            <a:ext cx="228600" cy="304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5105400" y="6477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1" name="Oval 80"/>
          <p:cNvSpPr/>
          <p:nvPr/>
        </p:nvSpPr>
        <p:spPr>
          <a:xfrm>
            <a:off x="4953000" y="6553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4953000" y="6324600"/>
            <a:ext cx="152400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5105400" y="6245423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cannot be extended to form a solution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 animBg="1"/>
      <p:bldP spid="61" grpId="0" animBg="1"/>
      <p:bldP spid="62" grpId="0" animBg="1"/>
      <p:bldP spid="65" grpId="0"/>
      <p:bldP spid="66" grpId="0" animBg="1"/>
      <p:bldP spid="67" grpId="0" animBg="1"/>
      <p:bldP spid="68" grpId="0" animBg="1"/>
      <p:bldP spid="69" grpId="0" animBg="1"/>
      <p:bldP spid="72" grpId="0"/>
      <p:bldP spid="73" grpId="0" animBg="1"/>
      <p:bldP spid="74" grpId="0" animBg="1"/>
      <p:bldP spid="75" grpId="0" animBg="1"/>
      <p:bldP spid="76" grpId="0" animBg="1"/>
      <p:bldP spid="92" grpId="0" animBg="1"/>
      <p:bldP spid="93" grpId="0" animBg="1"/>
      <p:bldP spid="94" grpId="0" animBg="1"/>
      <p:bldP spid="95" grpId="0" animBg="1"/>
      <p:bldP spid="98" grpId="0" animBg="1"/>
      <p:bldP spid="99" grpId="0" animBg="1"/>
      <p:bldP spid="100" grpId="0" animBg="1"/>
      <p:bldP spid="101" grpId="0" animBg="1"/>
      <p:bldP spid="42" grpId="0"/>
      <p:bldP spid="45" grpId="0" animBg="1"/>
      <p:bldP spid="48" grpId="0" animBg="1"/>
      <p:bldP spid="50" grpId="0" animBg="1"/>
      <p:bldP spid="54" grpId="0" animBg="1"/>
      <p:bldP spid="55" grpId="0" animBg="1"/>
      <p:bldP spid="5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Complexity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Search tree can be divided into less than </a:t>
            </a:r>
            <a:r>
              <a:rPr lang="en-US" i="1" dirty="0" smtClean="0"/>
              <a:t>n</a:t>
            </a:r>
            <a:r>
              <a:rPr lang="en-US" dirty="0" smtClean="0"/>
              <a:t> levels</a:t>
            </a:r>
          </a:p>
          <a:p>
            <a:pPr lvl="1"/>
            <a:r>
              <a:rPr lang="en-US" dirty="0" smtClean="0"/>
              <a:t>uniformity bound: </a:t>
            </a:r>
            <a:r>
              <a:rPr lang="en-US" i="1" dirty="0" smtClean="0"/>
              <a:t>k</a:t>
            </a:r>
            <a:r>
              <a:rPr lang="en-US" dirty="0" smtClean="0"/>
              <a:t>/(2</a:t>
            </a:r>
            <a:r>
              <a:rPr lang="en-US" i="1" baseline="30000" dirty="0" smtClean="0"/>
              <a:t>L</a:t>
            </a:r>
            <a:r>
              <a:rPr lang="en-US" dirty="0" smtClean="0"/>
              <a:t>+</a:t>
            </a:r>
            <a:r>
              <a:rPr lang="en-US" i="1" dirty="0" smtClean="0"/>
              <a:t>k</a:t>
            </a:r>
            <a:r>
              <a:rPr lang="en-US" dirty="0" smtClean="0"/>
              <a:t>-1) ≤ P(</a:t>
            </a:r>
            <a:r>
              <a:rPr lang="en-US" i="1" dirty="0" smtClean="0"/>
              <a:t>s</a:t>
            </a:r>
            <a:r>
              <a:rPr lang="en-US" dirty="0" smtClean="0"/>
              <a:t>) / P(</a:t>
            </a:r>
            <a:r>
              <a:rPr lang="en-US" i="1" dirty="0" smtClean="0"/>
              <a:t>s’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≤ (2</a:t>
            </a:r>
            <a:r>
              <a:rPr lang="en-US" i="1" baseline="30000" dirty="0" smtClean="0"/>
              <a:t>L</a:t>
            </a:r>
            <a:r>
              <a:rPr lang="en-US" dirty="0" smtClean="0"/>
              <a:t>+</a:t>
            </a:r>
            <a:r>
              <a:rPr lang="en-US" i="1" dirty="0" smtClean="0"/>
              <a:t>k</a:t>
            </a:r>
            <a:r>
              <a:rPr lang="en-US" dirty="0" smtClean="0"/>
              <a:t>-1)/</a:t>
            </a:r>
            <a:r>
              <a:rPr lang="en-US" i="1" dirty="0" smtClean="0"/>
              <a:t>k</a:t>
            </a:r>
          </a:p>
          <a:p>
            <a:r>
              <a:rPr lang="en-US" dirty="0" smtClean="0"/>
              <a:t>Parameterized scheme:</a:t>
            </a:r>
          </a:p>
          <a:p>
            <a:pPr lvl="1"/>
            <a:r>
              <a:rPr lang="en-US" dirty="0" smtClean="0"/>
              <a:t>levels height </a:t>
            </a:r>
            <a:r>
              <a:rPr lang="en-US" i="1" dirty="0" smtClean="0"/>
              <a:t>L</a:t>
            </a:r>
          </a:p>
          <a:p>
            <a:pPr lvl="1"/>
            <a:r>
              <a:rPr lang="en-US" dirty="0" smtClean="0"/>
              <a:t>max samples per level </a:t>
            </a:r>
            <a:r>
              <a:rPr lang="en-US" i="1" dirty="0" smtClean="0"/>
              <a:t>k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requires O((</a:t>
            </a:r>
            <a:r>
              <a:rPr lang="en-US" i="1" dirty="0" smtClean="0"/>
              <a:t>n</a:t>
            </a:r>
            <a:r>
              <a:rPr lang="en-US" dirty="0" smtClean="0"/>
              <a:t>/</a:t>
            </a:r>
            <a:r>
              <a:rPr lang="en-US" i="1" dirty="0" smtClean="0"/>
              <a:t>L</a:t>
            </a:r>
            <a:r>
              <a:rPr lang="en-US" dirty="0" smtClean="0"/>
              <a:t>)*2</a:t>
            </a:r>
            <a:r>
              <a:rPr lang="en-US" i="1" baseline="30000" dirty="0" smtClean="0"/>
              <a:t>L</a:t>
            </a:r>
            <a:r>
              <a:rPr lang="en-US" dirty="0" smtClean="0"/>
              <a:t>*</a:t>
            </a:r>
            <a:r>
              <a:rPr lang="en-US" i="1" dirty="0" smtClean="0"/>
              <a:t>k</a:t>
            </a:r>
            <a:r>
              <a:rPr lang="en-US" dirty="0" smtClean="0"/>
              <a:t>) calls to a SAT solver to generate </a:t>
            </a:r>
            <a:r>
              <a:rPr lang="en-US" i="1" dirty="0" smtClean="0"/>
              <a:t>k</a:t>
            </a:r>
            <a:r>
              <a:rPr lang="en-US" dirty="0" smtClean="0"/>
              <a:t> samples</a:t>
            </a:r>
          </a:p>
          <a:p>
            <a:pPr lvl="1"/>
            <a:r>
              <a:rPr lang="en-US" i="1" dirty="0" smtClean="0"/>
              <a:t>k</a:t>
            </a:r>
            <a:r>
              <a:rPr lang="en-US" dirty="0" smtClean="0"/>
              <a:t> ↑ increases uniformity, </a:t>
            </a:r>
            <a:r>
              <a:rPr lang="en-US" i="1" dirty="0" smtClean="0"/>
              <a:t>L</a:t>
            </a:r>
            <a:r>
              <a:rPr lang="en-US" dirty="0" smtClean="0"/>
              <a:t>↑ reduces the number of recursions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143000" y="5867400"/>
            <a:ext cx="34290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00200" y="60198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increased </a:t>
            </a:r>
            <a:r>
              <a:rPr lang="en-US" b="1" dirty="0" smtClean="0">
                <a:solidFill>
                  <a:srgbClr val="FF0000"/>
                </a:solidFill>
              </a:rPr>
              <a:t>complexity</a:t>
            </a:r>
            <a:r>
              <a:rPr lang="en-US" dirty="0" smtClean="0"/>
              <a:t>  ↑ </a:t>
            </a:r>
          </a:p>
          <a:p>
            <a:r>
              <a:rPr lang="en-US" dirty="0" smtClean="0"/>
              <a:t>increased </a:t>
            </a:r>
            <a:r>
              <a:rPr lang="en-US" b="1" dirty="0" smtClean="0">
                <a:solidFill>
                  <a:srgbClr val="2B21EF"/>
                </a:solidFill>
              </a:rPr>
              <a:t>uniformity   </a:t>
            </a:r>
            <a:r>
              <a:rPr lang="en-US" dirty="0" smtClean="0"/>
              <a:t>↑ </a:t>
            </a:r>
            <a:endParaRPr lang="en-US" b="1" dirty="0">
              <a:solidFill>
                <a:srgbClr val="2B21E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5224046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</a:t>
            </a:r>
            <a:r>
              <a:rPr lang="en-US" sz="1600" i="1" dirty="0" smtClean="0"/>
              <a:t>L</a:t>
            </a:r>
            <a:r>
              <a:rPr lang="en-US" sz="1600" dirty="0" smtClean="0"/>
              <a:t>=1,</a:t>
            </a:r>
            <a:r>
              <a:rPr lang="en-US" sz="1600" i="1" dirty="0" smtClean="0"/>
              <a:t>k</a:t>
            </a:r>
            <a:r>
              <a:rPr lang="en-US" sz="1600" dirty="0" smtClean="0"/>
              <a:t>=1) ↔ uniform </a:t>
            </a:r>
            <a:r>
              <a:rPr lang="en-US" sz="1600" smtClean="0"/>
              <a:t>marginals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914399" y="5638799"/>
            <a:ext cx="228600" cy="762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990600" y="579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962400" y="5224046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</a:t>
            </a:r>
            <a:r>
              <a:rPr lang="en-US" sz="1600" i="1" dirty="0" smtClean="0"/>
              <a:t>L</a:t>
            </a:r>
            <a:r>
              <a:rPr lang="en-US" sz="1600" dirty="0" smtClean="0"/>
              <a:t>=</a:t>
            </a:r>
            <a:r>
              <a:rPr lang="en-US" sz="1600" i="1" dirty="0" smtClean="0"/>
              <a:t>n</a:t>
            </a:r>
            <a:r>
              <a:rPr lang="en-US" sz="1600" dirty="0" smtClean="0"/>
              <a:t>) ↔ 1 level ↔ enumeration (uniform)</a:t>
            </a:r>
            <a:endParaRPr lang="en-US" sz="1600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3924300" y="5600700"/>
            <a:ext cx="22860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562600" y="6044625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What happens for intermediate values of </a:t>
            </a:r>
            <a:r>
              <a:rPr lang="en-US" sz="1600" i="1" dirty="0" smtClean="0">
                <a:solidFill>
                  <a:srgbClr val="FF0000"/>
                </a:solidFill>
              </a:rPr>
              <a:t>k</a:t>
            </a:r>
            <a:r>
              <a:rPr lang="en-US" sz="1600" dirty="0" smtClean="0">
                <a:solidFill>
                  <a:srgbClr val="FF0000"/>
                </a:solidFill>
              </a:rPr>
              <a:t> and </a:t>
            </a:r>
            <a:r>
              <a:rPr lang="en-US" sz="1600" i="1" dirty="0" smtClean="0">
                <a:solidFill>
                  <a:srgbClr val="FF0000"/>
                </a:solidFill>
              </a:rPr>
              <a:t>L</a:t>
            </a:r>
            <a:r>
              <a:rPr lang="en-US" sz="1600" dirty="0" smtClean="0">
                <a:solidFill>
                  <a:srgbClr val="FF0000"/>
                </a:solidFill>
              </a:rPr>
              <a:t>?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8" name="Isosceles Triangle 17"/>
          <p:cNvSpPr/>
          <p:nvPr/>
        </p:nvSpPr>
        <p:spPr>
          <a:xfrm>
            <a:off x="7086600" y="838200"/>
            <a:ext cx="1981200" cy="2133600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7696200" y="1752600"/>
            <a:ext cx="7620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239000" y="2667000"/>
            <a:ext cx="1676400" cy="158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Isosceles Triangle 26"/>
          <p:cNvSpPr/>
          <p:nvPr/>
        </p:nvSpPr>
        <p:spPr>
          <a:xfrm>
            <a:off x="7696200" y="1752600"/>
            <a:ext cx="685800" cy="914400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970520" y="16764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620000" y="2590800"/>
            <a:ext cx="152400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848600" y="2590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305800" y="2590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8077200" y="2590800"/>
            <a:ext cx="152400" cy="152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4495800" y="6096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generate descendants at the lower level using the SAT solver</a:t>
            </a:r>
            <a:endParaRPr lang="en-US" sz="1600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8001794" y="2209800"/>
            <a:ext cx="914400" cy="1588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4582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L</a:t>
            </a:r>
            <a:endParaRPr lang="en-US" sz="1600" i="1" dirty="0"/>
          </a:p>
        </p:txBody>
      </p:sp>
      <p:sp>
        <p:nvSpPr>
          <p:cNvPr id="44" name="Oval 43"/>
          <p:cNvSpPr/>
          <p:nvPr/>
        </p:nvSpPr>
        <p:spPr>
          <a:xfrm>
            <a:off x="3886200" y="579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4572000" y="5715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err="1" smtClean="0"/>
              <a:t>L</a:t>
            </a:r>
            <a:r>
              <a:rPr lang="en-US" sz="1600" dirty="0" err="1" smtClean="0"/>
              <a:t>,</a:t>
            </a:r>
            <a:r>
              <a:rPr lang="en-US" sz="1600" i="1" dirty="0" err="1" smtClean="0"/>
              <a:t>k</a:t>
            </a:r>
            <a:endParaRPr lang="en-US" sz="1600" i="1" dirty="0"/>
          </a:p>
        </p:txBody>
      </p:sp>
      <p:sp>
        <p:nvSpPr>
          <p:cNvPr id="47" name="Oval 46"/>
          <p:cNvSpPr/>
          <p:nvPr/>
        </p:nvSpPr>
        <p:spPr>
          <a:xfrm>
            <a:off x="19050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Arrow 33"/>
          <p:cNvSpPr/>
          <p:nvPr/>
        </p:nvSpPr>
        <p:spPr>
          <a:xfrm rot="14674812">
            <a:off x="7122902" y="1647796"/>
            <a:ext cx="851140" cy="1120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 animBg="1"/>
      <p:bldP spid="16" grpId="0"/>
      <p:bldP spid="19" grpId="0"/>
      <p:bldP spid="44" grpId="0" animBg="1"/>
      <p:bldP spid="45" grpId="0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small" dirty="0" smtClean="0"/>
              <a:t>Motivation: significant progress in combinatorial reasoning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/>
          </a:bodyPr>
          <a:lstStyle/>
          <a:p>
            <a:pPr lvl="0">
              <a:lnSpc>
                <a:spcPct val="70000"/>
              </a:lnSpc>
              <a:buNone/>
              <a:defRPr/>
            </a:pPr>
            <a:r>
              <a:rPr lang="en-US" dirty="0" smtClean="0"/>
              <a:t>SAT/MIP: </a:t>
            </a:r>
          </a:p>
          <a:p>
            <a:pPr lvl="0">
              <a:lnSpc>
                <a:spcPct val="70000"/>
              </a:lnSpc>
              <a:buNone/>
              <a:defRPr/>
            </a:pPr>
            <a:r>
              <a:rPr lang="en-US" dirty="0" smtClean="0"/>
              <a:t>From 100 variables, 200 constraints (early 90’s) to</a:t>
            </a:r>
            <a:r>
              <a:rPr lang="en-US" dirty="0" smtClean="0">
                <a:solidFill>
                  <a:srgbClr val="FF0000"/>
                </a:solidFill>
              </a:rPr>
              <a:t> over </a:t>
            </a:r>
          </a:p>
          <a:p>
            <a:pPr lvl="0">
              <a:lnSpc>
                <a:spcPct val="70000"/>
              </a:lnSpc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1,000,000</a:t>
            </a:r>
            <a:r>
              <a:rPr lang="en-US" dirty="0" smtClean="0">
                <a:solidFill>
                  <a:schemeClr val="hlink"/>
                </a:solidFill>
              </a:rPr>
              <a:t> </a:t>
            </a:r>
            <a:r>
              <a:rPr lang="en-US" dirty="0" smtClean="0"/>
              <a:t>variables and</a:t>
            </a:r>
            <a:r>
              <a:rPr lang="en-US" dirty="0" smtClean="0">
                <a:solidFill>
                  <a:srgbClr val="FF0000"/>
                </a:solidFill>
              </a:rPr>
              <a:t> 5,000,000</a:t>
            </a:r>
            <a:r>
              <a:rPr lang="en-US" dirty="0" smtClean="0">
                <a:solidFill>
                  <a:srgbClr val="001F7E"/>
                </a:solidFill>
              </a:rPr>
              <a:t> </a:t>
            </a:r>
            <a:r>
              <a:rPr lang="en-US" dirty="0" smtClean="0"/>
              <a:t>constraints in 20 years. </a:t>
            </a:r>
          </a:p>
          <a:p>
            <a:pPr lvl="0">
              <a:lnSpc>
                <a:spcPct val="70000"/>
              </a:lnSpc>
              <a:buNone/>
              <a:defRPr/>
            </a:pPr>
            <a:endParaRPr lang="en-US" sz="2800" dirty="0" smtClean="0"/>
          </a:p>
          <a:p>
            <a:pPr lvl="0">
              <a:lnSpc>
                <a:spcPct val="70000"/>
              </a:lnSpc>
              <a:buNone/>
              <a:defRPr/>
            </a:pPr>
            <a:endParaRPr lang="en-US" sz="2800" dirty="0" smtClean="0"/>
          </a:p>
          <a:p>
            <a:pPr lvl="0">
              <a:lnSpc>
                <a:spcPct val="70000"/>
              </a:lnSpc>
              <a:buNone/>
              <a:defRPr/>
            </a:pPr>
            <a:endParaRPr lang="en-US" sz="1000" dirty="0" smtClean="0"/>
          </a:p>
          <a:p>
            <a:pPr lvl="0">
              <a:lnSpc>
                <a:spcPct val="70000"/>
              </a:lnSpc>
              <a:buNone/>
              <a:defRPr/>
            </a:pPr>
            <a:r>
              <a:rPr lang="en-US" dirty="0" smtClean="0"/>
              <a:t>Applications: </a:t>
            </a:r>
          </a:p>
          <a:p>
            <a:pPr lvl="0">
              <a:lnSpc>
                <a:spcPct val="70000"/>
              </a:lnSpc>
              <a:buNone/>
              <a:defRPr/>
            </a:pPr>
            <a:r>
              <a:rPr lang="en-US" sz="2000" dirty="0" smtClean="0"/>
              <a:t>hardware and software verification (bounded model checking),</a:t>
            </a:r>
          </a:p>
          <a:p>
            <a:pPr lvl="0">
              <a:lnSpc>
                <a:spcPct val="70000"/>
              </a:lnSpc>
              <a:buNone/>
              <a:defRPr/>
            </a:pPr>
            <a:r>
              <a:rPr lang="en-US" sz="2000" dirty="0" smtClean="0"/>
              <a:t>planning, scheduling, protocol design, routing, supply-chain </a:t>
            </a:r>
          </a:p>
          <a:p>
            <a:pPr lvl="0">
              <a:lnSpc>
                <a:spcPct val="70000"/>
              </a:lnSpc>
              <a:buNone/>
              <a:defRPr/>
            </a:pPr>
            <a:r>
              <a:rPr lang="en-US" sz="2000" dirty="0" smtClean="0"/>
              <a:t>optimization, e-commerce (e-auctions and electronic trading agents)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57200" y="5181600"/>
            <a:ext cx="632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SAT</a:t>
            </a:r>
            <a:r>
              <a:rPr lang="en-US" dirty="0"/>
              <a:t>: Given a Boolean formula </a:t>
            </a:r>
            <a:r>
              <a:rPr lang="el-GR" dirty="0"/>
              <a:t>Φ</a:t>
            </a:r>
            <a:r>
              <a:rPr lang="it-IT" dirty="0"/>
              <a:t> </a:t>
            </a:r>
            <a:r>
              <a:rPr lang="en-US" dirty="0"/>
              <a:t>in CNF, </a:t>
            </a:r>
            <a:r>
              <a:rPr lang="el-GR" dirty="0" smtClean="0"/>
              <a:t>Φ</a:t>
            </a:r>
            <a:r>
              <a:rPr lang="it-IT" dirty="0"/>
              <a:t>=C</a:t>
            </a:r>
            <a:r>
              <a:rPr lang="it-IT" baseline="-25000" dirty="0"/>
              <a:t>1</a:t>
            </a:r>
            <a:r>
              <a:rPr lang="el-GR" dirty="0"/>
              <a:t>Λ</a:t>
            </a:r>
            <a:r>
              <a:rPr lang="it-IT" dirty="0"/>
              <a:t>C</a:t>
            </a:r>
            <a:r>
              <a:rPr lang="it-IT" baseline="-25000" dirty="0"/>
              <a:t>2</a:t>
            </a:r>
            <a:r>
              <a:rPr lang="it-IT" dirty="0"/>
              <a:t> </a:t>
            </a:r>
            <a:r>
              <a:rPr lang="el-GR" dirty="0"/>
              <a:t>Λ</a:t>
            </a:r>
            <a:r>
              <a:rPr lang="it-IT" dirty="0"/>
              <a:t>…</a:t>
            </a:r>
            <a:r>
              <a:rPr lang="el-GR" dirty="0"/>
              <a:t>Λ</a:t>
            </a:r>
            <a:r>
              <a:rPr lang="it-IT" dirty="0" smtClean="0"/>
              <a:t>C</a:t>
            </a:r>
            <a:r>
              <a:rPr lang="it-IT" baseline="-25000" dirty="0" smtClean="0"/>
              <a:t>m</a:t>
            </a:r>
            <a:r>
              <a:rPr lang="it-IT" dirty="0" smtClean="0"/>
              <a:t>, does </a:t>
            </a:r>
            <a:r>
              <a:rPr lang="el-GR" dirty="0"/>
              <a:t>Φ</a:t>
            </a:r>
            <a:r>
              <a:rPr lang="it-IT" dirty="0"/>
              <a:t> have a satisfying assignment?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29718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B21EF"/>
                </a:solidFill>
              </a:rPr>
              <a:t>technical advances</a:t>
            </a:r>
            <a:r>
              <a:rPr lang="en-US" dirty="0" smtClean="0"/>
              <a:t>: automated constraint inference, dynamic variable ordering, randomization, etc.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5791200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Can we apply these techniques to boost probabilistic reasoning?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Challenging Domains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2B21EF"/>
                </a:solidFill>
              </a:rPr>
              <a:t>Golf-course landscape: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2B21EF"/>
                </a:solidFill>
              </a:rPr>
              <a:t>Energy barriers:</a:t>
            </a:r>
          </a:p>
        </p:txBody>
      </p:sp>
      <p:pic>
        <p:nvPicPr>
          <p:cNvPr id="4" name="Picture 2" descr="http://sodandmulch.com/wp-content/uploads/2012/03/golf-course-so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7800" y="457201"/>
            <a:ext cx="2540000" cy="1905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562600" y="25908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Energy = # violated constraints</a:t>
            </a:r>
          </a:p>
        </p:txBody>
      </p:sp>
      <p:cxnSp>
        <p:nvCxnSpPr>
          <p:cNvPr id="8" name="Elbow Connector 7"/>
          <p:cNvCxnSpPr/>
          <p:nvPr/>
        </p:nvCxnSpPr>
        <p:spPr>
          <a:xfrm>
            <a:off x="685800" y="2209800"/>
            <a:ext cx="2667000" cy="914400"/>
          </a:xfrm>
          <a:prstGeom prst="bentConnector3">
            <a:avLst>
              <a:gd name="adj1" fmla="val 93455"/>
            </a:avLst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2894806" y="2667000"/>
            <a:ext cx="915194" cy="7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352800" y="2209800"/>
            <a:ext cx="17526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H="1" flipV="1">
            <a:off x="4686300" y="2399506"/>
            <a:ext cx="17526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76800" y="27432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E</a:t>
            </a:r>
            <a:r>
              <a:rPr lang="en-US" sz="1600" dirty="0" smtClean="0"/>
              <a:t> = 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76800" y="1718846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E</a:t>
            </a:r>
            <a:r>
              <a:rPr lang="en-US" sz="1600" dirty="0" smtClean="0"/>
              <a:t> = 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057400" y="29380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solutions</a:t>
            </a:r>
          </a:p>
        </p:txBody>
      </p:sp>
      <p:sp>
        <p:nvSpPr>
          <p:cNvPr id="15" name="Oval 14"/>
          <p:cNvSpPr/>
          <p:nvPr/>
        </p:nvSpPr>
        <p:spPr>
          <a:xfrm>
            <a:off x="3124200" y="30480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276600" y="30480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" descr="https://encrypted-tbn1.google.com/images?q=tbn:ANd9GcQKJiMU-2bLBk2KTLLS0PhrCUVjazz20ETawxHSP2sKQgHx46m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4528" y="4419600"/>
            <a:ext cx="2543272" cy="1905000"/>
          </a:xfrm>
          <a:prstGeom prst="rect">
            <a:avLst/>
          </a:prstGeom>
          <a:noFill/>
        </p:spPr>
      </p:pic>
      <p:cxnSp>
        <p:nvCxnSpPr>
          <p:cNvPr id="18" name="Straight Connector 17"/>
          <p:cNvCxnSpPr/>
          <p:nvPr/>
        </p:nvCxnSpPr>
        <p:spPr>
          <a:xfrm rot="5400000" flipH="1" flipV="1">
            <a:off x="1485900" y="4457700"/>
            <a:ext cx="91440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2171700" y="4457700"/>
            <a:ext cx="91440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47800" y="5257800"/>
            <a:ext cx="152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71800" y="5257800"/>
            <a:ext cx="152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048000" y="51816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371600" y="51816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505200" y="4191000"/>
            <a:ext cx="0" cy="1143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1829594" y="4799806"/>
            <a:ext cx="914400" cy="1588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286000" y="4724400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505200" y="4614446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Energy = # violated constraints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135731" y="4648200"/>
            <a:ext cx="397023" cy="1143000"/>
            <a:chOff x="1135731" y="5518636"/>
            <a:chExt cx="397023" cy="1143000"/>
          </a:xfrm>
        </p:grpSpPr>
        <p:sp>
          <p:nvSpPr>
            <p:cNvPr id="39" name="Oval 38"/>
            <p:cNvSpPr/>
            <p:nvPr/>
          </p:nvSpPr>
          <p:spPr>
            <a:xfrm rot="927410" flipH="1">
              <a:off x="1135731" y="5518636"/>
              <a:ext cx="397023" cy="1143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295400" y="5791201"/>
              <a:ext cx="152400" cy="1524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1219200" y="5943601"/>
              <a:ext cx="152400" cy="1524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1371600" y="6096001"/>
              <a:ext cx="152400" cy="1524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143000" y="6248401"/>
              <a:ext cx="152400" cy="1524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1219200" y="6400801"/>
              <a:ext cx="152400" cy="1524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219200" y="59436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asymmetric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8" grpId="0"/>
      <p:bldP spid="29" grpId="0"/>
      <p:bldP spid="5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Challenging Domains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Random + Energy barriers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6" name="Chart 5"/>
          <p:cNvGraphicFramePr/>
          <p:nvPr/>
        </p:nvGraphicFramePr>
        <p:xfrm>
          <a:off x="381000" y="2286000"/>
          <a:ext cx="6324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5000" y="6096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2B21EF"/>
                </a:solidFill>
              </a:rPr>
              <a:t>only </a:t>
            </a:r>
            <a:r>
              <a:rPr lang="en-US" b="1" dirty="0" err="1" smtClean="0">
                <a:solidFill>
                  <a:srgbClr val="2B21EF"/>
                </a:solidFill>
              </a:rPr>
              <a:t>SearchTreeSample</a:t>
            </a:r>
            <a:r>
              <a:rPr lang="en-US" b="1" dirty="0" smtClean="0">
                <a:solidFill>
                  <a:srgbClr val="2B21EF"/>
                </a:solidFill>
              </a:rPr>
              <a:t> provides uniform samples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smtClean="0"/>
              <a:t>Challenging Domains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Asymmetric spaces + Energy barriers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dirty="0" smtClean="0"/>
              <a:t>clusters of solutions of different sizes on the sides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533400" y="2743200"/>
          <a:ext cx="5410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 flipH="1" flipV="1">
            <a:off x="6362701" y="3467100"/>
            <a:ext cx="91440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7048501" y="3467100"/>
            <a:ext cx="914400" cy="685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324601" y="4267200"/>
            <a:ext cx="152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848601" y="4267200"/>
            <a:ext cx="1524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 rot="927410" flipH="1">
            <a:off x="6012532" y="3461235"/>
            <a:ext cx="397023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2692798" flipH="1">
            <a:off x="7943925" y="4162480"/>
            <a:ext cx="418952" cy="2272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077201" y="41910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172201" y="36576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096001" y="38100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248401" y="39624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019801" y="4114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6096001" y="4267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8458200" y="3124200"/>
            <a:ext cx="1589" cy="1447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6706395" y="3885406"/>
            <a:ext cx="914400" cy="1588"/>
          </a:xfrm>
          <a:prstGeom prst="straightConnector1">
            <a:avLst/>
          </a:prstGeom>
          <a:ln w="3492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162801" y="3810000"/>
            <a:ext cx="30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58201" y="40386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67400" y="5257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2B21EF"/>
                </a:solidFill>
              </a:rPr>
              <a:t>SampleSAT</a:t>
            </a:r>
            <a:r>
              <a:rPr lang="en-US" b="1" dirty="0" smtClean="0">
                <a:solidFill>
                  <a:srgbClr val="2B21EF"/>
                </a:solidFill>
              </a:rPr>
              <a:t> oversamples this solution</a:t>
            </a:r>
          </a:p>
        </p:txBody>
      </p:sp>
      <p:sp>
        <p:nvSpPr>
          <p:cNvPr id="27" name="Right Arrow 26"/>
          <p:cNvSpPr/>
          <p:nvPr/>
        </p:nvSpPr>
        <p:spPr>
          <a:xfrm rot="18868704">
            <a:off x="7301630" y="4782094"/>
            <a:ext cx="851140" cy="1159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Challenging Domains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570356"/>
          <a:ext cx="7924800" cy="4297044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2286000"/>
                <a:gridCol w="1752600"/>
                <a:gridCol w="1371600"/>
                <a:gridCol w="1295400"/>
                <a:gridCol w="1219200"/>
              </a:tblGrid>
              <a:tr h="5071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Method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Instance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Parameter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Time(s)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P-value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187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SA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logistic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T=0.25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11028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mpd="sng">
                      <a:noFill/>
                    </a:lnB>
                  </a:tcPr>
                </a:tc>
              </a:tr>
              <a:tr h="4187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SampleSAT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logistic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7598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5140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SearchTreeSampler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logistic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9.8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SearchTreeSampler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logistic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10.1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0.77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SearchTreeSampler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logistic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9.6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87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SA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logistic+Barrier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T=0.25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42845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4187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SampleSAT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logistic+Barrier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7296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5341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SearchTreeSampler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logistic+Barrier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42.53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T w="12700" cmpd="sng">
                      <a:noFill/>
                    </a:lnT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7162800" y="2971800"/>
            <a:ext cx="304800" cy="1447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24200" y="262134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&gt;2 orders of magnitude faster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5638800" y="2362200"/>
            <a:ext cx="685800" cy="1676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000" y="4572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2B21EF"/>
                </a:solidFill>
              </a:rPr>
              <a:t>Probability of observing an event at least as extreme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7658100" y="1333500"/>
            <a:ext cx="381000" cy="15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81400" y="58674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NOT affected by barriers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>
            <a:off x="6858000" y="4572000"/>
            <a:ext cx="685800" cy="1295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10" grpId="0" animBg="1"/>
      <p:bldP spid="10" grpId="1" animBg="1"/>
      <p:bldP spid="8" grpId="0"/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Challenging Domains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570359"/>
          <a:ext cx="7924800" cy="4220839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2209800"/>
                <a:gridCol w="1828800"/>
                <a:gridCol w="1371600"/>
                <a:gridCol w="1219200"/>
                <a:gridCol w="1295400"/>
              </a:tblGrid>
              <a:tr h="5550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Method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Instance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Parameter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Time(s)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P-value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SA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coloring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T=0.25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7589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0.71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SampleSAT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coloring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28998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SearchTreeSampler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coloring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184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SearchTreeSampler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coloring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204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SearchTreeSampler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coloring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k=200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228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coloring+Barrier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T=0.25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29434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SampleSAT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coloring+Barrier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-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29062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58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SearchTreeSampler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coloring+Barrier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435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24200" y="262134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&gt;2 orders of magnitude faster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Curved Right Arrow 6"/>
          <p:cNvSpPr/>
          <p:nvPr/>
        </p:nvSpPr>
        <p:spPr>
          <a:xfrm>
            <a:off x="5638800" y="2362200"/>
            <a:ext cx="685800" cy="1676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58674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NOT affected by barriers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6858000" y="4495800"/>
            <a:ext cx="685800" cy="1295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 animBg="1"/>
      <p:bldP spid="7" grpId="1" animBg="1"/>
      <p:bldP spid="8" grpId="0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Challenging Domains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570354"/>
          <a:ext cx="7924800" cy="3780921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2057400"/>
                <a:gridCol w="1981200"/>
                <a:gridCol w="1371600"/>
                <a:gridCol w="1295400"/>
                <a:gridCol w="1219200"/>
              </a:tblGrid>
              <a:tr h="497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Method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Instance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Parameter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Time(s)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P-value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SA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random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T=0.3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8673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0.88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SampleSAT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random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-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740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SearchTreeSampler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random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2.5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SearchTreeSampler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random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k=15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SearchTreeSampler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random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k=20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random+Barrier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T=0.3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71077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SampleSAT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random+Barrier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-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744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/>
                </a:tc>
              </a:tr>
              <a:tr h="410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err="1"/>
                        <a:t>SearchTreeSampler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random+Barrier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k=20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7.1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0.95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37" marR="5837" marT="5837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57800" y="60960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2B21EF"/>
                </a:solidFill>
              </a:rPr>
              <a:t>What happens if # solutions &gt;&gt; k?</a:t>
            </a:r>
            <a:endParaRPr lang="en-US" sz="1600" dirty="0">
              <a:solidFill>
                <a:srgbClr val="2B21E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24200" y="2621340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&gt;2 orders of magnitude faster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5638800" y="2362200"/>
            <a:ext cx="685800" cy="1676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81400" y="5399782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NOT affected by barriers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6858000" y="4114800"/>
            <a:ext cx="685800" cy="1295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8" grpId="0" animBg="1"/>
      <p:bldP spid="8" grpId="1" animBg="1"/>
      <p:bldP spid="9" grpId="0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Model Counting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lvl="1"/>
            <a:r>
              <a:rPr lang="en-US" sz="2400" dirty="0" smtClean="0">
                <a:solidFill>
                  <a:srgbClr val="2B21EF"/>
                </a:solidFill>
              </a:rPr>
              <a:t>How to evaluate uniformity when the solution set of </a:t>
            </a:r>
            <a:r>
              <a:rPr lang="en-US" sz="2400" i="1" dirty="0" smtClean="0">
                <a:solidFill>
                  <a:srgbClr val="2B21EF"/>
                </a:solidFill>
              </a:rPr>
              <a:t>F</a:t>
            </a:r>
            <a:r>
              <a:rPr lang="en-US" sz="2400" dirty="0" smtClean="0">
                <a:solidFill>
                  <a:srgbClr val="2B21EF"/>
                </a:solidFill>
              </a:rPr>
              <a:t> is very large (e.g., 10</a:t>
            </a:r>
            <a:r>
              <a:rPr lang="en-US" sz="2400" baseline="30000" dirty="0" smtClean="0">
                <a:solidFill>
                  <a:srgbClr val="2B21EF"/>
                </a:solidFill>
              </a:rPr>
              <a:t>20</a:t>
            </a:r>
            <a:r>
              <a:rPr lang="en-US" sz="2400" dirty="0" smtClean="0">
                <a:solidFill>
                  <a:srgbClr val="2B21EF"/>
                </a:solidFill>
              </a:rPr>
              <a:t>)?</a:t>
            </a:r>
          </a:p>
          <a:p>
            <a:pPr marL="457200" lvl="2"/>
            <a:r>
              <a:rPr lang="en-US" sz="2200" dirty="0" smtClean="0"/>
              <a:t>cannot estimate the empirical distribution</a:t>
            </a:r>
          </a:p>
          <a:p>
            <a:pPr lvl="1"/>
            <a:r>
              <a:rPr lang="en-US" dirty="0" smtClean="0"/>
              <a:t>cannot validate the sampling quality directly (e.g., via Pearson’s chi-squared test)</a:t>
            </a:r>
          </a:p>
          <a:p>
            <a:pPr lvl="1"/>
            <a:endParaRPr lang="en-US" sz="500" dirty="0" smtClean="0"/>
          </a:p>
          <a:p>
            <a:r>
              <a:rPr lang="en-US" dirty="0" smtClean="0">
                <a:solidFill>
                  <a:srgbClr val="2B21EF"/>
                </a:solidFill>
              </a:rPr>
              <a:t>Model counting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Let </a:t>
            </a:r>
            <a:r>
              <a:rPr lang="en-US" i="1" dirty="0" smtClean="0"/>
              <a:t>S</a:t>
            </a:r>
            <a:r>
              <a:rPr lang="en-US" i="1" baseline="-25000" dirty="0" smtClean="0"/>
              <a:t>F</a:t>
            </a:r>
            <a:r>
              <a:rPr lang="en-US" dirty="0" smtClean="0"/>
              <a:t> be the set of solutions of </a:t>
            </a:r>
            <a:r>
              <a:rPr lang="en-US" i="1" dirty="0" smtClean="0"/>
              <a:t>F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Indirect validation: use samples to estimate |</a:t>
            </a:r>
            <a:r>
              <a:rPr lang="en-US" i="1" dirty="0" smtClean="0"/>
              <a:t>S</a:t>
            </a:r>
            <a:r>
              <a:rPr lang="en-US" i="1" baseline="-25000" dirty="0" smtClean="0"/>
              <a:t>F</a:t>
            </a:r>
            <a:r>
              <a:rPr lang="en-US" dirty="0" smtClean="0"/>
              <a:t>|. Better samples should provide more accurate counts.</a:t>
            </a:r>
          </a:p>
          <a:p>
            <a:pPr lvl="1"/>
            <a:endParaRPr lang="en-US" sz="500" dirty="0" smtClean="0"/>
          </a:p>
          <a:p>
            <a:r>
              <a:rPr lang="en-US" dirty="0" smtClean="0">
                <a:solidFill>
                  <a:srgbClr val="2B21EF"/>
                </a:solidFill>
              </a:rPr>
              <a:t>New model counting technique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intermediate samples of </a:t>
            </a:r>
            <a:r>
              <a:rPr lang="en-US" dirty="0" err="1" smtClean="0"/>
              <a:t>SearchTreeSampler</a:t>
            </a:r>
            <a:r>
              <a:rPr lang="en-US" dirty="0" smtClean="0"/>
              <a:t> provide us with additional information about the model count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130842"/>
            <a:ext cx="3390900" cy="2498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2721"/>
          <a:stretch>
            <a:fillRect/>
          </a:stretch>
        </p:blipFill>
        <p:spPr bwMode="auto">
          <a:xfrm>
            <a:off x="609600" y="1600200"/>
            <a:ext cx="3318375" cy="2372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Experimental Results</a:t>
            </a:r>
            <a:endParaRPr lang="en-US" cap="smal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524000"/>
            <a:ext cx="3352800" cy="2450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90600" y="1307068"/>
            <a:ext cx="990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x 10</a:t>
            </a:r>
            <a:r>
              <a:rPr lang="en-US" baseline="30000" dirty="0" smtClean="0"/>
              <a:t>11</a:t>
            </a:r>
            <a:endParaRPr lang="en-US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1295400"/>
            <a:ext cx="83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x 10</a:t>
            </a:r>
            <a:r>
              <a:rPr lang="en-US" baseline="30000" dirty="0" smtClean="0"/>
              <a:t>17</a:t>
            </a:r>
            <a:endParaRPr lang="en-US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990600" y="3897868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x 10</a:t>
            </a:r>
            <a:r>
              <a:rPr lang="en-US" baseline="30000" dirty="0" smtClean="0"/>
              <a:t>5</a:t>
            </a:r>
            <a:endParaRPr lang="en-US" baseline="30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14863" y="4160608"/>
            <a:ext cx="3233737" cy="2392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953000" y="3886200"/>
            <a:ext cx="762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x 10</a:t>
            </a:r>
            <a:r>
              <a:rPr lang="en-US" baseline="30000" dirty="0" smtClean="0"/>
              <a:t>8</a:t>
            </a:r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The Big Picture</a:t>
            </a:r>
            <a:endParaRPr lang="en-US" cap="small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98073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Combinatorial</a:t>
            </a:r>
          </a:p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2066330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local search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78836" y="3886200"/>
            <a:ext cx="2005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backtrack</a:t>
            </a:r>
          </a:p>
          <a:p>
            <a:r>
              <a:rPr lang="en-US" dirty="0" smtClean="0"/>
              <a:t>search (YES/NO)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76800" y="2124670"/>
            <a:ext cx="2292038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MCMC sampling</a:t>
            </a:r>
          </a:p>
          <a:p>
            <a:endParaRPr lang="en-US" sz="800" dirty="0" smtClean="0"/>
          </a:p>
          <a:p>
            <a:r>
              <a:rPr lang="en-US" i="1" dirty="0" smtClean="0"/>
              <a:t>Gibbs Sampling</a:t>
            </a:r>
          </a:p>
          <a:p>
            <a:r>
              <a:rPr lang="en-US" i="1" dirty="0" smtClean="0"/>
              <a:t>Simulated Annealing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6800" y="3810000"/>
            <a:ext cx="2403222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clear analogous</a:t>
            </a:r>
          </a:p>
          <a:p>
            <a:endParaRPr lang="en-US" sz="500" dirty="0" smtClean="0"/>
          </a:p>
          <a:p>
            <a:r>
              <a:rPr lang="en-US" i="1" dirty="0" err="1" smtClean="0"/>
              <a:t>XORSampling</a:t>
            </a:r>
            <a:r>
              <a:rPr lang="en-US" i="1" dirty="0" smtClean="0"/>
              <a:t> [2006]</a:t>
            </a:r>
          </a:p>
          <a:p>
            <a:r>
              <a:rPr lang="en-US" i="1" dirty="0" err="1" smtClean="0"/>
              <a:t>SampleSearch</a:t>
            </a:r>
            <a:r>
              <a:rPr lang="en-US" i="1" dirty="0" smtClean="0"/>
              <a:t> [2007]</a:t>
            </a:r>
          </a:p>
          <a:p>
            <a:r>
              <a:rPr lang="en-US" b="1" i="1" dirty="0" err="1" smtClean="0">
                <a:solidFill>
                  <a:srgbClr val="2B21EF"/>
                </a:solidFill>
              </a:rPr>
              <a:t>SearchTreeSampler</a:t>
            </a:r>
            <a:endParaRPr lang="en-US" b="1" i="1" dirty="0">
              <a:solidFill>
                <a:srgbClr val="2B21EF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267200" y="1524000"/>
            <a:ext cx="0" cy="5181600"/>
          </a:xfrm>
          <a:prstGeom prst="line">
            <a:avLst/>
          </a:prstGeom>
          <a:ln w="22225">
            <a:solidFill>
              <a:srgbClr val="2B21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00600" y="1447800"/>
            <a:ext cx="2932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Probabilistic Inference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18714" y="1447800"/>
            <a:ext cx="3291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Combinatorial Reasoning</a:t>
            </a:r>
            <a:endParaRPr lang="en-US" sz="2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876800" y="5410200"/>
            <a:ext cx="33479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Message-Passing / </a:t>
            </a:r>
            <a:r>
              <a:rPr lang="en-US" dirty="0" err="1" smtClean="0"/>
              <a:t>Variational</a:t>
            </a:r>
            <a:r>
              <a:rPr lang="en-US" dirty="0" smtClean="0"/>
              <a:t> </a:t>
            </a:r>
          </a:p>
          <a:p>
            <a:endParaRPr lang="en-US" sz="800" dirty="0" smtClean="0"/>
          </a:p>
          <a:p>
            <a:r>
              <a:rPr lang="en-US" i="1" dirty="0" smtClean="0"/>
              <a:t>Belief Propagation (BP) </a:t>
            </a:r>
          </a:p>
          <a:p>
            <a:r>
              <a:rPr lang="en-US" i="1" dirty="0" smtClean="0"/>
              <a:t>Variable elimination</a:t>
            </a:r>
          </a:p>
          <a:p>
            <a:r>
              <a:rPr lang="en-US" i="1" dirty="0" smtClean="0"/>
              <a:t>Junction Tree</a:t>
            </a:r>
            <a:endParaRPr lang="en-US" i="1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810000" y="5562600"/>
            <a:ext cx="9906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57400" y="5410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Constraint Propagation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743200" y="282833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B21EF"/>
                </a:solidFill>
              </a:rPr>
              <a:t>faster in industrial applications</a:t>
            </a:r>
            <a:endParaRPr lang="en-US" dirty="0">
              <a:solidFill>
                <a:srgbClr val="2B21EF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810000" y="4038600"/>
            <a:ext cx="9906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3810000" y="2286000"/>
            <a:ext cx="990600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Left Brace 31"/>
          <p:cNvSpPr/>
          <p:nvPr/>
        </p:nvSpPr>
        <p:spPr>
          <a:xfrm>
            <a:off x="1905000" y="2218730"/>
            <a:ext cx="152400" cy="2200870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2362200" y="2514600"/>
            <a:ext cx="304800" cy="1219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Brace 36"/>
          <p:cNvSpPr/>
          <p:nvPr/>
        </p:nvSpPr>
        <p:spPr>
          <a:xfrm>
            <a:off x="7543800" y="2142530"/>
            <a:ext cx="152400" cy="2895600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7696200" y="311527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Conditioning</a:t>
            </a:r>
          </a:p>
          <a:p>
            <a:r>
              <a:rPr lang="en-US" dirty="0" smtClean="0"/>
              <a:t>on</a:t>
            </a:r>
          </a:p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45" name="Down Arrow 44"/>
          <p:cNvSpPr/>
          <p:nvPr/>
        </p:nvSpPr>
        <p:spPr>
          <a:xfrm rot="10800000">
            <a:off x="2362200" y="4572000"/>
            <a:ext cx="304800" cy="753070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743200" y="4648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B21EF"/>
                </a:solidFill>
              </a:rPr>
              <a:t>key component</a:t>
            </a:r>
            <a:endParaRPr lang="en-US" dirty="0">
              <a:solidFill>
                <a:srgbClr val="2B21EF"/>
              </a:solidFill>
            </a:endParaRPr>
          </a:p>
        </p:txBody>
      </p:sp>
      <p:pic>
        <p:nvPicPr>
          <p:cNvPr id="25602" name="Picture 2" descr="http://gnom.upc.edu/images/misc/globaloptimization-100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05000"/>
            <a:ext cx="1507524" cy="1219201"/>
          </a:xfrm>
          <a:prstGeom prst="rect">
            <a:avLst/>
          </a:prstGeom>
          <a:noFill/>
        </p:spPr>
      </p:pic>
      <p:pic>
        <p:nvPicPr>
          <p:cNvPr id="25604" name="Picture 4" descr="http://4c.ucc.ie/web/outreach/backtrack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657600"/>
            <a:ext cx="1524000" cy="16063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3" grpId="0"/>
      <p:bldP spid="14" grpId="0"/>
      <p:bldP spid="21" grpId="0"/>
      <p:bldP spid="26" grpId="0"/>
      <p:bldP spid="30" grpId="0"/>
      <p:bldP spid="32" grpId="0" animBg="1"/>
      <p:bldP spid="33" grpId="0" animBg="1"/>
      <p:bldP spid="37" grpId="0" animBg="1"/>
      <p:bldP spid="38" grpId="0"/>
      <p:bldP spid="45" grpId="0" animBg="1"/>
      <p:bldP spid="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Conclusions</a:t>
            </a:r>
            <a:endParaRPr lang="en-US" cap="smal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200" dirty="0" smtClean="0"/>
              <a:t>Combinatorial reasoning techniques for probabilistic reasoning</a:t>
            </a:r>
          </a:p>
          <a:p>
            <a:r>
              <a:rPr lang="en-US" sz="2200" dirty="0" smtClean="0"/>
              <a:t>New technique for </a:t>
            </a:r>
            <a:r>
              <a:rPr lang="en-US" sz="2200" b="1" dirty="0" smtClean="0">
                <a:solidFill>
                  <a:srgbClr val="2B21EF"/>
                </a:solidFill>
              </a:rPr>
              <a:t>solution sampling</a:t>
            </a:r>
          </a:p>
          <a:p>
            <a:pPr lvl="1"/>
            <a:r>
              <a:rPr lang="en-US" dirty="0" smtClean="0"/>
              <a:t>Samples the search tree </a:t>
            </a:r>
            <a:r>
              <a:rPr lang="en-US" b="1" dirty="0" smtClean="0"/>
              <a:t>level by level</a:t>
            </a:r>
          </a:p>
          <a:p>
            <a:pPr lvl="1"/>
            <a:r>
              <a:rPr lang="en-US" dirty="0" smtClean="0"/>
              <a:t>leverages state-of-the-art SAT-solver as a black-box</a:t>
            </a:r>
          </a:p>
          <a:p>
            <a:pPr lvl="1"/>
            <a:r>
              <a:rPr lang="en-US" dirty="0" smtClean="0"/>
              <a:t>parameterized scheme: trade-off between computational cost and uniformity of the samples</a:t>
            </a:r>
          </a:p>
          <a:p>
            <a:pPr lvl="1"/>
            <a:endParaRPr lang="en-US" sz="500" dirty="0" smtClean="0"/>
          </a:p>
          <a:p>
            <a:r>
              <a:rPr lang="en-US" sz="2200" dirty="0" smtClean="0"/>
              <a:t>Demonstrated performance on challenging domains for MCMC methods</a:t>
            </a:r>
          </a:p>
          <a:p>
            <a:pPr lvl="1"/>
            <a:r>
              <a:rPr lang="en-US" dirty="0" smtClean="0"/>
              <a:t>significantly faster</a:t>
            </a:r>
          </a:p>
          <a:p>
            <a:pPr lvl="1"/>
            <a:r>
              <a:rPr lang="en-US" dirty="0" smtClean="0"/>
              <a:t>more uniform (Pearson’s Test)</a:t>
            </a:r>
          </a:p>
          <a:p>
            <a:pPr lvl="1"/>
            <a:endParaRPr lang="en-US" sz="500" dirty="0" smtClean="0"/>
          </a:p>
          <a:p>
            <a:r>
              <a:rPr lang="en-US" sz="2200" b="1" dirty="0" smtClean="0">
                <a:solidFill>
                  <a:srgbClr val="2B21EF"/>
                </a:solidFill>
              </a:rPr>
              <a:t>New model counting technique</a:t>
            </a:r>
            <a:r>
              <a:rPr lang="en-US" sz="2200" b="1" dirty="0" smtClean="0"/>
              <a:t>:</a:t>
            </a:r>
          </a:p>
          <a:p>
            <a:pPr lvl="1"/>
            <a:r>
              <a:rPr lang="en-US" dirty="0" smtClean="0"/>
              <a:t>vertical vs. horizontal division of the search tree</a:t>
            </a:r>
          </a:p>
          <a:p>
            <a:pPr lvl="1"/>
            <a:r>
              <a:rPr lang="en-US" dirty="0" smtClean="0"/>
              <a:t>intermediate samples provide information about the model count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Arrow Connector 23"/>
          <p:cNvCxnSpPr/>
          <p:nvPr/>
        </p:nvCxnSpPr>
        <p:spPr>
          <a:xfrm>
            <a:off x="7010400" y="3297197"/>
            <a:ext cx="990600" cy="430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3101340" y="3346846"/>
            <a:ext cx="480060" cy="304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5334000" y="3042046"/>
            <a:ext cx="1676400" cy="304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Beyond SAT: solution sampling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Probabilistic reasoning and graphical model inference tasks can be mapped into equivalent problems for</a:t>
            </a:r>
            <a:r>
              <a:rPr lang="en-US" sz="2000" b="1" dirty="0" smtClean="0">
                <a:solidFill>
                  <a:srgbClr val="FF0000"/>
                </a:solidFill>
              </a:rPr>
              <a:t> weighted SAT formulas</a:t>
            </a:r>
            <a:r>
              <a:rPr lang="en-US" sz="2000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 smtClean="0">
                <a:solidFill>
                  <a:srgbClr val="2B21EF"/>
                </a:solidFill>
              </a:rPr>
              <a:t>Sampling for Weighted SAT</a:t>
            </a:r>
            <a:r>
              <a:rPr lang="en-US" sz="2000" dirty="0" smtClean="0"/>
              <a:t>:</a:t>
            </a:r>
          </a:p>
          <a:p>
            <a:pPr lvl="1"/>
            <a:r>
              <a:rPr lang="en-US" sz="1800" dirty="0" smtClean="0"/>
              <a:t>clauses (constraints) with weights </a:t>
            </a:r>
            <a:r>
              <a:rPr lang="el-GR" sz="1800" dirty="0" smtClean="0"/>
              <a:t>Φ</a:t>
            </a:r>
            <a:r>
              <a:rPr lang="it-IT" sz="1800" dirty="0" smtClean="0"/>
              <a:t>=(C</a:t>
            </a:r>
            <a:r>
              <a:rPr lang="it-IT" sz="1800" baseline="-25000" dirty="0" smtClean="0"/>
              <a:t>1</a:t>
            </a:r>
            <a:r>
              <a:rPr lang="it-IT" sz="1800" dirty="0" smtClean="0"/>
              <a:t>,w</a:t>
            </a:r>
            <a:r>
              <a:rPr lang="it-IT" sz="1800" baseline="-25000" dirty="0" smtClean="0"/>
              <a:t>1</a:t>
            </a:r>
            <a:r>
              <a:rPr lang="it-IT" sz="1800" dirty="0" smtClean="0"/>
              <a:t>)</a:t>
            </a:r>
            <a:r>
              <a:rPr lang="el-GR" sz="1800" dirty="0" smtClean="0"/>
              <a:t>Λ</a:t>
            </a:r>
            <a:r>
              <a:rPr lang="en-US" sz="1800" dirty="0" smtClean="0"/>
              <a:t>(</a:t>
            </a:r>
            <a:r>
              <a:rPr lang="it-IT" sz="1800" dirty="0" smtClean="0"/>
              <a:t>C</a:t>
            </a:r>
            <a:r>
              <a:rPr lang="it-IT" sz="1800" baseline="-25000" dirty="0" smtClean="0"/>
              <a:t>2</a:t>
            </a:r>
            <a:r>
              <a:rPr lang="it-IT" sz="1800" dirty="0" smtClean="0"/>
              <a:t>,w</a:t>
            </a:r>
            <a:r>
              <a:rPr lang="it-IT" sz="1800" baseline="-25000" dirty="0" smtClean="0"/>
              <a:t>2</a:t>
            </a:r>
            <a:r>
              <a:rPr lang="it-IT" sz="1800" dirty="0" smtClean="0"/>
              <a:t>) </a:t>
            </a:r>
            <a:r>
              <a:rPr lang="el-GR" sz="1800" dirty="0" smtClean="0"/>
              <a:t>Λ</a:t>
            </a:r>
            <a:r>
              <a:rPr lang="it-IT" sz="1800" dirty="0" smtClean="0"/>
              <a:t>…</a:t>
            </a:r>
            <a:r>
              <a:rPr lang="el-GR" sz="1800" dirty="0" smtClean="0"/>
              <a:t>Λ</a:t>
            </a:r>
            <a:r>
              <a:rPr lang="en-US" sz="1800" dirty="0" smtClean="0"/>
              <a:t>(</a:t>
            </a:r>
            <a:r>
              <a:rPr lang="it-IT" sz="1800" dirty="0" smtClean="0"/>
              <a:t>C</a:t>
            </a:r>
            <a:r>
              <a:rPr lang="it-IT" sz="1800" baseline="-25000" dirty="0" smtClean="0"/>
              <a:t>m</a:t>
            </a:r>
            <a:r>
              <a:rPr lang="it-IT" sz="1800" dirty="0" smtClean="0"/>
              <a:t>,w</a:t>
            </a:r>
            <a:r>
              <a:rPr lang="it-IT" sz="1800" baseline="-25000" dirty="0" smtClean="0"/>
              <a:t>m</a:t>
            </a:r>
            <a:r>
              <a:rPr lang="it-IT" sz="1800" dirty="0" smtClean="0"/>
              <a:t>)</a:t>
            </a:r>
            <a:endParaRPr lang="en-US" sz="1800" dirty="0" smtClean="0"/>
          </a:p>
          <a:p>
            <a:pPr lvl="1"/>
            <a:r>
              <a:rPr lang="en-US" sz="1800" dirty="0" smtClean="0"/>
              <a:t>truth assignments sampled in proportion to the exponential of the negated sum of weights of violated constraints. </a:t>
            </a:r>
            <a:r>
              <a:rPr lang="en-US" sz="1800" dirty="0" smtClean="0">
                <a:solidFill>
                  <a:srgbClr val="2B21EF"/>
                </a:solidFill>
              </a:rPr>
              <a:t>Logic + Probability </a:t>
            </a:r>
            <a:r>
              <a:rPr lang="en-US" sz="1800" dirty="0" smtClean="0"/>
              <a:t>(Markov Logic)</a:t>
            </a:r>
            <a:endParaRPr lang="en-US" sz="1800" b="1" dirty="0" smtClean="0"/>
          </a:p>
        </p:txBody>
      </p:sp>
      <p:sp>
        <p:nvSpPr>
          <p:cNvPr id="13" name="Oval 12"/>
          <p:cNvSpPr/>
          <p:nvPr/>
        </p:nvSpPr>
        <p:spPr>
          <a:xfrm>
            <a:off x="914400" y="2743200"/>
            <a:ext cx="152400" cy="15537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>
            <a:stCxn id="13" idx="6"/>
            <a:endCxn id="19" idx="2"/>
          </p:cNvCxnSpPr>
          <p:nvPr/>
        </p:nvCxnSpPr>
        <p:spPr>
          <a:xfrm>
            <a:off x="1066800" y="2820889"/>
            <a:ext cx="1143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209800" y="2743200"/>
            <a:ext cx="152400" cy="15537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914400" y="3965378"/>
            <a:ext cx="152400" cy="14942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209800" y="3965378"/>
            <a:ext cx="152400" cy="14942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stCxn id="13" idx="4"/>
            <a:endCxn id="20" idx="0"/>
          </p:cNvCxnSpPr>
          <p:nvPr/>
        </p:nvCxnSpPr>
        <p:spPr>
          <a:xfrm>
            <a:off x="990600" y="2898577"/>
            <a:ext cx="0" cy="106680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9" idx="4"/>
            <a:endCxn id="21" idx="0"/>
          </p:cNvCxnSpPr>
          <p:nvPr/>
        </p:nvCxnSpPr>
        <p:spPr>
          <a:xfrm>
            <a:off x="2286000" y="2898577"/>
            <a:ext cx="0" cy="106680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0" idx="6"/>
            <a:endCxn id="21" idx="2"/>
          </p:cNvCxnSpPr>
          <p:nvPr/>
        </p:nvCxnSpPr>
        <p:spPr>
          <a:xfrm>
            <a:off x="1066800" y="4040090"/>
            <a:ext cx="1143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2400" y="3215046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MRF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24395" y="2438400"/>
            <a:ext cx="8996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r>
              <a:rPr lang="en-US" sz="1400" baseline="-25000" dirty="0" smtClean="0"/>
              <a:t>1</a:t>
            </a:r>
            <a:r>
              <a:rPr lang="en-US" sz="1400" dirty="0" smtClean="0">
                <a:sym typeface="Symbol"/>
              </a:rPr>
              <a:t></a:t>
            </a:r>
            <a:r>
              <a:rPr lang="en-US" sz="1400" dirty="0" smtClean="0"/>
              <a:t>{0,1}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1828800" y="2441377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r>
              <a:rPr lang="en-US" sz="1400" baseline="-25000" dirty="0" smtClean="0"/>
              <a:t>2</a:t>
            </a:r>
            <a:r>
              <a:rPr lang="en-US" sz="1400" dirty="0" smtClean="0">
                <a:sym typeface="Symbol"/>
              </a:rPr>
              <a:t></a:t>
            </a:r>
            <a:r>
              <a:rPr lang="en-US" sz="1400" dirty="0" smtClean="0"/>
              <a:t>{0,1}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656455" y="4114800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r>
              <a:rPr lang="en-US" sz="1400" baseline="-25000" dirty="0" smtClean="0"/>
              <a:t>3</a:t>
            </a:r>
            <a:r>
              <a:rPr lang="en-US" sz="1400" dirty="0" smtClean="0">
                <a:sym typeface="Symbol"/>
              </a:rPr>
              <a:t></a:t>
            </a:r>
            <a:r>
              <a:rPr lang="en-US" sz="1400" dirty="0" smtClean="0"/>
              <a:t>{0,1}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1828800" y="4114800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X</a:t>
            </a:r>
            <a:r>
              <a:rPr lang="en-US" sz="1400" baseline="-25000" dirty="0" smtClean="0"/>
              <a:t>4</a:t>
            </a:r>
            <a:r>
              <a:rPr lang="en-US" sz="1400" dirty="0" smtClean="0">
                <a:sym typeface="Symbol"/>
              </a:rPr>
              <a:t></a:t>
            </a:r>
            <a:r>
              <a:rPr lang="en-US" sz="1400" dirty="0" smtClean="0"/>
              <a:t>{0,1}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5334000" y="2438400"/>
            <a:ext cx="282000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Formula over X</a:t>
            </a:r>
            <a:r>
              <a:rPr lang="en-US" baseline="-25000" dirty="0" smtClean="0"/>
              <a:t>1</a:t>
            </a:r>
            <a:r>
              <a:rPr lang="en-US" dirty="0" smtClean="0"/>
              <a:t>,X</a:t>
            </a:r>
            <a:r>
              <a:rPr lang="en-US" baseline="-25000" dirty="0" smtClean="0"/>
              <a:t>2</a:t>
            </a:r>
            <a:r>
              <a:rPr lang="en-US" dirty="0" smtClean="0"/>
              <a:t>,X</a:t>
            </a:r>
            <a:r>
              <a:rPr lang="en-US" baseline="-25000" dirty="0" smtClean="0"/>
              <a:t>3</a:t>
            </a:r>
            <a:r>
              <a:rPr lang="en-US" dirty="0" smtClean="0"/>
              <a:t>,X</a:t>
            </a:r>
            <a:r>
              <a:rPr lang="en-US" baseline="-25000" dirty="0" smtClean="0"/>
              <a:t>4</a:t>
            </a:r>
            <a:r>
              <a:rPr lang="en-US" dirty="0" smtClean="0"/>
              <a:t>:</a:t>
            </a:r>
          </a:p>
          <a:p>
            <a:r>
              <a:rPr lang="en-US" dirty="0" smtClean="0"/>
              <a:t>…..</a:t>
            </a:r>
          </a:p>
          <a:p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dirty="0" smtClean="0"/>
              <a:t> V </a:t>
            </a:r>
            <a:r>
              <a:rPr lang="en-US" i="1" dirty="0" smtClean="0"/>
              <a:t>X</a:t>
            </a:r>
            <a:r>
              <a:rPr lang="en-US" i="1" baseline="-25000" dirty="0" smtClean="0"/>
              <a:t>4	</a:t>
            </a:r>
            <a:r>
              <a:rPr lang="en-US" i="1" dirty="0" smtClean="0"/>
              <a:t>   , -a</a:t>
            </a:r>
            <a:r>
              <a:rPr lang="en-US" i="1" baseline="-25000" dirty="0" smtClean="0"/>
              <a:t>1</a:t>
            </a:r>
          </a:p>
          <a:p>
            <a:r>
              <a:rPr lang="en-US" dirty="0" smtClean="0">
                <a:cs typeface="Arial"/>
              </a:rPr>
              <a:t>¬ 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dirty="0" smtClean="0"/>
              <a:t> V </a:t>
            </a:r>
            <a:r>
              <a:rPr lang="en-US" i="1" dirty="0" smtClean="0"/>
              <a:t>X</a:t>
            </a:r>
            <a:r>
              <a:rPr lang="en-US" i="1" baseline="-25000" dirty="0" smtClean="0"/>
              <a:t>4</a:t>
            </a:r>
            <a:r>
              <a:rPr lang="en-US" i="1" dirty="0" smtClean="0"/>
              <a:t>  , -a</a:t>
            </a:r>
            <a:r>
              <a:rPr lang="en-US" i="1" baseline="-25000" dirty="0" smtClean="0"/>
              <a:t>2</a:t>
            </a:r>
          </a:p>
          <a:p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dirty="0" smtClean="0"/>
              <a:t> V </a:t>
            </a:r>
            <a:r>
              <a:rPr lang="en-US" dirty="0" smtClean="0">
                <a:cs typeface="Arial"/>
              </a:rPr>
              <a:t>¬ </a:t>
            </a:r>
            <a:r>
              <a:rPr lang="en-US" i="1" dirty="0" smtClean="0"/>
              <a:t>X</a:t>
            </a:r>
            <a:r>
              <a:rPr lang="en-US" i="1" baseline="-25000" dirty="0" smtClean="0"/>
              <a:t>4</a:t>
            </a:r>
            <a:r>
              <a:rPr lang="en-US" i="1" dirty="0" smtClean="0"/>
              <a:t>  , -a</a:t>
            </a:r>
            <a:r>
              <a:rPr lang="en-US" i="1" baseline="-25000" dirty="0" smtClean="0"/>
              <a:t>3</a:t>
            </a:r>
          </a:p>
          <a:p>
            <a:r>
              <a:rPr lang="en-US" dirty="0" smtClean="0">
                <a:cs typeface="Arial"/>
              </a:rPr>
              <a:t>¬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dirty="0" smtClean="0"/>
              <a:t> V</a:t>
            </a:r>
            <a:r>
              <a:rPr lang="en-US" dirty="0" smtClean="0">
                <a:cs typeface="Arial"/>
              </a:rPr>
              <a:t>¬</a:t>
            </a:r>
            <a:r>
              <a:rPr lang="en-US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4</a:t>
            </a:r>
            <a:r>
              <a:rPr lang="en-US" i="1" dirty="0" smtClean="0"/>
              <a:t> , -a</a:t>
            </a:r>
            <a:r>
              <a:rPr lang="en-US" i="1" baseline="-25000" dirty="0" smtClean="0"/>
              <a:t>4</a:t>
            </a:r>
            <a:endParaRPr lang="en-US" dirty="0" smtClean="0"/>
          </a:p>
          <a:p>
            <a:r>
              <a:rPr lang="en-US" dirty="0" smtClean="0"/>
              <a:t>…..</a:t>
            </a:r>
          </a:p>
        </p:txBody>
      </p:sp>
      <p:sp>
        <p:nvSpPr>
          <p:cNvPr id="42" name="Right Arrow 41"/>
          <p:cNvSpPr/>
          <p:nvPr/>
        </p:nvSpPr>
        <p:spPr>
          <a:xfrm>
            <a:off x="4419600" y="3355777"/>
            <a:ext cx="685800" cy="3780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2743200" y="3064072"/>
          <a:ext cx="1295400" cy="92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457200"/>
                <a:gridCol w="457200"/>
              </a:tblGrid>
              <a:tr h="233424">
                <a:tc>
                  <a:txBody>
                    <a:bodyPr/>
                    <a:lstStyle/>
                    <a:p>
                      <a:pPr algn="ctr"/>
                      <a:endParaRPr lang="en-US" sz="1600" baseline="-25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-25000" dirty="0" smtClean="0"/>
                        <a:t>0</a:t>
                      </a:r>
                      <a:endParaRPr lang="en-US" sz="16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-25000" dirty="0" smtClean="0"/>
                        <a:t>1</a:t>
                      </a:r>
                    </a:p>
                  </a:txBody>
                  <a:tcPr/>
                </a:tc>
              </a:tr>
              <a:tr h="308119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-25000" dirty="0" smtClean="0"/>
                        <a:t>0</a:t>
                      </a:r>
                      <a:endParaRPr lang="en-US" sz="16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</a:t>
                      </a:r>
                      <a:r>
                        <a:rPr lang="en-US" sz="1600" baseline="-25000" dirty="0" smtClean="0"/>
                        <a:t>1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</a:t>
                      </a:r>
                      <a:r>
                        <a:rPr lang="en-US" sz="1600" baseline="-25000" dirty="0" smtClean="0"/>
                        <a:t>2</a:t>
                      </a:r>
                    </a:p>
                  </a:txBody>
                  <a:tcPr/>
                </a:tc>
              </a:tr>
              <a:tr h="3228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</a:t>
                      </a:r>
                      <a:r>
                        <a:rPr lang="en-US" sz="1600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</a:t>
                      </a:r>
                      <a:r>
                        <a:rPr lang="en-US" sz="1600" baseline="-25000" dirty="0" smtClean="0"/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667000" y="2667000"/>
            <a:ext cx="1981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Potential </a:t>
            </a:r>
            <a:r>
              <a:rPr lang="en-US" sz="1600" dirty="0" smtClean="0">
                <a:sym typeface="Symbol"/>
              </a:rPr>
              <a:t></a:t>
            </a:r>
            <a:r>
              <a:rPr lang="en-US" sz="1600" baseline="-25000" dirty="0" smtClean="0">
                <a:sym typeface="Symbol"/>
              </a:rPr>
              <a:t>24</a:t>
            </a:r>
            <a:r>
              <a:rPr lang="en-US" sz="1600" dirty="0" smtClean="0">
                <a:sym typeface="Symbol"/>
              </a:rPr>
              <a:t>(</a:t>
            </a:r>
            <a:r>
              <a:rPr lang="en-US" sz="1600" dirty="0" smtClean="0"/>
              <a:t>X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,X</a:t>
            </a:r>
            <a:r>
              <a:rPr lang="en-US" sz="1600" baseline="-25000" dirty="0" smtClean="0"/>
              <a:t>4</a:t>
            </a:r>
            <a:r>
              <a:rPr lang="en-US" sz="1600" dirty="0" smtClean="0"/>
              <a:t>):</a:t>
            </a:r>
            <a:r>
              <a:rPr lang="en-US" sz="1600" i="1" baseline="-25000" dirty="0" smtClean="0"/>
              <a:t>	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366588" y="4583668"/>
            <a:ext cx="231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</a:t>
            </a:r>
            <a:r>
              <a:rPr lang="en-US" b="1" dirty="0" smtClean="0"/>
              <a:t>X</a:t>
            </a:r>
            <a:r>
              <a:rPr lang="en-US" dirty="0" smtClean="0"/>
              <a:t>) ~ exp(</a:t>
            </a:r>
            <a:r>
              <a:rPr lang="en-US" dirty="0" smtClean="0">
                <a:sym typeface="Symbol"/>
              </a:rPr>
              <a:t></a:t>
            </a:r>
            <a:r>
              <a:rPr lang="en-US" baseline="-25000" dirty="0" smtClean="0">
                <a:sym typeface="Symbol"/>
              </a:rPr>
              <a:t>c</a:t>
            </a:r>
            <a:r>
              <a:rPr lang="en-US" dirty="0" smtClean="0">
                <a:sym typeface="Symbol"/>
              </a:rPr>
              <a:t>(</a:t>
            </a:r>
            <a:r>
              <a:rPr lang="en-US" b="1" dirty="0" smtClean="0">
                <a:sym typeface="Symbol"/>
              </a:rPr>
              <a:t>X</a:t>
            </a:r>
            <a:r>
              <a:rPr lang="en-US" baseline="-25000" dirty="0" smtClean="0">
                <a:sym typeface="Symbol"/>
              </a:rPr>
              <a:t>C</a:t>
            </a:r>
            <a:r>
              <a:rPr lang="en-US" dirty="0" smtClean="0">
                <a:sym typeface="Symbol"/>
              </a:rPr>
              <a:t>))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340324" y="4572000"/>
            <a:ext cx="2486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</a:t>
            </a:r>
            <a:r>
              <a:rPr lang="en-US" b="1" dirty="0" smtClean="0"/>
              <a:t>X</a:t>
            </a:r>
            <a:r>
              <a:rPr lang="en-US" dirty="0" smtClean="0"/>
              <a:t>) ~ exp(-</a:t>
            </a:r>
            <a:r>
              <a:rPr lang="en-US" dirty="0" smtClean="0">
                <a:sym typeface="Symbol"/>
              </a:rPr>
              <a:t></a:t>
            </a:r>
            <a:r>
              <a:rPr lang="en-US" i="1" dirty="0" smtClean="0"/>
              <a:t>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>
                <a:sym typeface="Symbol"/>
              </a:rPr>
              <a:t></a:t>
            </a:r>
            <a:r>
              <a:rPr lang="en-US" baseline="-25000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(</a:t>
            </a:r>
            <a:r>
              <a:rPr lang="en-US" b="1" dirty="0" smtClean="0">
                <a:sym typeface="Symbol"/>
              </a:rPr>
              <a:t>X</a:t>
            </a:r>
            <a:r>
              <a:rPr lang="en-US" baseline="-25000" dirty="0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))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438400" y="3505200"/>
            <a:ext cx="228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139940" y="3727847"/>
            <a:ext cx="20802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violated when both </a:t>
            </a:r>
            <a:r>
              <a:rPr lang="en-US" sz="1600" i="1" dirty="0" smtClean="0"/>
              <a:t>X</a:t>
            </a:r>
            <a:r>
              <a:rPr lang="en-US" sz="1600" i="1" baseline="-25000" dirty="0" smtClean="0"/>
              <a:t>2</a:t>
            </a:r>
            <a:r>
              <a:rPr lang="en-US" sz="1600" dirty="0" smtClean="0"/>
              <a:t> and </a:t>
            </a:r>
            <a:r>
              <a:rPr lang="en-US" sz="1600" i="1" dirty="0" smtClean="0"/>
              <a:t>X</a:t>
            </a:r>
            <a:r>
              <a:rPr lang="en-US" sz="1600" i="1" baseline="-25000" dirty="0" smtClean="0"/>
              <a:t>4 </a:t>
            </a:r>
            <a:r>
              <a:rPr lang="en-US" sz="1600" dirty="0" smtClean="0"/>
              <a:t>are</a:t>
            </a:r>
            <a:r>
              <a:rPr lang="en-US" sz="1600" i="1" dirty="0" smtClean="0"/>
              <a:t> 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362200" y="487680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Clique C</a:t>
            </a:r>
            <a:endParaRPr 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6400800" y="487680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Clause </a:t>
            </a:r>
            <a:r>
              <a:rPr lang="en-US" sz="1000" dirty="0" err="1" smtClean="0"/>
              <a:t>i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1" grpId="0" animBg="1"/>
      <p:bldP spid="13" grpId="0" animBg="1"/>
      <p:bldP spid="19" grpId="0" animBg="1"/>
      <p:bldP spid="20" grpId="0" animBg="1"/>
      <p:bldP spid="21" grpId="0" animBg="1"/>
      <p:bldP spid="32" grpId="0"/>
      <p:bldP spid="33" grpId="0"/>
      <p:bldP spid="37" grpId="0"/>
      <p:bldP spid="38" grpId="0"/>
      <p:bldP spid="39" grpId="0"/>
      <p:bldP spid="40" grpId="0"/>
      <p:bldP spid="42" grpId="0" animBg="1"/>
      <p:bldP spid="28" grpId="0"/>
      <p:bldP spid="30" grpId="0"/>
      <p:bldP spid="31" grpId="0"/>
      <p:bldP spid="22" grpId="0"/>
      <p:bldP spid="34" grpId="0"/>
      <p:bldP spid="3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/>
              <a:t>Thank </a:t>
            </a:r>
            <a:r>
              <a:rPr lang="en-US" dirty="0" smtClean="0"/>
              <a:t>YOU!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53419"/>
            <a:ext cx="4495800" cy="129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Beyond SAT: solution sampling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First step: </a:t>
            </a:r>
            <a:r>
              <a:rPr lang="en-US" b="1" dirty="0" smtClean="0">
                <a:solidFill>
                  <a:srgbClr val="FF0000"/>
                </a:solidFill>
              </a:rPr>
              <a:t>uniform solution sampling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infinite weights case: probability zero when a constraint is violated</a:t>
            </a:r>
          </a:p>
          <a:p>
            <a:pPr lvl="1"/>
            <a:r>
              <a:rPr lang="en-US" dirty="0" smtClean="0"/>
              <a:t>equivalent to sampling from a </a:t>
            </a:r>
            <a:r>
              <a:rPr lang="en-US" b="1" dirty="0" smtClean="0"/>
              <a:t>uniform</a:t>
            </a:r>
            <a:r>
              <a:rPr lang="en-US" dirty="0" smtClean="0"/>
              <a:t> probability distribution </a:t>
            </a:r>
            <a:r>
              <a:rPr lang="en-US" i="1" dirty="0" smtClean="0"/>
              <a:t>Q</a:t>
            </a:r>
            <a:r>
              <a:rPr lang="en-US" dirty="0" smtClean="0"/>
              <a:t> over the set of solutions of a formula F </a:t>
            </a:r>
          </a:p>
          <a:p>
            <a:pPr lvl="1"/>
            <a:r>
              <a:rPr lang="en-US" dirty="0" smtClean="0"/>
              <a:t>useful for the weighted case (MC-SAT </a:t>
            </a:r>
            <a:r>
              <a:rPr lang="en-US" sz="1600" dirty="0" smtClean="0"/>
              <a:t>[</a:t>
            </a:r>
            <a:r>
              <a:rPr lang="en-US" sz="1600" dirty="0" err="1" smtClean="0"/>
              <a:t>Poon</a:t>
            </a:r>
            <a:r>
              <a:rPr lang="en-US" sz="1600" dirty="0" smtClean="0"/>
              <a:t> &amp; </a:t>
            </a:r>
            <a:r>
              <a:rPr lang="en-US" sz="1600" dirty="0" err="1" smtClean="0"/>
              <a:t>Domingos</a:t>
            </a:r>
            <a:r>
              <a:rPr lang="en-US" sz="1600" dirty="0" smtClean="0"/>
              <a:t>, 2006]</a:t>
            </a:r>
            <a:r>
              <a:rPr lang="en-US" dirty="0" smtClean="0"/>
              <a:t>):</a:t>
            </a:r>
          </a:p>
          <a:p>
            <a:pPr lvl="2"/>
            <a:r>
              <a:rPr lang="en-US" dirty="0" smtClean="0"/>
              <a:t>idea: solve </a:t>
            </a:r>
            <a:r>
              <a:rPr lang="en-US" dirty="0" err="1" smtClean="0"/>
              <a:t>unweighted</a:t>
            </a:r>
            <a:r>
              <a:rPr lang="en-US" dirty="0" smtClean="0"/>
              <a:t> problems on a subset of constraints selected according to their weights</a:t>
            </a:r>
          </a:p>
          <a:p>
            <a:pPr lvl="1"/>
            <a:r>
              <a:rPr lang="en-US" dirty="0" smtClean="0"/>
              <a:t>still computationally hard:</a:t>
            </a:r>
          </a:p>
          <a:p>
            <a:pPr lvl="2"/>
            <a:r>
              <a:rPr lang="en-US" dirty="0" smtClean="0"/>
              <a:t>decide if support of </a:t>
            </a:r>
            <a:r>
              <a:rPr lang="en-US" i="1" dirty="0" smtClean="0"/>
              <a:t>Q</a:t>
            </a:r>
            <a:r>
              <a:rPr lang="en-US" dirty="0" smtClean="0"/>
              <a:t> is empty or not is NP-complete (SAT)</a:t>
            </a:r>
          </a:p>
          <a:p>
            <a:pPr lvl="2"/>
            <a:r>
              <a:rPr lang="en-US" dirty="0" smtClean="0"/>
              <a:t>sampling is believed to be harder (#P-complete)</a:t>
            </a:r>
          </a:p>
          <a:p>
            <a:pPr lvl="2"/>
            <a:r>
              <a:rPr lang="en-US" dirty="0" smtClean="0"/>
              <a:t>still very difficult for MCMC techniques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467600" y="4565809"/>
            <a:ext cx="1600200" cy="2215991"/>
            <a:chOff x="7924800" y="2057400"/>
            <a:chExt cx="1600200" cy="2215991"/>
          </a:xfrm>
        </p:grpSpPr>
        <p:grpSp>
          <p:nvGrpSpPr>
            <p:cNvPr id="20" name="Group 19"/>
            <p:cNvGrpSpPr/>
            <p:nvPr/>
          </p:nvGrpSpPr>
          <p:grpSpPr>
            <a:xfrm>
              <a:off x="7924800" y="2057400"/>
              <a:ext cx="1600200" cy="2215991"/>
              <a:chOff x="7924800" y="2057400"/>
              <a:chExt cx="1600200" cy="2215991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7924800" y="2057400"/>
                <a:ext cx="1600200" cy="221599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/>
                  <a:t>Weighted  </a:t>
                </a:r>
              </a:p>
              <a:p>
                <a:pPr algn="ctr"/>
                <a:r>
                  <a:rPr lang="en-US" sz="1600" dirty="0" smtClean="0"/>
                  <a:t>Sampler</a:t>
                </a:r>
              </a:p>
              <a:p>
                <a:endParaRPr lang="en-US" sz="1600" dirty="0" smtClean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8001000" y="2743200"/>
                <a:ext cx="1371600" cy="1415772"/>
              </a:xfrm>
              <a:prstGeom prst="rect">
                <a:avLst/>
              </a:prstGeom>
              <a:solidFill>
                <a:srgbClr val="00B0F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/>
                  <a:t>Uniform</a:t>
                </a:r>
              </a:p>
              <a:p>
                <a:pPr algn="ctr"/>
                <a:r>
                  <a:rPr lang="en-US" sz="1600" dirty="0" smtClean="0"/>
                  <a:t>Sampler</a:t>
                </a:r>
              </a:p>
              <a:p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8153400" y="3505200"/>
                <a:ext cx="1143000" cy="584775"/>
              </a:xfrm>
              <a:prstGeom prst="rect">
                <a:avLst/>
              </a:prstGeom>
              <a:solidFill>
                <a:srgbClr val="92D05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/>
                  <a:t>Constraint Solver</a:t>
                </a:r>
                <a:endParaRPr lang="en-US" sz="1600" dirty="0"/>
              </a:p>
            </p:txBody>
          </p:sp>
        </p:grpSp>
        <p:cxnSp>
          <p:nvCxnSpPr>
            <p:cNvPr id="10" name="Straight Arrow Connector 9"/>
            <p:cNvCxnSpPr/>
            <p:nvPr/>
          </p:nvCxnSpPr>
          <p:spPr>
            <a:xfrm>
              <a:off x="8763000" y="3282791"/>
              <a:ext cx="0" cy="228600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8763000" y="2590800"/>
              <a:ext cx="0" cy="253425"/>
            </a:xfrm>
            <a:prstGeom prst="straightConnector1">
              <a:avLst/>
            </a:prstGeom>
            <a:ln w="2222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Why sampling is hard?</a:t>
            </a:r>
            <a:endParaRPr lang="en-US" cap="small" dirty="0"/>
          </a:p>
        </p:txBody>
      </p:sp>
      <p:sp>
        <p:nvSpPr>
          <p:cNvPr id="4" name="Isosceles Triangle 3"/>
          <p:cNvSpPr/>
          <p:nvPr/>
        </p:nvSpPr>
        <p:spPr>
          <a:xfrm>
            <a:off x="1981200" y="1447799"/>
            <a:ext cx="3800475" cy="4409341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881438" y="1447799"/>
            <a:ext cx="0" cy="4409341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4876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648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85800" y="1524000"/>
            <a:ext cx="0" cy="434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98708" y="1524000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1</a:t>
            </a:r>
            <a:endParaRPr lang="en-US" dirty="0"/>
          </a:p>
        </p:txBody>
      </p: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8814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124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Freeform 49"/>
          <p:cNvSpPr/>
          <p:nvPr/>
        </p:nvSpPr>
        <p:spPr>
          <a:xfrm>
            <a:off x="2952750" y="1495425"/>
            <a:ext cx="1010126" cy="4371975"/>
          </a:xfrm>
          <a:custGeom>
            <a:avLst/>
            <a:gdLst>
              <a:gd name="connsiteX0" fmla="*/ 923925 w 1010126"/>
              <a:gd name="connsiteY0" fmla="*/ 0 h 4371975"/>
              <a:gd name="connsiteX1" fmla="*/ 895350 w 1010126"/>
              <a:gd name="connsiteY1" fmla="*/ 95250 h 4371975"/>
              <a:gd name="connsiteX2" fmla="*/ 885825 w 1010126"/>
              <a:gd name="connsiteY2" fmla="*/ 123825 h 4371975"/>
              <a:gd name="connsiteX3" fmla="*/ 876300 w 1010126"/>
              <a:gd name="connsiteY3" fmla="*/ 228600 h 4371975"/>
              <a:gd name="connsiteX4" fmla="*/ 866775 w 1010126"/>
              <a:gd name="connsiteY4" fmla="*/ 257175 h 4371975"/>
              <a:gd name="connsiteX5" fmla="*/ 857250 w 1010126"/>
              <a:gd name="connsiteY5" fmla="*/ 304800 h 4371975"/>
              <a:gd name="connsiteX6" fmla="*/ 838200 w 1010126"/>
              <a:gd name="connsiteY6" fmla="*/ 361950 h 4371975"/>
              <a:gd name="connsiteX7" fmla="*/ 809625 w 1010126"/>
              <a:gd name="connsiteY7" fmla="*/ 457200 h 4371975"/>
              <a:gd name="connsiteX8" fmla="*/ 781050 w 1010126"/>
              <a:gd name="connsiteY8" fmla="*/ 514350 h 4371975"/>
              <a:gd name="connsiteX9" fmla="*/ 790575 w 1010126"/>
              <a:gd name="connsiteY9" fmla="*/ 581025 h 4371975"/>
              <a:gd name="connsiteX10" fmla="*/ 819150 w 1010126"/>
              <a:gd name="connsiteY10" fmla="*/ 647700 h 4371975"/>
              <a:gd name="connsiteX11" fmla="*/ 847725 w 1010126"/>
              <a:gd name="connsiteY11" fmla="*/ 704850 h 4371975"/>
              <a:gd name="connsiteX12" fmla="*/ 857250 w 1010126"/>
              <a:gd name="connsiteY12" fmla="*/ 771525 h 4371975"/>
              <a:gd name="connsiteX13" fmla="*/ 838200 w 1010126"/>
              <a:gd name="connsiteY13" fmla="*/ 904875 h 4371975"/>
              <a:gd name="connsiteX14" fmla="*/ 809625 w 1010126"/>
              <a:gd name="connsiteY14" fmla="*/ 1028700 h 4371975"/>
              <a:gd name="connsiteX15" fmla="*/ 800100 w 1010126"/>
              <a:gd name="connsiteY15" fmla="*/ 1057275 h 4371975"/>
              <a:gd name="connsiteX16" fmla="*/ 771525 w 1010126"/>
              <a:gd name="connsiteY16" fmla="*/ 1085850 h 4371975"/>
              <a:gd name="connsiteX17" fmla="*/ 752475 w 1010126"/>
              <a:gd name="connsiteY17" fmla="*/ 1143000 h 4371975"/>
              <a:gd name="connsiteX18" fmla="*/ 742950 w 1010126"/>
              <a:gd name="connsiteY18" fmla="*/ 1181100 h 4371975"/>
              <a:gd name="connsiteX19" fmla="*/ 714375 w 1010126"/>
              <a:gd name="connsiteY19" fmla="*/ 1209675 h 4371975"/>
              <a:gd name="connsiteX20" fmla="*/ 714375 w 1010126"/>
              <a:gd name="connsiteY20" fmla="*/ 1409700 h 4371975"/>
              <a:gd name="connsiteX21" fmla="*/ 742950 w 1010126"/>
              <a:gd name="connsiteY21" fmla="*/ 1476375 h 4371975"/>
              <a:gd name="connsiteX22" fmla="*/ 762000 w 1010126"/>
              <a:gd name="connsiteY22" fmla="*/ 1533525 h 4371975"/>
              <a:gd name="connsiteX23" fmla="*/ 771525 w 1010126"/>
              <a:gd name="connsiteY23" fmla="*/ 1562100 h 4371975"/>
              <a:gd name="connsiteX24" fmla="*/ 838200 w 1010126"/>
              <a:gd name="connsiteY24" fmla="*/ 1647825 h 4371975"/>
              <a:gd name="connsiteX25" fmla="*/ 866775 w 1010126"/>
              <a:gd name="connsiteY25" fmla="*/ 1666875 h 4371975"/>
              <a:gd name="connsiteX26" fmla="*/ 885825 w 1010126"/>
              <a:gd name="connsiteY26" fmla="*/ 1695450 h 4371975"/>
              <a:gd name="connsiteX27" fmla="*/ 895350 w 1010126"/>
              <a:gd name="connsiteY27" fmla="*/ 1724025 h 4371975"/>
              <a:gd name="connsiteX28" fmla="*/ 923925 w 1010126"/>
              <a:gd name="connsiteY28" fmla="*/ 1733550 h 4371975"/>
              <a:gd name="connsiteX29" fmla="*/ 981075 w 1010126"/>
              <a:gd name="connsiteY29" fmla="*/ 1828800 h 4371975"/>
              <a:gd name="connsiteX30" fmla="*/ 990600 w 1010126"/>
              <a:gd name="connsiteY30" fmla="*/ 1866900 h 4371975"/>
              <a:gd name="connsiteX31" fmla="*/ 1009650 w 1010126"/>
              <a:gd name="connsiteY31" fmla="*/ 1943100 h 4371975"/>
              <a:gd name="connsiteX32" fmla="*/ 1000125 w 1010126"/>
              <a:gd name="connsiteY32" fmla="*/ 1971675 h 4371975"/>
              <a:gd name="connsiteX33" fmla="*/ 990600 w 1010126"/>
              <a:gd name="connsiteY33" fmla="*/ 2009775 h 4371975"/>
              <a:gd name="connsiteX34" fmla="*/ 971550 w 1010126"/>
              <a:gd name="connsiteY34" fmla="*/ 2038350 h 4371975"/>
              <a:gd name="connsiteX35" fmla="*/ 962025 w 1010126"/>
              <a:gd name="connsiteY35" fmla="*/ 2066925 h 4371975"/>
              <a:gd name="connsiteX36" fmla="*/ 942975 w 1010126"/>
              <a:gd name="connsiteY36" fmla="*/ 2095500 h 4371975"/>
              <a:gd name="connsiteX37" fmla="*/ 923925 w 1010126"/>
              <a:gd name="connsiteY37" fmla="*/ 2133600 h 4371975"/>
              <a:gd name="connsiteX38" fmla="*/ 876300 w 1010126"/>
              <a:gd name="connsiteY38" fmla="*/ 2200275 h 4371975"/>
              <a:gd name="connsiteX39" fmla="*/ 847725 w 1010126"/>
              <a:gd name="connsiteY39" fmla="*/ 2257425 h 4371975"/>
              <a:gd name="connsiteX40" fmla="*/ 819150 w 1010126"/>
              <a:gd name="connsiteY40" fmla="*/ 2276475 h 4371975"/>
              <a:gd name="connsiteX41" fmla="*/ 809625 w 1010126"/>
              <a:gd name="connsiteY41" fmla="*/ 2305050 h 4371975"/>
              <a:gd name="connsiteX42" fmla="*/ 800100 w 1010126"/>
              <a:gd name="connsiteY42" fmla="*/ 2343150 h 4371975"/>
              <a:gd name="connsiteX43" fmla="*/ 762000 w 1010126"/>
              <a:gd name="connsiteY43" fmla="*/ 2409825 h 4371975"/>
              <a:gd name="connsiteX44" fmla="*/ 723900 w 1010126"/>
              <a:gd name="connsiteY44" fmla="*/ 2457450 h 4371975"/>
              <a:gd name="connsiteX45" fmla="*/ 714375 w 1010126"/>
              <a:gd name="connsiteY45" fmla="*/ 2495550 h 4371975"/>
              <a:gd name="connsiteX46" fmla="*/ 647700 w 1010126"/>
              <a:gd name="connsiteY46" fmla="*/ 2581275 h 4371975"/>
              <a:gd name="connsiteX47" fmla="*/ 609600 w 1010126"/>
              <a:gd name="connsiteY47" fmla="*/ 2638425 h 4371975"/>
              <a:gd name="connsiteX48" fmla="*/ 571500 w 1010126"/>
              <a:gd name="connsiteY48" fmla="*/ 2695575 h 4371975"/>
              <a:gd name="connsiteX49" fmla="*/ 552450 w 1010126"/>
              <a:gd name="connsiteY49" fmla="*/ 2724150 h 4371975"/>
              <a:gd name="connsiteX50" fmla="*/ 523875 w 1010126"/>
              <a:gd name="connsiteY50" fmla="*/ 2752725 h 4371975"/>
              <a:gd name="connsiteX51" fmla="*/ 514350 w 1010126"/>
              <a:gd name="connsiteY51" fmla="*/ 2781300 h 4371975"/>
              <a:gd name="connsiteX52" fmla="*/ 514350 w 1010126"/>
              <a:gd name="connsiteY52" fmla="*/ 3038475 h 4371975"/>
              <a:gd name="connsiteX53" fmla="*/ 533400 w 1010126"/>
              <a:gd name="connsiteY53" fmla="*/ 3114675 h 4371975"/>
              <a:gd name="connsiteX54" fmla="*/ 552450 w 1010126"/>
              <a:gd name="connsiteY54" fmla="*/ 3190875 h 4371975"/>
              <a:gd name="connsiteX55" fmla="*/ 590550 w 1010126"/>
              <a:gd name="connsiteY55" fmla="*/ 3248025 h 4371975"/>
              <a:gd name="connsiteX56" fmla="*/ 590550 w 1010126"/>
              <a:gd name="connsiteY56" fmla="*/ 3352800 h 4371975"/>
              <a:gd name="connsiteX57" fmla="*/ 514350 w 1010126"/>
              <a:gd name="connsiteY57" fmla="*/ 3409950 h 4371975"/>
              <a:gd name="connsiteX58" fmla="*/ 485775 w 1010126"/>
              <a:gd name="connsiteY58" fmla="*/ 3438525 h 4371975"/>
              <a:gd name="connsiteX59" fmla="*/ 457200 w 1010126"/>
              <a:gd name="connsiteY59" fmla="*/ 3457575 h 4371975"/>
              <a:gd name="connsiteX60" fmla="*/ 400050 w 1010126"/>
              <a:gd name="connsiteY60" fmla="*/ 3505200 h 4371975"/>
              <a:gd name="connsiteX61" fmla="*/ 352425 w 1010126"/>
              <a:gd name="connsiteY61" fmla="*/ 3562350 h 4371975"/>
              <a:gd name="connsiteX62" fmla="*/ 323850 w 1010126"/>
              <a:gd name="connsiteY62" fmla="*/ 3571875 h 4371975"/>
              <a:gd name="connsiteX63" fmla="*/ 295275 w 1010126"/>
              <a:gd name="connsiteY63" fmla="*/ 3590925 h 4371975"/>
              <a:gd name="connsiteX64" fmla="*/ 257175 w 1010126"/>
              <a:gd name="connsiteY64" fmla="*/ 3609975 h 4371975"/>
              <a:gd name="connsiteX65" fmla="*/ 238125 w 1010126"/>
              <a:gd name="connsiteY65" fmla="*/ 3638550 h 4371975"/>
              <a:gd name="connsiteX66" fmla="*/ 209550 w 1010126"/>
              <a:gd name="connsiteY66" fmla="*/ 3648075 h 4371975"/>
              <a:gd name="connsiteX67" fmla="*/ 180975 w 1010126"/>
              <a:gd name="connsiteY67" fmla="*/ 3667125 h 4371975"/>
              <a:gd name="connsiteX68" fmla="*/ 171450 w 1010126"/>
              <a:gd name="connsiteY68" fmla="*/ 3695700 h 4371975"/>
              <a:gd name="connsiteX69" fmla="*/ 142875 w 1010126"/>
              <a:gd name="connsiteY69" fmla="*/ 3705225 h 4371975"/>
              <a:gd name="connsiteX70" fmla="*/ 114300 w 1010126"/>
              <a:gd name="connsiteY70" fmla="*/ 3733800 h 4371975"/>
              <a:gd name="connsiteX71" fmla="*/ 104775 w 1010126"/>
              <a:gd name="connsiteY71" fmla="*/ 3762375 h 4371975"/>
              <a:gd name="connsiteX72" fmla="*/ 66675 w 1010126"/>
              <a:gd name="connsiteY72" fmla="*/ 3819525 h 4371975"/>
              <a:gd name="connsiteX73" fmla="*/ 47625 w 1010126"/>
              <a:gd name="connsiteY73" fmla="*/ 3914775 h 4371975"/>
              <a:gd name="connsiteX74" fmla="*/ 28575 w 1010126"/>
              <a:gd name="connsiteY74" fmla="*/ 4038600 h 4371975"/>
              <a:gd name="connsiteX75" fmla="*/ 19050 w 1010126"/>
              <a:gd name="connsiteY75" fmla="*/ 4267200 h 4371975"/>
              <a:gd name="connsiteX76" fmla="*/ 0 w 1010126"/>
              <a:gd name="connsiteY76" fmla="*/ 4324350 h 4371975"/>
              <a:gd name="connsiteX77" fmla="*/ 0 w 1010126"/>
              <a:gd name="connsiteY77" fmla="*/ 4371975 h 4371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010126" h="4371975">
                <a:moveTo>
                  <a:pt x="923925" y="0"/>
                </a:moveTo>
                <a:cubicBezTo>
                  <a:pt x="909530" y="57581"/>
                  <a:pt x="918540" y="25681"/>
                  <a:pt x="895350" y="95250"/>
                </a:cubicBezTo>
                <a:lnTo>
                  <a:pt x="885825" y="123825"/>
                </a:lnTo>
                <a:cubicBezTo>
                  <a:pt x="882650" y="158750"/>
                  <a:pt x="881260" y="193883"/>
                  <a:pt x="876300" y="228600"/>
                </a:cubicBezTo>
                <a:cubicBezTo>
                  <a:pt x="874880" y="238539"/>
                  <a:pt x="869210" y="247435"/>
                  <a:pt x="866775" y="257175"/>
                </a:cubicBezTo>
                <a:cubicBezTo>
                  <a:pt x="862848" y="272881"/>
                  <a:pt x="861510" y="289181"/>
                  <a:pt x="857250" y="304800"/>
                </a:cubicBezTo>
                <a:cubicBezTo>
                  <a:pt x="851966" y="324173"/>
                  <a:pt x="843070" y="342469"/>
                  <a:pt x="838200" y="361950"/>
                </a:cubicBezTo>
                <a:cubicBezTo>
                  <a:pt x="832875" y="383248"/>
                  <a:pt x="818901" y="443286"/>
                  <a:pt x="809625" y="457200"/>
                </a:cubicBezTo>
                <a:cubicBezTo>
                  <a:pt x="785006" y="494129"/>
                  <a:pt x="794195" y="474915"/>
                  <a:pt x="781050" y="514350"/>
                </a:cubicBezTo>
                <a:cubicBezTo>
                  <a:pt x="784225" y="536575"/>
                  <a:pt x="786172" y="559010"/>
                  <a:pt x="790575" y="581025"/>
                </a:cubicBezTo>
                <a:cubicBezTo>
                  <a:pt x="796159" y="608947"/>
                  <a:pt x="807533" y="620593"/>
                  <a:pt x="819150" y="647700"/>
                </a:cubicBezTo>
                <a:cubicBezTo>
                  <a:pt x="842811" y="702909"/>
                  <a:pt x="811116" y="649936"/>
                  <a:pt x="847725" y="704850"/>
                </a:cubicBezTo>
                <a:cubicBezTo>
                  <a:pt x="850900" y="727075"/>
                  <a:pt x="857250" y="749074"/>
                  <a:pt x="857250" y="771525"/>
                </a:cubicBezTo>
                <a:cubicBezTo>
                  <a:pt x="857250" y="832392"/>
                  <a:pt x="846993" y="852115"/>
                  <a:pt x="838200" y="904875"/>
                </a:cubicBezTo>
                <a:cubicBezTo>
                  <a:pt x="821714" y="1003793"/>
                  <a:pt x="839461" y="939192"/>
                  <a:pt x="809625" y="1028700"/>
                </a:cubicBezTo>
                <a:cubicBezTo>
                  <a:pt x="806450" y="1038225"/>
                  <a:pt x="807200" y="1050175"/>
                  <a:pt x="800100" y="1057275"/>
                </a:cubicBezTo>
                <a:lnTo>
                  <a:pt x="771525" y="1085850"/>
                </a:lnTo>
                <a:cubicBezTo>
                  <a:pt x="765175" y="1104900"/>
                  <a:pt x="757345" y="1123519"/>
                  <a:pt x="752475" y="1143000"/>
                </a:cubicBezTo>
                <a:cubicBezTo>
                  <a:pt x="749300" y="1155700"/>
                  <a:pt x="749445" y="1169734"/>
                  <a:pt x="742950" y="1181100"/>
                </a:cubicBezTo>
                <a:cubicBezTo>
                  <a:pt x="736267" y="1192796"/>
                  <a:pt x="723900" y="1200150"/>
                  <a:pt x="714375" y="1209675"/>
                </a:cubicBezTo>
                <a:cubicBezTo>
                  <a:pt x="701935" y="1309193"/>
                  <a:pt x="699297" y="1289073"/>
                  <a:pt x="714375" y="1409700"/>
                </a:cubicBezTo>
                <a:cubicBezTo>
                  <a:pt x="717162" y="1431999"/>
                  <a:pt x="735288" y="1457221"/>
                  <a:pt x="742950" y="1476375"/>
                </a:cubicBezTo>
                <a:cubicBezTo>
                  <a:pt x="750408" y="1495019"/>
                  <a:pt x="755650" y="1514475"/>
                  <a:pt x="762000" y="1533525"/>
                </a:cubicBezTo>
                <a:cubicBezTo>
                  <a:pt x="765175" y="1543050"/>
                  <a:pt x="765956" y="1553746"/>
                  <a:pt x="771525" y="1562100"/>
                </a:cubicBezTo>
                <a:cubicBezTo>
                  <a:pt x="798076" y="1601926"/>
                  <a:pt x="804627" y="1619847"/>
                  <a:pt x="838200" y="1647825"/>
                </a:cubicBezTo>
                <a:cubicBezTo>
                  <a:pt x="846994" y="1655154"/>
                  <a:pt x="857250" y="1660525"/>
                  <a:pt x="866775" y="1666875"/>
                </a:cubicBezTo>
                <a:cubicBezTo>
                  <a:pt x="873125" y="1676400"/>
                  <a:pt x="880705" y="1685211"/>
                  <a:pt x="885825" y="1695450"/>
                </a:cubicBezTo>
                <a:cubicBezTo>
                  <a:pt x="890315" y="1704430"/>
                  <a:pt x="888250" y="1716925"/>
                  <a:pt x="895350" y="1724025"/>
                </a:cubicBezTo>
                <a:cubicBezTo>
                  <a:pt x="902450" y="1731125"/>
                  <a:pt x="914400" y="1730375"/>
                  <a:pt x="923925" y="1733550"/>
                </a:cubicBezTo>
                <a:cubicBezTo>
                  <a:pt x="942914" y="1762034"/>
                  <a:pt x="968523" y="1795327"/>
                  <a:pt x="981075" y="1828800"/>
                </a:cubicBezTo>
                <a:cubicBezTo>
                  <a:pt x="985672" y="1841057"/>
                  <a:pt x="987004" y="1854313"/>
                  <a:pt x="990600" y="1866900"/>
                </a:cubicBezTo>
                <a:cubicBezTo>
                  <a:pt x="1010126" y="1935241"/>
                  <a:pt x="990285" y="1846274"/>
                  <a:pt x="1009650" y="1943100"/>
                </a:cubicBezTo>
                <a:cubicBezTo>
                  <a:pt x="1006475" y="1952625"/>
                  <a:pt x="1002883" y="1962021"/>
                  <a:pt x="1000125" y="1971675"/>
                </a:cubicBezTo>
                <a:cubicBezTo>
                  <a:pt x="996529" y="1984262"/>
                  <a:pt x="995757" y="1997743"/>
                  <a:pt x="990600" y="2009775"/>
                </a:cubicBezTo>
                <a:cubicBezTo>
                  <a:pt x="986091" y="2020297"/>
                  <a:pt x="976670" y="2028111"/>
                  <a:pt x="971550" y="2038350"/>
                </a:cubicBezTo>
                <a:cubicBezTo>
                  <a:pt x="967060" y="2047330"/>
                  <a:pt x="966515" y="2057945"/>
                  <a:pt x="962025" y="2066925"/>
                </a:cubicBezTo>
                <a:cubicBezTo>
                  <a:pt x="956905" y="2077164"/>
                  <a:pt x="948655" y="2085561"/>
                  <a:pt x="942975" y="2095500"/>
                </a:cubicBezTo>
                <a:cubicBezTo>
                  <a:pt x="935930" y="2107828"/>
                  <a:pt x="930970" y="2121272"/>
                  <a:pt x="923925" y="2133600"/>
                </a:cubicBezTo>
                <a:cubicBezTo>
                  <a:pt x="912783" y="2153099"/>
                  <a:pt x="888566" y="2183920"/>
                  <a:pt x="876300" y="2200275"/>
                </a:cubicBezTo>
                <a:cubicBezTo>
                  <a:pt x="868553" y="2223516"/>
                  <a:pt x="866189" y="2238961"/>
                  <a:pt x="847725" y="2257425"/>
                </a:cubicBezTo>
                <a:cubicBezTo>
                  <a:pt x="839630" y="2265520"/>
                  <a:pt x="828675" y="2270125"/>
                  <a:pt x="819150" y="2276475"/>
                </a:cubicBezTo>
                <a:cubicBezTo>
                  <a:pt x="815975" y="2286000"/>
                  <a:pt x="812383" y="2295396"/>
                  <a:pt x="809625" y="2305050"/>
                </a:cubicBezTo>
                <a:cubicBezTo>
                  <a:pt x="806029" y="2317637"/>
                  <a:pt x="804697" y="2330893"/>
                  <a:pt x="800100" y="2343150"/>
                </a:cubicBezTo>
                <a:cubicBezTo>
                  <a:pt x="775052" y="2409946"/>
                  <a:pt x="789635" y="2354555"/>
                  <a:pt x="762000" y="2409825"/>
                </a:cubicBezTo>
                <a:cubicBezTo>
                  <a:pt x="738996" y="2455833"/>
                  <a:pt x="772070" y="2425337"/>
                  <a:pt x="723900" y="2457450"/>
                </a:cubicBezTo>
                <a:cubicBezTo>
                  <a:pt x="720725" y="2470150"/>
                  <a:pt x="720229" y="2483841"/>
                  <a:pt x="714375" y="2495550"/>
                </a:cubicBezTo>
                <a:cubicBezTo>
                  <a:pt x="691589" y="2541122"/>
                  <a:pt x="679058" y="2549917"/>
                  <a:pt x="647700" y="2581275"/>
                </a:cubicBezTo>
                <a:cubicBezTo>
                  <a:pt x="627876" y="2660569"/>
                  <a:pt x="655645" y="2585802"/>
                  <a:pt x="609600" y="2638425"/>
                </a:cubicBezTo>
                <a:cubicBezTo>
                  <a:pt x="594523" y="2655655"/>
                  <a:pt x="584200" y="2676525"/>
                  <a:pt x="571500" y="2695575"/>
                </a:cubicBezTo>
                <a:cubicBezTo>
                  <a:pt x="565150" y="2705100"/>
                  <a:pt x="560545" y="2716055"/>
                  <a:pt x="552450" y="2724150"/>
                </a:cubicBezTo>
                <a:lnTo>
                  <a:pt x="523875" y="2752725"/>
                </a:lnTo>
                <a:cubicBezTo>
                  <a:pt x="520700" y="2762250"/>
                  <a:pt x="516319" y="2771455"/>
                  <a:pt x="514350" y="2781300"/>
                </a:cubicBezTo>
                <a:cubicBezTo>
                  <a:pt x="496047" y="2872813"/>
                  <a:pt x="503098" y="2933457"/>
                  <a:pt x="514350" y="3038475"/>
                </a:cubicBezTo>
                <a:cubicBezTo>
                  <a:pt x="517139" y="3064508"/>
                  <a:pt x="528265" y="3089002"/>
                  <a:pt x="533400" y="3114675"/>
                </a:cubicBezTo>
                <a:cubicBezTo>
                  <a:pt x="536039" y="3127870"/>
                  <a:pt x="543297" y="3174400"/>
                  <a:pt x="552450" y="3190875"/>
                </a:cubicBezTo>
                <a:cubicBezTo>
                  <a:pt x="563569" y="3210889"/>
                  <a:pt x="590550" y="3248025"/>
                  <a:pt x="590550" y="3248025"/>
                </a:cubicBezTo>
                <a:cubicBezTo>
                  <a:pt x="598751" y="3280830"/>
                  <a:pt x="613535" y="3319600"/>
                  <a:pt x="590550" y="3352800"/>
                </a:cubicBezTo>
                <a:cubicBezTo>
                  <a:pt x="572478" y="3378905"/>
                  <a:pt x="536801" y="3387499"/>
                  <a:pt x="514350" y="3409950"/>
                </a:cubicBezTo>
                <a:cubicBezTo>
                  <a:pt x="504825" y="3419475"/>
                  <a:pt x="496123" y="3429901"/>
                  <a:pt x="485775" y="3438525"/>
                </a:cubicBezTo>
                <a:cubicBezTo>
                  <a:pt x="476981" y="3445854"/>
                  <a:pt x="466725" y="3451225"/>
                  <a:pt x="457200" y="3457575"/>
                </a:cubicBezTo>
                <a:cubicBezTo>
                  <a:pt x="410788" y="3527193"/>
                  <a:pt x="472559" y="3444776"/>
                  <a:pt x="400050" y="3505200"/>
                </a:cubicBezTo>
                <a:cubicBezTo>
                  <a:pt x="329766" y="3563770"/>
                  <a:pt x="440589" y="3503574"/>
                  <a:pt x="352425" y="3562350"/>
                </a:cubicBezTo>
                <a:cubicBezTo>
                  <a:pt x="344071" y="3567919"/>
                  <a:pt x="332830" y="3567385"/>
                  <a:pt x="323850" y="3571875"/>
                </a:cubicBezTo>
                <a:cubicBezTo>
                  <a:pt x="313611" y="3576995"/>
                  <a:pt x="305214" y="3585245"/>
                  <a:pt x="295275" y="3590925"/>
                </a:cubicBezTo>
                <a:cubicBezTo>
                  <a:pt x="282947" y="3597970"/>
                  <a:pt x="269875" y="3603625"/>
                  <a:pt x="257175" y="3609975"/>
                </a:cubicBezTo>
                <a:cubicBezTo>
                  <a:pt x="250825" y="3619500"/>
                  <a:pt x="247064" y="3631399"/>
                  <a:pt x="238125" y="3638550"/>
                </a:cubicBezTo>
                <a:cubicBezTo>
                  <a:pt x="230285" y="3644822"/>
                  <a:pt x="218530" y="3643585"/>
                  <a:pt x="209550" y="3648075"/>
                </a:cubicBezTo>
                <a:cubicBezTo>
                  <a:pt x="199311" y="3653195"/>
                  <a:pt x="190500" y="3660775"/>
                  <a:pt x="180975" y="3667125"/>
                </a:cubicBezTo>
                <a:cubicBezTo>
                  <a:pt x="177800" y="3676650"/>
                  <a:pt x="178550" y="3688600"/>
                  <a:pt x="171450" y="3695700"/>
                </a:cubicBezTo>
                <a:cubicBezTo>
                  <a:pt x="164350" y="3702800"/>
                  <a:pt x="151229" y="3699656"/>
                  <a:pt x="142875" y="3705225"/>
                </a:cubicBezTo>
                <a:cubicBezTo>
                  <a:pt x="131667" y="3712697"/>
                  <a:pt x="123825" y="3724275"/>
                  <a:pt x="114300" y="3733800"/>
                </a:cubicBezTo>
                <a:cubicBezTo>
                  <a:pt x="111125" y="3743325"/>
                  <a:pt x="110344" y="3754021"/>
                  <a:pt x="104775" y="3762375"/>
                </a:cubicBezTo>
                <a:cubicBezTo>
                  <a:pt x="64805" y="3822329"/>
                  <a:pt x="83661" y="3760074"/>
                  <a:pt x="66675" y="3819525"/>
                </a:cubicBezTo>
                <a:cubicBezTo>
                  <a:pt x="57563" y="3851418"/>
                  <a:pt x="51783" y="3881510"/>
                  <a:pt x="47625" y="3914775"/>
                </a:cubicBezTo>
                <a:cubicBezTo>
                  <a:pt x="32891" y="4032644"/>
                  <a:pt x="49515" y="3975780"/>
                  <a:pt x="28575" y="4038600"/>
                </a:cubicBezTo>
                <a:cubicBezTo>
                  <a:pt x="25400" y="4114800"/>
                  <a:pt x="26639" y="4191312"/>
                  <a:pt x="19050" y="4267200"/>
                </a:cubicBezTo>
                <a:cubicBezTo>
                  <a:pt x="17052" y="4287181"/>
                  <a:pt x="0" y="4304270"/>
                  <a:pt x="0" y="4324350"/>
                </a:cubicBezTo>
                <a:lnTo>
                  <a:pt x="0" y="4371975"/>
                </a:ln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3880095" y="1476375"/>
            <a:ext cx="1091955" cy="4333875"/>
          </a:xfrm>
          <a:custGeom>
            <a:avLst/>
            <a:gdLst>
              <a:gd name="connsiteX0" fmla="*/ 15630 w 1091955"/>
              <a:gd name="connsiteY0" fmla="*/ 0 h 4333875"/>
              <a:gd name="connsiteX1" fmla="*/ 34680 w 1091955"/>
              <a:gd name="connsiteY1" fmla="*/ 66675 h 4333875"/>
              <a:gd name="connsiteX2" fmla="*/ 53730 w 1091955"/>
              <a:gd name="connsiteY2" fmla="*/ 95250 h 4333875"/>
              <a:gd name="connsiteX3" fmla="*/ 63255 w 1091955"/>
              <a:gd name="connsiteY3" fmla="*/ 161925 h 4333875"/>
              <a:gd name="connsiteX4" fmla="*/ 53730 w 1091955"/>
              <a:gd name="connsiteY4" fmla="*/ 285750 h 4333875"/>
              <a:gd name="connsiteX5" fmla="*/ 25155 w 1091955"/>
              <a:gd name="connsiteY5" fmla="*/ 447675 h 4333875"/>
              <a:gd name="connsiteX6" fmla="*/ 15630 w 1091955"/>
              <a:gd name="connsiteY6" fmla="*/ 476250 h 4333875"/>
              <a:gd name="connsiteX7" fmla="*/ 15630 w 1091955"/>
              <a:gd name="connsiteY7" fmla="*/ 723900 h 4333875"/>
              <a:gd name="connsiteX8" fmla="*/ 34680 w 1091955"/>
              <a:gd name="connsiteY8" fmla="*/ 790575 h 4333875"/>
              <a:gd name="connsiteX9" fmla="*/ 72780 w 1091955"/>
              <a:gd name="connsiteY9" fmla="*/ 847725 h 4333875"/>
              <a:gd name="connsiteX10" fmla="*/ 91830 w 1091955"/>
              <a:gd name="connsiteY10" fmla="*/ 876300 h 4333875"/>
              <a:gd name="connsiteX11" fmla="*/ 139455 w 1091955"/>
              <a:gd name="connsiteY11" fmla="*/ 933450 h 4333875"/>
              <a:gd name="connsiteX12" fmla="*/ 158505 w 1091955"/>
              <a:gd name="connsiteY12" fmla="*/ 1000125 h 4333875"/>
              <a:gd name="connsiteX13" fmla="*/ 168030 w 1091955"/>
              <a:gd name="connsiteY13" fmla="*/ 1028700 h 4333875"/>
              <a:gd name="connsiteX14" fmla="*/ 177555 w 1091955"/>
              <a:gd name="connsiteY14" fmla="*/ 1066800 h 4333875"/>
              <a:gd name="connsiteX15" fmla="*/ 187080 w 1091955"/>
              <a:gd name="connsiteY15" fmla="*/ 1095375 h 4333875"/>
              <a:gd name="connsiteX16" fmla="*/ 196605 w 1091955"/>
              <a:gd name="connsiteY16" fmla="*/ 1152525 h 4333875"/>
              <a:gd name="connsiteX17" fmla="*/ 215655 w 1091955"/>
              <a:gd name="connsiteY17" fmla="*/ 1209675 h 4333875"/>
              <a:gd name="connsiteX18" fmla="*/ 225180 w 1091955"/>
              <a:gd name="connsiteY18" fmla="*/ 1257300 h 4333875"/>
              <a:gd name="connsiteX19" fmla="*/ 244230 w 1091955"/>
              <a:gd name="connsiteY19" fmla="*/ 1314450 h 4333875"/>
              <a:gd name="connsiteX20" fmla="*/ 263280 w 1091955"/>
              <a:gd name="connsiteY20" fmla="*/ 1390650 h 4333875"/>
              <a:gd name="connsiteX21" fmla="*/ 282330 w 1091955"/>
              <a:gd name="connsiteY21" fmla="*/ 1419225 h 4333875"/>
              <a:gd name="connsiteX22" fmla="*/ 339480 w 1091955"/>
              <a:gd name="connsiteY22" fmla="*/ 1457325 h 4333875"/>
              <a:gd name="connsiteX23" fmla="*/ 415680 w 1091955"/>
              <a:gd name="connsiteY23" fmla="*/ 1485900 h 4333875"/>
              <a:gd name="connsiteX24" fmla="*/ 444255 w 1091955"/>
              <a:gd name="connsiteY24" fmla="*/ 1514475 h 4333875"/>
              <a:gd name="connsiteX25" fmla="*/ 472830 w 1091955"/>
              <a:gd name="connsiteY25" fmla="*/ 1533525 h 4333875"/>
              <a:gd name="connsiteX26" fmla="*/ 482355 w 1091955"/>
              <a:gd name="connsiteY26" fmla="*/ 1562100 h 4333875"/>
              <a:gd name="connsiteX27" fmla="*/ 501405 w 1091955"/>
              <a:gd name="connsiteY27" fmla="*/ 1600200 h 4333875"/>
              <a:gd name="connsiteX28" fmla="*/ 510930 w 1091955"/>
              <a:gd name="connsiteY28" fmla="*/ 1695450 h 4333875"/>
              <a:gd name="connsiteX29" fmla="*/ 491880 w 1091955"/>
              <a:gd name="connsiteY29" fmla="*/ 1809750 h 4333875"/>
              <a:gd name="connsiteX30" fmla="*/ 482355 w 1091955"/>
              <a:gd name="connsiteY30" fmla="*/ 1876425 h 4333875"/>
              <a:gd name="connsiteX31" fmla="*/ 463305 w 1091955"/>
              <a:gd name="connsiteY31" fmla="*/ 1933575 h 4333875"/>
              <a:gd name="connsiteX32" fmla="*/ 472830 w 1091955"/>
              <a:gd name="connsiteY32" fmla="*/ 2085975 h 4333875"/>
              <a:gd name="connsiteX33" fmla="*/ 491880 w 1091955"/>
              <a:gd name="connsiteY33" fmla="*/ 2124075 h 4333875"/>
              <a:gd name="connsiteX34" fmla="*/ 510930 w 1091955"/>
              <a:gd name="connsiteY34" fmla="*/ 2171700 h 4333875"/>
              <a:gd name="connsiteX35" fmla="*/ 529980 w 1091955"/>
              <a:gd name="connsiteY35" fmla="*/ 2209800 h 4333875"/>
              <a:gd name="connsiteX36" fmla="*/ 587130 w 1091955"/>
              <a:gd name="connsiteY36" fmla="*/ 2247900 h 4333875"/>
              <a:gd name="connsiteX37" fmla="*/ 663330 w 1091955"/>
              <a:gd name="connsiteY37" fmla="*/ 2286000 h 4333875"/>
              <a:gd name="connsiteX38" fmla="*/ 682380 w 1091955"/>
              <a:gd name="connsiteY38" fmla="*/ 2314575 h 4333875"/>
              <a:gd name="connsiteX39" fmla="*/ 710955 w 1091955"/>
              <a:gd name="connsiteY39" fmla="*/ 2324100 h 4333875"/>
              <a:gd name="connsiteX40" fmla="*/ 758580 w 1091955"/>
              <a:gd name="connsiteY40" fmla="*/ 2409825 h 4333875"/>
              <a:gd name="connsiteX41" fmla="*/ 749055 w 1091955"/>
              <a:gd name="connsiteY41" fmla="*/ 2571750 h 4333875"/>
              <a:gd name="connsiteX42" fmla="*/ 739530 w 1091955"/>
              <a:gd name="connsiteY42" fmla="*/ 2600325 h 4333875"/>
              <a:gd name="connsiteX43" fmla="*/ 730005 w 1091955"/>
              <a:gd name="connsiteY43" fmla="*/ 2667000 h 4333875"/>
              <a:gd name="connsiteX44" fmla="*/ 720480 w 1091955"/>
              <a:gd name="connsiteY44" fmla="*/ 2695575 h 4333875"/>
              <a:gd name="connsiteX45" fmla="*/ 710955 w 1091955"/>
              <a:gd name="connsiteY45" fmla="*/ 2743200 h 4333875"/>
              <a:gd name="connsiteX46" fmla="*/ 720480 w 1091955"/>
              <a:gd name="connsiteY46" fmla="*/ 2857500 h 4333875"/>
              <a:gd name="connsiteX47" fmla="*/ 730005 w 1091955"/>
              <a:gd name="connsiteY47" fmla="*/ 2886075 h 4333875"/>
              <a:gd name="connsiteX48" fmla="*/ 796680 w 1091955"/>
              <a:gd name="connsiteY48" fmla="*/ 2971800 h 4333875"/>
              <a:gd name="connsiteX49" fmla="*/ 825255 w 1091955"/>
              <a:gd name="connsiteY49" fmla="*/ 2981325 h 4333875"/>
              <a:gd name="connsiteX50" fmla="*/ 872880 w 1091955"/>
              <a:gd name="connsiteY50" fmla="*/ 3067050 h 4333875"/>
              <a:gd name="connsiteX51" fmla="*/ 891930 w 1091955"/>
              <a:gd name="connsiteY51" fmla="*/ 3095625 h 4333875"/>
              <a:gd name="connsiteX52" fmla="*/ 910980 w 1091955"/>
              <a:gd name="connsiteY52" fmla="*/ 3152775 h 4333875"/>
              <a:gd name="connsiteX53" fmla="*/ 882405 w 1091955"/>
              <a:gd name="connsiteY53" fmla="*/ 3181350 h 4333875"/>
              <a:gd name="connsiteX54" fmla="*/ 834780 w 1091955"/>
              <a:gd name="connsiteY54" fmla="*/ 3248025 h 4333875"/>
              <a:gd name="connsiteX55" fmla="*/ 787155 w 1091955"/>
              <a:gd name="connsiteY55" fmla="*/ 3314700 h 4333875"/>
              <a:gd name="connsiteX56" fmla="*/ 777630 w 1091955"/>
              <a:gd name="connsiteY56" fmla="*/ 3429000 h 4333875"/>
              <a:gd name="connsiteX57" fmla="*/ 787155 w 1091955"/>
              <a:gd name="connsiteY57" fmla="*/ 3476625 h 4333875"/>
              <a:gd name="connsiteX58" fmla="*/ 844305 w 1091955"/>
              <a:gd name="connsiteY58" fmla="*/ 3533775 h 4333875"/>
              <a:gd name="connsiteX59" fmla="*/ 872880 w 1091955"/>
              <a:gd name="connsiteY59" fmla="*/ 3552825 h 4333875"/>
              <a:gd name="connsiteX60" fmla="*/ 910980 w 1091955"/>
              <a:gd name="connsiteY60" fmla="*/ 3609975 h 4333875"/>
              <a:gd name="connsiteX61" fmla="*/ 968130 w 1091955"/>
              <a:gd name="connsiteY61" fmla="*/ 3648075 h 4333875"/>
              <a:gd name="connsiteX62" fmla="*/ 996705 w 1091955"/>
              <a:gd name="connsiteY62" fmla="*/ 3676650 h 4333875"/>
              <a:gd name="connsiteX63" fmla="*/ 1025280 w 1091955"/>
              <a:gd name="connsiteY63" fmla="*/ 3743325 h 4333875"/>
              <a:gd name="connsiteX64" fmla="*/ 1034805 w 1091955"/>
              <a:gd name="connsiteY64" fmla="*/ 3771900 h 4333875"/>
              <a:gd name="connsiteX65" fmla="*/ 1025280 w 1091955"/>
              <a:gd name="connsiteY65" fmla="*/ 3867150 h 4333875"/>
              <a:gd name="connsiteX66" fmla="*/ 1006230 w 1091955"/>
              <a:gd name="connsiteY66" fmla="*/ 3924300 h 4333875"/>
              <a:gd name="connsiteX67" fmla="*/ 977655 w 1091955"/>
              <a:gd name="connsiteY67" fmla="*/ 3943350 h 4333875"/>
              <a:gd name="connsiteX68" fmla="*/ 977655 w 1091955"/>
              <a:gd name="connsiteY68" fmla="*/ 4067175 h 4333875"/>
              <a:gd name="connsiteX69" fmla="*/ 996705 w 1091955"/>
              <a:gd name="connsiteY69" fmla="*/ 4143375 h 4333875"/>
              <a:gd name="connsiteX70" fmla="*/ 1015755 w 1091955"/>
              <a:gd name="connsiteY70" fmla="*/ 4171950 h 4333875"/>
              <a:gd name="connsiteX71" fmla="*/ 1025280 w 1091955"/>
              <a:gd name="connsiteY71" fmla="*/ 4200525 h 4333875"/>
              <a:gd name="connsiteX72" fmla="*/ 1063380 w 1091955"/>
              <a:gd name="connsiteY72" fmla="*/ 4257675 h 4333875"/>
              <a:gd name="connsiteX73" fmla="*/ 1091955 w 1091955"/>
              <a:gd name="connsiteY73" fmla="*/ 4333875 h 433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091955" h="4333875">
                <a:moveTo>
                  <a:pt x="15630" y="0"/>
                </a:moveTo>
                <a:cubicBezTo>
                  <a:pt x="18682" y="12207"/>
                  <a:pt x="27848" y="53010"/>
                  <a:pt x="34680" y="66675"/>
                </a:cubicBezTo>
                <a:cubicBezTo>
                  <a:pt x="39800" y="76914"/>
                  <a:pt x="47380" y="85725"/>
                  <a:pt x="53730" y="95250"/>
                </a:cubicBezTo>
                <a:cubicBezTo>
                  <a:pt x="56905" y="117475"/>
                  <a:pt x="63255" y="139474"/>
                  <a:pt x="63255" y="161925"/>
                </a:cubicBezTo>
                <a:cubicBezTo>
                  <a:pt x="63255" y="203322"/>
                  <a:pt x="58662" y="244648"/>
                  <a:pt x="53730" y="285750"/>
                </a:cubicBezTo>
                <a:cubicBezTo>
                  <a:pt x="53124" y="290797"/>
                  <a:pt x="33409" y="414660"/>
                  <a:pt x="25155" y="447675"/>
                </a:cubicBezTo>
                <a:cubicBezTo>
                  <a:pt x="22720" y="457415"/>
                  <a:pt x="18805" y="466725"/>
                  <a:pt x="15630" y="476250"/>
                </a:cubicBezTo>
                <a:cubicBezTo>
                  <a:pt x="6184" y="608494"/>
                  <a:pt x="0" y="598856"/>
                  <a:pt x="15630" y="723900"/>
                </a:cubicBezTo>
                <a:cubicBezTo>
                  <a:pt x="16426" y="730264"/>
                  <a:pt x="29578" y="781392"/>
                  <a:pt x="34680" y="790575"/>
                </a:cubicBezTo>
                <a:cubicBezTo>
                  <a:pt x="45799" y="810589"/>
                  <a:pt x="60080" y="828675"/>
                  <a:pt x="72780" y="847725"/>
                </a:cubicBezTo>
                <a:cubicBezTo>
                  <a:pt x="79130" y="857250"/>
                  <a:pt x="83735" y="868205"/>
                  <a:pt x="91830" y="876300"/>
                </a:cubicBezTo>
                <a:cubicBezTo>
                  <a:pt x="112896" y="897366"/>
                  <a:pt x="126194" y="906928"/>
                  <a:pt x="139455" y="933450"/>
                </a:cubicBezTo>
                <a:cubicBezTo>
                  <a:pt x="147068" y="948675"/>
                  <a:pt x="154436" y="985883"/>
                  <a:pt x="158505" y="1000125"/>
                </a:cubicBezTo>
                <a:cubicBezTo>
                  <a:pt x="161263" y="1009779"/>
                  <a:pt x="165272" y="1019046"/>
                  <a:pt x="168030" y="1028700"/>
                </a:cubicBezTo>
                <a:cubicBezTo>
                  <a:pt x="171626" y="1041287"/>
                  <a:pt x="173959" y="1054213"/>
                  <a:pt x="177555" y="1066800"/>
                </a:cubicBezTo>
                <a:cubicBezTo>
                  <a:pt x="180313" y="1076454"/>
                  <a:pt x="184902" y="1085574"/>
                  <a:pt x="187080" y="1095375"/>
                </a:cubicBezTo>
                <a:cubicBezTo>
                  <a:pt x="191270" y="1114228"/>
                  <a:pt x="191921" y="1133789"/>
                  <a:pt x="196605" y="1152525"/>
                </a:cubicBezTo>
                <a:cubicBezTo>
                  <a:pt x="201475" y="1172006"/>
                  <a:pt x="211717" y="1189984"/>
                  <a:pt x="215655" y="1209675"/>
                </a:cubicBezTo>
                <a:cubicBezTo>
                  <a:pt x="218830" y="1225550"/>
                  <a:pt x="220920" y="1241681"/>
                  <a:pt x="225180" y="1257300"/>
                </a:cubicBezTo>
                <a:cubicBezTo>
                  <a:pt x="230464" y="1276673"/>
                  <a:pt x="240292" y="1294759"/>
                  <a:pt x="244230" y="1314450"/>
                </a:cubicBezTo>
                <a:cubicBezTo>
                  <a:pt x="247853" y="1332564"/>
                  <a:pt x="253517" y="1371124"/>
                  <a:pt x="263280" y="1390650"/>
                </a:cubicBezTo>
                <a:cubicBezTo>
                  <a:pt x="268400" y="1400889"/>
                  <a:pt x="273715" y="1411687"/>
                  <a:pt x="282330" y="1419225"/>
                </a:cubicBezTo>
                <a:cubicBezTo>
                  <a:pt x="299560" y="1434302"/>
                  <a:pt x="318222" y="1448822"/>
                  <a:pt x="339480" y="1457325"/>
                </a:cubicBezTo>
                <a:cubicBezTo>
                  <a:pt x="396427" y="1480104"/>
                  <a:pt x="370885" y="1470968"/>
                  <a:pt x="415680" y="1485900"/>
                </a:cubicBezTo>
                <a:cubicBezTo>
                  <a:pt x="425205" y="1495425"/>
                  <a:pt x="433907" y="1505851"/>
                  <a:pt x="444255" y="1514475"/>
                </a:cubicBezTo>
                <a:cubicBezTo>
                  <a:pt x="453049" y="1521804"/>
                  <a:pt x="465679" y="1524586"/>
                  <a:pt x="472830" y="1533525"/>
                </a:cubicBezTo>
                <a:cubicBezTo>
                  <a:pt x="479102" y="1541365"/>
                  <a:pt x="478400" y="1552872"/>
                  <a:pt x="482355" y="1562100"/>
                </a:cubicBezTo>
                <a:cubicBezTo>
                  <a:pt x="487948" y="1575151"/>
                  <a:pt x="495055" y="1587500"/>
                  <a:pt x="501405" y="1600200"/>
                </a:cubicBezTo>
                <a:cubicBezTo>
                  <a:pt x="504580" y="1631950"/>
                  <a:pt x="510930" y="1663542"/>
                  <a:pt x="510930" y="1695450"/>
                </a:cubicBezTo>
                <a:cubicBezTo>
                  <a:pt x="510930" y="1726579"/>
                  <a:pt x="497288" y="1777300"/>
                  <a:pt x="491880" y="1809750"/>
                </a:cubicBezTo>
                <a:cubicBezTo>
                  <a:pt x="488189" y="1831895"/>
                  <a:pt x="487403" y="1854549"/>
                  <a:pt x="482355" y="1876425"/>
                </a:cubicBezTo>
                <a:cubicBezTo>
                  <a:pt x="477840" y="1895991"/>
                  <a:pt x="463305" y="1933575"/>
                  <a:pt x="463305" y="1933575"/>
                </a:cubicBezTo>
                <a:cubicBezTo>
                  <a:pt x="466480" y="1984375"/>
                  <a:pt x="465280" y="2035639"/>
                  <a:pt x="472830" y="2085975"/>
                </a:cubicBezTo>
                <a:cubicBezTo>
                  <a:pt x="474936" y="2100017"/>
                  <a:pt x="486113" y="2111100"/>
                  <a:pt x="491880" y="2124075"/>
                </a:cubicBezTo>
                <a:cubicBezTo>
                  <a:pt x="498824" y="2139699"/>
                  <a:pt x="503986" y="2156076"/>
                  <a:pt x="510930" y="2171700"/>
                </a:cubicBezTo>
                <a:cubicBezTo>
                  <a:pt x="516697" y="2184675"/>
                  <a:pt x="519940" y="2199760"/>
                  <a:pt x="529980" y="2209800"/>
                </a:cubicBezTo>
                <a:cubicBezTo>
                  <a:pt x="546169" y="2225989"/>
                  <a:pt x="566652" y="2237661"/>
                  <a:pt x="587130" y="2247900"/>
                </a:cubicBezTo>
                <a:lnTo>
                  <a:pt x="663330" y="2286000"/>
                </a:lnTo>
                <a:cubicBezTo>
                  <a:pt x="669680" y="2295525"/>
                  <a:pt x="673441" y="2307424"/>
                  <a:pt x="682380" y="2314575"/>
                </a:cubicBezTo>
                <a:cubicBezTo>
                  <a:pt x="690220" y="2320847"/>
                  <a:pt x="703855" y="2317000"/>
                  <a:pt x="710955" y="2324100"/>
                </a:cubicBezTo>
                <a:cubicBezTo>
                  <a:pt x="743707" y="2356852"/>
                  <a:pt x="746602" y="2373892"/>
                  <a:pt x="758580" y="2409825"/>
                </a:cubicBezTo>
                <a:cubicBezTo>
                  <a:pt x="755405" y="2463800"/>
                  <a:pt x="754435" y="2517950"/>
                  <a:pt x="749055" y="2571750"/>
                </a:cubicBezTo>
                <a:cubicBezTo>
                  <a:pt x="748056" y="2581740"/>
                  <a:pt x="741499" y="2590480"/>
                  <a:pt x="739530" y="2600325"/>
                </a:cubicBezTo>
                <a:cubicBezTo>
                  <a:pt x="735127" y="2622340"/>
                  <a:pt x="734408" y="2644985"/>
                  <a:pt x="730005" y="2667000"/>
                </a:cubicBezTo>
                <a:cubicBezTo>
                  <a:pt x="728036" y="2676845"/>
                  <a:pt x="722915" y="2685835"/>
                  <a:pt x="720480" y="2695575"/>
                </a:cubicBezTo>
                <a:cubicBezTo>
                  <a:pt x="716553" y="2711281"/>
                  <a:pt x="714130" y="2727325"/>
                  <a:pt x="710955" y="2743200"/>
                </a:cubicBezTo>
                <a:cubicBezTo>
                  <a:pt x="714130" y="2781300"/>
                  <a:pt x="715427" y="2819603"/>
                  <a:pt x="720480" y="2857500"/>
                </a:cubicBezTo>
                <a:cubicBezTo>
                  <a:pt x="721807" y="2867452"/>
                  <a:pt x="725129" y="2877298"/>
                  <a:pt x="730005" y="2886075"/>
                </a:cubicBezTo>
                <a:cubicBezTo>
                  <a:pt x="741136" y="2906111"/>
                  <a:pt x="772179" y="2955466"/>
                  <a:pt x="796680" y="2971800"/>
                </a:cubicBezTo>
                <a:cubicBezTo>
                  <a:pt x="805034" y="2977369"/>
                  <a:pt x="815730" y="2978150"/>
                  <a:pt x="825255" y="2981325"/>
                </a:cubicBezTo>
                <a:cubicBezTo>
                  <a:pt x="842020" y="3031620"/>
                  <a:pt x="829211" y="3001546"/>
                  <a:pt x="872880" y="3067050"/>
                </a:cubicBezTo>
                <a:cubicBezTo>
                  <a:pt x="879230" y="3076575"/>
                  <a:pt x="888310" y="3084765"/>
                  <a:pt x="891930" y="3095625"/>
                </a:cubicBezTo>
                <a:lnTo>
                  <a:pt x="910980" y="3152775"/>
                </a:lnTo>
                <a:cubicBezTo>
                  <a:pt x="901455" y="3162300"/>
                  <a:pt x="891171" y="3171123"/>
                  <a:pt x="882405" y="3181350"/>
                </a:cubicBezTo>
                <a:cubicBezTo>
                  <a:pt x="855723" y="3212479"/>
                  <a:pt x="856318" y="3217872"/>
                  <a:pt x="834780" y="3248025"/>
                </a:cubicBezTo>
                <a:cubicBezTo>
                  <a:pt x="775707" y="3330727"/>
                  <a:pt x="832050" y="3247357"/>
                  <a:pt x="787155" y="3314700"/>
                </a:cubicBezTo>
                <a:cubicBezTo>
                  <a:pt x="783980" y="3352800"/>
                  <a:pt x="777630" y="3390768"/>
                  <a:pt x="777630" y="3429000"/>
                </a:cubicBezTo>
                <a:cubicBezTo>
                  <a:pt x="777630" y="3445189"/>
                  <a:pt x="781471" y="3461466"/>
                  <a:pt x="787155" y="3476625"/>
                </a:cubicBezTo>
                <a:cubicBezTo>
                  <a:pt x="797742" y="3504857"/>
                  <a:pt x="820995" y="3517125"/>
                  <a:pt x="844305" y="3533775"/>
                </a:cubicBezTo>
                <a:cubicBezTo>
                  <a:pt x="853620" y="3540429"/>
                  <a:pt x="863355" y="3546475"/>
                  <a:pt x="872880" y="3552825"/>
                </a:cubicBezTo>
                <a:cubicBezTo>
                  <a:pt x="885580" y="3571875"/>
                  <a:pt x="894791" y="3593786"/>
                  <a:pt x="910980" y="3609975"/>
                </a:cubicBezTo>
                <a:cubicBezTo>
                  <a:pt x="927169" y="3626164"/>
                  <a:pt x="951941" y="3631886"/>
                  <a:pt x="968130" y="3648075"/>
                </a:cubicBezTo>
                <a:lnTo>
                  <a:pt x="996705" y="3676650"/>
                </a:lnTo>
                <a:cubicBezTo>
                  <a:pt x="1019043" y="3743663"/>
                  <a:pt x="989970" y="3660935"/>
                  <a:pt x="1025280" y="3743325"/>
                </a:cubicBezTo>
                <a:cubicBezTo>
                  <a:pt x="1029235" y="3752553"/>
                  <a:pt x="1031630" y="3762375"/>
                  <a:pt x="1034805" y="3771900"/>
                </a:cubicBezTo>
                <a:cubicBezTo>
                  <a:pt x="1031630" y="3803650"/>
                  <a:pt x="1031160" y="3835788"/>
                  <a:pt x="1025280" y="3867150"/>
                </a:cubicBezTo>
                <a:cubicBezTo>
                  <a:pt x="1021579" y="3886887"/>
                  <a:pt x="1022938" y="3913161"/>
                  <a:pt x="1006230" y="3924300"/>
                </a:cubicBezTo>
                <a:lnTo>
                  <a:pt x="977655" y="3943350"/>
                </a:lnTo>
                <a:cubicBezTo>
                  <a:pt x="964992" y="4006664"/>
                  <a:pt x="963146" y="3989792"/>
                  <a:pt x="977655" y="4067175"/>
                </a:cubicBezTo>
                <a:cubicBezTo>
                  <a:pt x="982480" y="4092908"/>
                  <a:pt x="982182" y="4121590"/>
                  <a:pt x="996705" y="4143375"/>
                </a:cubicBezTo>
                <a:cubicBezTo>
                  <a:pt x="1003055" y="4152900"/>
                  <a:pt x="1010635" y="4161711"/>
                  <a:pt x="1015755" y="4171950"/>
                </a:cubicBezTo>
                <a:cubicBezTo>
                  <a:pt x="1020245" y="4180930"/>
                  <a:pt x="1020404" y="4191748"/>
                  <a:pt x="1025280" y="4200525"/>
                </a:cubicBezTo>
                <a:cubicBezTo>
                  <a:pt x="1036399" y="4220539"/>
                  <a:pt x="1056140" y="4235955"/>
                  <a:pt x="1063380" y="4257675"/>
                </a:cubicBezTo>
                <a:cubicBezTo>
                  <a:pt x="1084675" y="4321560"/>
                  <a:pt x="1073450" y="4296864"/>
                  <a:pt x="1091955" y="4333875"/>
                </a:cubicBez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3667466" y="1470132"/>
            <a:ext cx="542584" cy="4397996"/>
          </a:xfrm>
          <a:custGeom>
            <a:avLst/>
            <a:gdLst>
              <a:gd name="connsiteX0" fmla="*/ 209209 w 542584"/>
              <a:gd name="connsiteY0" fmla="*/ 6243 h 4397996"/>
              <a:gd name="connsiteX1" fmla="*/ 228259 w 542584"/>
              <a:gd name="connsiteY1" fmla="*/ 358668 h 4397996"/>
              <a:gd name="connsiteX2" fmla="*/ 237784 w 542584"/>
              <a:gd name="connsiteY2" fmla="*/ 453918 h 4397996"/>
              <a:gd name="connsiteX3" fmla="*/ 228259 w 542584"/>
              <a:gd name="connsiteY3" fmla="*/ 501543 h 4397996"/>
              <a:gd name="connsiteX4" fmla="*/ 218734 w 542584"/>
              <a:gd name="connsiteY4" fmla="*/ 530118 h 4397996"/>
              <a:gd name="connsiteX5" fmla="*/ 209209 w 542584"/>
              <a:gd name="connsiteY5" fmla="*/ 653943 h 4397996"/>
              <a:gd name="connsiteX6" fmla="*/ 180634 w 542584"/>
              <a:gd name="connsiteY6" fmla="*/ 749193 h 4397996"/>
              <a:gd name="connsiteX7" fmla="*/ 171109 w 542584"/>
              <a:gd name="connsiteY7" fmla="*/ 787293 h 4397996"/>
              <a:gd name="connsiteX8" fmla="*/ 104434 w 542584"/>
              <a:gd name="connsiteY8" fmla="*/ 873018 h 4397996"/>
              <a:gd name="connsiteX9" fmla="*/ 66334 w 542584"/>
              <a:gd name="connsiteY9" fmla="*/ 901593 h 4397996"/>
              <a:gd name="connsiteX10" fmla="*/ 37759 w 542584"/>
              <a:gd name="connsiteY10" fmla="*/ 958743 h 4397996"/>
              <a:gd name="connsiteX11" fmla="*/ 18709 w 542584"/>
              <a:gd name="connsiteY11" fmla="*/ 987318 h 4397996"/>
              <a:gd name="connsiteX12" fmla="*/ 18709 w 542584"/>
              <a:gd name="connsiteY12" fmla="*/ 1177818 h 4397996"/>
              <a:gd name="connsiteX13" fmla="*/ 37759 w 542584"/>
              <a:gd name="connsiteY13" fmla="*/ 1215918 h 4397996"/>
              <a:gd name="connsiteX14" fmla="*/ 47284 w 542584"/>
              <a:gd name="connsiteY14" fmla="*/ 1244493 h 4397996"/>
              <a:gd name="connsiteX15" fmla="*/ 104434 w 542584"/>
              <a:gd name="connsiteY15" fmla="*/ 1339743 h 4397996"/>
              <a:gd name="connsiteX16" fmla="*/ 123484 w 542584"/>
              <a:gd name="connsiteY16" fmla="*/ 1368318 h 4397996"/>
              <a:gd name="connsiteX17" fmla="*/ 133009 w 542584"/>
              <a:gd name="connsiteY17" fmla="*/ 1396893 h 4397996"/>
              <a:gd name="connsiteX18" fmla="*/ 161584 w 542584"/>
              <a:gd name="connsiteY18" fmla="*/ 1415943 h 4397996"/>
              <a:gd name="connsiteX19" fmla="*/ 199684 w 542584"/>
              <a:gd name="connsiteY19" fmla="*/ 1444518 h 4397996"/>
              <a:gd name="connsiteX20" fmla="*/ 228259 w 542584"/>
              <a:gd name="connsiteY20" fmla="*/ 1482618 h 4397996"/>
              <a:gd name="connsiteX21" fmla="*/ 275884 w 542584"/>
              <a:gd name="connsiteY21" fmla="*/ 1549293 h 4397996"/>
              <a:gd name="connsiteX22" fmla="*/ 285409 w 542584"/>
              <a:gd name="connsiteY22" fmla="*/ 1577868 h 4397996"/>
              <a:gd name="connsiteX23" fmla="*/ 304459 w 542584"/>
              <a:gd name="connsiteY23" fmla="*/ 1606443 h 4397996"/>
              <a:gd name="connsiteX24" fmla="*/ 342559 w 542584"/>
              <a:gd name="connsiteY24" fmla="*/ 1692168 h 4397996"/>
              <a:gd name="connsiteX25" fmla="*/ 361609 w 542584"/>
              <a:gd name="connsiteY25" fmla="*/ 1758843 h 4397996"/>
              <a:gd name="connsiteX26" fmla="*/ 390184 w 542584"/>
              <a:gd name="connsiteY26" fmla="*/ 1787418 h 4397996"/>
              <a:gd name="connsiteX27" fmla="*/ 409234 w 542584"/>
              <a:gd name="connsiteY27" fmla="*/ 1844568 h 4397996"/>
              <a:gd name="connsiteX28" fmla="*/ 428284 w 542584"/>
              <a:gd name="connsiteY28" fmla="*/ 1911243 h 4397996"/>
              <a:gd name="connsiteX29" fmla="*/ 447334 w 542584"/>
              <a:gd name="connsiteY29" fmla="*/ 1939818 h 4397996"/>
              <a:gd name="connsiteX30" fmla="*/ 456859 w 542584"/>
              <a:gd name="connsiteY30" fmla="*/ 2111268 h 4397996"/>
              <a:gd name="connsiteX31" fmla="*/ 447334 w 542584"/>
              <a:gd name="connsiteY31" fmla="*/ 2254143 h 4397996"/>
              <a:gd name="connsiteX32" fmla="*/ 428284 w 542584"/>
              <a:gd name="connsiteY32" fmla="*/ 2339868 h 4397996"/>
              <a:gd name="connsiteX33" fmla="*/ 418759 w 542584"/>
              <a:gd name="connsiteY33" fmla="*/ 2368443 h 4397996"/>
              <a:gd name="connsiteX34" fmla="*/ 399709 w 542584"/>
              <a:gd name="connsiteY34" fmla="*/ 2454168 h 4397996"/>
              <a:gd name="connsiteX35" fmla="*/ 371134 w 542584"/>
              <a:gd name="connsiteY35" fmla="*/ 2473218 h 4397996"/>
              <a:gd name="connsiteX36" fmla="*/ 333034 w 542584"/>
              <a:gd name="connsiteY36" fmla="*/ 2520843 h 4397996"/>
              <a:gd name="connsiteX37" fmla="*/ 285409 w 542584"/>
              <a:gd name="connsiteY37" fmla="*/ 2568468 h 4397996"/>
              <a:gd name="connsiteX38" fmla="*/ 266359 w 542584"/>
              <a:gd name="connsiteY38" fmla="*/ 2606568 h 4397996"/>
              <a:gd name="connsiteX39" fmla="*/ 256834 w 542584"/>
              <a:gd name="connsiteY39" fmla="*/ 2635143 h 4397996"/>
              <a:gd name="connsiteX40" fmla="*/ 218734 w 542584"/>
              <a:gd name="connsiteY40" fmla="*/ 2692293 h 4397996"/>
              <a:gd name="connsiteX41" fmla="*/ 199684 w 542584"/>
              <a:gd name="connsiteY41" fmla="*/ 2720868 h 4397996"/>
              <a:gd name="connsiteX42" fmla="*/ 190159 w 542584"/>
              <a:gd name="connsiteY42" fmla="*/ 2768493 h 4397996"/>
              <a:gd name="connsiteX43" fmla="*/ 180634 w 542584"/>
              <a:gd name="connsiteY43" fmla="*/ 2797068 h 4397996"/>
              <a:gd name="connsiteX44" fmla="*/ 209209 w 542584"/>
              <a:gd name="connsiteY44" fmla="*/ 3025668 h 4397996"/>
              <a:gd name="connsiteX45" fmla="*/ 218734 w 542584"/>
              <a:gd name="connsiteY45" fmla="*/ 3073293 h 4397996"/>
              <a:gd name="connsiteX46" fmla="*/ 228259 w 542584"/>
              <a:gd name="connsiteY46" fmla="*/ 3101868 h 4397996"/>
              <a:gd name="connsiteX47" fmla="*/ 237784 w 542584"/>
              <a:gd name="connsiteY47" fmla="*/ 3139968 h 4397996"/>
              <a:gd name="connsiteX48" fmla="*/ 256834 w 542584"/>
              <a:gd name="connsiteY48" fmla="*/ 3168543 h 4397996"/>
              <a:gd name="connsiteX49" fmla="*/ 294934 w 542584"/>
              <a:gd name="connsiteY49" fmla="*/ 3244743 h 4397996"/>
              <a:gd name="connsiteX50" fmla="*/ 323509 w 542584"/>
              <a:gd name="connsiteY50" fmla="*/ 3263793 h 4397996"/>
              <a:gd name="connsiteX51" fmla="*/ 352084 w 542584"/>
              <a:gd name="connsiteY51" fmla="*/ 3292368 h 4397996"/>
              <a:gd name="connsiteX52" fmla="*/ 361609 w 542584"/>
              <a:gd name="connsiteY52" fmla="*/ 3330468 h 4397996"/>
              <a:gd name="connsiteX53" fmla="*/ 418759 w 542584"/>
              <a:gd name="connsiteY53" fmla="*/ 3406668 h 4397996"/>
              <a:gd name="connsiteX54" fmla="*/ 456859 w 542584"/>
              <a:gd name="connsiteY54" fmla="*/ 3501918 h 4397996"/>
              <a:gd name="connsiteX55" fmla="*/ 504484 w 542584"/>
              <a:gd name="connsiteY55" fmla="*/ 3559068 h 4397996"/>
              <a:gd name="connsiteX56" fmla="*/ 523534 w 542584"/>
              <a:gd name="connsiteY56" fmla="*/ 3616218 h 4397996"/>
              <a:gd name="connsiteX57" fmla="*/ 542584 w 542584"/>
              <a:gd name="connsiteY57" fmla="*/ 3701943 h 4397996"/>
              <a:gd name="connsiteX58" fmla="*/ 533059 w 542584"/>
              <a:gd name="connsiteY58" fmla="*/ 3749568 h 4397996"/>
              <a:gd name="connsiteX59" fmla="*/ 523534 w 542584"/>
              <a:gd name="connsiteY59" fmla="*/ 3825768 h 4397996"/>
              <a:gd name="connsiteX60" fmla="*/ 485434 w 542584"/>
              <a:gd name="connsiteY60" fmla="*/ 3930543 h 4397996"/>
              <a:gd name="connsiteX61" fmla="*/ 475909 w 542584"/>
              <a:gd name="connsiteY61" fmla="*/ 3968643 h 4397996"/>
              <a:gd name="connsiteX62" fmla="*/ 456859 w 542584"/>
              <a:gd name="connsiteY62" fmla="*/ 3997218 h 4397996"/>
              <a:gd name="connsiteX63" fmla="*/ 437809 w 542584"/>
              <a:gd name="connsiteY63" fmla="*/ 4035318 h 4397996"/>
              <a:gd name="connsiteX64" fmla="*/ 418759 w 542584"/>
              <a:gd name="connsiteY64" fmla="*/ 4092468 h 4397996"/>
              <a:gd name="connsiteX65" fmla="*/ 390184 w 542584"/>
              <a:gd name="connsiteY65" fmla="*/ 4206768 h 4397996"/>
              <a:gd name="connsiteX66" fmla="*/ 371134 w 542584"/>
              <a:gd name="connsiteY66" fmla="*/ 4235343 h 4397996"/>
              <a:gd name="connsiteX67" fmla="*/ 380659 w 542584"/>
              <a:gd name="connsiteY67" fmla="*/ 4321068 h 4397996"/>
              <a:gd name="connsiteX68" fmla="*/ 390184 w 542584"/>
              <a:gd name="connsiteY68" fmla="*/ 4387743 h 4397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542584" h="4397996">
                <a:moveTo>
                  <a:pt x="209209" y="6243"/>
                </a:moveTo>
                <a:cubicBezTo>
                  <a:pt x="236365" y="169176"/>
                  <a:pt x="210763" y="0"/>
                  <a:pt x="228259" y="358668"/>
                </a:cubicBezTo>
                <a:cubicBezTo>
                  <a:pt x="229814" y="390538"/>
                  <a:pt x="234609" y="422168"/>
                  <a:pt x="237784" y="453918"/>
                </a:cubicBezTo>
                <a:cubicBezTo>
                  <a:pt x="234609" y="469793"/>
                  <a:pt x="232186" y="485837"/>
                  <a:pt x="228259" y="501543"/>
                </a:cubicBezTo>
                <a:cubicBezTo>
                  <a:pt x="225824" y="511283"/>
                  <a:pt x="219979" y="520155"/>
                  <a:pt x="218734" y="530118"/>
                </a:cubicBezTo>
                <a:cubicBezTo>
                  <a:pt x="213599" y="571195"/>
                  <a:pt x="214046" y="612830"/>
                  <a:pt x="209209" y="653943"/>
                </a:cubicBezTo>
                <a:cubicBezTo>
                  <a:pt x="205849" y="682499"/>
                  <a:pt x="186896" y="724146"/>
                  <a:pt x="180634" y="749193"/>
                </a:cubicBezTo>
                <a:cubicBezTo>
                  <a:pt x="177459" y="761893"/>
                  <a:pt x="176963" y="775584"/>
                  <a:pt x="171109" y="787293"/>
                </a:cubicBezTo>
                <a:cubicBezTo>
                  <a:pt x="154985" y="819540"/>
                  <a:pt x="131872" y="849499"/>
                  <a:pt x="104434" y="873018"/>
                </a:cubicBezTo>
                <a:cubicBezTo>
                  <a:pt x="92381" y="883349"/>
                  <a:pt x="77559" y="890368"/>
                  <a:pt x="66334" y="901593"/>
                </a:cubicBezTo>
                <a:cubicBezTo>
                  <a:pt x="39037" y="928890"/>
                  <a:pt x="53253" y="927755"/>
                  <a:pt x="37759" y="958743"/>
                </a:cubicBezTo>
                <a:cubicBezTo>
                  <a:pt x="32639" y="968982"/>
                  <a:pt x="25059" y="977793"/>
                  <a:pt x="18709" y="987318"/>
                </a:cubicBezTo>
                <a:cubicBezTo>
                  <a:pt x="2573" y="1067998"/>
                  <a:pt x="0" y="1059326"/>
                  <a:pt x="18709" y="1177818"/>
                </a:cubicBezTo>
                <a:cubicBezTo>
                  <a:pt x="20924" y="1191843"/>
                  <a:pt x="32166" y="1202867"/>
                  <a:pt x="37759" y="1215918"/>
                </a:cubicBezTo>
                <a:cubicBezTo>
                  <a:pt x="41714" y="1225146"/>
                  <a:pt x="43329" y="1235265"/>
                  <a:pt x="47284" y="1244493"/>
                </a:cubicBezTo>
                <a:cubicBezTo>
                  <a:pt x="64857" y="1285498"/>
                  <a:pt x="77349" y="1299115"/>
                  <a:pt x="104434" y="1339743"/>
                </a:cubicBezTo>
                <a:cubicBezTo>
                  <a:pt x="110784" y="1349268"/>
                  <a:pt x="119864" y="1357458"/>
                  <a:pt x="123484" y="1368318"/>
                </a:cubicBezTo>
                <a:cubicBezTo>
                  <a:pt x="126659" y="1377843"/>
                  <a:pt x="126737" y="1389053"/>
                  <a:pt x="133009" y="1396893"/>
                </a:cubicBezTo>
                <a:cubicBezTo>
                  <a:pt x="140160" y="1405832"/>
                  <a:pt x="152269" y="1409289"/>
                  <a:pt x="161584" y="1415943"/>
                </a:cubicBezTo>
                <a:cubicBezTo>
                  <a:pt x="174502" y="1425170"/>
                  <a:pt x="188459" y="1433293"/>
                  <a:pt x="199684" y="1444518"/>
                </a:cubicBezTo>
                <a:cubicBezTo>
                  <a:pt x="210909" y="1455743"/>
                  <a:pt x="218734" y="1469918"/>
                  <a:pt x="228259" y="1482618"/>
                </a:cubicBezTo>
                <a:cubicBezTo>
                  <a:pt x="249780" y="1547182"/>
                  <a:pt x="219385" y="1470194"/>
                  <a:pt x="275884" y="1549293"/>
                </a:cubicBezTo>
                <a:cubicBezTo>
                  <a:pt x="281720" y="1557463"/>
                  <a:pt x="280919" y="1568888"/>
                  <a:pt x="285409" y="1577868"/>
                </a:cubicBezTo>
                <a:cubicBezTo>
                  <a:pt x="290529" y="1588107"/>
                  <a:pt x="299810" y="1595982"/>
                  <a:pt x="304459" y="1606443"/>
                </a:cubicBezTo>
                <a:cubicBezTo>
                  <a:pt x="349799" y="1708458"/>
                  <a:pt x="299446" y="1627499"/>
                  <a:pt x="342559" y="1692168"/>
                </a:cubicBezTo>
                <a:cubicBezTo>
                  <a:pt x="343829" y="1697249"/>
                  <a:pt x="356143" y="1750644"/>
                  <a:pt x="361609" y="1758843"/>
                </a:cubicBezTo>
                <a:cubicBezTo>
                  <a:pt x="369081" y="1770051"/>
                  <a:pt x="380659" y="1777893"/>
                  <a:pt x="390184" y="1787418"/>
                </a:cubicBezTo>
                <a:cubicBezTo>
                  <a:pt x="396534" y="1806468"/>
                  <a:pt x="404364" y="1825087"/>
                  <a:pt x="409234" y="1844568"/>
                </a:cubicBezTo>
                <a:cubicBezTo>
                  <a:pt x="412286" y="1856775"/>
                  <a:pt x="421452" y="1897578"/>
                  <a:pt x="428284" y="1911243"/>
                </a:cubicBezTo>
                <a:cubicBezTo>
                  <a:pt x="433404" y="1921482"/>
                  <a:pt x="440984" y="1930293"/>
                  <a:pt x="447334" y="1939818"/>
                </a:cubicBezTo>
                <a:cubicBezTo>
                  <a:pt x="450509" y="1996968"/>
                  <a:pt x="456859" y="2054030"/>
                  <a:pt x="456859" y="2111268"/>
                </a:cubicBezTo>
                <a:cubicBezTo>
                  <a:pt x="456859" y="2158999"/>
                  <a:pt x="452083" y="2206649"/>
                  <a:pt x="447334" y="2254143"/>
                </a:cubicBezTo>
                <a:cubicBezTo>
                  <a:pt x="445823" y="2269252"/>
                  <a:pt x="433179" y="2322735"/>
                  <a:pt x="428284" y="2339868"/>
                </a:cubicBezTo>
                <a:cubicBezTo>
                  <a:pt x="425526" y="2349522"/>
                  <a:pt x="420937" y="2358642"/>
                  <a:pt x="418759" y="2368443"/>
                </a:cubicBezTo>
                <a:cubicBezTo>
                  <a:pt x="418617" y="2369084"/>
                  <a:pt x="409605" y="2441798"/>
                  <a:pt x="399709" y="2454168"/>
                </a:cubicBezTo>
                <a:cubicBezTo>
                  <a:pt x="392558" y="2463107"/>
                  <a:pt x="380659" y="2466868"/>
                  <a:pt x="371134" y="2473218"/>
                </a:cubicBezTo>
                <a:cubicBezTo>
                  <a:pt x="352591" y="2528848"/>
                  <a:pt x="376118" y="2477759"/>
                  <a:pt x="333034" y="2520843"/>
                </a:cubicBezTo>
                <a:cubicBezTo>
                  <a:pt x="269534" y="2584343"/>
                  <a:pt x="361609" y="2517668"/>
                  <a:pt x="285409" y="2568468"/>
                </a:cubicBezTo>
                <a:cubicBezTo>
                  <a:pt x="279059" y="2581168"/>
                  <a:pt x="271952" y="2593517"/>
                  <a:pt x="266359" y="2606568"/>
                </a:cubicBezTo>
                <a:cubicBezTo>
                  <a:pt x="262404" y="2615796"/>
                  <a:pt x="261710" y="2626366"/>
                  <a:pt x="256834" y="2635143"/>
                </a:cubicBezTo>
                <a:cubicBezTo>
                  <a:pt x="245715" y="2655157"/>
                  <a:pt x="231434" y="2673243"/>
                  <a:pt x="218734" y="2692293"/>
                </a:cubicBezTo>
                <a:lnTo>
                  <a:pt x="199684" y="2720868"/>
                </a:lnTo>
                <a:cubicBezTo>
                  <a:pt x="196509" y="2736743"/>
                  <a:pt x="194086" y="2752787"/>
                  <a:pt x="190159" y="2768493"/>
                </a:cubicBezTo>
                <a:cubicBezTo>
                  <a:pt x="187724" y="2778233"/>
                  <a:pt x="180634" y="2787028"/>
                  <a:pt x="180634" y="2797068"/>
                </a:cubicBezTo>
                <a:cubicBezTo>
                  <a:pt x="180634" y="2978191"/>
                  <a:pt x="179958" y="2908662"/>
                  <a:pt x="209209" y="3025668"/>
                </a:cubicBezTo>
                <a:cubicBezTo>
                  <a:pt x="213136" y="3041374"/>
                  <a:pt x="214807" y="3057587"/>
                  <a:pt x="218734" y="3073293"/>
                </a:cubicBezTo>
                <a:cubicBezTo>
                  <a:pt x="221169" y="3083033"/>
                  <a:pt x="225501" y="3092214"/>
                  <a:pt x="228259" y="3101868"/>
                </a:cubicBezTo>
                <a:cubicBezTo>
                  <a:pt x="231855" y="3114455"/>
                  <a:pt x="232627" y="3127936"/>
                  <a:pt x="237784" y="3139968"/>
                </a:cubicBezTo>
                <a:cubicBezTo>
                  <a:pt x="242293" y="3150490"/>
                  <a:pt x="251714" y="3158304"/>
                  <a:pt x="256834" y="3168543"/>
                </a:cubicBezTo>
                <a:cubicBezTo>
                  <a:pt x="279690" y="3214254"/>
                  <a:pt x="247408" y="3189296"/>
                  <a:pt x="294934" y="3244743"/>
                </a:cubicBezTo>
                <a:cubicBezTo>
                  <a:pt x="302384" y="3253435"/>
                  <a:pt x="314715" y="3256464"/>
                  <a:pt x="323509" y="3263793"/>
                </a:cubicBezTo>
                <a:cubicBezTo>
                  <a:pt x="333857" y="3272417"/>
                  <a:pt x="342559" y="3282843"/>
                  <a:pt x="352084" y="3292368"/>
                </a:cubicBezTo>
                <a:cubicBezTo>
                  <a:pt x="355259" y="3305068"/>
                  <a:pt x="356292" y="3318505"/>
                  <a:pt x="361609" y="3330468"/>
                </a:cubicBezTo>
                <a:cubicBezTo>
                  <a:pt x="380545" y="3373075"/>
                  <a:pt x="389149" y="3377058"/>
                  <a:pt x="418759" y="3406668"/>
                </a:cubicBezTo>
                <a:cubicBezTo>
                  <a:pt x="427434" y="3432693"/>
                  <a:pt x="439340" y="3477392"/>
                  <a:pt x="456859" y="3501918"/>
                </a:cubicBezTo>
                <a:cubicBezTo>
                  <a:pt x="483248" y="3538863"/>
                  <a:pt x="486699" y="3519051"/>
                  <a:pt x="504484" y="3559068"/>
                </a:cubicBezTo>
                <a:cubicBezTo>
                  <a:pt x="512639" y="3577418"/>
                  <a:pt x="518664" y="3596737"/>
                  <a:pt x="523534" y="3616218"/>
                </a:cubicBezTo>
                <a:cubicBezTo>
                  <a:pt x="536986" y="3670024"/>
                  <a:pt x="530492" y="3641481"/>
                  <a:pt x="542584" y="3701943"/>
                </a:cubicBezTo>
                <a:cubicBezTo>
                  <a:pt x="539409" y="3717818"/>
                  <a:pt x="535521" y="3733567"/>
                  <a:pt x="533059" y="3749568"/>
                </a:cubicBezTo>
                <a:cubicBezTo>
                  <a:pt x="529167" y="3774868"/>
                  <a:pt x="528897" y="3800739"/>
                  <a:pt x="523534" y="3825768"/>
                </a:cubicBezTo>
                <a:cubicBezTo>
                  <a:pt x="514194" y="3869352"/>
                  <a:pt x="499070" y="3889636"/>
                  <a:pt x="485434" y="3930543"/>
                </a:cubicBezTo>
                <a:cubicBezTo>
                  <a:pt x="481294" y="3942962"/>
                  <a:pt x="481066" y="3956611"/>
                  <a:pt x="475909" y="3968643"/>
                </a:cubicBezTo>
                <a:cubicBezTo>
                  <a:pt x="471400" y="3979165"/>
                  <a:pt x="462539" y="3987279"/>
                  <a:pt x="456859" y="3997218"/>
                </a:cubicBezTo>
                <a:cubicBezTo>
                  <a:pt x="449814" y="4009546"/>
                  <a:pt x="443082" y="4022135"/>
                  <a:pt x="437809" y="4035318"/>
                </a:cubicBezTo>
                <a:cubicBezTo>
                  <a:pt x="430351" y="4053962"/>
                  <a:pt x="422060" y="4072661"/>
                  <a:pt x="418759" y="4092468"/>
                </a:cubicBezTo>
                <a:cubicBezTo>
                  <a:pt x="413998" y="4121034"/>
                  <a:pt x="406955" y="4181611"/>
                  <a:pt x="390184" y="4206768"/>
                </a:cubicBezTo>
                <a:lnTo>
                  <a:pt x="371134" y="4235343"/>
                </a:lnTo>
                <a:cubicBezTo>
                  <a:pt x="374309" y="4263918"/>
                  <a:pt x="376287" y="4292651"/>
                  <a:pt x="380659" y="4321068"/>
                </a:cubicBezTo>
                <a:cubicBezTo>
                  <a:pt x="392494" y="4397996"/>
                  <a:pt x="390184" y="4324549"/>
                  <a:pt x="390184" y="4387743"/>
                </a:cubicBez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5105400" y="1600200"/>
            <a:ext cx="4038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2B21EF"/>
                </a:solidFill>
              </a:rPr>
              <a:t>Naïve Rejection Sampling</a:t>
            </a:r>
            <a:r>
              <a:rPr lang="en-US" dirty="0" smtClean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randomly select paths in the tree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the leaf (complete assignment) is a solution, output it.</a:t>
            </a:r>
          </a:p>
          <a:p>
            <a:endParaRPr lang="en-US" dirty="0" smtClean="0"/>
          </a:p>
          <a:p>
            <a:r>
              <a:rPr lang="en-US" dirty="0" smtClean="0"/>
              <a:t>extremely inefficient if there are only few solutions.</a:t>
            </a:r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44196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819400" y="5867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800600" y="5867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  <a:sym typeface="Wingdings"/>
              </a:rPr>
              <a:t>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886200" y="5867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2590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85800" y="19166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85800" y="55742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105400" y="6477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= a solution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953000" y="6553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1" grpId="0" animBg="1"/>
      <p:bldP spid="55" grpId="0" animBg="1"/>
      <p:bldP spid="55" grpId="1" animBg="1"/>
      <p:bldP spid="68" grpId="0"/>
      <p:bldP spid="68" grpId="1"/>
      <p:bldP spid="69" grpId="0"/>
      <p:bldP spid="70" grpId="0"/>
      <p:bldP spid="7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Sampling with an Oracle</a:t>
            </a:r>
            <a:endParaRPr lang="en-US" cap="small" dirty="0"/>
          </a:p>
        </p:txBody>
      </p: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881438" y="1447800"/>
            <a:ext cx="0" cy="440934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8814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s://encrypted-tbn3.google.com/images?q=tbn:ANd9GcSUWKhv9ASelR8Ex9zeOfowl-ocjvvbJEQwYBOUCLnXJPxYP5G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457200"/>
            <a:ext cx="1661862" cy="1714501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5105400" y="16002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2B21EF"/>
                </a:solidFill>
              </a:rPr>
              <a:t>Counting Oracle:</a:t>
            </a:r>
          </a:p>
          <a:p>
            <a:endParaRPr lang="en-US" dirty="0" smtClean="0"/>
          </a:p>
          <a:p>
            <a:r>
              <a:rPr lang="en-US" dirty="0" smtClean="0"/>
              <a:t>How many solutions in the </a:t>
            </a:r>
            <a:r>
              <a:rPr lang="en-US" dirty="0" err="1" smtClean="0"/>
              <a:t>subtree</a:t>
            </a:r>
            <a:r>
              <a:rPr lang="en-US" dirty="0" smtClean="0"/>
              <a:t> rooted at a certain node?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4114800" y="1524000"/>
            <a:ext cx="533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648200" y="13070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grpSp>
        <p:nvGrpSpPr>
          <p:cNvPr id="59" name="Group 58"/>
          <p:cNvGrpSpPr/>
          <p:nvPr/>
        </p:nvGrpSpPr>
        <p:grpSpPr>
          <a:xfrm>
            <a:off x="3581400" y="4812268"/>
            <a:ext cx="1379706" cy="1055132"/>
            <a:chOff x="3429000" y="4812268"/>
            <a:chExt cx="1379706" cy="1055132"/>
          </a:xfrm>
        </p:grpSpPr>
        <p:sp>
          <p:nvSpPr>
            <p:cNvPr id="49" name="Isosceles Triangle 48"/>
            <p:cNvSpPr/>
            <p:nvPr/>
          </p:nvSpPr>
          <p:spPr>
            <a:xfrm>
              <a:off x="3429000" y="5105400"/>
              <a:ext cx="609600" cy="762000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5814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3962400" y="5040868"/>
              <a:ext cx="533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495800" y="481226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sp>
        <p:nvSpPr>
          <p:cNvPr id="61" name="Isosceles Triangle 60"/>
          <p:cNvSpPr/>
          <p:nvPr/>
        </p:nvSpPr>
        <p:spPr>
          <a:xfrm>
            <a:off x="1981200" y="1447800"/>
            <a:ext cx="3810000" cy="4419600"/>
          </a:xfrm>
          <a:prstGeom prst="triangle">
            <a:avLst>
              <a:gd name="adj" fmla="val 49750"/>
            </a:avLst>
          </a:pr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685800" y="1524000"/>
            <a:ext cx="0" cy="434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98708" y="1524000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1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1981200" y="1447799"/>
            <a:ext cx="3800475" cy="4495801"/>
            <a:chOff x="4953000" y="2819399"/>
            <a:chExt cx="3200400" cy="3962401"/>
          </a:xfrm>
        </p:grpSpPr>
        <p:sp>
          <p:nvSpPr>
            <p:cNvPr id="4" name="Isosceles Triangle 3"/>
            <p:cNvSpPr/>
            <p:nvPr/>
          </p:nvSpPr>
          <p:spPr>
            <a:xfrm>
              <a:off x="4953000" y="2819399"/>
              <a:ext cx="3200400" cy="3886199"/>
            </a:xfrm>
            <a:prstGeom prst="triangle">
              <a:avLst/>
            </a:prstGeom>
            <a:solidFill>
              <a:schemeClr val="accent1">
                <a:alpha val="4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530516" y="6647481"/>
              <a:ext cx="108285" cy="134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685800" y="19166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85800" y="55742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n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3124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44196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648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876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733800" y="1371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61" grpId="0" animBg="1"/>
      <p:bldP spid="61" grpId="1" animBg="1"/>
      <p:bldP spid="45" grpId="0" animBg="1"/>
      <p:bldP spid="4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Sampling with an Oracle</a:t>
            </a:r>
            <a:endParaRPr lang="en-US" cap="small" dirty="0"/>
          </a:p>
        </p:txBody>
      </p:sp>
      <p:grpSp>
        <p:nvGrpSpPr>
          <p:cNvPr id="3" name="Group 16"/>
          <p:cNvGrpSpPr/>
          <p:nvPr/>
        </p:nvGrpSpPr>
        <p:grpSpPr>
          <a:xfrm>
            <a:off x="1981200" y="1447799"/>
            <a:ext cx="3800475" cy="4495801"/>
            <a:chOff x="4953000" y="2819399"/>
            <a:chExt cx="3200400" cy="3962401"/>
          </a:xfrm>
        </p:grpSpPr>
        <p:sp>
          <p:nvSpPr>
            <p:cNvPr id="4" name="Isosceles Triangle 3"/>
            <p:cNvSpPr/>
            <p:nvPr/>
          </p:nvSpPr>
          <p:spPr>
            <a:xfrm>
              <a:off x="4953000" y="2819399"/>
              <a:ext cx="3200400" cy="3886199"/>
            </a:xfrm>
            <a:prstGeom prst="triangle">
              <a:avLst/>
            </a:prstGeom>
            <a:solidFill>
              <a:schemeClr val="accent1">
                <a:alpha val="4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530516" y="6647481"/>
              <a:ext cx="108285" cy="134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881438" y="1447800"/>
            <a:ext cx="0" cy="440934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8814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6576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3733799" y="1456623"/>
            <a:ext cx="176773" cy="1667577"/>
          </a:xfrm>
          <a:custGeom>
            <a:avLst/>
            <a:gdLst>
              <a:gd name="connsiteX0" fmla="*/ 257175 w 262498"/>
              <a:gd name="connsiteY0" fmla="*/ 29277 h 1772352"/>
              <a:gd name="connsiteX1" fmla="*/ 238125 w 262498"/>
              <a:gd name="connsiteY1" fmla="*/ 134052 h 1772352"/>
              <a:gd name="connsiteX2" fmla="*/ 228600 w 262498"/>
              <a:gd name="connsiteY2" fmla="*/ 181677 h 1772352"/>
              <a:gd name="connsiteX3" fmla="*/ 209550 w 262498"/>
              <a:gd name="connsiteY3" fmla="*/ 210252 h 1772352"/>
              <a:gd name="connsiteX4" fmla="*/ 190500 w 262498"/>
              <a:gd name="connsiteY4" fmla="*/ 286452 h 1772352"/>
              <a:gd name="connsiteX5" fmla="*/ 180975 w 262498"/>
              <a:gd name="connsiteY5" fmla="*/ 324552 h 1772352"/>
              <a:gd name="connsiteX6" fmla="*/ 171450 w 262498"/>
              <a:gd name="connsiteY6" fmla="*/ 372177 h 1772352"/>
              <a:gd name="connsiteX7" fmla="*/ 133350 w 262498"/>
              <a:gd name="connsiteY7" fmla="*/ 429327 h 1772352"/>
              <a:gd name="connsiteX8" fmla="*/ 123825 w 262498"/>
              <a:gd name="connsiteY8" fmla="*/ 467427 h 1772352"/>
              <a:gd name="connsiteX9" fmla="*/ 76200 w 262498"/>
              <a:gd name="connsiteY9" fmla="*/ 524577 h 1772352"/>
              <a:gd name="connsiteX10" fmla="*/ 28575 w 262498"/>
              <a:gd name="connsiteY10" fmla="*/ 610302 h 1772352"/>
              <a:gd name="connsiteX11" fmla="*/ 0 w 262498"/>
              <a:gd name="connsiteY11" fmla="*/ 705552 h 1772352"/>
              <a:gd name="connsiteX12" fmla="*/ 19050 w 262498"/>
              <a:gd name="connsiteY12" fmla="*/ 848427 h 1772352"/>
              <a:gd name="connsiteX13" fmla="*/ 28575 w 262498"/>
              <a:gd name="connsiteY13" fmla="*/ 981777 h 1772352"/>
              <a:gd name="connsiteX14" fmla="*/ 38100 w 262498"/>
              <a:gd name="connsiteY14" fmla="*/ 1010352 h 1772352"/>
              <a:gd name="connsiteX15" fmla="*/ 57150 w 262498"/>
              <a:gd name="connsiteY15" fmla="*/ 1134177 h 1772352"/>
              <a:gd name="connsiteX16" fmla="*/ 76200 w 262498"/>
              <a:gd name="connsiteY16" fmla="*/ 1162752 h 1772352"/>
              <a:gd name="connsiteX17" fmla="*/ 85725 w 262498"/>
              <a:gd name="connsiteY17" fmla="*/ 1267527 h 1772352"/>
              <a:gd name="connsiteX18" fmla="*/ 95250 w 262498"/>
              <a:gd name="connsiteY18" fmla="*/ 1305627 h 1772352"/>
              <a:gd name="connsiteX19" fmla="*/ 104775 w 262498"/>
              <a:gd name="connsiteY19" fmla="*/ 1353252 h 1772352"/>
              <a:gd name="connsiteX20" fmla="*/ 123825 w 262498"/>
              <a:gd name="connsiteY20" fmla="*/ 1438977 h 1772352"/>
              <a:gd name="connsiteX21" fmla="*/ 104775 w 262498"/>
              <a:gd name="connsiteY21" fmla="*/ 1677102 h 1772352"/>
              <a:gd name="connsiteX22" fmla="*/ 85725 w 262498"/>
              <a:gd name="connsiteY22" fmla="*/ 1734252 h 1772352"/>
              <a:gd name="connsiteX23" fmla="*/ 76200 w 262498"/>
              <a:gd name="connsiteY23" fmla="*/ 1772352 h 1772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2498" h="1772352">
                <a:moveTo>
                  <a:pt x="257175" y="29277"/>
                </a:moveTo>
                <a:cubicBezTo>
                  <a:pt x="233647" y="146918"/>
                  <a:pt x="262498" y="0"/>
                  <a:pt x="238125" y="134052"/>
                </a:cubicBezTo>
                <a:cubicBezTo>
                  <a:pt x="235229" y="149980"/>
                  <a:pt x="234284" y="166518"/>
                  <a:pt x="228600" y="181677"/>
                </a:cubicBezTo>
                <a:cubicBezTo>
                  <a:pt x="224580" y="192396"/>
                  <a:pt x="214670" y="200013"/>
                  <a:pt x="209550" y="210252"/>
                </a:cubicBezTo>
                <a:cubicBezTo>
                  <a:pt x="199338" y="230677"/>
                  <a:pt x="194847" y="266889"/>
                  <a:pt x="190500" y="286452"/>
                </a:cubicBezTo>
                <a:cubicBezTo>
                  <a:pt x="187660" y="299231"/>
                  <a:pt x="183815" y="311773"/>
                  <a:pt x="180975" y="324552"/>
                </a:cubicBezTo>
                <a:cubicBezTo>
                  <a:pt x="177463" y="340356"/>
                  <a:pt x="178149" y="357439"/>
                  <a:pt x="171450" y="372177"/>
                </a:cubicBezTo>
                <a:cubicBezTo>
                  <a:pt x="161976" y="393020"/>
                  <a:pt x="133350" y="429327"/>
                  <a:pt x="133350" y="429327"/>
                </a:cubicBezTo>
                <a:cubicBezTo>
                  <a:pt x="130175" y="442027"/>
                  <a:pt x="128982" y="455395"/>
                  <a:pt x="123825" y="467427"/>
                </a:cubicBezTo>
                <a:cubicBezTo>
                  <a:pt x="113879" y="490634"/>
                  <a:pt x="93364" y="507413"/>
                  <a:pt x="76200" y="524577"/>
                </a:cubicBezTo>
                <a:cubicBezTo>
                  <a:pt x="52890" y="594506"/>
                  <a:pt x="71349" y="567528"/>
                  <a:pt x="28575" y="610302"/>
                </a:cubicBezTo>
                <a:cubicBezTo>
                  <a:pt x="17113" y="638956"/>
                  <a:pt x="0" y="673357"/>
                  <a:pt x="0" y="705552"/>
                </a:cubicBezTo>
                <a:cubicBezTo>
                  <a:pt x="0" y="761232"/>
                  <a:pt x="8917" y="797763"/>
                  <a:pt x="19050" y="848427"/>
                </a:cubicBezTo>
                <a:cubicBezTo>
                  <a:pt x="22225" y="892877"/>
                  <a:pt x="23368" y="937519"/>
                  <a:pt x="28575" y="981777"/>
                </a:cubicBezTo>
                <a:cubicBezTo>
                  <a:pt x="29748" y="991748"/>
                  <a:pt x="36573" y="1000429"/>
                  <a:pt x="38100" y="1010352"/>
                </a:cubicBezTo>
                <a:cubicBezTo>
                  <a:pt x="42956" y="1041919"/>
                  <a:pt x="39318" y="1098513"/>
                  <a:pt x="57150" y="1134177"/>
                </a:cubicBezTo>
                <a:cubicBezTo>
                  <a:pt x="62270" y="1144416"/>
                  <a:pt x="69850" y="1153227"/>
                  <a:pt x="76200" y="1162752"/>
                </a:cubicBezTo>
                <a:cubicBezTo>
                  <a:pt x="79375" y="1197677"/>
                  <a:pt x="81090" y="1232766"/>
                  <a:pt x="85725" y="1267527"/>
                </a:cubicBezTo>
                <a:cubicBezTo>
                  <a:pt x="87455" y="1280503"/>
                  <a:pt x="92410" y="1292848"/>
                  <a:pt x="95250" y="1305627"/>
                </a:cubicBezTo>
                <a:cubicBezTo>
                  <a:pt x="98762" y="1321431"/>
                  <a:pt x="101263" y="1337448"/>
                  <a:pt x="104775" y="1353252"/>
                </a:cubicBezTo>
                <a:cubicBezTo>
                  <a:pt x="131678" y="1474316"/>
                  <a:pt x="95097" y="1295338"/>
                  <a:pt x="123825" y="1438977"/>
                </a:cubicBezTo>
                <a:cubicBezTo>
                  <a:pt x="117475" y="1518352"/>
                  <a:pt x="129956" y="1601560"/>
                  <a:pt x="104775" y="1677102"/>
                </a:cubicBezTo>
                <a:lnTo>
                  <a:pt x="85725" y="1734252"/>
                </a:lnTo>
                <a:cubicBezTo>
                  <a:pt x="75196" y="1765839"/>
                  <a:pt x="76200" y="1752787"/>
                  <a:pt x="76200" y="1772352"/>
                </a:cubicBez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ttps://encrypted-tbn3.google.com/images?q=tbn:ANd9GcSUWKhv9ASelR8Ex9zeOfowl-ocjvvbJEQwYBOUCLnXJPxYP5G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57200"/>
            <a:ext cx="1661862" cy="1714501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5257800" y="1447800"/>
            <a:ext cx="388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2B21EF"/>
                </a:solidFill>
              </a:rPr>
              <a:t>Counting Oracle:</a:t>
            </a:r>
          </a:p>
          <a:p>
            <a:endParaRPr lang="en-US" dirty="0" smtClean="0"/>
          </a:p>
          <a:p>
            <a:r>
              <a:rPr lang="en-US" dirty="0" smtClean="0"/>
              <a:t>How many solutions in the </a:t>
            </a:r>
            <a:r>
              <a:rPr lang="en-US" dirty="0" err="1" smtClean="0"/>
              <a:t>subtree</a:t>
            </a:r>
            <a:r>
              <a:rPr lang="en-US" dirty="0" smtClean="0"/>
              <a:t> rooted at a certain node?</a:t>
            </a:r>
          </a:p>
          <a:p>
            <a:endParaRPr lang="en-US" dirty="0" smtClean="0"/>
          </a:p>
          <a:p>
            <a:r>
              <a:rPr lang="en-US" b="1" dirty="0" smtClean="0"/>
              <a:t>uniform sampling </a:t>
            </a:r>
          </a:p>
          <a:p>
            <a:r>
              <a:rPr lang="en-US" b="1" dirty="0" smtClean="0"/>
              <a:t>no rejections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counting is hard (#P-Complete)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2277894" y="3135868"/>
            <a:ext cx="1402024" cy="2731532"/>
            <a:chOff x="2125494" y="3135868"/>
            <a:chExt cx="1402024" cy="2731532"/>
          </a:xfrm>
        </p:grpSpPr>
        <p:sp>
          <p:nvSpPr>
            <p:cNvPr id="23" name="Isosceles Triangle 22"/>
            <p:cNvSpPr/>
            <p:nvPr/>
          </p:nvSpPr>
          <p:spPr>
            <a:xfrm>
              <a:off x="2438400" y="3733800"/>
              <a:ext cx="1066800" cy="2133600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23" idx="0"/>
              <a:endCxn id="19" idx="3"/>
            </p:cNvCxnSpPr>
            <p:nvPr/>
          </p:nvCxnSpPr>
          <p:spPr>
            <a:xfrm flipV="1">
              <a:off x="2971800" y="3254282"/>
              <a:ext cx="555718" cy="479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514600" y="3135868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=0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125494" y="351686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2819400" y="35814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  <p:cxnSp>
          <p:nvCxnSpPr>
            <p:cNvPr id="43" name="Straight Arrow Connector 42"/>
            <p:cNvCxnSpPr>
              <a:stCxn id="42" idx="2"/>
            </p:cNvCxnSpPr>
            <p:nvPr/>
          </p:nvCxnSpPr>
          <p:spPr>
            <a:xfrm flipH="1">
              <a:off x="2362200" y="3733800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3787682" y="3135868"/>
            <a:ext cx="1554424" cy="2731532"/>
            <a:chOff x="3635282" y="3135868"/>
            <a:chExt cx="1554424" cy="2731532"/>
          </a:xfrm>
        </p:grpSpPr>
        <p:sp>
          <p:nvSpPr>
            <p:cNvPr id="39" name="TextBox 38"/>
            <p:cNvSpPr txBox="1"/>
            <p:nvPr/>
          </p:nvSpPr>
          <p:spPr>
            <a:xfrm>
              <a:off x="4122209" y="3135868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=1</a:t>
              </a:r>
              <a:endParaRPr lang="en-US" dirty="0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635282" y="3254282"/>
              <a:ext cx="1554424" cy="2613118"/>
              <a:chOff x="3635282" y="3254282"/>
              <a:chExt cx="1554424" cy="2613118"/>
            </a:xfrm>
          </p:grpSpPr>
          <p:sp>
            <p:nvSpPr>
              <p:cNvPr id="25" name="Isosceles Triangle 24"/>
              <p:cNvSpPr/>
              <p:nvPr/>
            </p:nvSpPr>
            <p:spPr>
              <a:xfrm>
                <a:off x="3810000" y="3733800"/>
                <a:ext cx="1066800" cy="2133600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7" name="Straight Connector 36"/>
              <p:cNvCxnSpPr>
                <a:stCxn id="25" idx="0"/>
                <a:endCxn id="19" idx="5"/>
              </p:cNvCxnSpPr>
              <p:nvPr/>
            </p:nvCxnSpPr>
            <p:spPr>
              <a:xfrm flipH="1" flipV="1">
                <a:off x="3635282" y="3254282"/>
                <a:ext cx="708118" cy="4795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/>
              <p:nvPr/>
            </p:nvSpPr>
            <p:spPr>
              <a:xfrm>
                <a:off x="4191000" y="3581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?</a:t>
                </a:r>
                <a:endParaRPr lang="en-US" dirty="0"/>
              </a:p>
            </p:txBody>
          </p:sp>
          <p:cxnSp>
            <p:nvCxnSpPr>
              <p:cNvPr id="33" name="Straight Arrow Connector 32"/>
              <p:cNvCxnSpPr/>
              <p:nvPr/>
            </p:nvCxnSpPr>
            <p:spPr>
              <a:xfrm>
                <a:off x="4495800" y="3733800"/>
                <a:ext cx="457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876800" y="3516868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</p:grpSp>
      </p:grpSp>
      <p:sp>
        <p:nvSpPr>
          <p:cNvPr id="51" name="TextBox 50"/>
          <p:cNvSpPr txBox="1"/>
          <p:nvPr/>
        </p:nvSpPr>
        <p:spPr>
          <a:xfrm>
            <a:off x="4343400" y="60198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3/5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819400" y="60198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2/5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901660" y="5955268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marginals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4953000" y="6172200"/>
            <a:ext cx="838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685800" y="1524000"/>
            <a:ext cx="0" cy="434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98708" y="1524000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85800" y="19166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85800" y="55742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n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4876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648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3434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124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Freeform 58"/>
          <p:cNvSpPr/>
          <p:nvPr/>
        </p:nvSpPr>
        <p:spPr>
          <a:xfrm>
            <a:off x="4419600" y="3905250"/>
            <a:ext cx="255401" cy="1914525"/>
          </a:xfrm>
          <a:custGeom>
            <a:avLst/>
            <a:gdLst>
              <a:gd name="connsiteX0" fmla="*/ 114300 w 255401"/>
              <a:gd name="connsiteY0" fmla="*/ 0 h 1914525"/>
              <a:gd name="connsiteX1" fmla="*/ 76200 w 255401"/>
              <a:gd name="connsiteY1" fmla="*/ 114300 h 1914525"/>
              <a:gd name="connsiteX2" fmla="*/ 66675 w 255401"/>
              <a:gd name="connsiteY2" fmla="*/ 142875 h 1914525"/>
              <a:gd name="connsiteX3" fmla="*/ 57150 w 255401"/>
              <a:gd name="connsiteY3" fmla="*/ 171450 h 1914525"/>
              <a:gd name="connsiteX4" fmla="*/ 38100 w 255401"/>
              <a:gd name="connsiteY4" fmla="*/ 238125 h 1914525"/>
              <a:gd name="connsiteX5" fmla="*/ 28575 w 255401"/>
              <a:gd name="connsiteY5" fmla="*/ 304800 h 1914525"/>
              <a:gd name="connsiteX6" fmla="*/ 9525 w 255401"/>
              <a:gd name="connsiteY6" fmla="*/ 333375 h 1914525"/>
              <a:gd name="connsiteX7" fmla="*/ 0 w 255401"/>
              <a:gd name="connsiteY7" fmla="*/ 361950 h 1914525"/>
              <a:gd name="connsiteX8" fmla="*/ 9525 w 255401"/>
              <a:gd name="connsiteY8" fmla="*/ 495300 h 1914525"/>
              <a:gd name="connsiteX9" fmla="*/ 47625 w 255401"/>
              <a:gd name="connsiteY9" fmla="*/ 581025 h 1914525"/>
              <a:gd name="connsiteX10" fmla="*/ 76200 w 255401"/>
              <a:gd name="connsiteY10" fmla="*/ 609600 h 1914525"/>
              <a:gd name="connsiteX11" fmla="*/ 95250 w 255401"/>
              <a:gd name="connsiteY11" fmla="*/ 647700 h 1914525"/>
              <a:gd name="connsiteX12" fmla="*/ 133350 w 255401"/>
              <a:gd name="connsiteY12" fmla="*/ 695325 h 1914525"/>
              <a:gd name="connsiteX13" fmla="*/ 180975 w 255401"/>
              <a:gd name="connsiteY13" fmla="*/ 781050 h 1914525"/>
              <a:gd name="connsiteX14" fmla="*/ 200025 w 255401"/>
              <a:gd name="connsiteY14" fmla="*/ 809625 h 1914525"/>
              <a:gd name="connsiteX15" fmla="*/ 228600 w 255401"/>
              <a:gd name="connsiteY15" fmla="*/ 990600 h 1914525"/>
              <a:gd name="connsiteX16" fmla="*/ 238125 w 255401"/>
              <a:gd name="connsiteY16" fmla="*/ 1019175 h 1914525"/>
              <a:gd name="connsiteX17" fmla="*/ 247650 w 255401"/>
              <a:gd name="connsiteY17" fmla="*/ 1047750 h 1914525"/>
              <a:gd name="connsiteX18" fmla="*/ 228600 w 255401"/>
              <a:gd name="connsiteY18" fmla="*/ 1428750 h 1914525"/>
              <a:gd name="connsiteX19" fmla="*/ 219075 w 255401"/>
              <a:gd name="connsiteY19" fmla="*/ 1476375 h 1914525"/>
              <a:gd name="connsiteX20" fmla="*/ 209550 w 255401"/>
              <a:gd name="connsiteY20" fmla="*/ 1504950 h 1914525"/>
              <a:gd name="connsiteX21" fmla="*/ 190500 w 255401"/>
              <a:gd name="connsiteY21" fmla="*/ 1609725 h 1914525"/>
              <a:gd name="connsiteX22" fmla="*/ 171450 w 255401"/>
              <a:gd name="connsiteY22" fmla="*/ 1657350 h 1914525"/>
              <a:gd name="connsiteX23" fmla="*/ 152400 w 255401"/>
              <a:gd name="connsiteY23" fmla="*/ 1724025 h 1914525"/>
              <a:gd name="connsiteX24" fmla="*/ 133350 w 255401"/>
              <a:gd name="connsiteY24" fmla="*/ 1809750 h 1914525"/>
              <a:gd name="connsiteX25" fmla="*/ 104775 w 255401"/>
              <a:gd name="connsiteY25" fmla="*/ 1866900 h 1914525"/>
              <a:gd name="connsiteX26" fmla="*/ 76200 w 255401"/>
              <a:gd name="connsiteY26" fmla="*/ 1885950 h 1914525"/>
              <a:gd name="connsiteX27" fmla="*/ 66675 w 255401"/>
              <a:gd name="connsiteY27" fmla="*/ 1914525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55401" h="1914525">
                <a:moveTo>
                  <a:pt x="114300" y="0"/>
                </a:moveTo>
                <a:lnTo>
                  <a:pt x="76200" y="114300"/>
                </a:lnTo>
                <a:lnTo>
                  <a:pt x="66675" y="142875"/>
                </a:lnTo>
                <a:cubicBezTo>
                  <a:pt x="63500" y="152400"/>
                  <a:pt x="59585" y="161710"/>
                  <a:pt x="57150" y="171450"/>
                </a:cubicBezTo>
                <a:cubicBezTo>
                  <a:pt x="45190" y="219290"/>
                  <a:pt x="51765" y="197131"/>
                  <a:pt x="38100" y="238125"/>
                </a:cubicBezTo>
                <a:cubicBezTo>
                  <a:pt x="34925" y="260350"/>
                  <a:pt x="35026" y="283296"/>
                  <a:pt x="28575" y="304800"/>
                </a:cubicBezTo>
                <a:cubicBezTo>
                  <a:pt x="25286" y="315765"/>
                  <a:pt x="14645" y="323136"/>
                  <a:pt x="9525" y="333375"/>
                </a:cubicBezTo>
                <a:cubicBezTo>
                  <a:pt x="5035" y="342355"/>
                  <a:pt x="3175" y="352425"/>
                  <a:pt x="0" y="361950"/>
                </a:cubicBezTo>
                <a:cubicBezTo>
                  <a:pt x="3175" y="406400"/>
                  <a:pt x="2914" y="451230"/>
                  <a:pt x="9525" y="495300"/>
                </a:cubicBezTo>
                <a:cubicBezTo>
                  <a:pt x="14083" y="525690"/>
                  <a:pt x="27762" y="557189"/>
                  <a:pt x="47625" y="581025"/>
                </a:cubicBezTo>
                <a:cubicBezTo>
                  <a:pt x="56249" y="591373"/>
                  <a:pt x="68370" y="598639"/>
                  <a:pt x="76200" y="609600"/>
                </a:cubicBezTo>
                <a:cubicBezTo>
                  <a:pt x="84453" y="621154"/>
                  <a:pt x="87374" y="635886"/>
                  <a:pt x="95250" y="647700"/>
                </a:cubicBezTo>
                <a:cubicBezTo>
                  <a:pt x="106527" y="664616"/>
                  <a:pt x="120650" y="679450"/>
                  <a:pt x="133350" y="695325"/>
                </a:cubicBezTo>
                <a:cubicBezTo>
                  <a:pt x="150115" y="745620"/>
                  <a:pt x="137306" y="715546"/>
                  <a:pt x="180975" y="781050"/>
                </a:cubicBezTo>
                <a:lnTo>
                  <a:pt x="200025" y="809625"/>
                </a:lnTo>
                <a:cubicBezTo>
                  <a:pt x="211090" y="953471"/>
                  <a:pt x="196459" y="894177"/>
                  <a:pt x="228600" y="990600"/>
                </a:cubicBezTo>
                <a:lnTo>
                  <a:pt x="238125" y="1019175"/>
                </a:lnTo>
                <a:lnTo>
                  <a:pt x="247650" y="1047750"/>
                </a:lnTo>
                <a:cubicBezTo>
                  <a:pt x="240233" y="1299912"/>
                  <a:pt x="255401" y="1281345"/>
                  <a:pt x="228600" y="1428750"/>
                </a:cubicBezTo>
                <a:cubicBezTo>
                  <a:pt x="225704" y="1444678"/>
                  <a:pt x="223002" y="1460669"/>
                  <a:pt x="219075" y="1476375"/>
                </a:cubicBezTo>
                <a:cubicBezTo>
                  <a:pt x="216640" y="1486115"/>
                  <a:pt x="212725" y="1495425"/>
                  <a:pt x="209550" y="1504950"/>
                </a:cubicBezTo>
                <a:cubicBezTo>
                  <a:pt x="204592" y="1539656"/>
                  <a:pt x="201728" y="1576042"/>
                  <a:pt x="190500" y="1609725"/>
                </a:cubicBezTo>
                <a:cubicBezTo>
                  <a:pt x="185093" y="1625945"/>
                  <a:pt x="177453" y="1641341"/>
                  <a:pt x="171450" y="1657350"/>
                </a:cubicBezTo>
                <a:cubicBezTo>
                  <a:pt x="162772" y="1680493"/>
                  <a:pt x="157859" y="1699460"/>
                  <a:pt x="152400" y="1724025"/>
                </a:cubicBezTo>
                <a:cubicBezTo>
                  <a:pt x="142579" y="1768219"/>
                  <a:pt x="144965" y="1769098"/>
                  <a:pt x="133350" y="1809750"/>
                </a:cubicBezTo>
                <a:cubicBezTo>
                  <a:pt x="127152" y="1831441"/>
                  <a:pt x="121473" y="1850202"/>
                  <a:pt x="104775" y="1866900"/>
                </a:cubicBezTo>
                <a:cubicBezTo>
                  <a:pt x="96680" y="1874995"/>
                  <a:pt x="85725" y="1879600"/>
                  <a:pt x="76200" y="1885950"/>
                </a:cubicBezTo>
                <a:lnTo>
                  <a:pt x="66675" y="1914525"/>
                </a:ln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4114800" y="60198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1/5</a:t>
            </a:r>
            <a:endParaRPr lang="en-US" dirty="0"/>
          </a:p>
        </p:txBody>
      </p:sp>
      <p:cxnSp>
        <p:nvCxnSpPr>
          <p:cNvPr id="64" name="Straight Connector 63"/>
          <p:cNvCxnSpPr>
            <a:stCxn id="19" idx="5"/>
          </p:cNvCxnSpPr>
          <p:nvPr/>
        </p:nvCxnSpPr>
        <p:spPr>
          <a:xfrm>
            <a:off x="3787682" y="3254282"/>
            <a:ext cx="600355" cy="40331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1" grpId="1"/>
      <p:bldP spid="52" grpId="0"/>
      <p:bldP spid="52" grpId="1"/>
      <p:bldP spid="54" grpId="0"/>
      <p:bldP spid="54" grpId="1"/>
      <p:bldP spid="59" grpId="0" animBg="1"/>
      <p:bldP spid="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Sampling with a SAT Oracle</a:t>
            </a:r>
            <a:endParaRPr lang="en-US" cap="small" dirty="0"/>
          </a:p>
        </p:txBody>
      </p: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729038" y="1447800"/>
            <a:ext cx="0" cy="440934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7290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105400" y="1752600"/>
            <a:ext cx="3886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2B21EF"/>
                </a:solidFill>
              </a:rPr>
              <a:t>Satisfiability</a:t>
            </a:r>
            <a:r>
              <a:rPr lang="en-US" b="1" dirty="0" smtClean="0">
                <a:solidFill>
                  <a:srgbClr val="2B21EF"/>
                </a:solidFill>
              </a:rPr>
              <a:t> Oracle:</a:t>
            </a:r>
          </a:p>
          <a:p>
            <a:endParaRPr lang="en-US" dirty="0" smtClean="0"/>
          </a:p>
          <a:p>
            <a:r>
              <a:rPr lang="en-US" dirty="0" smtClean="0"/>
              <a:t>Is there </a:t>
            </a:r>
            <a:r>
              <a:rPr lang="en-US" b="1" dirty="0" smtClean="0"/>
              <a:t>at least </a:t>
            </a:r>
            <a:r>
              <a:rPr lang="en-US" dirty="0" smtClean="0"/>
              <a:t>a solution in the </a:t>
            </a:r>
            <a:r>
              <a:rPr lang="en-US" dirty="0" err="1" smtClean="0"/>
              <a:t>subtree</a:t>
            </a:r>
            <a:r>
              <a:rPr lang="en-US" dirty="0" smtClean="0"/>
              <a:t> rooted at a certain node?</a:t>
            </a:r>
          </a:p>
          <a:p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computationally “easier” (NP-complete)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mature technology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Can we use this to sample?</a:t>
            </a:r>
          </a:p>
          <a:p>
            <a:endParaRPr lang="en-US" dirty="0"/>
          </a:p>
        </p:txBody>
      </p:sp>
      <p:sp>
        <p:nvSpPr>
          <p:cNvPr id="61" name="Isosceles Triangle 60"/>
          <p:cNvSpPr/>
          <p:nvPr/>
        </p:nvSpPr>
        <p:spPr>
          <a:xfrm>
            <a:off x="1828800" y="1524000"/>
            <a:ext cx="3810000" cy="4343400"/>
          </a:xfrm>
          <a:prstGeom prst="triangle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8"/>
          <p:cNvGrpSpPr/>
          <p:nvPr/>
        </p:nvGrpSpPr>
        <p:grpSpPr>
          <a:xfrm>
            <a:off x="3431485" y="4800600"/>
            <a:ext cx="1597715" cy="1066800"/>
            <a:chOff x="3352800" y="4800600"/>
            <a:chExt cx="1597715" cy="1066800"/>
          </a:xfrm>
        </p:grpSpPr>
        <p:sp>
          <p:nvSpPr>
            <p:cNvPr id="49" name="Isosceles Triangle 48"/>
            <p:cNvSpPr/>
            <p:nvPr/>
          </p:nvSpPr>
          <p:spPr>
            <a:xfrm>
              <a:off x="3352800" y="5105400"/>
              <a:ext cx="609600" cy="762000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505200" y="48768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>
              <a:off x="3886200" y="5029200"/>
              <a:ext cx="533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419600" y="4800600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</p:grpSp>
      <p:pic>
        <p:nvPicPr>
          <p:cNvPr id="53252" name="Picture 4" descr="Yes and no icon vector"/>
          <p:cNvPicPr>
            <a:picLocks noChangeAspect="1" noChangeArrowheads="1"/>
          </p:cNvPicPr>
          <p:nvPr/>
        </p:nvPicPr>
        <p:blipFill>
          <a:blip r:embed="rId2" cstate="print"/>
          <a:srcRect t="18052"/>
          <a:stretch>
            <a:fillRect/>
          </a:stretch>
        </p:blipFill>
        <p:spPr bwMode="auto">
          <a:xfrm>
            <a:off x="7493684" y="685800"/>
            <a:ext cx="1501725" cy="1295400"/>
          </a:xfrm>
          <a:prstGeom prst="rect">
            <a:avLst/>
          </a:prstGeom>
          <a:noFill/>
        </p:spPr>
      </p:pic>
      <p:cxnSp>
        <p:nvCxnSpPr>
          <p:cNvPr id="27" name="Straight Arrow Connector 26"/>
          <p:cNvCxnSpPr/>
          <p:nvPr/>
        </p:nvCxnSpPr>
        <p:spPr>
          <a:xfrm>
            <a:off x="685800" y="1524000"/>
            <a:ext cx="0" cy="434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98708" y="1524000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85800" y="19166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0" y="55742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n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1828800" y="1447800"/>
            <a:ext cx="3800475" cy="4495800"/>
            <a:chOff x="4953000" y="2819399"/>
            <a:chExt cx="3200400" cy="3962401"/>
          </a:xfrm>
        </p:grpSpPr>
        <p:sp>
          <p:nvSpPr>
            <p:cNvPr id="4" name="Isosceles Triangle 3"/>
            <p:cNvSpPr/>
            <p:nvPr/>
          </p:nvSpPr>
          <p:spPr>
            <a:xfrm>
              <a:off x="4953000" y="2819399"/>
              <a:ext cx="3200400" cy="3886199"/>
            </a:xfrm>
            <a:prstGeom prst="triangle">
              <a:avLst/>
            </a:prstGeom>
            <a:solidFill>
              <a:schemeClr val="accent1">
                <a:alpha val="4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5530516" y="6647481"/>
              <a:ext cx="108285" cy="13431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Oval 33"/>
          <p:cNvSpPr/>
          <p:nvPr/>
        </p:nvSpPr>
        <p:spPr>
          <a:xfrm>
            <a:off x="2971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/>
          <p:cNvSpPr/>
          <p:nvPr/>
        </p:nvSpPr>
        <p:spPr>
          <a:xfrm>
            <a:off x="42672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95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7244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581400" y="1295400"/>
            <a:ext cx="1560731" cy="381000"/>
            <a:chOff x="3581400" y="1295400"/>
            <a:chExt cx="1560731" cy="381000"/>
          </a:xfrm>
        </p:grpSpPr>
        <p:grpSp>
          <p:nvGrpSpPr>
            <p:cNvPr id="5" name="Group 57"/>
            <p:cNvGrpSpPr/>
            <p:nvPr/>
          </p:nvGrpSpPr>
          <p:grpSpPr>
            <a:xfrm>
              <a:off x="3962400" y="1295400"/>
              <a:ext cx="1179731" cy="369332"/>
              <a:chOff x="3962400" y="1295400"/>
              <a:chExt cx="1179731" cy="369332"/>
            </a:xfrm>
          </p:grpSpPr>
          <p:cxnSp>
            <p:nvCxnSpPr>
              <p:cNvPr id="47" name="Straight Arrow Connector 46"/>
              <p:cNvCxnSpPr/>
              <p:nvPr/>
            </p:nvCxnSpPr>
            <p:spPr>
              <a:xfrm>
                <a:off x="3962400" y="1524000"/>
                <a:ext cx="5334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4495800" y="1295400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YES</a:t>
                </a:r>
                <a:endParaRPr lang="en-US" dirty="0"/>
              </a:p>
            </p:txBody>
          </p:sp>
        </p:grpSp>
        <p:sp>
          <p:nvSpPr>
            <p:cNvPr id="35" name="Oval 34"/>
            <p:cNvSpPr/>
            <p:nvPr/>
          </p:nvSpPr>
          <p:spPr>
            <a:xfrm>
              <a:off x="3581400" y="13716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 smtClean="0"/>
              <a:t>Sampling with a SAT Oracle</a:t>
            </a:r>
            <a:endParaRPr lang="en-US" cap="small" dirty="0"/>
          </a:p>
        </p:txBody>
      </p:sp>
      <p:sp>
        <p:nvSpPr>
          <p:cNvPr id="4" name="Isosceles Triangle 3"/>
          <p:cNvSpPr/>
          <p:nvPr/>
        </p:nvSpPr>
        <p:spPr>
          <a:xfrm>
            <a:off x="1828800" y="1447799"/>
            <a:ext cx="3800475" cy="4409341"/>
          </a:xfrm>
          <a:prstGeom prst="triangle">
            <a:avLst/>
          </a:prstGeom>
          <a:solidFill>
            <a:schemeClr val="accent1"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6" name="Straight Connector 25"/>
          <p:cNvCxnSpPr>
            <a:stCxn id="4" idx="0"/>
            <a:endCxn id="4" idx="3"/>
          </p:cNvCxnSpPr>
          <p:nvPr/>
        </p:nvCxnSpPr>
        <p:spPr>
          <a:xfrm>
            <a:off x="3729038" y="1447800"/>
            <a:ext cx="0" cy="440934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4" idx="0"/>
          </p:cNvCxnSpPr>
          <p:nvPr/>
        </p:nvCxnSpPr>
        <p:spPr>
          <a:xfrm>
            <a:off x="3729038" y="1447800"/>
            <a:ext cx="1376362" cy="3200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505200" y="3124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3581399" y="1456623"/>
            <a:ext cx="176773" cy="1667577"/>
          </a:xfrm>
          <a:custGeom>
            <a:avLst/>
            <a:gdLst>
              <a:gd name="connsiteX0" fmla="*/ 257175 w 262498"/>
              <a:gd name="connsiteY0" fmla="*/ 29277 h 1772352"/>
              <a:gd name="connsiteX1" fmla="*/ 238125 w 262498"/>
              <a:gd name="connsiteY1" fmla="*/ 134052 h 1772352"/>
              <a:gd name="connsiteX2" fmla="*/ 228600 w 262498"/>
              <a:gd name="connsiteY2" fmla="*/ 181677 h 1772352"/>
              <a:gd name="connsiteX3" fmla="*/ 209550 w 262498"/>
              <a:gd name="connsiteY3" fmla="*/ 210252 h 1772352"/>
              <a:gd name="connsiteX4" fmla="*/ 190500 w 262498"/>
              <a:gd name="connsiteY4" fmla="*/ 286452 h 1772352"/>
              <a:gd name="connsiteX5" fmla="*/ 180975 w 262498"/>
              <a:gd name="connsiteY5" fmla="*/ 324552 h 1772352"/>
              <a:gd name="connsiteX6" fmla="*/ 171450 w 262498"/>
              <a:gd name="connsiteY6" fmla="*/ 372177 h 1772352"/>
              <a:gd name="connsiteX7" fmla="*/ 133350 w 262498"/>
              <a:gd name="connsiteY7" fmla="*/ 429327 h 1772352"/>
              <a:gd name="connsiteX8" fmla="*/ 123825 w 262498"/>
              <a:gd name="connsiteY8" fmla="*/ 467427 h 1772352"/>
              <a:gd name="connsiteX9" fmla="*/ 76200 w 262498"/>
              <a:gd name="connsiteY9" fmla="*/ 524577 h 1772352"/>
              <a:gd name="connsiteX10" fmla="*/ 28575 w 262498"/>
              <a:gd name="connsiteY10" fmla="*/ 610302 h 1772352"/>
              <a:gd name="connsiteX11" fmla="*/ 0 w 262498"/>
              <a:gd name="connsiteY11" fmla="*/ 705552 h 1772352"/>
              <a:gd name="connsiteX12" fmla="*/ 19050 w 262498"/>
              <a:gd name="connsiteY12" fmla="*/ 848427 h 1772352"/>
              <a:gd name="connsiteX13" fmla="*/ 28575 w 262498"/>
              <a:gd name="connsiteY13" fmla="*/ 981777 h 1772352"/>
              <a:gd name="connsiteX14" fmla="*/ 38100 w 262498"/>
              <a:gd name="connsiteY14" fmla="*/ 1010352 h 1772352"/>
              <a:gd name="connsiteX15" fmla="*/ 57150 w 262498"/>
              <a:gd name="connsiteY15" fmla="*/ 1134177 h 1772352"/>
              <a:gd name="connsiteX16" fmla="*/ 76200 w 262498"/>
              <a:gd name="connsiteY16" fmla="*/ 1162752 h 1772352"/>
              <a:gd name="connsiteX17" fmla="*/ 85725 w 262498"/>
              <a:gd name="connsiteY17" fmla="*/ 1267527 h 1772352"/>
              <a:gd name="connsiteX18" fmla="*/ 95250 w 262498"/>
              <a:gd name="connsiteY18" fmla="*/ 1305627 h 1772352"/>
              <a:gd name="connsiteX19" fmla="*/ 104775 w 262498"/>
              <a:gd name="connsiteY19" fmla="*/ 1353252 h 1772352"/>
              <a:gd name="connsiteX20" fmla="*/ 123825 w 262498"/>
              <a:gd name="connsiteY20" fmla="*/ 1438977 h 1772352"/>
              <a:gd name="connsiteX21" fmla="*/ 104775 w 262498"/>
              <a:gd name="connsiteY21" fmla="*/ 1677102 h 1772352"/>
              <a:gd name="connsiteX22" fmla="*/ 85725 w 262498"/>
              <a:gd name="connsiteY22" fmla="*/ 1734252 h 1772352"/>
              <a:gd name="connsiteX23" fmla="*/ 76200 w 262498"/>
              <a:gd name="connsiteY23" fmla="*/ 1772352 h 1772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2498" h="1772352">
                <a:moveTo>
                  <a:pt x="257175" y="29277"/>
                </a:moveTo>
                <a:cubicBezTo>
                  <a:pt x="233647" y="146918"/>
                  <a:pt x="262498" y="0"/>
                  <a:pt x="238125" y="134052"/>
                </a:cubicBezTo>
                <a:cubicBezTo>
                  <a:pt x="235229" y="149980"/>
                  <a:pt x="234284" y="166518"/>
                  <a:pt x="228600" y="181677"/>
                </a:cubicBezTo>
                <a:cubicBezTo>
                  <a:pt x="224580" y="192396"/>
                  <a:pt x="214670" y="200013"/>
                  <a:pt x="209550" y="210252"/>
                </a:cubicBezTo>
                <a:cubicBezTo>
                  <a:pt x="199338" y="230677"/>
                  <a:pt x="194847" y="266889"/>
                  <a:pt x="190500" y="286452"/>
                </a:cubicBezTo>
                <a:cubicBezTo>
                  <a:pt x="187660" y="299231"/>
                  <a:pt x="183815" y="311773"/>
                  <a:pt x="180975" y="324552"/>
                </a:cubicBezTo>
                <a:cubicBezTo>
                  <a:pt x="177463" y="340356"/>
                  <a:pt x="178149" y="357439"/>
                  <a:pt x="171450" y="372177"/>
                </a:cubicBezTo>
                <a:cubicBezTo>
                  <a:pt x="161976" y="393020"/>
                  <a:pt x="133350" y="429327"/>
                  <a:pt x="133350" y="429327"/>
                </a:cubicBezTo>
                <a:cubicBezTo>
                  <a:pt x="130175" y="442027"/>
                  <a:pt x="128982" y="455395"/>
                  <a:pt x="123825" y="467427"/>
                </a:cubicBezTo>
                <a:cubicBezTo>
                  <a:pt x="113879" y="490634"/>
                  <a:pt x="93364" y="507413"/>
                  <a:pt x="76200" y="524577"/>
                </a:cubicBezTo>
                <a:cubicBezTo>
                  <a:pt x="52890" y="594506"/>
                  <a:pt x="71349" y="567528"/>
                  <a:pt x="28575" y="610302"/>
                </a:cubicBezTo>
                <a:cubicBezTo>
                  <a:pt x="17113" y="638956"/>
                  <a:pt x="0" y="673357"/>
                  <a:pt x="0" y="705552"/>
                </a:cubicBezTo>
                <a:cubicBezTo>
                  <a:pt x="0" y="761232"/>
                  <a:pt x="8917" y="797763"/>
                  <a:pt x="19050" y="848427"/>
                </a:cubicBezTo>
                <a:cubicBezTo>
                  <a:pt x="22225" y="892877"/>
                  <a:pt x="23368" y="937519"/>
                  <a:pt x="28575" y="981777"/>
                </a:cubicBezTo>
                <a:cubicBezTo>
                  <a:pt x="29748" y="991748"/>
                  <a:pt x="36573" y="1000429"/>
                  <a:pt x="38100" y="1010352"/>
                </a:cubicBezTo>
                <a:cubicBezTo>
                  <a:pt x="42956" y="1041919"/>
                  <a:pt x="39318" y="1098513"/>
                  <a:pt x="57150" y="1134177"/>
                </a:cubicBezTo>
                <a:cubicBezTo>
                  <a:pt x="62270" y="1144416"/>
                  <a:pt x="69850" y="1153227"/>
                  <a:pt x="76200" y="1162752"/>
                </a:cubicBezTo>
                <a:cubicBezTo>
                  <a:pt x="79375" y="1197677"/>
                  <a:pt x="81090" y="1232766"/>
                  <a:pt x="85725" y="1267527"/>
                </a:cubicBezTo>
                <a:cubicBezTo>
                  <a:pt x="87455" y="1280503"/>
                  <a:pt x="92410" y="1292848"/>
                  <a:pt x="95250" y="1305627"/>
                </a:cubicBezTo>
                <a:cubicBezTo>
                  <a:pt x="98762" y="1321431"/>
                  <a:pt x="101263" y="1337448"/>
                  <a:pt x="104775" y="1353252"/>
                </a:cubicBezTo>
                <a:cubicBezTo>
                  <a:pt x="131678" y="1474316"/>
                  <a:pt x="95097" y="1295338"/>
                  <a:pt x="123825" y="1438977"/>
                </a:cubicBezTo>
                <a:cubicBezTo>
                  <a:pt x="117475" y="1518352"/>
                  <a:pt x="129956" y="1601560"/>
                  <a:pt x="104775" y="1677102"/>
                </a:cubicBezTo>
                <a:lnTo>
                  <a:pt x="85725" y="1734252"/>
                </a:lnTo>
                <a:cubicBezTo>
                  <a:pt x="75196" y="1765839"/>
                  <a:pt x="76200" y="1752787"/>
                  <a:pt x="76200" y="1772352"/>
                </a:cubicBezTo>
              </a:path>
            </a:pathLst>
          </a:cu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8"/>
          <p:cNvGrpSpPr/>
          <p:nvPr/>
        </p:nvGrpSpPr>
        <p:grpSpPr>
          <a:xfrm>
            <a:off x="1828800" y="3200400"/>
            <a:ext cx="1698718" cy="2667000"/>
            <a:chOff x="1828800" y="3200400"/>
            <a:chExt cx="1698718" cy="2667000"/>
          </a:xfrm>
        </p:grpSpPr>
        <p:sp>
          <p:nvSpPr>
            <p:cNvPr id="23" name="Isosceles Triangle 22"/>
            <p:cNvSpPr/>
            <p:nvPr/>
          </p:nvSpPr>
          <p:spPr>
            <a:xfrm>
              <a:off x="2438400" y="3733800"/>
              <a:ext cx="1066800" cy="2133600"/>
            </a:xfrm>
            <a:prstGeom prst="triangle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>
              <a:stCxn id="23" idx="0"/>
              <a:endCxn id="19" idx="3"/>
            </p:cNvCxnSpPr>
            <p:nvPr/>
          </p:nvCxnSpPr>
          <p:spPr>
            <a:xfrm flipV="1">
              <a:off x="2971800" y="3254282"/>
              <a:ext cx="555718" cy="4795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559737" y="3200400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=0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828800" y="3516868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</a:t>
              </a:r>
              <a:endParaRPr lang="en-US" dirty="0"/>
            </a:p>
          </p:txBody>
        </p:sp>
        <p:sp>
          <p:nvSpPr>
            <p:cNvPr id="42" name="Oval 41"/>
            <p:cNvSpPr/>
            <p:nvPr/>
          </p:nvSpPr>
          <p:spPr>
            <a:xfrm>
              <a:off x="2819400" y="3581400"/>
              <a:ext cx="3048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</a:t>
              </a:r>
              <a:endParaRPr lang="en-US" dirty="0"/>
            </a:p>
          </p:txBody>
        </p:sp>
        <p:cxnSp>
          <p:nvCxnSpPr>
            <p:cNvPr id="43" name="Straight Arrow Connector 42"/>
            <p:cNvCxnSpPr>
              <a:stCxn id="42" idx="2"/>
            </p:cNvCxnSpPr>
            <p:nvPr/>
          </p:nvCxnSpPr>
          <p:spPr>
            <a:xfrm flipH="1">
              <a:off x="2362200" y="3733800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49"/>
          <p:cNvGrpSpPr/>
          <p:nvPr/>
        </p:nvGrpSpPr>
        <p:grpSpPr>
          <a:xfrm>
            <a:off x="3657600" y="3200400"/>
            <a:ext cx="1964049" cy="2667000"/>
            <a:chOff x="3635282" y="3200400"/>
            <a:chExt cx="1964049" cy="2667000"/>
          </a:xfrm>
        </p:grpSpPr>
        <p:sp>
          <p:nvSpPr>
            <p:cNvPr id="39" name="TextBox 38"/>
            <p:cNvSpPr txBox="1"/>
            <p:nvPr/>
          </p:nvSpPr>
          <p:spPr>
            <a:xfrm>
              <a:off x="3969809" y="3200400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X</a:t>
              </a:r>
              <a:r>
                <a:rPr lang="en-US" baseline="-25000" dirty="0" err="1" smtClean="0"/>
                <a:t>k</a:t>
              </a:r>
              <a:r>
                <a:rPr lang="en-US" dirty="0" smtClean="0"/>
                <a:t>=1</a:t>
              </a:r>
              <a:endParaRPr lang="en-US" dirty="0"/>
            </a:p>
          </p:txBody>
        </p:sp>
        <p:grpSp>
          <p:nvGrpSpPr>
            <p:cNvPr id="7" name="Group 47"/>
            <p:cNvGrpSpPr/>
            <p:nvPr/>
          </p:nvGrpSpPr>
          <p:grpSpPr>
            <a:xfrm>
              <a:off x="3635282" y="3254282"/>
              <a:ext cx="1964049" cy="2613118"/>
              <a:chOff x="3635282" y="3254282"/>
              <a:chExt cx="1964049" cy="2613118"/>
            </a:xfrm>
          </p:grpSpPr>
          <p:sp>
            <p:nvSpPr>
              <p:cNvPr id="25" name="Isosceles Triangle 24"/>
              <p:cNvSpPr/>
              <p:nvPr/>
            </p:nvSpPr>
            <p:spPr>
              <a:xfrm>
                <a:off x="3810000" y="3733800"/>
                <a:ext cx="1066800" cy="2133600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7" name="Straight Connector 36"/>
              <p:cNvCxnSpPr>
                <a:stCxn id="25" idx="0"/>
                <a:endCxn id="19" idx="5"/>
              </p:cNvCxnSpPr>
              <p:nvPr/>
            </p:nvCxnSpPr>
            <p:spPr>
              <a:xfrm flipH="1" flipV="1">
                <a:off x="3635282" y="3254282"/>
                <a:ext cx="708118" cy="4795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/>
              <p:cNvSpPr/>
              <p:nvPr/>
            </p:nvSpPr>
            <p:spPr>
              <a:xfrm>
                <a:off x="4191000" y="3581400"/>
                <a:ext cx="304800" cy="3048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?</a:t>
                </a:r>
                <a:endParaRPr lang="en-US" dirty="0"/>
              </a:p>
            </p:txBody>
          </p:sp>
          <p:cxnSp>
            <p:nvCxnSpPr>
              <p:cNvPr id="33" name="Straight Arrow Connector 32"/>
              <p:cNvCxnSpPr>
                <a:stCxn id="27" idx="6"/>
              </p:cNvCxnSpPr>
              <p:nvPr/>
            </p:nvCxnSpPr>
            <p:spPr>
              <a:xfrm>
                <a:off x="4495800" y="3733800"/>
                <a:ext cx="457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4953000" y="3505200"/>
                <a:ext cx="6463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YES</a:t>
                </a:r>
                <a:endParaRPr lang="en-US" dirty="0"/>
              </a:p>
            </p:txBody>
          </p:sp>
        </p:grpSp>
      </p:grpSp>
      <p:sp>
        <p:nvSpPr>
          <p:cNvPr id="51" name="TextBox 50"/>
          <p:cNvSpPr txBox="1"/>
          <p:nvPr/>
        </p:nvSpPr>
        <p:spPr>
          <a:xfrm>
            <a:off x="4191000" y="6019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735094" y="6019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105400" y="1752600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2B21EF"/>
                </a:solidFill>
              </a:rPr>
              <a:t>Satisfiability</a:t>
            </a:r>
            <a:r>
              <a:rPr lang="en-US" b="1" dirty="0" smtClean="0">
                <a:solidFill>
                  <a:srgbClr val="2B21EF"/>
                </a:solidFill>
              </a:rPr>
              <a:t> Oracle:</a:t>
            </a:r>
          </a:p>
          <a:p>
            <a:endParaRPr lang="en-US" dirty="0" smtClean="0"/>
          </a:p>
          <a:p>
            <a:r>
              <a:rPr lang="en-US" dirty="0" smtClean="0"/>
              <a:t>Is there at least a solution in the </a:t>
            </a:r>
            <a:r>
              <a:rPr lang="en-US" dirty="0" err="1" smtClean="0"/>
              <a:t>subtree</a:t>
            </a:r>
            <a:r>
              <a:rPr lang="en-US" dirty="0" smtClean="0"/>
              <a:t> rooted at a certain node?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7" name="Picture 4" descr="Yes and no icon vector"/>
          <p:cNvPicPr>
            <a:picLocks noChangeAspect="1" noChangeArrowheads="1"/>
          </p:cNvPicPr>
          <p:nvPr/>
        </p:nvPicPr>
        <p:blipFill>
          <a:blip r:embed="rId2" cstate="print"/>
          <a:srcRect t="18052"/>
          <a:stretch>
            <a:fillRect/>
          </a:stretch>
        </p:blipFill>
        <p:spPr bwMode="auto">
          <a:xfrm>
            <a:off x="7467600" y="685800"/>
            <a:ext cx="1527810" cy="1317901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5943600" y="5867400"/>
            <a:ext cx="2438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know how to pick the </a:t>
            </a:r>
            <a:r>
              <a:rPr lang="en-US" dirty="0" err="1" smtClean="0"/>
              <a:t>marginals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876800" y="6172200"/>
            <a:ext cx="838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85800" y="1524000"/>
            <a:ext cx="0" cy="434340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8708" y="1524000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85800" y="19166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685800" y="5574268"/>
            <a:ext cx="1206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 n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114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4958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724400" y="5791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16394</TotalTime>
  <Words>1810</Words>
  <Application>Microsoft Office PowerPoint</Application>
  <PresentationFormat>On-screen Show (4:3)</PresentationFormat>
  <Paragraphs>610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Clarity</vt:lpstr>
      <vt:lpstr>Uniform Solution Sampling Using a Constraint Solver As an Oracle</vt:lpstr>
      <vt:lpstr>Motivation: significant progress in combinatorial reasoning</vt:lpstr>
      <vt:lpstr>Beyond SAT: solution sampling</vt:lpstr>
      <vt:lpstr>Beyond SAT: solution sampling</vt:lpstr>
      <vt:lpstr>Why sampling is hard?</vt:lpstr>
      <vt:lpstr>Sampling with an Oracle</vt:lpstr>
      <vt:lpstr>Sampling with an Oracle</vt:lpstr>
      <vt:lpstr>Sampling with a SAT Oracle</vt:lpstr>
      <vt:lpstr>Sampling with a SAT Oracle</vt:lpstr>
      <vt:lpstr>Sampling with a SAT Oracle</vt:lpstr>
      <vt:lpstr>Uniform Marginals</vt:lpstr>
      <vt:lpstr>A Challenging Example</vt:lpstr>
      <vt:lpstr>SearchTreeSampler:  a recursive approach</vt:lpstr>
      <vt:lpstr>SearchTreeSampler:  a recursive approach</vt:lpstr>
      <vt:lpstr>SearchTreeSampler:  a recursive approach</vt:lpstr>
      <vt:lpstr>SearchTreeSampler:  a recursive approach</vt:lpstr>
      <vt:lpstr>SearchTreeSampler:  a recursive approach</vt:lpstr>
      <vt:lpstr>SearchTreeSampler Demo</vt:lpstr>
      <vt:lpstr>Complexity</vt:lpstr>
      <vt:lpstr>Challenging Domains</vt:lpstr>
      <vt:lpstr>Challenging Domains</vt:lpstr>
      <vt:lpstr>Challenging Domains</vt:lpstr>
      <vt:lpstr>Challenging Domains</vt:lpstr>
      <vt:lpstr>Challenging Domains</vt:lpstr>
      <vt:lpstr>Challenging Domains</vt:lpstr>
      <vt:lpstr>Model Counting</vt:lpstr>
      <vt:lpstr>Experimental Results</vt:lpstr>
      <vt:lpstr>The Big Picture</vt:lpstr>
      <vt:lpstr>Conclusions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Probabilistic planning with non-linear utility functions and worst case guarantees</dc:title>
  <dc:creator>ermon</dc:creator>
  <cp:lastModifiedBy>Stefano Ermon</cp:lastModifiedBy>
  <cp:revision>1187</cp:revision>
  <dcterms:created xsi:type="dcterms:W3CDTF">2006-08-16T00:00:00Z</dcterms:created>
  <dcterms:modified xsi:type="dcterms:W3CDTF">2012-08-27T18:57:38Z</dcterms:modified>
</cp:coreProperties>
</file>