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340" r:id="rId3"/>
    <p:sldId id="341" r:id="rId4"/>
    <p:sldId id="342" r:id="rId5"/>
    <p:sldId id="352" r:id="rId6"/>
    <p:sldId id="261" r:id="rId7"/>
    <p:sldId id="324" r:id="rId8"/>
    <p:sldId id="336" r:id="rId9"/>
    <p:sldId id="337" r:id="rId10"/>
    <p:sldId id="345" r:id="rId11"/>
    <p:sldId id="329" r:id="rId12"/>
    <p:sldId id="334" r:id="rId13"/>
    <p:sldId id="338" r:id="rId14"/>
    <p:sldId id="333" r:id="rId15"/>
    <p:sldId id="351" r:id="rId16"/>
    <p:sldId id="347" r:id="rId17"/>
    <p:sldId id="348" r:id="rId18"/>
    <p:sldId id="349" r:id="rId19"/>
    <p:sldId id="350" r:id="rId20"/>
    <p:sldId id="320" r:id="rId21"/>
    <p:sldId id="30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98855-86C6-47BC-89DF-B3E587F39D32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87398-BE79-42E9-8942-0B8807FD35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8955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example of intersecting cascades of infection events.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398-BE79-42E9-8942-0B8807FD35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example was</a:t>
            </a:r>
            <a:r>
              <a:rPr lang="en-US" baseline="0" dirty="0" smtClean="0"/>
              <a:t> constructed by observing the spread of the </a:t>
            </a:r>
            <a:r>
              <a:rPr lang="en-US" baseline="0" dirty="0" err="1" smtClean="0"/>
              <a:t>hashtag</a:t>
            </a:r>
            <a:r>
              <a:rPr lang="en-US" baseline="0" dirty="0" smtClean="0"/>
              <a:t> #</a:t>
            </a:r>
            <a:r>
              <a:rPr lang="en-US" baseline="0" dirty="0" err="1" smtClean="0"/>
              <a:t>followfriday</a:t>
            </a:r>
            <a:r>
              <a:rPr lang="en-US" baseline="0" dirty="0" smtClean="0"/>
              <a:t> through the Twitter network. Every node represents a user account that posts about #</a:t>
            </a:r>
            <a:r>
              <a:rPr lang="en-US" baseline="0" dirty="0" err="1" smtClean="0"/>
              <a:t>followfriday</a:t>
            </a:r>
            <a:r>
              <a:rPr lang="en-US" baseline="0" dirty="0" smtClean="0"/>
              <a:t>. Every edge represents a following relation. We can observe a clear sparkling pattern in this figure. The bigger and darker nodes are the hubs of information diffusion. The information travels from hub to hub and from hub to others.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398-BE79-42E9-8942-0B8807FD35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 to previous work in </a:t>
            </a:r>
            <a:r>
              <a:rPr lang="en-US" dirty="0" err="1" smtClean="0"/>
              <a:t>gomes-rodrigues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398-BE79-42E9-8942-0B8807FD35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7BB21-9074-41DF-B222-19B3C74AB3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7BB21-9074-41DF-B222-19B3C74AB3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Since </a:t>
            </a:r>
            <a:r>
              <a:rPr lang="en-US" dirty="0" err="1" smtClean="0"/>
              <a:t>netinf</a:t>
            </a:r>
            <a:r>
              <a:rPr lang="en-US" dirty="0" smtClean="0"/>
              <a:t> knows how many edges</a:t>
            </a:r>
            <a:r>
              <a:rPr lang="en-US" baseline="0" dirty="0" smtClean="0"/>
              <a:t> there are, precision is equal to recall in this case. While </a:t>
            </a:r>
            <a:r>
              <a:rPr lang="en-US" baseline="0" dirty="0" err="1" smtClean="0"/>
              <a:t>netrate</a:t>
            </a:r>
            <a:r>
              <a:rPr lang="en-US" baseline="0" dirty="0" smtClean="0"/>
              <a:t> has pretty good precision, recall is very low, which means </a:t>
            </a:r>
            <a:r>
              <a:rPr lang="en-US" baseline="0" dirty="0" err="1" smtClean="0"/>
              <a:t>netrate</a:t>
            </a:r>
            <a:r>
              <a:rPr lang="en-US" baseline="0" dirty="0" smtClean="0"/>
              <a:t> is overly conservative.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398-BE79-42E9-8942-0B8807FD35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398-BE79-42E9-8942-0B8807FD35F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Splitting Exponential</a:t>
            </a:r>
            <a:r>
              <a:rPr lang="en-US" baseline="0" dirty="0" smtClean="0"/>
              <a:t> is a better model for information diffusion in Twitter.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87398-BE79-42E9-8942-0B8807FD35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7BB21-9074-41DF-B222-19B3C74AB35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6C6059C-7B03-4896-92AD-D5D9966D9D49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D1BBACE-A7BE-46FC-A4D1-CBCE1B3BCE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3.png"/><Relationship Id="rId3" Type="http://schemas.openxmlformats.org/officeDocument/2006/relationships/oleObject" Target="&#32472;&#22270;1/&#32472;&#22270;/~&#39029;-1/Sheet.10" TargetMode="External"/><Relationship Id="rId7" Type="http://schemas.openxmlformats.org/officeDocument/2006/relationships/image" Target="../media/image18.png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png"/><Relationship Id="rId11" Type="http://schemas.openxmlformats.org/officeDocument/2006/relationships/image" Target="../media/image21.png"/><Relationship Id="rId5" Type="http://schemas.openxmlformats.org/officeDocument/2006/relationships/image" Target="../media/image16.png"/><Relationship Id="rId10" Type="http://schemas.openxmlformats.org/officeDocument/2006/relationships/image" Target="../media/image20.png"/><Relationship Id="rId4" Type="http://schemas.openxmlformats.org/officeDocument/2006/relationships/image" Target="../media/image15.png"/><Relationship Id="rId9" Type="http://schemas.openxmlformats.org/officeDocument/2006/relationships/oleObject" Target="&#32472;&#22270;1/&#32472;&#22270;/~&#39029;-1/Sheet.11" TargetMode="External"/><Relationship Id="rId1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543800" cy="1927225"/>
          </a:xfrm>
        </p:spPr>
        <p:txBody>
          <a:bodyPr/>
          <a:lstStyle/>
          <a:p>
            <a:r>
              <a:rPr lang="en-US" sz="4000" cap="small" dirty="0" smtClean="0"/>
              <a:t>Feature-Enhanced Probabilistic Models for Diffusion Network Inference</a:t>
            </a:r>
            <a:endParaRPr lang="en-US" sz="4000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010400" cy="25146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Stefano </a:t>
            </a:r>
            <a:r>
              <a:rPr lang="en-US" sz="2800" dirty="0" err="1" smtClean="0">
                <a:solidFill>
                  <a:schemeClr val="tx1"/>
                </a:solidFill>
              </a:rPr>
              <a:t>Ermon</a:t>
            </a:r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ECML-PKDD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September 26, 2012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300" dirty="0" smtClean="0"/>
              <a:t>Joint work with </a:t>
            </a:r>
            <a:r>
              <a:rPr lang="en-US" sz="2300" dirty="0" err="1" smtClean="0"/>
              <a:t>Liaoruo</a:t>
            </a:r>
            <a:r>
              <a:rPr lang="en-US" sz="2300" dirty="0" smtClean="0"/>
              <a:t> Wang and John E. </a:t>
            </a:r>
            <a:r>
              <a:rPr lang="en-US" sz="2300" dirty="0" err="1" smtClean="0"/>
              <a:t>Hopcroft</a:t>
            </a:r>
            <a:endParaRPr lang="en-US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Feature-Enhanced Model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876800"/>
          </a:xfrm>
        </p:spPr>
        <p:txBody>
          <a:bodyPr/>
          <a:lstStyle/>
          <a:p>
            <a:r>
              <a:rPr lang="en-US" dirty="0" smtClean="0"/>
              <a:t>Multiple occurrences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splitting</a:t>
            </a:r>
            <a:r>
              <a:rPr lang="en-US" dirty="0" smtClean="0"/>
              <a:t>: </a:t>
            </a:r>
          </a:p>
          <a:p>
            <a:pPr lvl="1">
              <a:buNone/>
            </a:pPr>
            <a:r>
              <a:rPr lang="en-US" dirty="0" smtClean="0"/>
              <a:t>	an infection event of a node is the result of all previous events </a:t>
            </a:r>
            <a:r>
              <a:rPr lang="en-US" dirty="0" smtClean="0">
                <a:solidFill>
                  <a:srgbClr val="FF0000"/>
                </a:solidFill>
              </a:rPr>
              <a:t>up to its last infection 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FF0000"/>
                </a:solidFill>
              </a:rPr>
              <a:t>memoryless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sz="500" dirty="0" smtClean="0"/>
          </a:p>
          <a:p>
            <a:pPr lvl="1"/>
            <a:endParaRPr lang="en-US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non-splitting</a:t>
            </a:r>
            <a:r>
              <a:rPr lang="en-US" dirty="0" smtClean="0"/>
              <a:t>: </a:t>
            </a:r>
          </a:p>
          <a:p>
            <a:pPr lvl="1">
              <a:buNone/>
            </a:pPr>
            <a:r>
              <a:rPr lang="en-US" dirty="0" smtClean="0"/>
              <a:t>	an infection event is the result of all previous events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Independent of future infection events (</a:t>
            </a:r>
            <a:r>
              <a:rPr lang="en-US" dirty="0" smtClean="0">
                <a:solidFill>
                  <a:srgbClr val="FF0000"/>
                </a:solidFill>
              </a:rPr>
              <a:t>causal process</a:t>
            </a:r>
            <a:r>
              <a:rPr lang="en-US" dirty="0" smtClean="0"/>
              <a:t>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067050"/>
            <a:ext cx="43815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4819650"/>
            <a:ext cx="39052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Feature-Enhanced Model</a:t>
            </a:r>
            <a:endParaRPr lang="en-US" cap="smal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Generalized cascade:</a:t>
            </a:r>
          </a:p>
          <a:p>
            <a:endParaRPr lang="en-US" sz="1000" b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assumption 1: </a:t>
            </a:r>
          </a:p>
          <a:p>
            <a:pPr lvl="1">
              <a:buNone/>
            </a:pPr>
            <a:r>
              <a:rPr lang="en-US" dirty="0" smtClean="0"/>
              <a:t>	events closer in </a:t>
            </a:r>
            <a:r>
              <a:rPr lang="en-US" dirty="0" smtClean="0">
                <a:solidFill>
                  <a:srgbClr val="0000FF"/>
                </a:solidFill>
              </a:rPr>
              <a:t>time</a:t>
            </a:r>
            <a:r>
              <a:rPr lang="en-US" dirty="0" smtClean="0"/>
              <a:t> are more likely to be causally related</a:t>
            </a:r>
            <a:endParaRPr lang="en-US" i="1" dirty="0" smtClean="0">
              <a:ea typeface="Cambria Math" pitchFamily="18" charset="0"/>
            </a:endParaRPr>
          </a:p>
          <a:p>
            <a:pPr lvl="1"/>
            <a:r>
              <a:rPr lang="en-US" dirty="0" smtClean="0"/>
              <a:t>assumption 2: </a:t>
            </a:r>
          </a:p>
          <a:p>
            <a:pPr lvl="1">
              <a:buNone/>
            </a:pPr>
            <a:r>
              <a:rPr lang="en-US" dirty="0" smtClean="0"/>
              <a:t>	events closer in </a:t>
            </a:r>
            <a:r>
              <a:rPr lang="en-US" dirty="0" smtClean="0">
                <a:solidFill>
                  <a:srgbClr val="0000FF"/>
                </a:solidFill>
              </a:rPr>
              <a:t>feature space</a:t>
            </a:r>
            <a:r>
              <a:rPr lang="en-US" dirty="0" smtClean="0"/>
              <a:t> are more likely to be causally related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0"/>
            <a:ext cx="4648200" cy="2806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324475" y="1747157"/>
            <a:ext cx="3048000" cy="457200"/>
            <a:chOff x="4781550" y="1447800"/>
            <a:chExt cx="3752850" cy="533400"/>
          </a:xfrm>
        </p:grpSpPr>
        <p:pic>
          <p:nvPicPr>
            <p:cNvPr id="9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1550" y="1485900"/>
              <a:ext cx="1238250" cy="49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019800" y="1447800"/>
              <a:ext cx="1238250" cy="49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7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258050" y="1447800"/>
              <a:ext cx="1276350" cy="495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1785257"/>
            <a:ext cx="644979" cy="424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6292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Generative Model</a:t>
            </a:r>
            <a:endParaRPr lang="en-US" cap="smal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3657600"/>
            <a:ext cx="4038600" cy="381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300" dirty="0" smtClean="0"/>
              <a:t>diffusion distribution (</a:t>
            </a:r>
            <a:r>
              <a:rPr lang="en-US" sz="1300" dirty="0" err="1" smtClean="0"/>
              <a:t>exponental</a:t>
            </a:r>
            <a:r>
              <a:rPr lang="en-US" sz="1300" dirty="0" smtClean="0"/>
              <a:t>, Rayleigh, etc.)</a:t>
            </a:r>
            <a:endParaRPr lang="en-US" sz="1300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981200"/>
            <a:ext cx="14859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02828" y="2057400"/>
            <a:ext cx="277437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5562600" y="3657600"/>
            <a:ext cx="2286000" cy="30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82880" marR="0" lvl="0" indent="-1828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assumed network 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</a:rPr>
              <a:t>A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381000" y="4343400"/>
            <a:ext cx="83058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82880" indent="-182880">
              <a:spcBef>
                <a:spcPct val="20000"/>
              </a:spcBef>
              <a:buClr>
                <a:schemeClr val="accent1"/>
              </a:buClr>
              <a:buSzPct val="85000"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observed 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cascades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likelihood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an </a:t>
            </a:r>
            <a:r>
              <a:rPr kumimoji="0" lang="en-US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assumed network </a:t>
            </a:r>
            <a:r>
              <a:rPr lang="en-US" b="1" dirty="0" smtClean="0">
                <a:latin typeface="Cambria" pitchFamily="18" charset="0"/>
              </a:rPr>
              <a:t>A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182880" marR="0" lvl="0" indent="-1828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e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nough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edges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 that every infection event can be explained (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reward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182880" marR="0" lvl="0" indent="-1828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lang="en-US" dirty="0" smtClean="0"/>
              <a:t>f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every infected node, </a:t>
            </a:r>
            <a:r>
              <a:rPr lang="en-US" noProof="0" dirty="0" smtClean="0"/>
              <a:t>for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each of its neighbors,</a:t>
            </a:r>
            <a:endParaRPr lang="en-US" dirty="0" smtClean="0"/>
          </a:p>
          <a:p>
            <a:pPr marL="640080"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/>
            </a:pPr>
            <a:r>
              <a:rPr lang="en-US" dirty="0" smtClean="0"/>
              <a:t>h</a:t>
            </a:r>
            <a:r>
              <a:rPr lang="en-US" noProof="0" dirty="0" err="1" smtClean="0"/>
              <a:t>ow</a:t>
            </a:r>
            <a:r>
              <a:rPr lang="en-US" noProof="0" dirty="0" smtClean="0"/>
              <a:t> long does it take for the neighbor to become infected? (</a:t>
            </a:r>
            <a:r>
              <a:rPr lang="en-US" noProof="0" dirty="0" smtClean="0">
                <a:solidFill>
                  <a:srgbClr val="FF0000"/>
                </a:solidFill>
              </a:rPr>
              <a:t>penalty</a:t>
            </a:r>
            <a:r>
              <a:rPr lang="en-US" noProof="0" dirty="0" smtClean="0"/>
              <a:t>)</a:t>
            </a:r>
          </a:p>
          <a:p>
            <a:pPr marL="640080" lvl="1"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/>
            </a:pPr>
            <a:r>
              <a:rPr lang="en-US" dirty="0" smtClean="0"/>
              <a:t>w</a:t>
            </a:r>
            <a:r>
              <a:rPr kumimoji="0" lang="en-US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</a:t>
            </a:r>
            <a:r>
              <a:rPr kumimoji="0" lang="en-US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 infected at all? (</a:t>
            </a:r>
            <a:r>
              <a:rPr kumimoji="0" lang="en-US" b="0" i="0" u="none" strike="noStrike" kern="1200" cap="none" spc="0" normalizeH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penalty</a:t>
            </a:r>
            <a:r>
              <a:rPr kumimoji="0" lang="en-US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2706" y="3288268"/>
            <a:ext cx="2441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distance between events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1548825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probability of being causally related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Optimization Framework</a:t>
            </a:r>
            <a:endParaRPr lang="en-US" cap="small" dirty="0"/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752600"/>
            <a:ext cx="14859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9028" y="1828800"/>
            <a:ext cx="277437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5562600" y="3200400"/>
            <a:ext cx="2286000" cy="30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82880" marR="0" lvl="0" indent="-1828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assumed network 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</a:rPr>
              <a:t>A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</a:endParaRPr>
          </a:p>
        </p:txBody>
      </p:sp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4191000"/>
            <a:ext cx="4648200" cy="190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4"/>
          <p:cNvSpPr txBox="1">
            <a:spLocks/>
          </p:cNvSpPr>
          <p:nvPr/>
        </p:nvSpPr>
        <p:spPr>
          <a:xfrm>
            <a:off x="5562600" y="4191000"/>
            <a:ext cx="2895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182880" lvl="0" indent="-182880" algn="ctr">
              <a:spcBef>
                <a:spcPct val="20000"/>
              </a:spcBef>
              <a:buClr>
                <a:schemeClr val="accent1"/>
              </a:buClr>
              <a:buSzPct val="85000"/>
            </a:pPr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aximize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Calligraphy" pitchFamily="66" charset="0"/>
              </a:rPr>
              <a:t>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lang="el-GR" sz="2400" i="1" dirty="0" smtClean="0">
                <a:solidFill>
                  <a:srgbClr val="FF0000"/>
                </a:solidFill>
                <a:latin typeface="Cambria" pitchFamily="18" charset="0"/>
                <a:cs typeface="Arial"/>
              </a:rPr>
              <a:t>π</a:t>
            </a:r>
            <a:r>
              <a:rPr lang="en-US" sz="2400" i="1" baseline="30000" dirty="0" smtClean="0">
                <a:solidFill>
                  <a:srgbClr val="FF0000"/>
                </a:solidFill>
                <a:latin typeface="Cambria" pitchFamily="18" charset="0"/>
                <a:cs typeface="Arial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Cambria" pitchFamily="18" charset="0"/>
                <a:cs typeface="Arial"/>
              </a:rPr>
              <a:t>,</a:t>
            </a:r>
            <a:r>
              <a:rPr lang="el-GR" sz="2400" dirty="0" smtClean="0">
                <a:solidFill>
                  <a:srgbClr val="FF0000"/>
                </a:solidFill>
                <a:latin typeface="Cambria" pitchFamily="18" charset="0"/>
                <a:cs typeface="Arial"/>
              </a:rPr>
              <a:t> </a:t>
            </a:r>
            <a:r>
              <a:rPr lang="el-GR" sz="2400" i="1" dirty="0" smtClean="0">
                <a:solidFill>
                  <a:srgbClr val="FF0000"/>
                </a:solidFill>
                <a:latin typeface="Cambria" pitchFamily="18" charset="0"/>
                <a:cs typeface="Arial"/>
              </a:rPr>
              <a:t>π</a:t>
            </a:r>
            <a:r>
              <a:rPr lang="en-US" sz="2400" i="1" baseline="30000" dirty="0" smtClean="0">
                <a:solidFill>
                  <a:srgbClr val="FF0000"/>
                </a:solidFill>
                <a:latin typeface="Cambria" pitchFamily="18" charset="0"/>
                <a:cs typeface="Arial"/>
              </a:rPr>
              <a:t>2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itchFamily="18" charset="0"/>
              </a:rPr>
              <a:t>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Brace 12"/>
          <p:cNvSpPr/>
          <p:nvPr/>
        </p:nvSpPr>
        <p:spPr>
          <a:xfrm rot="5400000">
            <a:off x="4419600" y="152400"/>
            <a:ext cx="304800" cy="731520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6324600" y="4953000"/>
            <a:ext cx="23622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</a:pPr>
            <a:r>
              <a:rPr lang="en-US" sz="2000" dirty="0" smtClean="0">
                <a:solidFill>
                  <a:srgbClr val="FF0000"/>
                </a:solidFill>
              </a:rPr>
              <a:t>convex in </a:t>
            </a:r>
            <a:r>
              <a:rPr lang="en-US" sz="2000" b="1" dirty="0" smtClean="0">
                <a:solidFill>
                  <a:srgbClr val="FF0000"/>
                </a:solidFill>
                <a:latin typeface="Cambria" pitchFamily="18" charset="0"/>
              </a:rPr>
              <a:t>A</a:t>
            </a:r>
          </a:p>
          <a:p>
            <a:pPr marL="274320" lvl="0" indent="-274320">
              <a:spcBef>
                <a:spcPct val="20000"/>
              </a:spcBef>
              <a:buClr>
                <a:schemeClr val="accent1"/>
              </a:buClr>
              <a:buSzPct val="85000"/>
              <a:buFont typeface="+mj-lt"/>
              <a:buAutoNum type="arabicPeriod"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decomposable</a:t>
            </a:r>
            <a:endParaRPr kumimoji="0" lang="en-US" sz="20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609600" y="3200400"/>
            <a:ext cx="4343400" cy="38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82880" marR="0" lvl="0" indent="-1828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 pitchFamily="34" charset="0"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diffusion distribution (</a:t>
            </a:r>
            <a:r>
              <a:rPr kumimoji="0" lang="en-US" sz="13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exponental</a:t>
            </a:r>
            <a:r>
              <a:rPr kumimoji="0" lang="en-US" sz="1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Rayleigh, etc.)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Experimental Setup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1676400"/>
          </a:xfrm>
        </p:spPr>
        <p:txBody>
          <a:bodyPr>
            <a:normAutofit/>
          </a:bodyPr>
          <a:lstStyle/>
          <a:p>
            <a:r>
              <a:rPr lang="en-US" dirty="0" smtClean="0"/>
              <a:t>Dataset</a:t>
            </a:r>
          </a:p>
          <a:p>
            <a:pPr lvl="1"/>
            <a:r>
              <a:rPr lang="en-US" dirty="0" smtClean="0"/>
              <a:t>Twitter (</a:t>
            </a:r>
            <a:r>
              <a:rPr lang="en-US" dirty="0" smtClean="0">
                <a:solidFill>
                  <a:srgbClr val="0000FF"/>
                </a:solidFill>
              </a:rPr>
              <a:t>66,679 nodes</a:t>
            </a:r>
            <a:r>
              <a:rPr lang="en-US" dirty="0" smtClean="0"/>
              <a:t>;</a:t>
            </a:r>
            <a:r>
              <a:rPr lang="en-US" dirty="0" smtClean="0">
                <a:solidFill>
                  <a:srgbClr val="0000FF"/>
                </a:solidFill>
              </a:rPr>
              <a:t> 240,637 directed edges</a:t>
            </a:r>
            <a:r>
              <a:rPr lang="en-US" dirty="0" smtClean="0"/>
              <a:t>)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lvl="1"/>
            <a:r>
              <a:rPr lang="en-US" dirty="0" smtClean="0"/>
              <a:t>Cascades (</a:t>
            </a:r>
            <a:r>
              <a:rPr lang="en-US" dirty="0" smtClean="0">
                <a:solidFill>
                  <a:srgbClr val="0000FF"/>
                </a:solidFill>
              </a:rPr>
              <a:t>500 </a:t>
            </a:r>
            <a:r>
              <a:rPr lang="en-US" dirty="0" err="1" smtClean="0">
                <a:solidFill>
                  <a:srgbClr val="0000FF"/>
                </a:solidFill>
              </a:rPr>
              <a:t>hashtags</a:t>
            </a:r>
            <a:r>
              <a:rPr lang="en-US" dirty="0" smtClean="0"/>
              <a:t>;</a:t>
            </a:r>
            <a:r>
              <a:rPr lang="en-US" dirty="0" smtClean="0">
                <a:solidFill>
                  <a:srgbClr val="0000FF"/>
                </a:solidFill>
              </a:rPr>
              <a:t> 103,148 tweets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Ground truth known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448050"/>
            <a:ext cx="8382000" cy="2571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Feature Model</a:t>
            </a:r>
          </a:p>
          <a:p>
            <a:pPr lvl="1"/>
            <a:r>
              <a:rPr lang="en-US" dirty="0" smtClean="0"/>
              <a:t>language</a:t>
            </a:r>
          </a:p>
          <a:p>
            <a:pPr marL="27432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pairwise similarity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combination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509"/>
          <a:stretch/>
        </p:blipFill>
        <p:spPr bwMode="auto">
          <a:xfrm>
            <a:off x="3276601" y="3718123"/>
            <a:ext cx="3200400" cy="701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5175" y="4498458"/>
            <a:ext cx="3705225" cy="759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6601" y="5305602"/>
            <a:ext cx="4343400" cy="485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4114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Experimental Setup</a:t>
            </a:r>
            <a:endParaRPr lang="en-US" cap="small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44121" y="1600200"/>
            <a:ext cx="83820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Baselines</a:t>
            </a:r>
          </a:p>
          <a:p>
            <a:pPr lvl="1"/>
            <a:r>
              <a:rPr lang="en-US" cap="small" dirty="0" err="1" smtClean="0"/>
              <a:t>NetInf</a:t>
            </a:r>
            <a:r>
              <a:rPr lang="en-US" cap="small" dirty="0" smtClean="0"/>
              <a:t> (</a:t>
            </a:r>
            <a:r>
              <a:rPr lang="en-US" dirty="0" smtClean="0"/>
              <a:t>takes true number of edges as input</a:t>
            </a:r>
            <a:r>
              <a:rPr lang="en-US" cap="small" dirty="0" smtClean="0"/>
              <a:t>)</a:t>
            </a:r>
          </a:p>
          <a:p>
            <a:pPr lvl="1"/>
            <a:r>
              <a:rPr lang="en-US" cap="small" dirty="0" err="1" smtClean="0"/>
              <a:t>NetRate</a:t>
            </a:r>
            <a:endParaRPr lang="en-US" cap="small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2819400"/>
            <a:ext cx="83820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Language Detector</a:t>
            </a:r>
          </a:p>
          <a:p>
            <a:pPr lvl="1"/>
            <a:r>
              <a:rPr lang="en-US" dirty="0" smtClean="0"/>
              <a:t>the language is computed using the n-gram model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oisy estimates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3962400"/>
            <a:ext cx="83820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Convex Optimization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imited-memory BFGS algorithm with box constraints</a:t>
            </a:r>
          </a:p>
          <a:p>
            <a:pPr lvl="1"/>
            <a:r>
              <a:rPr lang="en-US" dirty="0" smtClean="0"/>
              <a:t>CVXOPT cannot handle the scale of our Twitter dataset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370858"/>
            <a:ext cx="77724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All algorithms are implemented using Python with the Fortran implementation of </a:t>
            </a:r>
            <a:r>
              <a:rPr lang="en-US" sz="1600" dirty="0" smtClean="0"/>
              <a:t>LBFGS-B </a:t>
            </a:r>
            <a:r>
              <a:rPr lang="en-US" sz="1600" dirty="0"/>
              <a:t>available in </a:t>
            </a:r>
            <a:r>
              <a:rPr lang="en-US" sz="1600" dirty="0" err="1" smtClean="0"/>
              <a:t>Scipy</a:t>
            </a:r>
            <a:r>
              <a:rPr lang="en-US" sz="1600" dirty="0" smtClean="0"/>
              <a:t>, </a:t>
            </a:r>
            <a:r>
              <a:rPr lang="en-US" sz="1600" dirty="0"/>
              <a:t>and all experiments are performed on a machine </a:t>
            </a:r>
            <a:r>
              <a:rPr lang="en-US" sz="1600" dirty="0" smtClean="0"/>
              <a:t>running </a:t>
            </a:r>
            <a:r>
              <a:rPr lang="en-US" sz="1600" dirty="0" err="1" smtClean="0"/>
              <a:t>CentOS</a:t>
            </a:r>
            <a:r>
              <a:rPr lang="en-US" sz="1600" dirty="0" smtClean="0"/>
              <a:t> </a:t>
            </a:r>
            <a:r>
              <a:rPr lang="en-US" sz="1600" dirty="0"/>
              <a:t>Linux with a 6-core Intel x5690 3.46GHZ CPU and 48GB memory.</a:t>
            </a:r>
          </a:p>
        </p:txBody>
      </p:sp>
    </p:spTree>
    <p:extLst>
      <p:ext uri="{BB962C8B-B14F-4D97-AF65-F5344CB8AC3E}">
        <p14:creationId xmlns="" xmlns:p14="http://schemas.microsoft.com/office/powerpoint/2010/main" val="30952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Performance Comparison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Non-Splitting Exponential</a:t>
            </a:r>
            <a:endParaRPr lang="en-US" dirty="0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24571757"/>
              </p:ext>
            </p:extLst>
          </p:nvPr>
        </p:nvGraphicFramePr>
        <p:xfrm>
          <a:off x="600075" y="2438400"/>
          <a:ext cx="7934325" cy="35052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6800"/>
                <a:gridCol w="1219200"/>
                <a:gridCol w="1117600"/>
                <a:gridCol w="1168400"/>
                <a:gridCol w="1117600"/>
                <a:gridCol w="1127125"/>
                <a:gridCol w="1117600"/>
              </a:tblGrid>
              <a:tr h="4443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Metric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err="1" smtClean="0">
                          <a:effectLst/>
                          <a:latin typeface="+mn-lt"/>
                        </a:rPr>
                        <a:t>NetInf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NetRate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Precision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cap="small" baseline="0" dirty="0" smtClean="0">
                          <a:latin typeface="+mn-lt"/>
                          <a:cs typeface="Calibri" pitchFamily="34" charset="0"/>
                        </a:rPr>
                        <a:t>0.592</a:t>
                      </a:r>
                      <a:endParaRPr lang="en-US" sz="1800" cap="small" baseline="0" dirty="0"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cap="small" baseline="0" dirty="0" smtClean="0">
                          <a:latin typeface="+mn-lt"/>
                        </a:rPr>
                        <a:t>0.434</a:t>
                      </a:r>
                      <a:endParaRPr lang="en-US" sz="1800" cap="small" baseline="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0.464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0.524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0.533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Recall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0.069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0.307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0.374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0.450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0.483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F1-score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0.124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0.359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0.414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0.484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0.507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TP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99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439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644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692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FP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62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573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586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606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1333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993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788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740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Curved Left Arrow 4"/>
          <p:cNvSpPr/>
          <p:nvPr/>
        </p:nvSpPr>
        <p:spPr>
          <a:xfrm rot="16200000" flipH="1">
            <a:off x="5486399" y="2209800"/>
            <a:ext cx="609600" cy="472440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1242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6200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791200" y="48400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</a:t>
            </a:r>
            <a:r>
              <a:rPr lang="en-US" sz="3600" b="1" dirty="0">
                <a:solidFill>
                  <a:srgbClr val="FF0000"/>
                </a:solidFill>
              </a:rPr>
              <a:t>6</a:t>
            </a:r>
            <a:r>
              <a:rPr lang="en-US" sz="3600" b="1" dirty="0" smtClean="0">
                <a:solidFill>
                  <a:srgbClr val="FF0000"/>
                </a:solidFill>
              </a:rPr>
              <a:t>%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676400" y="2882723"/>
          <a:ext cx="1219200" cy="100347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200"/>
              </a:tblGrid>
              <a:tr h="546277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895600" y="2882723"/>
          <a:ext cx="1117600" cy="100347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117600"/>
              </a:tblGrid>
              <a:tr h="54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cap="small" baseline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0.592</a:t>
                      </a:r>
                      <a:endParaRPr lang="en-US" sz="1800" b="0" cap="small" baseline="0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0.069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4698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Performance Comparison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Splitting Exponential</a:t>
            </a:r>
            <a:endParaRPr lang="en-US" dirty="0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496934259"/>
              </p:ext>
            </p:extLst>
          </p:nvPr>
        </p:nvGraphicFramePr>
        <p:xfrm>
          <a:off x="600075" y="2438400"/>
          <a:ext cx="7934325" cy="35052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6800"/>
                <a:gridCol w="1219200"/>
                <a:gridCol w="1117600"/>
                <a:gridCol w="1168400"/>
                <a:gridCol w="1117600"/>
                <a:gridCol w="1127125"/>
                <a:gridCol w="1117600"/>
              </a:tblGrid>
              <a:tr h="4443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Metric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err="1" smtClean="0">
                          <a:effectLst/>
                          <a:latin typeface="+mn-lt"/>
                        </a:rPr>
                        <a:t>NetInf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NetRate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Precision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cap="small" baseline="0" dirty="0" smtClean="0">
                          <a:latin typeface="+mn-lt"/>
                          <a:cs typeface="Calibri" pitchFamily="34" charset="0"/>
                        </a:rPr>
                        <a:t>0.592</a:t>
                      </a:r>
                      <a:endParaRPr lang="en-US" sz="1800" cap="small" baseline="0" dirty="0"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cap="small" baseline="0" dirty="0" smtClean="0">
                          <a:latin typeface="+mn-lt"/>
                        </a:rPr>
                        <a:t>0.514</a:t>
                      </a:r>
                      <a:endParaRPr lang="en-US" sz="1800" cap="small" baseline="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0.516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0.531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0.534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Recall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0.069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0.599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0.605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0.618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0.635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F1-score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0.362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0.124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0.554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0.557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0.571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0.581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TP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99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858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885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910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FP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62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810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781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793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1333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574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547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522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" name="Curved Left Arrow 10"/>
          <p:cNvSpPr/>
          <p:nvPr/>
        </p:nvSpPr>
        <p:spPr>
          <a:xfrm rot="16200000" flipH="1">
            <a:off x="5486399" y="2209800"/>
            <a:ext cx="609600" cy="472440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1242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6200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791200" y="48400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79%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342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Performance Comparison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Non-Splitting Rayleigh</a:t>
            </a:r>
            <a:endParaRPr lang="en-US" dirty="0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16829223"/>
              </p:ext>
            </p:extLst>
          </p:nvPr>
        </p:nvGraphicFramePr>
        <p:xfrm>
          <a:off x="600075" y="2438400"/>
          <a:ext cx="7934325" cy="35052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6800"/>
                <a:gridCol w="1219200"/>
                <a:gridCol w="1117600"/>
                <a:gridCol w="1168400"/>
                <a:gridCol w="1117600"/>
                <a:gridCol w="1127125"/>
                <a:gridCol w="1117600"/>
              </a:tblGrid>
              <a:tr h="4443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Metric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err="1" smtClean="0">
                          <a:effectLst/>
                          <a:latin typeface="+mn-lt"/>
                        </a:rPr>
                        <a:t>NetInf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NetRate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Precision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cap="small" baseline="0" dirty="0" smtClean="0">
                          <a:latin typeface="+mn-lt"/>
                          <a:cs typeface="Calibri" pitchFamily="34" charset="0"/>
                        </a:rPr>
                        <a:t>0.560</a:t>
                      </a:r>
                      <a:endParaRPr lang="en-US" sz="1800" cap="small" baseline="0" dirty="0"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cap="small" baseline="0" dirty="0" smtClean="0">
                          <a:latin typeface="+mn-lt"/>
                        </a:rPr>
                        <a:t>0.420</a:t>
                      </a:r>
                      <a:endParaRPr lang="en-US" sz="1800" cap="small" baseline="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0.454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0.479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0.484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Recall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0.072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0.218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0.262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0.286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0.294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F1-score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0.127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0.287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0.332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0.358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0.366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TP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103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312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409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421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FP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81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430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445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449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1329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1120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1023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1011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Curved Left Arrow 5"/>
          <p:cNvSpPr/>
          <p:nvPr/>
        </p:nvSpPr>
        <p:spPr>
          <a:xfrm rot="16200000" flipH="1">
            <a:off x="5486399" y="2209800"/>
            <a:ext cx="609600" cy="472440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1242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6200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8400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65%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676400" y="2895600"/>
          <a:ext cx="1219200" cy="100347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219200"/>
              </a:tblGrid>
              <a:tr h="54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895600" y="2895600"/>
          <a:ext cx="1117600" cy="100347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117600"/>
              </a:tblGrid>
              <a:tr h="54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cap="small" baseline="0" dirty="0" smtClean="0">
                          <a:solidFill>
                            <a:schemeClr val="tx1"/>
                          </a:solidFill>
                          <a:latin typeface="+mn-lt"/>
                          <a:cs typeface="Calibri" pitchFamily="34" charset="0"/>
                        </a:rPr>
                        <a:t>0.560</a:t>
                      </a:r>
                      <a:endParaRPr lang="en-US" sz="1800" b="0" cap="small" baseline="0" dirty="0">
                        <a:solidFill>
                          <a:schemeClr val="tx1"/>
                        </a:solidFill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0.072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4843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Performance Comparison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Splitting Rayleigh</a:t>
            </a:r>
            <a:endParaRPr lang="en-US" dirty="0"/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9140341"/>
              </p:ext>
            </p:extLst>
          </p:nvPr>
        </p:nvGraphicFramePr>
        <p:xfrm>
          <a:off x="600075" y="2438400"/>
          <a:ext cx="7934325" cy="35052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66800"/>
                <a:gridCol w="1219200"/>
                <a:gridCol w="1117600"/>
                <a:gridCol w="1168400"/>
                <a:gridCol w="1117600"/>
                <a:gridCol w="1127125"/>
                <a:gridCol w="1117600"/>
              </a:tblGrid>
              <a:tr h="4443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Metric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err="1" smtClean="0">
                          <a:effectLst/>
                          <a:latin typeface="+mn-lt"/>
                        </a:rPr>
                        <a:t>NetInf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NetRate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cap="small" baseline="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moNet+LJ</a:t>
                      </a:r>
                      <a:endParaRPr lang="en-US" sz="1600" b="1" i="0" u="none" strike="noStrike" cap="small" baseline="0" dirty="0">
                        <a:solidFill>
                          <a:schemeClr val="bg1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62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Precision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cap="small" baseline="0" dirty="0" smtClean="0">
                          <a:latin typeface="+mn-lt"/>
                          <a:cs typeface="Calibri" pitchFamily="34" charset="0"/>
                        </a:rPr>
                        <a:t>0.560</a:t>
                      </a:r>
                      <a:endParaRPr lang="en-US" sz="1800" cap="small" baseline="0" dirty="0"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cap="small" baseline="0" dirty="0" smtClean="0">
                          <a:latin typeface="+mn-lt"/>
                        </a:rPr>
                        <a:t>0.480</a:t>
                      </a:r>
                      <a:endParaRPr lang="en-US" sz="1800" cap="small" baseline="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cap="small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0.493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0.495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0.499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Recall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  <a:endParaRPr lang="en-US" sz="18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0.072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0.562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0.566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0.570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0.572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F1-score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0.354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0.127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0.518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0.527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0.530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latin typeface="+mn-lt"/>
                        </a:rPr>
                        <a:t>0.533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TP 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103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805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816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819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FP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81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872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834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821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cap="small" baseline="0" dirty="0" smtClean="0">
                          <a:effectLst/>
                          <a:latin typeface="+mn-lt"/>
                        </a:rPr>
                        <a:t>FN</a:t>
                      </a:r>
                      <a:endParaRPr lang="en-US" sz="1600" b="0" i="0" u="none" strike="noStrike" cap="small" baseline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itchFamily="34" charset="0"/>
                        </a:rPr>
                        <a:t>1329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627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616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613</a:t>
                      </a:r>
                      <a:endParaRPr lang="en-US" sz="1800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Curved Left Arrow 5"/>
          <p:cNvSpPr/>
          <p:nvPr/>
        </p:nvSpPr>
        <p:spPr>
          <a:xfrm rot="16200000" flipH="1">
            <a:off x="5486399" y="2209800"/>
            <a:ext cx="609600" cy="472440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0" y="4038600"/>
            <a:ext cx="7620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7620000" y="4038600"/>
            <a:ext cx="685800" cy="228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8400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76%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7468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Background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Diffusion processes common in many types of networks</a:t>
            </a:r>
          </a:p>
          <a:p>
            <a:r>
              <a:rPr lang="en-US" dirty="0" smtClean="0"/>
              <a:t>Cascading examples</a:t>
            </a:r>
          </a:p>
          <a:p>
            <a:pPr lvl="1"/>
            <a:r>
              <a:rPr lang="en-US" dirty="0" smtClean="0"/>
              <a:t>contact networks &lt;&gt; infections</a:t>
            </a:r>
          </a:p>
          <a:p>
            <a:pPr lvl="1"/>
            <a:r>
              <a:rPr lang="en-US" dirty="0" smtClean="0"/>
              <a:t>friendship </a:t>
            </a:r>
            <a:r>
              <a:rPr lang="en-US" dirty="0" smtClean="0"/>
              <a:t>networks &lt;&gt; gossips</a:t>
            </a:r>
          </a:p>
          <a:p>
            <a:pPr lvl="1"/>
            <a:r>
              <a:rPr lang="en-US" dirty="0" smtClean="0"/>
              <a:t>social</a:t>
            </a:r>
            <a:r>
              <a:rPr lang="en-US" dirty="0" smtClean="0"/>
              <a:t> </a:t>
            </a:r>
            <a:r>
              <a:rPr lang="en-US" dirty="0" smtClean="0"/>
              <a:t>networks &lt;&gt; </a:t>
            </a:r>
            <a:r>
              <a:rPr lang="en-US" dirty="0" smtClean="0"/>
              <a:t>products</a:t>
            </a:r>
            <a:endParaRPr lang="en-US" dirty="0" smtClean="0"/>
          </a:p>
          <a:p>
            <a:pPr lvl="1"/>
            <a:r>
              <a:rPr lang="en-US" dirty="0" smtClean="0"/>
              <a:t>academic networks &lt;&gt; ideas</a:t>
            </a:r>
          </a:p>
        </p:txBody>
      </p:sp>
      <p:pic>
        <p:nvPicPr>
          <p:cNvPr id="91138" name="Picture 2" descr="https://encrypted-tbn0.google.com/images?q=tbn:ANd9GcTmBJJzv_hHNi89H5l_dwgmjok0Zbjni_RffdjtSnCBYRtif98M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133600"/>
            <a:ext cx="2466975" cy="1847851"/>
          </a:xfrm>
          <a:prstGeom prst="rect">
            <a:avLst/>
          </a:prstGeom>
          <a:noFill/>
        </p:spPr>
      </p:pic>
      <p:pic>
        <p:nvPicPr>
          <p:cNvPr id="91142" name="Picture 6" descr="https://encrypted-tbn1.google.com/images?q=tbn:ANd9GcT3OViUxcmWVnGTYmLqTa5x-T_AP6xxUt1cZPLCOvoAsYQPT_23y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4486053"/>
            <a:ext cx="2543175" cy="1914747"/>
          </a:xfrm>
          <a:prstGeom prst="rect">
            <a:avLst/>
          </a:prstGeom>
          <a:noFill/>
        </p:spPr>
      </p:pic>
      <p:pic>
        <p:nvPicPr>
          <p:cNvPr id="91146" name="Picture 10" descr="https://encrypted-tbn2.google.com/images?q=tbn:ANd9GcSn5gDx7OrGjTQnwePiADnQxYqhh4d4IodyA3Mxbg7lyzenF_m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1025" y="4343400"/>
            <a:ext cx="2466975" cy="1847851"/>
          </a:xfrm>
          <a:prstGeom prst="rect">
            <a:avLst/>
          </a:prstGeom>
          <a:noFill/>
        </p:spPr>
      </p:pic>
      <p:pic>
        <p:nvPicPr>
          <p:cNvPr id="91148" name="Picture 12" descr="http://cdn6.wpsecuritychecklist.com/wp-content/uploads/2012/07/1_spread_the_word.jpg"/>
          <p:cNvPicPr>
            <a:picLocks noChangeAspect="1" noChangeArrowheads="1"/>
          </p:cNvPicPr>
          <p:nvPr/>
        </p:nvPicPr>
        <p:blipFill>
          <a:blip r:embed="rId5" cstate="print"/>
          <a:srcRect l="16000" t="8000" r="20000" b="9333"/>
          <a:stretch>
            <a:fillRect/>
          </a:stretch>
        </p:blipFill>
        <p:spPr bwMode="auto">
          <a:xfrm>
            <a:off x="3276600" y="4114800"/>
            <a:ext cx="2286000" cy="22145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Conclusion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Feature-enhanced</a:t>
            </a:r>
            <a:r>
              <a:rPr lang="en-US" dirty="0" smtClean="0"/>
              <a:t> probabilistic models to infer the latent network from observations of a diffusion process</a:t>
            </a:r>
          </a:p>
          <a:p>
            <a:endParaRPr lang="en-US" sz="500" dirty="0" smtClean="0"/>
          </a:p>
          <a:p>
            <a:r>
              <a:rPr lang="en-US" dirty="0" smtClean="0"/>
              <a:t>Primary approach </a:t>
            </a:r>
            <a:r>
              <a:rPr lang="en-US" cap="small" dirty="0" err="1" smtClean="0">
                <a:solidFill>
                  <a:srgbClr val="FF0000"/>
                </a:solidFill>
              </a:rPr>
              <a:t>moNet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rgbClr val="0000FF"/>
                </a:solidFill>
              </a:rPr>
              <a:t>non-splitting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splitting</a:t>
            </a:r>
            <a:r>
              <a:rPr lang="en-US" dirty="0" smtClean="0"/>
              <a:t> solutions to handle recurrent processes</a:t>
            </a:r>
          </a:p>
          <a:p>
            <a:endParaRPr lang="en-US" sz="500" dirty="0" smtClean="0"/>
          </a:p>
          <a:p>
            <a:r>
              <a:rPr lang="en-US" dirty="0" smtClean="0"/>
              <a:t>Our models consider not only the relative time differences between infection events, but also a richer set of features.</a:t>
            </a:r>
          </a:p>
          <a:p>
            <a:endParaRPr lang="en-US" sz="500" dirty="0" smtClean="0"/>
          </a:p>
          <a:p>
            <a:r>
              <a:rPr lang="en-US" dirty="0" smtClean="0"/>
              <a:t>The inference problem still involves </a:t>
            </a:r>
            <a:r>
              <a:rPr lang="en-US" dirty="0" smtClean="0">
                <a:solidFill>
                  <a:srgbClr val="0000FF"/>
                </a:solidFill>
              </a:rPr>
              <a:t>convex optimization</a:t>
            </a:r>
            <a:r>
              <a:rPr lang="en-US" dirty="0" smtClean="0"/>
              <a:t>. It can </a:t>
            </a:r>
            <a:r>
              <a:rPr lang="en-US" dirty="0"/>
              <a:t>be </a:t>
            </a:r>
            <a:r>
              <a:rPr lang="en-US" dirty="0" smtClean="0"/>
              <a:t>decomposed into </a:t>
            </a:r>
            <a:r>
              <a:rPr lang="en-US" dirty="0"/>
              <a:t>smaller sub-problems that we can efficiently solve in </a:t>
            </a:r>
            <a:r>
              <a:rPr lang="en-US" dirty="0" smtClean="0"/>
              <a:t>parallel.</a:t>
            </a:r>
          </a:p>
          <a:p>
            <a:endParaRPr lang="en-US" sz="500" dirty="0"/>
          </a:p>
          <a:p>
            <a:r>
              <a:rPr lang="en-US" dirty="0" smtClean="0"/>
              <a:t>Improved performance on Twitter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42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53419"/>
            <a:ext cx="4495800" cy="1299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9178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Background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Typically, network structure assumed </a:t>
            </a:r>
            <a:r>
              <a:rPr lang="en-US" b="1" dirty="0" smtClean="0"/>
              <a:t>known</a:t>
            </a:r>
          </a:p>
          <a:p>
            <a:r>
              <a:rPr lang="en-US" dirty="0" smtClean="0"/>
              <a:t>Many interesting questions</a:t>
            </a:r>
          </a:p>
          <a:p>
            <a:pPr lvl="1"/>
            <a:r>
              <a:rPr lang="en-US" dirty="0" smtClean="0"/>
              <a:t>minimize spread (vaccinations)</a:t>
            </a:r>
          </a:p>
          <a:p>
            <a:pPr lvl="1"/>
            <a:r>
              <a:rPr lang="en-US" dirty="0" smtClean="0"/>
              <a:t>maximize spread (viral marketing)</a:t>
            </a:r>
          </a:p>
          <a:p>
            <a:pPr lvl="1"/>
            <a:r>
              <a:rPr lang="en-US" dirty="0" smtClean="0"/>
              <a:t>interdictions</a:t>
            </a:r>
          </a:p>
          <a:p>
            <a:r>
              <a:rPr lang="en-US" dirty="0" smtClean="0"/>
              <a:t>What if the underlying network is </a:t>
            </a:r>
            <a:r>
              <a:rPr lang="en-US" dirty="0" smtClean="0">
                <a:solidFill>
                  <a:srgbClr val="0000FF"/>
                </a:solidFill>
              </a:rPr>
              <a:t>unknown</a:t>
            </a:r>
            <a:r>
              <a:rPr lang="en-US" dirty="0" smtClean="0"/>
              <a:t>? </a:t>
            </a:r>
            <a:endParaRPr lang="en-US" dirty="0"/>
          </a:p>
        </p:txBody>
      </p:sp>
      <p:pic>
        <p:nvPicPr>
          <p:cNvPr id="93186" name="Picture 2" descr="https://encrypted-tbn0.gstatic.com/images?q=tbn:ANd9GcRoDdliLp2h2xlNYmOlz_uv2y2gj6MAFuucTRZCfYj_HqtG2Vxm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343400"/>
            <a:ext cx="2590800" cy="1762126"/>
          </a:xfrm>
          <a:prstGeom prst="rect">
            <a:avLst/>
          </a:prstGeom>
          <a:noFill/>
        </p:spPr>
      </p:pic>
      <p:pic>
        <p:nvPicPr>
          <p:cNvPr id="93188" name="Picture 4" descr="http://www.famefoundry.com/wp-content/uploads/2011/03/viral-market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1" y="4276954"/>
            <a:ext cx="3657599" cy="1931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Network Inference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cap="small" dirty="0" err="1" smtClean="0">
                <a:solidFill>
                  <a:srgbClr val="0000FF"/>
                </a:solidFill>
              </a:rPr>
              <a:t>NetInf</a:t>
            </a:r>
            <a:r>
              <a:rPr lang="en-US" cap="small" dirty="0" smtClean="0"/>
              <a:t> </a:t>
            </a:r>
            <a:r>
              <a:rPr lang="en-US" sz="1600" dirty="0" smtClean="0"/>
              <a:t>[Gomez-Rodriguez et al. 2010]</a:t>
            </a:r>
            <a:endParaRPr lang="en-US" sz="1600" cap="small" dirty="0" smtClean="0"/>
          </a:p>
          <a:p>
            <a:pPr lvl="1"/>
            <a:r>
              <a:rPr lang="en-US" dirty="0" smtClean="0"/>
              <a:t>input: actual number of edges in the latent network</a:t>
            </a:r>
          </a:p>
          <a:p>
            <a:pPr lvl="1">
              <a:buNone/>
            </a:pPr>
            <a:r>
              <a:rPr lang="en-US" dirty="0" smtClean="0"/>
              <a:t>		   observations of information cascades</a:t>
            </a:r>
          </a:p>
          <a:p>
            <a:pPr lvl="1"/>
            <a:r>
              <a:rPr lang="en-US" dirty="0" smtClean="0"/>
              <a:t>output: set of edges maximizing the likelihood of the observations</a:t>
            </a:r>
          </a:p>
          <a:p>
            <a:pPr lvl="1"/>
            <a:r>
              <a:rPr lang="en-US" dirty="0" err="1" smtClean="0"/>
              <a:t>submodular</a:t>
            </a:r>
            <a:endParaRPr lang="en-US" dirty="0" smtClean="0"/>
          </a:p>
          <a:p>
            <a:pPr lvl="1"/>
            <a:endParaRPr lang="en-US" sz="1000" dirty="0" smtClean="0"/>
          </a:p>
          <a:p>
            <a:r>
              <a:rPr lang="en-US" cap="small" dirty="0" err="1" smtClean="0">
                <a:solidFill>
                  <a:srgbClr val="0000FF"/>
                </a:solidFill>
              </a:rPr>
              <a:t>NetRate</a:t>
            </a:r>
            <a:r>
              <a:rPr lang="en-US" cap="small" dirty="0" smtClean="0"/>
              <a:t> </a:t>
            </a:r>
            <a:r>
              <a:rPr lang="en-US" sz="1600" dirty="0" smtClean="0"/>
              <a:t>[Gomez-Rodriguez et al. 2011]</a:t>
            </a:r>
            <a:endParaRPr lang="en-US" sz="1600" cap="small" dirty="0" smtClean="0"/>
          </a:p>
          <a:p>
            <a:pPr lvl="1"/>
            <a:r>
              <a:rPr lang="en-US" dirty="0" smtClean="0"/>
              <a:t>input: observations of information cascades</a:t>
            </a:r>
          </a:p>
          <a:p>
            <a:pPr lvl="1"/>
            <a:r>
              <a:rPr lang="en-US" dirty="0" smtClean="0"/>
              <a:t>output: set of transmission rates maximizing the likelihood of the observations</a:t>
            </a:r>
          </a:p>
          <a:p>
            <a:pPr lvl="1"/>
            <a:r>
              <a:rPr lang="en-US" dirty="0" smtClean="0"/>
              <a:t>convex optimization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Cascades</a:t>
            </a:r>
            <a:endParaRPr lang="en-US" cap="small" dirty="0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32422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32422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332422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32422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32422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40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480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20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1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9850" y="198120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0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47850" y="50863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1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48050" y="50863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2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2050" y="50863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6050" y="5086350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624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81075" y="3495675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3495675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ight Arrow 20"/>
          <p:cNvSpPr/>
          <p:nvPr/>
        </p:nvSpPr>
        <p:spPr>
          <a:xfrm>
            <a:off x="1752600" y="3495675"/>
            <a:ext cx="762000" cy="1524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3495675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ight Arrow 22"/>
          <p:cNvSpPr/>
          <p:nvPr/>
        </p:nvSpPr>
        <p:spPr>
          <a:xfrm>
            <a:off x="3276600" y="3495675"/>
            <a:ext cx="762000" cy="1524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495675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Right Arrow 24"/>
          <p:cNvSpPr/>
          <p:nvPr/>
        </p:nvSpPr>
        <p:spPr>
          <a:xfrm>
            <a:off x="4800600" y="3495675"/>
            <a:ext cx="762000" cy="1524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1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6600" y="3495675"/>
            <a:ext cx="4667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ight Arrow 26"/>
          <p:cNvSpPr/>
          <p:nvPr/>
        </p:nvSpPr>
        <p:spPr>
          <a:xfrm>
            <a:off x="6324600" y="3495675"/>
            <a:ext cx="762000" cy="152400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914400" y="38100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0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0</a:t>
            </a:r>
            <a:r>
              <a:rPr lang="en-US" sz="2000" i="1" baseline="30000" dirty="0" smtClean="0">
                <a:latin typeface="Calibri" pitchFamily="34" charset="0"/>
              </a:rPr>
              <a:t>1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38400" y="3886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1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1</a:t>
            </a:r>
            <a:r>
              <a:rPr lang="en-US" sz="2000" i="1" baseline="30000" dirty="0" smtClean="0">
                <a:latin typeface="Calibri" pitchFamily="34" charset="0"/>
              </a:rPr>
              <a:t>1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62400" y="3886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2</a:t>
            </a:r>
            <a:r>
              <a:rPr lang="en-US" sz="2000" i="1" baseline="30000" dirty="0" smtClean="0">
                <a:latin typeface="Calibri" pitchFamily="34" charset="0"/>
              </a:rPr>
              <a:t>1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562600" y="3886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3</a:t>
            </a:r>
            <a:r>
              <a:rPr lang="en-US" sz="2000" i="1" baseline="30000" dirty="0" smtClean="0">
                <a:latin typeface="Calibri" pitchFamily="34" charset="0"/>
              </a:rPr>
              <a:t>1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86600" y="3886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4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4</a:t>
            </a:r>
            <a:r>
              <a:rPr lang="en-US" sz="2000" i="1" baseline="30000" dirty="0" smtClean="0">
                <a:latin typeface="Calibri" pitchFamily="34" charset="0"/>
              </a:rPr>
              <a:t>1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68626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2057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Right Arrow 34"/>
          <p:cNvSpPr/>
          <p:nvPr/>
        </p:nvSpPr>
        <p:spPr>
          <a:xfrm>
            <a:off x="2514600" y="2133600"/>
            <a:ext cx="762000" cy="1524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Arrow 36"/>
          <p:cNvSpPr/>
          <p:nvPr/>
        </p:nvSpPr>
        <p:spPr>
          <a:xfrm>
            <a:off x="5562600" y="5257800"/>
            <a:ext cx="762000" cy="1524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0574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5181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34290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1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5181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Right Arrow 41"/>
          <p:cNvSpPr/>
          <p:nvPr/>
        </p:nvSpPr>
        <p:spPr>
          <a:xfrm rot="3522089">
            <a:off x="3607357" y="2830013"/>
            <a:ext cx="762000" cy="1524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Arrow 42"/>
          <p:cNvSpPr/>
          <p:nvPr/>
        </p:nvSpPr>
        <p:spPr>
          <a:xfrm rot="3675826">
            <a:off x="4517193" y="4582287"/>
            <a:ext cx="762000" cy="1524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676400" y="25146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5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0</a:t>
            </a:r>
            <a:r>
              <a:rPr lang="en-US" sz="2000" i="1" baseline="30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0" y="25146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6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1</a:t>
            </a:r>
            <a:r>
              <a:rPr lang="en-US" sz="2000" i="1" baseline="30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95800" y="302889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2</a:t>
            </a:r>
            <a:r>
              <a:rPr lang="en-US" sz="2000" i="1" baseline="30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76800" y="56388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7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3</a:t>
            </a:r>
            <a:r>
              <a:rPr lang="en-US" sz="2000" i="1" baseline="30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324600" y="56388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8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4</a:t>
            </a:r>
            <a:r>
              <a:rPr lang="en-US" sz="2000" i="1" baseline="30000" dirty="0" smtClean="0">
                <a:latin typeface="Calibri" pitchFamily="34" charset="0"/>
              </a:rPr>
              <a:t>2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pic>
        <p:nvPicPr>
          <p:cNvPr id="68627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143125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" name="Right Arrow 49"/>
          <p:cNvSpPr/>
          <p:nvPr/>
        </p:nvSpPr>
        <p:spPr>
          <a:xfrm rot="7003931">
            <a:off x="5878238" y="2825845"/>
            <a:ext cx="762000" cy="152400"/>
          </a:xfrm>
          <a:prstGeom prst="rightArrow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3505200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14925" y="5267325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5257800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1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5257800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Right Arrow 54"/>
          <p:cNvSpPr/>
          <p:nvPr/>
        </p:nvSpPr>
        <p:spPr>
          <a:xfrm rot="7003931">
            <a:off x="5116238" y="4578445"/>
            <a:ext cx="762000" cy="152400"/>
          </a:xfrm>
          <a:prstGeom prst="rightArrow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 rot="10800000">
            <a:off x="4038600" y="5257800"/>
            <a:ext cx="762000" cy="152400"/>
          </a:xfrm>
          <a:prstGeom prst="rightArrow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 rot="10800000">
            <a:off x="2438400" y="5257800"/>
            <a:ext cx="762000" cy="152400"/>
          </a:xfrm>
          <a:prstGeom prst="rightArrow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6400800" y="25146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9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0</a:t>
            </a:r>
            <a:r>
              <a:rPr lang="en-US" sz="2000" i="1" baseline="30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172200" y="30480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1</a:t>
            </a:r>
            <a:r>
              <a:rPr lang="en-US" sz="2000" i="1" baseline="30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410200" y="48006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7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2</a:t>
            </a:r>
            <a:r>
              <a:rPr lang="en-US" sz="2000" i="1" baseline="30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276600" y="5638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10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3</a:t>
            </a:r>
            <a:r>
              <a:rPr lang="en-US" sz="2000" i="1" baseline="30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676400" y="5638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libri" pitchFamily="34" charset="0"/>
              </a:rPr>
              <a:t>(v</a:t>
            </a:r>
            <a:r>
              <a:rPr lang="en-US" sz="2000" i="1" baseline="-25000" dirty="0" smtClean="0">
                <a:latin typeface="Calibri" pitchFamily="34" charset="0"/>
              </a:rPr>
              <a:t>11</a:t>
            </a:r>
            <a:r>
              <a:rPr lang="en-US" sz="2000" i="1" dirty="0" smtClean="0">
                <a:latin typeface="Calibri" pitchFamily="34" charset="0"/>
              </a:rPr>
              <a:t>,t</a:t>
            </a:r>
            <a:r>
              <a:rPr lang="en-US" sz="2000" i="1" baseline="-25000" dirty="0" smtClean="0">
                <a:latin typeface="Calibri" pitchFamily="34" charset="0"/>
              </a:rPr>
              <a:t>4</a:t>
            </a:r>
            <a:r>
              <a:rPr lang="en-US" sz="2000" i="1" baseline="30000" dirty="0" smtClean="0">
                <a:latin typeface="Calibri" pitchFamily="34" charset="0"/>
              </a:rPr>
              <a:t>3</a:t>
            </a:r>
            <a:r>
              <a:rPr lang="en-US" sz="2000" i="1" dirty="0" smtClean="0">
                <a:latin typeface="Calibri" pitchFamily="34" charset="0"/>
              </a:rPr>
              <a:t>)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14801" y="838200"/>
            <a:ext cx="457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Given observations of a diffusion process, what can we infer about the underlying network?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5" grpId="0" animBg="1"/>
      <p:bldP spid="27" grpId="0" animBg="1"/>
      <p:bldP spid="29" grpId="0"/>
      <p:bldP spid="30" grpId="0"/>
      <p:bldP spid="31" grpId="0"/>
      <p:bldP spid="32" grpId="0"/>
      <p:bldP spid="33" grpId="0"/>
      <p:bldP spid="35" grpId="0" animBg="1"/>
      <p:bldP spid="37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50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Motivating Example</a:t>
            </a:r>
            <a:endParaRPr lang="en-US" cap="small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20800" y="1295400"/>
            <a:ext cx="6502400" cy="480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05000" y="60960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information diffusion in the Twitter following network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Previous Work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Major assumptions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diffusion process </a:t>
            </a:r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causal</a:t>
            </a:r>
            <a:r>
              <a:rPr lang="en-US" dirty="0"/>
              <a:t> </a:t>
            </a:r>
            <a:r>
              <a:rPr lang="en-US" dirty="0" smtClean="0"/>
              <a:t>(not </a:t>
            </a:r>
            <a:r>
              <a:rPr lang="en-US" dirty="0"/>
              <a:t>affected by events in the </a:t>
            </a:r>
            <a:r>
              <a:rPr lang="en-US" dirty="0" smtClean="0"/>
              <a:t>future)</a:t>
            </a:r>
          </a:p>
          <a:p>
            <a:pPr lvl="1"/>
            <a:r>
              <a:rPr lang="en-US" dirty="0" smtClean="0"/>
              <a:t>the diffusion process is </a:t>
            </a:r>
            <a:r>
              <a:rPr lang="en-US" dirty="0" smtClean="0">
                <a:solidFill>
                  <a:srgbClr val="0000FF"/>
                </a:solidFill>
              </a:rPr>
              <a:t>monotonic</a:t>
            </a:r>
            <a:r>
              <a:rPr lang="en-US" dirty="0" smtClean="0"/>
              <a:t> (can be infected at most once)</a:t>
            </a:r>
          </a:p>
          <a:p>
            <a:pPr lvl="1"/>
            <a:r>
              <a:rPr lang="en-US" dirty="0" smtClean="0"/>
              <a:t>infection events closer </a:t>
            </a:r>
            <a:r>
              <a:rPr lang="en-US" dirty="0"/>
              <a:t>in </a:t>
            </a:r>
            <a:r>
              <a:rPr lang="en-US" dirty="0">
                <a:solidFill>
                  <a:srgbClr val="0000FF"/>
                </a:solidFill>
              </a:rPr>
              <a:t>time</a:t>
            </a:r>
            <a:r>
              <a:rPr lang="en-US" dirty="0"/>
              <a:t> are more likely to be causally related (e.g., </a:t>
            </a:r>
            <a:r>
              <a:rPr lang="en-US" dirty="0" smtClean="0"/>
              <a:t>exponential, Rayleigh</a:t>
            </a:r>
            <a:r>
              <a:rPr lang="en-US" dirty="0"/>
              <a:t>, or power-law distribution</a:t>
            </a:r>
            <a:r>
              <a:rPr lang="en-US" dirty="0" smtClean="0"/>
              <a:t>)</a:t>
            </a:r>
          </a:p>
          <a:p>
            <a:endParaRPr lang="en-US" sz="1000" dirty="0"/>
          </a:p>
          <a:p>
            <a:r>
              <a:rPr lang="en-US" dirty="0" smtClean="0">
                <a:solidFill>
                  <a:srgbClr val="FF0000"/>
                </a:solidFill>
              </a:rPr>
              <a:t>Time-stamps are not sufficient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ost real-world diffusion processes are recurrent</a:t>
            </a:r>
          </a:p>
          <a:p>
            <a:pPr lvl="1"/>
            <a:r>
              <a:rPr lang="en-US" dirty="0" smtClean="0"/>
              <a:t>cascades are often a mixture of (geographically) local sub-cascades</a:t>
            </a:r>
          </a:p>
          <a:p>
            <a:pPr lvl="2"/>
            <a:r>
              <a:rPr lang="en-US" dirty="0" smtClean="0"/>
              <a:t>cannot tell them apart by just looking at time-stamps</a:t>
            </a:r>
          </a:p>
          <a:p>
            <a:pPr lvl="1"/>
            <a:r>
              <a:rPr lang="en-US" dirty="0" smtClean="0"/>
              <a:t>many other informative factors (e.g., language, pairwise similarity)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867400"/>
            <a:ext cx="773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Our work generalizes previous models to take these factors into account.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55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Problem Definition</a:t>
            </a:r>
            <a:endParaRPr lang="en-US" cap="small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Weighted, directed graph </a:t>
            </a:r>
            <a:r>
              <a:rPr lang="en-US" i="1" dirty="0" smtClean="0">
                <a:latin typeface="Cambria" pitchFamily="18" charset="0"/>
              </a:rPr>
              <a:t>G=(V, E)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known</a:t>
            </a:r>
            <a:r>
              <a:rPr lang="en-US" dirty="0" smtClean="0"/>
              <a:t>: node set </a:t>
            </a:r>
            <a:r>
              <a:rPr lang="en-US" i="1" dirty="0" smtClean="0">
                <a:latin typeface="Cambria" pitchFamily="18" charset="0"/>
              </a:rPr>
              <a:t>V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latin typeface="+mj-lt"/>
              </a:rPr>
              <a:t>unknown</a:t>
            </a:r>
            <a:r>
              <a:rPr lang="en-US" dirty="0" smtClean="0">
                <a:latin typeface="+mj-lt"/>
              </a:rPr>
              <a:t>: weighted edge set </a:t>
            </a:r>
            <a:r>
              <a:rPr lang="en-US" i="1" dirty="0" smtClean="0">
                <a:latin typeface="Cambria" pitchFamily="18" charset="0"/>
              </a:rPr>
              <a:t>E</a:t>
            </a:r>
            <a:endParaRPr lang="en-US" dirty="0" smtClean="0">
              <a:latin typeface="Cambria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+mj-lt"/>
              </a:rPr>
              <a:t>Observations</a:t>
            </a:r>
            <a:r>
              <a:rPr lang="en-US" dirty="0" smtClean="0">
                <a:latin typeface="+mj-lt"/>
              </a:rPr>
              <a:t>: generalized cascades </a:t>
            </a:r>
            <a:r>
              <a:rPr lang="en-US" dirty="0" smtClean="0">
                <a:latin typeface="Cambria" pitchFamily="18" charset="0"/>
              </a:rPr>
              <a:t>{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1</a:t>
            </a:r>
            <a:r>
              <a:rPr lang="en-US" dirty="0" smtClean="0">
                <a:latin typeface="Cambria" pitchFamily="18" charset="0"/>
                <a:cs typeface="Arial"/>
              </a:rPr>
              <a:t>,</a:t>
            </a:r>
            <a:r>
              <a:rPr lang="el-GR" dirty="0" smtClean="0">
                <a:latin typeface="Cambria" pitchFamily="18" charset="0"/>
                <a:cs typeface="Arial"/>
              </a:rPr>
              <a:t> 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2</a:t>
            </a:r>
            <a:r>
              <a:rPr lang="en-US" dirty="0" smtClean="0">
                <a:latin typeface="Cambria" pitchFamily="18" charset="0"/>
                <a:cs typeface="Arial"/>
              </a:rPr>
              <a:t>,…,</a:t>
            </a:r>
            <a:r>
              <a:rPr lang="el-GR" dirty="0" smtClean="0">
                <a:latin typeface="Cambria" pitchFamily="18" charset="0"/>
                <a:cs typeface="Arial"/>
              </a:rPr>
              <a:t> 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M</a:t>
            </a:r>
            <a:r>
              <a:rPr lang="en-US" dirty="0" smtClean="0">
                <a:latin typeface="Cambria" pitchFamily="18" charset="0"/>
              </a:rPr>
              <a:t>}</a:t>
            </a:r>
            <a:endParaRPr lang="en-US" dirty="0">
              <a:latin typeface="Cambria" pitchFamily="18" charset="0"/>
            </a:endParaRP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1219200" y="4486275"/>
          <a:ext cx="311150" cy="439737"/>
        </p:xfrm>
        <a:graphic>
          <a:graphicData uri="http://schemas.openxmlformats.org/presentationml/2006/ole">
            <p:oleObj spid="_x0000_s53250" name="Visio" r:id="rId3" imgW="310865" imgH="440055" progId="Visio.Drawing.11">
              <p:link updateAutomatic="1"/>
            </p:oleObj>
          </a:graphicData>
        </a:graphic>
      </p:graphicFrame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4638675"/>
            <a:ext cx="7524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43150" y="4638675"/>
            <a:ext cx="1238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81400" y="4600575"/>
            <a:ext cx="1238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19650" y="4600575"/>
            <a:ext cx="12763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6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0" y="4600575"/>
            <a:ext cx="13716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2362200" y="3533775"/>
          <a:ext cx="311150" cy="439737"/>
        </p:xfrm>
        <a:graphic>
          <a:graphicData uri="http://schemas.openxmlformats.org/presentationml/2006/ole">
            <p:oleObj spid="_x0000_s53257" name="Visio" r:id="rId9" imgW="310865" imgH="440055" progId="Visio.Drawing.11">
              <p:link updateAutomatic="1"/>
            </p:oleObj>
          </a:graphicData>
        </a:graphic>
      </p:graphicFrame>
      <p:pic>
        <p:nvPicPr>
          <p:cNvPr id="53258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19400" y="3686175"/>
            <a:ext cx="75247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60" name="Picture 1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562350" y="3762375"/>
            <a:ext cx="8572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63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62600" y="5591175"/>
            <a:ext cx="1219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64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81800" y="5591175"/>
            <a:ext cx="1295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3429000" y="3362265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0000FF"/>
                </a:solidFill>
              </a:rPr>
              <a:t>957BenFM</a:t>
            </a:r>
          </a:p>
          <a:p>
            <a:r>
              <a:rPr lang="en-US" sz="1000" b="1" dirty="0" smtClean="0">
                <a:solidFill>
                  <a:srgbClr val="0000FF"/>
                </a:solidFill>
              </a:rPr>
              <a:t>#</a:t>
            </a:r>
            <a:r>
              <a:rPr lang="en-US" sz="1000" b="1" dirty="0" err="1" smtClean="0">
                <a:solidFill>
                  <a:srgbClr val="0000FF"/>
                </a:solidFill>
              </a:rPr>
              <a:t>ladygaga</a:t>
            </a:r>
            <a:r>
              <a:rPr lang="en-US" sz="1000" b="1" dirty="0" smtClean="0">
                <a:solidFill>
                  <a:srgbClr val="0000FF"/>
                </a:solidFill>
              </a:rPr>
              <a:t> always rocks…</a:t>
            </a:r>
            <a:endParaRPr lang="en-US" sz="1000" b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19600" y="4124265"/>
            <a:ext cx="190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0000FF"/>
                </a:solidFill>
              </a:rPr>
              <a:t>2frog</a:t>
            </a:r>
          </a:p>
          <a:p>
            <a:r>
              <a:rPr lang="en-US" sz="1000" b="1" dirty="0" smtClean="0">
                <a:solidFill>
                  <a:srgbClr val="0000FF"/>
                </a:solidFill>
              </a:rPr>
              <a:t>#</a:t>
            </a:r>
            <a:r>
              <a:rPr lang="en-US" sz="1000" b="1" dirty="0" err="1" smtClean="0">
                <a:solidFill>
                  <a:srgbClr val="0000FF"/>
                </a:solidFill>
              </a:rPr>
              <a:t>ladygaga</a:t>
            </a:r>
            <a:r>
              <a:rPr lang="en-US" sz="1000" b="1" dirty="0" smtClean="0">
                <a:solidFill>
                  <a:srgbClr val="0000FF"/>
                </a:solidFill>
              </a:rPr>
              <a:t> </a:t>
            </a:r>
            <a:r>
              <a:rPr lang="en-US" sz="1000" b="1" dirty="0" err="1" smtClean="0">
                <a:solidFill>
                  <a:srgbClr val="0000FF"/>
                </a:solidFill>
              </a:rPr>
              <a:t>bella</a:t>
            </a:r>
            <a:r>
              <a:rPr lang="en-US" sz="1000" b="1" dirty="0" smtClean="0">
                <a:solidFill>
                  <a:srgbClr val="0000FF"/>
                </a:solidFill>
              </a:rPr>
              <a:t> canzone…</a:t>
            </a:r>
            <a:endParaRPr lang="en-US" sz="1000" b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9200" y="5210175"/>
            <a:ext cx="1447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solidFill>
                  <a:srgbClr val="FF6600"/>
                </a:solidFill>
              </a:rPr>
              <a:t>AbbeyResort</a:t>
            </a:r>
            <a:endParaRPr lang="en-US" sz="1000" b="1" dirty="0" smtClean="0">
              <a:solidFill>
                <a:srgbClr val="FF6600"/>
              </a:solidFill>
            </a:endParaRPr>
          </a:p>
          <a:p>
            <a:r>
              <a:rPr lang="en-US" sz="1000" b="1" dirty="0" smtClean="0">
                <a:solidFill>
                  <a:srgbClr val="FF6600"/>
                </a:solidFill>
              </a:rPr>
              <a:t>#</a:t>
            </a:r>
            <a:r>
              <a:rPr lang="en-US" sz="1000" b="1" dirty="0" err="1" smtClean="0">
                <a:solidFill>
                  <a:srgbClr val="FF6600"/>
                </a:solidFill>
              </a:rPr>
              <a:t>followfriday</a:t>
            </a:r>
            <a:r>
              <a:rPr lang="en-US" sz="1000" b="1" dirty="0" smtClean="0">
                <a:solidFill>
                  <a:srgbClr val="FF6600"/>
                </a:solidFill>
              </a:rPr>
              <a:t> </a:t>
            </a:r>
          </a:p>
          <a:p>
            <a:r>
              <a:rPr lang="en-US" sz="1000" b="1" dirty="0" smtClean="0">
                <a:solidFill>
                  <a:srgbClr val="FF6600"/>
                </a:solidFill>
              </a:rPr>
              <a:t>see you all tonight…</a:t>
            </a:r>
            <a:endParaRPr lang="en-US" sz="1000" b="1" dirty="0">
              <a:solidFill>
                <a:srgbClr val="FF66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7000" y="5210175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solidFill>
                  <a:srgbClr val="FF6600"/>
                </a:solidFill>
              </a:rPr>
              <a:t>figmentations</a:t>
            </a:r>
            <a:endParaRPr lang="en-US" sz="1000" b="1" dirty="0" smtClean="0">
              <a:solidFill>
                <a:srgbClr val="FF6600"/>
              </a:solidFill>
            </a:endParaRPr>
          </a:p>
          <a:p>
            <a:r>
              <a:rPr lang="en-US" sz="1000" b="1" dirty="0" smtClean="0">
                <a:solidFill>
                  <a:srgbClr val="FF6600"/>
                </a:solidFill>
              </a:rPr>
              <a:t>#</a:t>
            </a:r>
            <a:r>
              <a:rPr lang="en-US" sz="1000" b="1" dirty="0" err="1" smtClean="0">
                <a:solidFill>
                  <a:srgbClr val="FF6600"/>
                </a:solidFill>
              </a:rPr>
              <a:t>followfriday</a:t>
            </a:r>
            <a:r>
              <a:rPr lang="en-US" sz="1000" b="1" dirty="0" smtClean="0">
                <a:solidFill>
                  <a:srgbClr val="FF6600"/>
                </a:solidFill>
              </a:rPr>
              <a:t> </a:t>
            </a:r>
          </a:p>
          <a:p>
            <a:r>
              <a:rPr lang="en-US" sz="1000" b="1" dirty="0" smtClean="0">
                <a:solidFill>
                  <a:srgbClr val="FF6600"/>
                </a:solidFill>
              </a:rPr>
              <a:t>cannot wait…</a:t>
            </a:r>
            <a:endParaRPr lang="en-US" sz="1000" b="1" dirty="0">
              <a:solidFill>
                <a:srgbClr val="FF66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62400" y="5210175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FF6600"/>
                </a:solidFill>
              </a:rPr>
              <a:t>2frog</a:t>
            </a:r>
          </a:p>
          <a:p>
            <a:r>
              <a:rPr lang="en-US" sz="1000" b="1" dirty="0" smtClean="0">
                <a:solidFill>
                  <a:srgbClr val="FF6600"/>
                </a:solidFill>
              </a:rPr>
              <a:t>#</a:t>
            </a:r>
            <a:r>
              <a:rPr lang="en-US" sz="1000" b="1" dirty="0" err="1" smtClean="0">
                <a:solidFill>
                  <a:srgbClr val="FF6600"/>
                </a:solidFill>
              </a:rPr>
              <a:t>followfriday</a:t>
            </a:r>
            <a:r>
              <a:rPr lang="en-US" sz="1000" b="1" dirty="0" smtClean="0">
                <a:solidFill>
                  <a:srgbClr val="FF6600"/>
                </a:solidFill>
              </a:rPr>
              <a:t> </a:t>
            </a:r>
          </a:p>
          <a:p>
            <a:r>
              <a:rPr lang="zh-CN" altLang="en-US" sz="1000" b="1" dirty="0" smtClean="0">
                <a:solidFill>
                  <a:srgbClr val="FF6600"/>
                </a:solidFill>
                <a:latin typeface="楷体" pitchFamily="49" charset="-122"/>
                <a:ea typeface="楷体" pitchFamily="49" charset="-122"/>
              </a:rPr>
              <a:t>周五活动计划</a:t>
            </a:r>
            <a:r>
              <a:rPr lang="en-US" sz="1000" b="1" dirty="0" smtClean="0">
                <a:solidFill>
                  <a:srgbClr val="FF6600"/>
                </a:solidFill>
              </a:rPr>
              <a:t>…</a:t>
            </a:r>
            <a:endParaRPr lang="en-US" sz="1000" b="1" dirty="0">
              <a:solidFill>
                <a:srgbClr val="FF6600"/>
              </a:solidFill>
            </a:endParaRPr>
          </a:p>
        </p:txBody>
      </p:sp>
      <p:pic>
        <p:nvPicPr>
          <p:cNvPr id="53262" name="Picture 14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19600" y="5057775"/>
            <a:ext cx="10953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0175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Problem Definition</a:t>
            </a:r>
            <a:endParaRPr lang="en-US" cap="small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</a:t>
            </a:r>
          </a:p>
          <a:p>
            <a:pPr lvl="1"/>
            <a:r>
              <a:rPr lang="en-US" dirty="0" smtClean="0"/>
              <a:t>set of vertices </a:t>
            </a:r>
            <a:r>
              <a:rPr lang="en-US" i="1" dirty="0" smtClean="0">
                <a:latin typeface="Cambria" pitchFamily="18" charset="0"/>
              </a:rPr>
              <a:t>V</a:t>
            </a:r>
            <a:endParaRPr lang="en-US" dirty="0" smtClean="0"/>
          </a:p>
          <a:p>
            <a:pPr lvl="1"/>
            <a:r>
              <a:rPr lang="en-US" dirty="0" smtClean="0"/>
              <a:t>set of generalized cascades </a:t>
            </a:r>
            <a:r>
              <a:rPr lang="en-US" dirty="0" smtClean="0">
                <a:latin typeface="Cambria" pitchFamily="18" charset="0"/>
              </a:rPr>
              <a:t>{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1</a:t>
            </a:r>
            <a:r>
              <a:rPr lang="en-US" dirty="0" smtClean="0">
                <a:latin typeface="Cambria" pitchFamily="18" charset="0"/>
                <a:cs typeface="Arial"/>
              </a:rPr>
              <a:t>,</a:t>
            </a:r>
            <a:r>
              <a:rPr lang="el-GR" dirty="0" smtClean="0">
                <a:latin typeface="Cambria" pitchFamily="18" charset="0"/>
                <a:cs typeface="Arial"/>
              </a:rPr>
              <a:t> 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2</a:t>
            </a:r>
            <a:r>
              <a:rPr lang="en-US" dirty="0" smtClean="0">
                <a:latin typeface="Cambria" pitchFamily="18" charset="0"/>
                <a:cs typeface="Arial"/>
              </a:rPr>
              <a:t>,…,</a:t>
            </a:r>
            <a:r>
              <a:rPr lang="el-GR" dirty="0" smtClean="0">
                <a:latin typeface="Cambria" pitchFamily="18" charset="0"/>
                <a:cs typeface="Arial"/>
              </a:rPr>
              <a:t> 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M</a:t>
            </a:r>
            <a:r>
              <a:rPr lang="en-US" dirty="0" smtClean="0">
                <a:latin typeface="Cambria" pitchFamily="18" charset="0"/>
              </a:rPr>
              <a:t>}</a:t>
            </a:r>
          </a:p>
          <a:p>
            <a:pPr lvl="1"/>
            <a:r>
              <a:rPr lang="en-US" dirty="0" smtClean="0"/>
              <a:t>generative probabilistic model (</a:t>
            </a:r>
            <a:r>
              <a:rPr lang="en-US" dirty="0" smtClean="0">
                <a:solidFill>
                  <a:srgbClr val="0000FF"/>
                </a:solidFill>
              </a:rPr>
              <a:t>feature-enhanced</a:t>
            </a:r>
            <a:r>
              <a:rPr lang="en-US" dirty="0" smtClean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+mj-lt"/>
              </a:rPr>
              <a:t>Goal</a:t>
            </a:r>
            <a:r>
              <a:rPr lang="en-US" dirty="0" smtClean="0">
                <a:latin typeface="+mj-lt"/>
              </a:rPr>
              <a:t>: find the most likely adjacency matrix of transmission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          rates </a:t>
            </a:r>
            <a:r>
              <a:rPr lang="en-US" b="1" dirty="0" smtClean="0">
                <a:latin typeface="Cambria" pitchFamily="18" charset="0"/>
              </a:rPr>
              <a:t>A</a:t>
            </a:r>
            <a:r>
              <a:rPr lang="en-US" dirty="0" smtClean="0">
                <a:latin typeface="Cambria" pitchFamily="18" charset="0"/>
              </a:rPr>
              <a:t>={</a:t>
            </a:r>
            <a:r>
              <a:rPr lang="el-GR" i="1" dirty="0" smtClean="0">
                <a:latin typeface="Cambria" pitchFamily="18" charset="0"/>
                <a:cs typeface="Arial"/>
              </a:rPr>
              <a:t>α</a:t>
            </a:r>
            <a:r>
              <a:rPr lang="en-US" i="1" baseline="-25000" dirty="0" err="1" smtClean="0">
                <a:latin typeface="Cambria" pitchFamily="18" charset="0"/>
                <a:cs typeface="Arial"/>
              </a:rPr>
              <a:t>jk</a:t>
            </a:r>
            <a:r>
              <a:rPr lang="en-US" dirty="0" err="1" smtClean="0">
                <a:latin typeface="Cambria" pitchFamily="18" charset="0"/>
              </a:rPr>
              <a:t>|</a:t>
            </a:r>
            <a:r>
              <a:rPr lang="en-US" i="1" dirty="0" err="1" smtClean="0">
                <a:latin typeface="Cambria" pitchFamily="18" charset="0"/>
              </a:rPr>
              <a:t>j,k</a:t>
            </a:r>
            <a:r>
              <a:rPr lang="en-US" dirty="0" err="1" smtClean="0">
                <a:latin typeface="Cambria" pitchFamily="18" charset="0"/>
                <a:sym typeface="Symbol"/>
              </a:rPr>
              <a:t></a:t>
            </a:r>
            <a:r>
              <a:rPr lang="en-US" i="1" dirty="0" err="1" smtClean="0">
                <a:latin typeface="Cambria" pitchFamily="18" charset="0"/>
                <a:sym typeface="Symbol"/>
              </a:rPr>
              <a:t>V,j</a:t>
            </a:r>
            <a:r>
              <a:rPr lang="en-US" dirty="0" err="1" smtClean="0">
                <a:latin typeface="Cambria" pitchFamily="18" charset="0"/>
                <a:sym typeface="Symbol"/>
              </a:rPr>
              <a:t></a:t>
            </a:r>
            <a:r>
              <a:rPr lang="en-US" i="1" dirty="0" err="1" smtClean="0">
                <a:latin typeface="Cambria" pitchFamily="18" charset="0"/>
                <a:sym typeface="Symbol"/>
              </a:rPr>
              <a:t>k</a:t>
            </a:r>
            <a:r>
              <a:rPr lang="en-US" dirty="0" smtClean="0">
                <a:latin typeface="Cambria" pitchFamily="18" charset="0"/>
              </a:rPr>
              <a:t>}</a:t>
            </a:r>
          </a:p>
        </p:txBody>
      </p:sp>
      <p:pic>
        <p:nvPicPr>
          <p:cNvPr id="6247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0050" y="4191000"/>
            <a:ext cx="455295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181600" y="61722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latent network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763869"/>
            <a:ext cx="2172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observed cascades</a:t>
            </a:r>
          </a:p>
          <a:p>
            <a:r>
              <a:rPr lang="en-US" dirty="0" smtClean="0">
                <a:latin typeface="Cambria" pitchFamily="18" charset="0"/>
              </a:rPr>
              <a:t>{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1</a:t>
            </a:r>
            <a:r>
              <a:rPr lang="en-US" dirty="0" smtClean="0">
                <a:latin typeface="Cambria" pitchFamily="18" charset="0"/>
                <a:cs typeface="Arial"/>
              </a:rPr>
              <a:t>,</a:t>
            </a:r>
            <a:r>
              <a:rPr lang="el-GR" dirty="0" smtClean="0">
                <a:latin typeface="Cambria" pitchFamily="18" charset="0"/>
                <a:cs typeface="Arial"/>
              </a:rPr>
              <a:t> 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2</a:t>
            </a:r>
            <a:r>
              <a:rPr lang="en-US" dirty="0" smtClean="0">
                <a:latin typeface="Cambria" pitchFamily="18" charset="0"/>
                <a:cs typeface="Arial"/>
              </a:rPr>
              <a:t>,…,</a:t>
            </a:r>
            <a:r>
              <a:rPr lang="el-GR" dirty="0" smtClean="0">
                <a:latin typeface="Cambria" pitchFamily="18" charset="0"/>
                <a:cs typeface="Arial"/>
              </a:rPr>
              <a:t> </a:t>
            </a:r>
            <a:r>
              <a:rPr lang="el-GR" i="1" dirty="0" smtClean="0">
                <a:latin typeface="Cambria" pitchFamily="18" charset="0"/>
                <a:cs typeface="Arial"/>
              </a:rPr>
              <a:t>π</a:t>
            </a:r>
            <a:r>
              <a:rPr lang="en-US" i="1" baseline="30000" dirty="0" smtClean="0">
                <a:latin typeface="Cambria" pitchFamily="18" charset="0"/>
                <a:cs typeface="Arial"/>
              </a:rPr>
              <a:t>M</a:t>
            </a:r>
            <a:r>
              <a:rPr lang="en-US" dirty="0" smtClean="0">
                <a:latin typeface="Cambria" pitchFamily="18" charset="0"/>
              </a:rPr>
              <a:t>}</a:t>
            </a:r>
            <a:endParaRPr lang="en-US" dirty="0" smtClean="0"/>
          </a:p>
        </p:txBody>
      </p:sp>
      <p:sp>
        <p:nvSpPr>
          <p:cNvPr id="7" name="Right Arrow 6"/>
          <p:cNvSpPr/>
          <p:nvPr/>
        </p:nvSpPr>
        <p:spPr>
          <a:xfrm>
            <a:off x="2971800" y="4800600"/>
            <a:ext cx="8382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1753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1410</TotalTime>
  <Words>1093</Words>
  <Application>Microsoft Office PowerPoint</Application>
  <PresentationFormat>On-screen Show (4:3)</PresentationFormat>
  <Paragraphs>390</Paragraphs>
  <Slides>21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Clarity</vt:lpstr>
      <vt:lpstr>绘图1\绘图\~页-1\Sheet.10</vt:lpstr>
      <vt:lpstr>绘图1\绘图\~页-1\Sheet.11</vt:lpstr>
      <vt:lpstr>Feature-Enhanced Probabilistic Models for Diffusion Network Inference</vt:lpstr>
      <vt:lpstr>Background</vt:lpstr>
      <vt:lpstr>Background</vt:lpstr>
      <vt:lpstr>Network Inference</vt:lpstr>
      <vt:lpstr>Cascades</vt:lpstr>
      <vt:lpstr>Motivating Example</vt:lpstr>
      <vt:lpstr>Previous Work</vt:lpstr>
      <vt:lpstr>Problem Definition</vt:lpstr>
      <vt:lpstr>Problem Definition</vt:lpstr>
      <vt:lpstr>Feature-Enhanced Model</vt:lpstr>
      <vt:lpstr>Feature-Enhanced Model</vt:lpstr>
      <vt:lpstr>Generative Model</vt:lpstr>
      <vt:lpstr>Optimization Framework</vt:lpstr>
      <vt:lpstr>Experimental Setup</vt:lpstr>
      <vt:lpstr>Experimental Setup</vt:lpstr>
      <vt:lpstr>Performance Comparison</vt:lpstr>
      <vt:lpstr>Performance Comparison</vt:lpstr>
      <vt:lpstr>Performance Comparison</vt:lpstr>
      <vt:lpstr>Performance Comparison</vt:lpstr>
      <vt:lpstr>Conclusion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</dc:creator>
  <cp:lastModifiedBy>Laura</cp:lastModifiedBy>
  <cp:revision>273</cp:revision>
  <dcterms:created xsi:type="dcterms:W3CDTF">2012-07-27T15:39:22Z</dcterms:created>
  <dcterms:modified xsi:type="dcterms:W3CDTF">2012-09-24T03:52:25Z</dcterms:modified>
</cp:coreProperties>
</file>