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2" r:id="rId11"/>
    <p:sldId id="264" r:id="rId12"/>
    <p:sldId id="266" r:id="rId13"/>
    <p:sldId id="273" r:id="rId14"/>
    <p:sldId id="267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2" autoAdjust="0"/>
    <p:restoredTop sz="80986" autoAdjust="0"/>
  </p:normalViewPr>
  <p:slideViewPr>
    <p:cSldViewPr>
      <p:cViewPr varScale="1">
        <p:scale>
          <a:sx n="91" d="100"/>
          <a:sy n="91" d="100"/>
        </p:scale>
        <p:origin x="-15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98855-86C6-47BC-89DF-B3E587F39D3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87398-BE79-42E9-8942-0B8807FD3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95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KW" TargetMode="External"/><Relationship Id="rId13" Type="http://schemas.openxmlformats.org/officeDocument/2006/relationships/hyperlink" Target="http://en.wikipedia.org/wiki/Torque" TargetMode="External"/><Relationship Id="rId3" Type="http://schemas.openxmlformats.org/officeDocument/2006/relationships/hyperlink" Target="http://en.wikipedia.org/wiki/Electric_motor" TargetMode="External"/><Relationship Id="rId7" Type="http://schemas.openxmlformats.org/officeDocument/2006/relationships/hyperlink" Target="http://en.wikipedia.org/wiki/Lithium-ion" TargetMode="External"/><Relationship Id="rId12" Type="http://schemas.openxmlformats.org/officeDocument/2006/relationships/hyperlink" Target="http://en.wikipedia.org/wiki/Horsepower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Joule" TargetMode="External"/><Relationship Id="rId11" Type="http://schemas.openxmlformats.org/officeDocument/2006/relationships/hyperlink" Target="http://en.wikipedia.org/wiki/Kilowatt" TargetMode="External"/><Relationship Id="rId5" Type="http://schemas.openxmlformats.org/officeDocument/2006/relationships/hyperlink" Target="http://en.wikipedia.org/wiki/Watt-hour" TargetMode="External"/><Relationship Id="rId10" Type="http://schemas.openxmlformats.org/officeDocument/2006/relationships/hyperlink" Target="http://en.wikipedia.org/wiki/Flex-fuel" TargetMode="External"/><Relationship Id="rId4" Type="http://schemas.openxmlformats.org/officeDocument/2006/relationships/hyperlink" Target="http://en.wikipedia.org/wiki/Chevrolet_Equinox_Fuel_Cell" TargetMode="External"/><Relationship Id="rId9" Type="http://schemas.openxmlformats.org/officeDocument/2006/relationships/hyperlink" Target="http://en.wikipedia.org/wiki/Turbocharge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 watt – hour capacitor, 50 000 watt hour battery</a:t>
            </a:r>
          </a:p>
          <a:p>
            <a:r>
              <a:rPr lang="en-US" dirty="0" smtClean="0"/>
              <a:t>Nissan leaf 24 000 watt hour</a:t>
            </a:r>
          </a:p>
          <a:p>
            <a:r>
              <a:rPr lang="en-US" dirty="0" smtClean="0"/>
              <a:t>Tesla 54</a:t>
            </a:r>
            <a:r>
              <a:rPr lang="en-US" baseline="0" dirty="0" smtClean="0"/>
              <a:t> 000 watt hour</a:t>
            </a:r>
            <a:endParaRPr lang="en-US" baseline="0" dirty="0"/>
          </a:p>
          <a:p>
            <a:endParaRPr lang="en-US" baseline="0" dirty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7398-BE79-42E9-8942-0B8807FD35F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7398-BE79-42E9-8942-0B8807FD35F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dirty="0" smtClean="0"/>
              <a:t>The Volt concept car became the first application of the E-Flex (</a:t>
            </a:r>
            <a:r>
              <a:rPr lang="en-US" sz="1100" dirty="0" err="1" smtClean="0"/>
              <a:t>Voltec</a:t>
            </a:r>
            <a:r>
              <a:rPr lang="en-US" sz="1100" dirty="0" smtClean="0"/>
              <a:t>) drive system with a combination of an </a:t>
            </a:r>
            <a:r>
              <a:rPr lang="en-US" sz="1100" dirty="0" smtClean="0">
                <a:hlinkClick r:id="rId3" tooltip="Electric motor"/>
              </a:rPr>
              <a:t>electric motor</a:t>
            </a:r>
            <a:r>
              <a:rPr lang="en-US" sz="1100" dirty="0" smtClean="0"/>
              <a:t>, the same used in the </a:t>
            </a:r>
            <a:r>
              <a:rPr lang="en-US" sz="1100" dirty="0" smtClean="0">
                <a:hlinkClick r:id="rId4" tooltip="Chevrolet Equinox Fuel Cell"/>
              </a:rPr>
              <a:t>Chevrolet Equinox Fuel Cell</a:t>
            </a:r>
            <a:r>
              <a:rPr lang="en-US" sz="1100" dirty="0" smtClean="0"/>
              <a:t>, a 16 </a:t>
            </a:r>
            <a:r>
              <a:rPr lang="en-US" sz="1100" dirty="0" smtClean="0">
                <a:hlinkClick r:id="rId5" tooltip="Watt-hour"/>
              </a:rPr>
              <a:t>kWh</a:t>
            </a:r>
            <a:r>
              <a:rPr lang="en-US" sz="1100" dirty="0" smtClean="0"/>
              <a:t> (58 </a:t>
            </a:r>
            <a:r>
              <a:rPr lang="en-US" sz="1100" dirty="0" smtClean="0">
                <a:hlinkClick r:id="rId6" tooltip="Joule"/>
              </a:rPr>
              <a:t>MJ</a:t>
            </a:r>
            <a:r>
              <a:rPr lang="en-US" sz="1100" dirty="0" smtClean="0"/>
              <a:t>) </a:t>
            </a:r>
            <a:r>
              <a:rPr lang="en-US" sz="1100" dirty="0" smtClean="0">
                <a:hlinkClick r:id="rId7" tooltip="Lithium-ion"/>
              </a:rPr>
              <a:t>lithium-</a:t>
            </a:r>
            <a:r>
              <a:rPr lang="en-US" sz="1100" dirty="0" err="1" smtClean="0">
                <a:hlinkClick r:id="rId7" tooltip="Lithium-ion"/>
              </a:rPr>
              <a:t>ion</a:t>
            </a:r>
            <a:r>
              <a:rPr lang="en-US" sz="1100" dirty="0" err="1" smtClean="0"/>
              <a:t>battery</a:t>
            </a:r>
            <a:r>
              <a:rPr lang="en-US" sz="1100" dirty="0" smtClean="0"/>
              <a:t> pack with 136 </a:t>
            </a:r>
            <a:r>
              <a:rPr lang="en-US" sz="1100" dirty="0" smtClean="0">
                <a:hlinkClick r:id="rId8" tooltip="KW"/>
              </a:rPr>
              <a:t>kW</a:t>
            </a:r>
            <a:r>
              <a:rPr lang="en-US" sz="1100" dirty="0" smtClean="0"/>
              <a:t> of peak power, and a </a:t>
            </a:r>
            <a:r>
              <a:rPr lang="en-US" sz="1100" dirty="0" err="1" smtClean="0"/>
              <a:t>genset</a:t>
            </a:r>
            <a:r>
              <a:rPr lang="en-US" sz="1100" dirty="0" smtClean="0"/>
              <a:t> consisting of a small 1.0 L, 3-cylinder </a:t>
            </a:r>
            <a:r>
              <a:rPr lang="en-US" sz="1100" dirty="0" smtClean="0">
                <a:hlinkClick r:id="rId9" tooltip="Turbocharger"/>
              </a:rPr>
              <a:t>turbocharged</a:t>
            </a:r>
            <a:r>
              <a:rPr lang="en-US" sz="1100" dirty="0" smtClean="0"/>
              <a:t> </a:t>
            </a:r>
            <a:r>
              <a:rPr lang="en-US" sz="1100" dirty="0" smtClean="0">
                <a:hlinkClick r:id="rId10" tooltip="Flex-fuel"/>
              </a:rPr>
              <a:t>flex-fuel</a:t>
            </a:r>
            <a:r>
              <a:rPr lang="en-US" sz="1100" dirty="0" smtClean="0"/>
              <a:t> capable engine linked to a 53 </a:t>
            </a:r>
            <a:r>
              <a:rPr lang="en-US" sz="1100" dirty="0" smtClean="0">
                <a:hlinkClick r:id="rId11" tooltip="Kilowatt"/>
              </a:rPr>
              <a:t>kW</a:t>
            </a:r>
            <a:r>
              <a:rPr lang="en-US" sz="1100" dirty="0" smtClean="0"/>
              <a:t> (71 </a:t>
            </a:r>
            <a:r>
              <a:rPr lang="en-US" sz="1100" dirty="0" smtClean="0">
                <a:hlinkClick r:id="rId12" tooltip="Horsepower"/>
              </a:rPr>
              <a:t>hp</a:t>
            </a:r>
            <a:r>
              <a:rPr lang="en-US" sz="1100" dirty="0" smtClean="0"/>
              <a:t>) generator. General Motors called this </a:t>
            </a:r>
            <a:r>
              <a:rPr lang="en-US" sz="1100" dirty="0" err="1" smtClean="0"/>
              <a:t>genset</a:t>
            </a:r>
            <a:r>
              <a:rPr lang="en-US" sz="1100" dirty="0" smtClean="0"/>
              <a:t> an electric vehicle (EV) range extender. The vehicle was propelled by an electric motor with a peak output of 120 kW (160 hp) delivering 236 lb-ft (320 N-m) of motoring </a:t>
            </a:r>
            <a:r>
              <a:rPr lang="en-US" sz="1100" dirty="0" smtClean="0">
                <a:hlinkClick r:id="rId13" tooltip="Torque"/>
              </a:rPr>
              <a:t>torque</a:t>
            </a:r>
            <a:r>
              <a:rPr lang="en-US" sz="1100" dirty="0" smtClean="0"/>
              <a:t>. The concept car featured several advanced materials from GE Automotive Plastics which allowed GM to reduce the vehicle weight up to 50 percent.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3C7B-9F02-41FB-B841-8B9877AD366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059C-7B03-4896-92AD-D5D9966D9D4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ACE-A7BE-46FC-A4D1-CBCE1B3BCE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059C-7B03-4896-92AD-D5D9966D9D4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ACE-A7BE-46FC-A4D1-CBCE1B3BC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059C-7B03-4896-92AD-D5D9966D9D4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ACE-A7BE-46FC-A4D1-CBCE1B3BC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059C-7B03-4896-92AD-D5D9966D9D4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ACE-A7BE-46FC-A4D1-CBCE1B3BC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059C-7B03-4896-92AD-D5D9966D9D4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ACE-A7BE-46FC-A4D1-CBCE1B3BCE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059C-7B03-4896-92AD-D5D9966D9D4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ACE-A7BE-46FC-A4D1-CBCE1B3BC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059C-7B03-4896-92AD-D5D9966D9D4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ACE-A7BE-46FC-A4D1-CBCE1B3BCE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059C-7B03-4896-92AD-D5D9966D9D4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ACE-A7BE-46FC-A4D1-CBCE1B3BC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059C-7B03-4896-92AD-D5D9966D9D4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ACE-A7BE-46FC-A4D1-CBCE1B3BC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059C-7B03-4896-92AD-D5D9966D9D4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ACE-A7BE-46FC-A4D1-CBCE1B3BCE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059C-7B03-4896-92AD-D5D9966D9D4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BACE-A7BE-46FC-A4D1-CBCE1B3BC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6C6059C-7B03-4896-92AD-D5D9966D9D4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D1BBACE-A7BE-46FC-A4D1-CBCE1B3BC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hargeca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543800" cy="1927225"/>
          </a:xfrm>
        </p:spPr>
        <p:txBody>
          <a:bodyPr/>
          <a:lstStyle/>
          <a:p>
            <a:r>
              <a:rPr lang="en-US" sz="3600" dirty="0" smtClean="0"/>
              <a:t>Learning Policies For Battery Usage Optimization in Electric Vehicles</a:t>
            </a:r>
            <a:endParaRPr lang="en-US" sz="3600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0104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Stefano </a:t>
            </a:r>
            <a:r>
              <a:rPr lang="en-US" sz="2800" dirty="0" err="1" smtClean="0">
                <a:solidFill>
                  <a:schemeClr val="tx1"/>
                </a:solidFill>
              </a:rPr>
              <a:t>Ermon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ECML-PKDD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September 2012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algn="r">
              <a:lnSpc>
                <a:spcPct val="80000"/>
              </a:lnSpc>
            </a:pPr>
            <a:r>
              <a:rPr lang="en-US" sz="2000" dirty="0" smtClean="0">
                <a:solidFill>
                  <a:srgbClr val="898989"/>
                </a:solidFill>
              </a:rPr>
              <a:t>Joint work with </a:t>
            </a:r>
            <a:r>
              <a:rPr lang="en-US" sz="2000" dirty="0" err="1" smtClean="0">
                <a:solidFill>
                  <a:srgbClr val="898989"/>
                </a:solidFill>
              </a:rPr>
              <a:t>Yexiang</a:t>
            </a:r>
            <a:r>
              <a:rPr lang="en-US" sz="2000" dirty="0" smtClean="0">
                <a:solidFill>
                  <a:srgbClr val="898989"/>
                </a:solidFill>
              </a:rPr>
              <a:t> </a:t>
            </a:r>
            <a:r>
              <a:rPr lang="en-US" sz="2000" dirty="0" err="1" smtClean="0">
                <a:solidFill>
                  <a:srgbClr val="898989"/>
                </a:solidFill>
              </a:rPr>
              <a:t>Xue</a:t>
            </a:r>
            <a:r>
              <a:rPr lang="en-US" sz="2000" dirty="0" smtClean="0">
                <a:solidFill>
                  <a:srgbClr val="898989"/>
                </a:solidFill>
              </a:rPr>
              <a:t>, Carla Gomes, and Bart Selman</a:t>
            </a:r>
          </a:p>
          <a:p>
            <a:pPr algn="r">
              <a:lnSpc>
                <a:spcPct val="80000"/>
              </a:lnSpc>
            </a:pPr>
            <a:endParaRPr lang="en-US" sz="2000" dirty="0" smtClean="0">
              <a:solidFill>
                <a:srgbClr val="898989"/>
              </a:solidFill>
            </a:endParaRPr>
          </a:p>
          <a:p>
            <a:pPr algn="r">
              <a:lnSpc>
                <a:spcPct val="80000"/>
              </a:lnSpc>
            </a:pPr>
            <a:r>
              <a:rPr lang="en-US" sz="2000" dirty="0" smtClean="0">
                <a:solidFill>
                  <a:srgbClr val="898989"/>
                </a:solidFill>
              </a:rPr>
              <a:t>Department of Computer Science, Cornell University</a:t>
            </a:r>
          </a:p>
          <a:p>
            <a:pPr algn="r">
              <a:lnSpc>
                <a:spcPct val="80000"/>
              </a:lnSpc>
            </a:pPr>
            <a:endParaRPr lang="en-US" sz="2000" baseline="300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MDP Modeling</a:t>
            </a:r>
            <a:endParaRPr lang="en-US" cap="small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57200" y="14478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1" indent="-342900">
              <a:lnSpc>
                <a:spcPct val="90000"/>
              </a:lnSpc>
              <a:buNone/>
            </a:pPr>
            <a:r>
              <a:rPr lang="en-US" sz="2000" dirty="0" smtClean="0"/>
              <a:t>We formulate as an MDP:</a:t>
            </a:r>
          </a:p>
          <a:p>
            <a:pPr marL="342900" lvl="1" indent="-342900">
              <a:lnSpc>
                <a:spcPct val="90000"/>
              </a:lnSpc>
              <a:buNone/>
            </a:pPr>
            <a:endParaRPr lang="en-US" sz="2000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States = (charge levels, current demand, GPS coordinates, speed, acceleration, altitude, time of day, …)</a:t>
            </a:r>
          </a:p>
          <a:p>
            <a:pPr marL="342900" lvl="1" indent="-342900">
              <a:lnSpc>
                <a:spcPct val="90000"/>
              </a:lnSpc>
            </a:pPr>
            <a:endParaRPr lang="en-US" sz="2000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Admissible Actions= (</a:t>
            </a:r>
            <a:r>
              <a:rPr lang="en-US" sz="2000" i="1" dirty="0" err="1" smtClean="0"/>
              <a:t>i</a:t>
            </a:r>
            <a:r>
              <a:rPr lang="en-US" sz="2000" i="1" baseline="-25000" dirty="0" err="1" smtClean="0"/>
              <a:t>bm</a:t>
            </a:r>
            <a:r>
              <a:rPr lang="en-US" sz="2000" dirty="0" err="1" smtClean="0"/>
              <a:t>,</a:t>
            </a:r>
            <a:r>
              <a:rPr lang="en-US" sz="2000" i="1" dirty="0" err="1" smtClean="0"/>
              <a:t>i</a:t>
            </a:r>
            <a:r>
              <a:rPr lang="en-US" sz="2000" i="1" baseline="-25000" dirty="0" err="1" smtClean="0"/>
              <a:t>bc</a:t>
            </a:r>
            <a:r>
              <a:rPr lang="en-US" sz="2000" dirty="0" err="1" smtClean="0"/>
              <a:t>,</a:t>
            </a:r>
            <a:r>
              <a:rPr lang="en-US" sz="2000" i="1" dirty="0" err="1" smtClean="0"/>
              <a:t>i</a:t>
            </a:r>
            <a:r>
              <a:rPr lang="en-US" sz="2000" i="1" baseline="-25000" dirty="0" err="1" smtClean="0"/>
              <a:t>cm</a:t>
            </a:r>
            <a:r>
              <a:rPr lang="en-US" sz="2000" dirty="0" smtClean="0"/>
              <a:t>) that meet the demand</a:t>
            </a:r>
          </a:p>
          <a:p>
            <a:pPr marL="342900" lvl="1" indent="-342900">
              <a:lnSpc>
                <a:spcPct val="90000"/>
              </a:lnSpc>
            </a:pPr>
            <a:endParaRPr lang="en-US" sz="2000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Cost= </a:t>
            </a:r>
            <a:r>
              <a:rPr lang="en-US" sz="2000" i="1" dirty="0" smtClean="0"/>
              <a:t>i</a:t>
            </a:r>
            <a:r>
              <a:rPr lang="en-US" sz="2000" i="1" baseline="30000" dirty="0" smtClean="0"/>
              <a:t>2</a:t>
            </a:r>
            <a:r>
              <a:rPr lang="en-US" sz="2000" dirty="0" smtClean="0"/>
              <a:t> score, (</a:t>
            </a:r>
            <a:r>
              <a:rPr lang="en-US" sz="2000" i="1" dirty="0" err="1" smtClean="0"/>
              <a:t>i</a:t>
            </a:r>
            <a:r>
              <a:rPr lang="en-US" sz="2000" i="1" baseline="-25000" dirty="0" err="1" smtClean="0"/>
              <a:t>bm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i</a:t>
            </a:r>
            <a:r>
              <a:rPr lang="en-US" sz="2000" i="1" baseline="-25000" dirty="0" err="1" smtClean="0"/>
              <a:t>bc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squared battery output current</a:t>
            </a:r>
          </a:p>
          <a:p>
            <a:pPr marL="342900" lvl="1" indent="-342900">
              <a:lnSpc>
                <a:spcPct val="90000"/>
              </a:lnSpc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</a:rPr>
              <a:t>Transition probabilities?</a:t>
            </a:r>
          </a:p>
          <a:p>
            <a:pPr marL="8001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we have an internal model for the batteries</a:t>
            </a:r>
          </a:p>
          <a:p>
            <a:pPr marL="800100" lvl="2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000" b="1" dirty="0" smtClean="0"/>
          </a:p>
          <a:p>
            <a:pPr marL="800100" lvl="2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000" b="1" dirty="0" smtClean="0"/>
          </a:p>
          <a:p>
            <a:pPr marL="800100" lvl="2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000" b="1" dirty="0" smtClean="0"/>
          </a:p>
          <a:p>
            <a:pPr marL="800100" lvl="2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000" b="1" dirty="0" smtClean="0"/>
          </a:p>
          <a:p>
            <a:pPr marL="8001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We need a model for vehicle dynamics + driving behavior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9508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We leverage a large crowd-sourced dataset of commuter </a:t>
            </a:r>
            <a:r>
              <a:rPr lang="en-US" sz="2400" dirty="0" smtClean="0">
                <a:solidFill>
                  <a:srgbClr val="0000FF"/>
                </a:solidFill>
              </a:rPr>
              <a:t>trips (</a:t>
            </a:r>
            <a:r>
              <a:rPr lang="en-US" sz="2400" dirty="0" err="1" smtClean="0">
                <a:solidFill>
                  <a:srgbClr val="0000FF"/>
                </a:solidFill>
              </a:rPr>
              <a:t>ChargeCar</a:t>
            </a:r>
            <a:r>
              <a:rPr lang="en-US" sz="2400" dirty="0" smtClean="0">
                <a:solidFill>
                  <a:srgbClr val="0000FF"/>
                </a:solidFill>
              </a:rPr>
              <a:t> project) 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to learn the model</a:t>
            </a:r>
            <a:endParaRPr lang="en-US" sz="2400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438400" y="4648200"/>
            <a:ext cx="4352362" cy="685800"/>
            <a:chOff x="2438400" y="4648200"/>
            <a:chExt cx="4352362" cy="685800"/>
          </a:xfrm>
        </p:grpSpPr>
        <p:grpSp>
          <p:nvGrpSpPr>
            <p:cNvPr id="3" name="Group 24"/>
            <p:cNvGrpSpPr/>
            <p:nvPr/>
          </p:nvGrpSpPr>
          <p:grpSpPr>
            <a:xfrm>
              <a:off x="2971800" y="4800600"/>
              <a:ext cx="609600" cy="533400"/>
              <a:chOff x="2971800" y="4724400"/>
              <a:chExt cx="609600" cy="5334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971800" y="4724400"/>
                <a:ext cx="609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124200" y="4800600"/>
                <a:ext cx="3048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>
              <a:off x="2438400" y="5027612"/>
              <a:ext cx="533400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581400" y="5027612"/>
              <a:ext cx="457200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419600" y="4812268"/>
              <a:ext cx="2371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C(t+1)=C(t) +</a:t>
              </a:r>
              <a:r>
                <a:rPr lang="en-US" dirty="0" err="1" smtClean="0"/>
                <a:t>i</a:t>
              </a:r>
              <a:r>
                <a:rPr lang="en-US" dirty="0" smtClean="0"/>
                <a:t>(t) -o(t)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14600" y="464820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r>
                <a:rPr lang="en-US" dirty="0" smtClean="0"/>
                <a:t>(t)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84630" y="46482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o(t)</a:t>
              </a:r>
              <a:endParaRPr lang="en-US" dirty="0"/>
            </a:p>
          </p:txBody>
        </p:sp>
      </p:grpSp>
      <p:sp>
        <p:nvSpPr>
          <p:cNvPr id="13" name="Up-Down Arrow 12"/>
          <p:cNvSpPr/>
          <p:nvPr/>
        </p:nvSpPr>
        <p:spPr>
          <a:xfrm rot="19538388">
            <a:off x="6791208" y="4331049"/>
            <a:ext cx="3322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91400" y="4343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Assumed to be independent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Available Data</a:t>
            </a:r>
            <a:endParaRPr lang="en-US" cap="small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57200" y="14478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ChargeCar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www.chargecar.org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000" dirty="0" err="1" smtClean="0"/>
              <a:t>Crowdsourced</a:t>
            </a:r>
            <a:r>
              <a:rPr lang="en-US" sz="2000" dirty="0" smtClean="0"/>
              <a:t> dataset of commuter trips across United States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000" dirty="0" smtClean="0"/>
              <a:t>Publicly available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en-US" sz="2000" baseline="0" dirty="0" smtClean="0"/>
              <a:t>	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898" name="AutoShape 2" descr="https://mail-attachment.googleusercontent.com/attachment/?ui=2&amp;ik=a6bbd769f7&amp;view=att&amp;th=139bc5640a835221&amp;attid=0.1&amp;disp=inline&amp;realattid=f_h70xhgj10&amp;safe=1&amp;zw&amp;saduie=AG9B_P-L7rL3AUVjw4bfm1ju3Iyb&amp;sadet=1347912995923&amp;sads=HNkWY6wAb0PflNaSqbhMZ_82s3Q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AutoShape 4" descr="https://mail-attachment.googleusercontent.com/attachment/?ui=2&amp;ik=a6bbd769f7&amp;view=att&amp;th=139bc5640a835221&amp;attid=0.1&amp;disp=inline&amp;realattid=f_h70xhgj10&amp;safe=1&amp;zw&amp;saduie=AG9B_P-L7rL3AUVjw4bfm1ju3Iyb&amp;sadet=1347912995923&amp;sads=HNkWY6wAb0PflNaSqbhMZ_82s3Q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2" name="AutoShape 6" descr="https://mail-attachment.googleusercontent.com/attachment/?ui=2&amp;ik=a6bbd769f7&amp;view=att&amp;th=139bc5640a835221&amp;attid=0.5&amp;disp=inline&amp;realattid=f_h70xhgja4&amp;safe=1&amp;zw&amp;saduie=AG9B_P-L7rL3AUVjw4bfm1ju3Iyb&amp;sadet=1347913039771&amp;sads=27SHWA41NBPNUL-H9gs73bd2K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3" cstate="print"/>
          <a:srcRect l="7347"/>
          <a:stretch>
            <a:fillRect/>
          </a:stretch>
        </p:blipFill>
        <p:spPr bwMode="auto">
          <a:xfrm>
            <a:off x="76200" y="2864352"/>
            <a:ext cx="4804657" cy="376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1" y="2873620"/>
            <a:ext cx="4648200" cy="375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1941669" y="1981200"/>
            <a:ext cx="685800" cy="19050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Sample based optimization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None/>
            </a:pPr>
            <a:endParaRPr lang="en-US" sz="2400" dirty="0" smtClean="0"/>
          </a:p>
          <a:p>
            <a:pPr marL="342900" lvl="1" indent="-342900">
              <a:lnSpc>
                <a:spcPct val="90000"/>
              </a:lnSpc>
              <a:buNone/>
            </a:pPr>
            <a:endParaRPr lang="en-US" sz="2400" dirty="0" smtClean="0"/>
          </a:p>
          <a:p>
            <a:pPr marL="342900" lvl="1" indent="-342900">
              <a:lnSpc>
                <a:spcPct val="90000"/>
              </a:lnSpc>
              <a:buNone/>
            </a:pPr>
            <a:endParaRPr lang="en-US" sz="2400" dirty="0" smtClean="0"/>
          </a:p>
          <a:p>
            <a:pPr marL="342900" lvl="1" indent="-342900">
              <a:lnSpc>
                <a:spcPct val="90000"/>
              </a:lnSpc>
              <a:buNone/>
            </a:pPr>
            <a:endParaRPr lang="en-US" sz="2400" dirty="0" smtClean="0"/>
          </a:p>
          <a:p>
            <a:pPr marL="342900" lvl="1" indent="-342900">
              <a:lnSpc>
                <a:spcPct val="90000"/>
              </a:lnSpc>
              <a:buNone/>
            </a:pPr>
            <a:endParaRPr lang="en-US" sz="2400" dirty="0" smtClean="0"/>
          </a:p>
          <a:p>
            <a:pPr marL="342900" lvl="1" indent="-342900">
              <a:lnSpc>
                <a:spcPct val="90000"/>
              </a:lnSpc>
              <a:buNone/>
            </a:pPr>
            <a:endParaRPr lang="en-US" sz="2400" dirty="0" smtClean="0"/>
          </a:p>
          <a:p>
            <a:pPr marL="342900" lvl="1" indent="-342900">
              <a:lnSpc>
                <a:spcPct val="90000"/>
              </a:lnSpc>
              <a:buNone/>
            </a:pPr>
            <a:endParaRPr lang="en-US" sz="2400" dirty="0" smtClean="0"/>
          </a:p>
          <a:p>
            <a:pPr marL="342900" lvl="1" indent="-342900">
              <a:lnSpc>
                <a:spcPct val="90000"/>
              </a:lnSpc>
              <a:buNone/>
            </a:pPr>
            <a:endParaRPr lang="en-US" sz="2400" dirty="0" smtClean="0"/>
          </a:p>
          <a:p>
            <a:pPr marL="342900" lvl="1" indent="-342900">
              <a:lnSpc>
                <a:spcPct val="90000"/>
              </a:lnSpc>
              <a:buNone/>
            </a:pPr>
            <a:r>
              <a:rPr lang="en-US" dirty="0" smtClean="0"/>
              <a:t>Compute “posterior-optimal” action for every observed state </a:t>
            </a:r>
            <a:r>
              <a:rPr lang="en-US" i="1" dirty="0" smtClean="0"/>
              <a:t>s</a:t>
            </a:r>
          </a:p>
          <a:p>
            <a:pPr marL="342900" lvl="1" indent="-342900">
              <a:lnSpc>
                <a:spcPct val="90000"/>
              </a:lnSpc>
              <a:buNone/>
            </a:pPr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232547"/>
            <a:ext cx="5562600" cy="116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1408269" y="29337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94069" y="22479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398869" y="28575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246469" y="33147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urved Connector 19"/>
          <p:cNvCxnSpPr>
            <a:stCxn id="9" idx="7"/>
            <a:endCxn id="10" idx="3"/>
          </p:cNvCxnSpPr>
          <p:nvPr/>
        </p:nvCxnSpPr>
        <p:spPr>
          <a:xfrm rot="5400000" flipH="1" flipV="1">
            <a:off x="1603391" y="2443022"/>
            <a:ext cx="524156" cy="524156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9" idx="6"/>
            <a:endCxn id="11" idx="2"/>
          </p:cNvCxnSpPr>
          <p:nvPr/>
        </p:nvCxnSpPr>
        <p:spPr>
          <a:xfrm flipV="1">
            <a:off x="1636869" y="2971800"/>
            <a:ext cx="762000" cy="76200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9" idx="4"/>
            <a:endCxn id="12" idx="1"/>
          </p:cNvCxnSpPr>
          <p:nvPr/>
        </p:nvCxnSpPr>
        <p:spPr>
          <a:xfrm rot="16200000" flipH="1">
            <a:off x="1808319" y="2876550"/>
            <a:ext cx="185878" cy="75737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55869" y="3124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</a:t>
            </a:r>
            <a:endParaRPr lang="en-US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2475069" y="36576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S(s)</a:t>
            </a:r>
            <a:endParaRPr lang="en-US" dirty="0"/>
          </a:p>
        </p:txBody>
      </p:sp>
      <p:cxnSp>
        <p:nvCxnSpPr>
          <p:cNvPr id="45" name="Curved Connector 44"/>
          <p:cNvCxnSpPr/>
          <p:nvPr/>
        </p:nvCxnSpPr>
        <p:spPr>
          <a:xfrm flipV="1">
            <a:off x="2322669" y="1752600"/>
            <a:ext cx="990600" cy="533400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29" idx="6"/>
          </p:cNvCxnSpPr>
          <p:nvPr/>
        </p:nvCxnSpPr>
        <p:spPr>
          <a:xfrm flipV="1">
            <a:off x="2627469" y="2667000"/>
            <a:ext cx="1143000" cy="266700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>
            <a:off x="2475069" y="3429000"/>
            <a:ext cx="990600" cy="889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332069" y="3962400"/>
            <a:ext cx="5578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MultiSet</a:t>
            </a:r>
            <a:r>
              <a:rPr lang="en-US" sz="1600" dirty="0" smtClean="0"/>
              <a:t> of all possible successors that have been observed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4038600" y="1600200"/>
            <a:ext cx="76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Trip 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70469" y="2438400"/>
            <a:ext cx="76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Trip 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541869" y="3288268"/>
            <a:ext cx="76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Trip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77000" y="5103674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Equivalent to </a:t>
            </a:r>
            <a:r>
              <a:rPr lang="en-US" dirty="0" err="1" smtClean="0"/>
              <a:t>learnining</a:t>
            </a:r>
            <a:r>
              <a:rPr lang="en-US" dirty="0" smtClean="0"/>
              <a:t> the transition probabilities and optimize the resulting MDP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2743200" y="1905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105400" y="15356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trip is a sequence of states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105400" y="2069068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a state </a:t>
            </a:r>
            <a:r>
              <a:rPr lang="en-US" i="1" dirty="0" smtClean="0"/>
              <a:t>s</a:t>
            </a:r>
            <a:r>
              <a:rPr lang="en-US" dirty="0" smtClean="0"/>
              <a:t>, what’s the best action to take?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9" grpId="0" animBg="1"/>
      <p:bldP spid="10" grpId="0" animBg="1"/>
      <p:bldP spid="11" grpId="0" animBg="1"/>
      <p:bldP spid="12" grpId="0" animBg="1"/>
      <p:bldP spid="28" grpId="0"/>
      <p:bldP spid="30" grpId="0"/>
      <p:bldP spid="67" grpId="0"/>
      <p:bldP spid="68" grpId="0"/>
      <p:bldP spid="69" grpId="0"/>
      <p:bldP spid="70" grpId="0"/>
      <p:bldP spid="71" grpId="0"/>
      <p:bldP spid="73" grpId="0" animBg="1"/>
      <p:bldP spid="74" grpId="0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Training set generation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93837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</a:pPr>
            <a:r>
              <a:rPr lang="en-US" sz="2400" dirty="0" smtClean="0"/>
              <a:t>Generate </a:t>
            </a:r>
            <a:r>
              <a:rPr lang="en-US" sz="2400" b="1" dirty="0" smtClean="0"/>
              <a:t>training set </a:t>
            </a:r>
            <a:r>
              <a:rPr lang="en-US" sz="2400" dirty="0" smtClean="0"/>
              <a:t>of </a:t>
            </a:r>
            <a:r>
              <a:rPr lang="en-US" sz="2400" b="1" dirty="0" smtClean="0"/>
              <a:t>(state, action) </a:t>
            </a:r>
            <a:r>
              <a:rPr lang="en-US" sz="2400" dirty="0" smtClean="0"/>
              <a:t>pairs</a:t>
            </a:r>
          </a:p>
          <a:p>
            <a:pPr marL="617220" lvl="2" indent="-342900">
              <a:lnSpc>
                <a:spcPct val="90000"/>
              </a:lnSpc>
            </a:pPr>
            <a:r>
              <a:rPr lang="en-US" sz="2200" dirty="0" smtClean="0"/>
              <a:t>Generate more examples by looking at other (hypothetical) charge levels per state (models are decoupled)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sz="2400" dirty="0" smtClean="0"/>
              <a:t>Then use supervised learning  </a:t>
            </a:r>
            <a:r>
              <a:rPr lang="en-US" sz="2400" b="1" dirty="0" smtClean="0"/>
              <a:t>to learn a policy </a:t>
            </a:r>
            <a:r>
              <a:rPr lang="en-US" sz="2400" dirty="0" smtClean="0"/>
              <a:t>(regression)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Policy</a:t>
            </a:r>
            <a:r>
              <a:rPr lang="en-US" sz="2400" dirty="0" smtClean="0"/>
              <a:t>: mapping from states to actions</a:t>
            </a:r>
          </a:p>
          <a:p>
            <a:pPr marL="617220" lvl="2" indent="-342900">
              <a:lnSpc>
                <a:spcPct val="90000"/>
              </a:lnSpc>
            </a:pPr>
            <a:r>
              <a:rPr lang="en-US" sz="2200" dirty="0" smtClean="0"/>
              <a:t>Compact</a:t>
            </a:r>
          </a:p>
          <a:p>
            <a:pPr marL="617220" lvl="2" indent="-342900">
              <a:lnSpc>
                <a:spcPct val="90000"/>
              </a:lnSpc>
            </a:pPr>
            <a:r>
              <a:rPr lang="en-US" sz="2200" dirty="0" smtClean="0"/>
              <a:t>Generalizes to </a:t>
            </a:r>
            <a:r>
              <a:rPr lang="en-US" sz="2200" b="1" dirty="0" smtClean="0"/>
              <a:t>previously unseen </a:t>
            </a:r>
            <a:r>
              <a:rPr lang="en-US" sz="2200" dirty="0" smtClean="0"/>
              <a:t>states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2000" y="4611469"/>
            <a:ext cx="1828800" cy="1371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Crowd-</a:t>
            </a:r>
            <a:r>
              <a:rPr lang="en-US" dirty="0" err="1" smtClean="0">
                <a:solidFill>
                  <a:srgbClr val="FF0000"/>
                </a:solidFill>
              </a:rPr>
              <a:t>souced</a:t>
            </a:r>
            <a:r>
              <a:rPr lang="en-US" dirty="0" smtClean="0">
                <a:solidFill>
                  <a:srgbClr val="FF0000"/>
                </a:solidFill>
              </a:rPr>
              <a:t> Trips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05200" y="4611469"/>
            <a:ext cx="1828800" cy="1371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State,Action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State,Action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…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State,Action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248400" y="4611469"/>
            <a:ext cx="1828800" cy="1371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Policy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>
            <a:stCxn id="22" idx="3"/>
            <a:endCxn id="23" idx="1"/>
          </p:cNvCxnSpPr>
          <p:nvPr/>
        </p:nvCxnSpPr>
        <p:spPr>
          <a:xfrm>
            <a:off x="2590800" y="5297269"/>
            <a:ext cx="9144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334000" y="5297269"/>
            <a:ext cx="9144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86000" y="5983069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based</a:t>
            </a:r>
          </a:p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033347" y="5983069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Supervised Learning</a:t>
            </a:r>
          </a:p>
          <a:p>
            <a:r>
              <a:rPr lang="en-US" dirty="0" smtClean="0"/>
              <a:t>(regression)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the policy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r>
              <a:rPr lang="en-US" sz="2200" i="1" dirty="0" err="1" smtClean="0"/>
              <a:t>ChargeCar</a:t>
            </a:r>
            <a:r>
              <a:rPr lang="en-US" sz="2200" dirty="0" smtClean="0"/>
              <a:t> algorithmic competition </a:t>
            </a:r>
          </a:p>
          <a:p>
            <a:r>
              <a:rPr lang="en-US" sz="2200" dirty="0" smtClean="0"/>
              <a:t>Dataset</a:t>
            </a:r>
            <a:r>
              <a:rPr lang="en-US" sz="2200" dirty="0" smtClean="0">
                <a:solidFill>
                  <a:srgbClr val="0000FF"/>
                </a:solidFill>
              </a:rPr>
              <a:t>: </a:t>
            </a:r>
            <a:r>
              <a:rPr lang="en-US" sz="2200" dirty="0" smtClean="0"/>
              <a:t>1,984 trips (average length 15 minutes)</a:t>
            </a:r>
          </a:p>
          <a:p>
            <a:pPr lvl="1"/>
            <a:r>
              <a:rPr lang="en-US" sz="2200" dirty="0" smtClean="0">
                <a:solidFill>
                  <a:srgbClr val="0000FF"/>
                </a:solidFill>
              </a:rPr>
              <a:t>Training set</a:t>
            </a:r>
            <a:r>
              <a:rPr lang="en-US" sz="2200" dirty="0" smtClean="0"/>
              <a:t>: labeled pairs (state, optimal action)</a:t>
            </a:r>
          </a:p>
          <a:p>
            <a:pPr lvl="1"/>
            <a:r>
              <a:rPr lang="en-US" sz="2200" dirty="0" smtClean="0">
                <a:solidFill>
                  <a:srgbClr val="0000FF"/>
                </a:solidFill>
              </a:rPr>
              <a:t>Judging set</a:t>
            </a:r>
            <a:r>
              <a:rPr lang="en-US" sz="2200" dirty="0" smtClean="0"/>
              <a:t>: 168 trips (8%)</a:t>
            </a:r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t="2147"/>
          <a:stretch>
            <a:fillRect/>
          </a:stretch>
        </p:blipFill>
        <p:spPr bwMode="auto">
          <a:xfrm>
            <a:off x="0" y="3124200"/>
            <a:ext cx="5867400" cy="34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3352800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We use </a:t>
            </a:r>
            <a:r>
              <a:rPr lang="en-US" sz="2000" i="1" dirty="0" smtClean="0">
                <a:latin typeface="+mn-lt"/>
              </a:rPr>
              <a:t>Bagged Decision Trees</a:t>
            </a:r>
          </a:p>
          <a:p>
            <a:endParaRPr lang="en-US" sz="2000" dirty="0" smtClean="0"/>
          </a:p>
          <a:p>
            <a:r>
              <a:rPr lang="en-US" sz="2000" dirty="0" smtClean="0">
                <a:latin typeface="+mn-lt"/>
              </a:rPr>
              <a:t>Split according to capacity when training set is too big.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The resulting policy is called </a:t>
            </a:r>
            <a:r>
              <a:rPr lang="en-US" sz="2000" b="1" dirty="0" err="1" smtClean="0">
                <a:solidFill>
                  <a:srgbClr val="FF0000"/>
                </a:solidFill>
                <a:latin typeface="+mn-lt"/>
              </a:rPr>
              <a:t>DPDecTree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Results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6477000" cy="457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Using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DPDecTree</a:t>
            </a:r>
            <a:r>
              <a:rPr lang="en-US" sz="2400" dirty="0" smtClean="0">
                <a:latin typeface="+mn-lt"/>
              </a:rPr>
              <a:t>, the battery output is </a:t>
            </a:r>
            <a:r>
              <a:rPr lang="en-US" sz="2400" b="1" dirty="0" smtClean="0">
                <a:latin typeface="+mn-lt"/>
              </a:rPr>
              <a:t>significantly smoother</a:t>
            </a:r>
          </a:p>
          <a:p>
            <a:r>
              <a:rPr lang="en-US" sz="2400" b="1" dirty="0" smtClean="0">
                <a:sym typeface="Wingdings" pitchFamily="2" charset="2"/>
              </a:rPr>
              <a:t>	 energy savings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ChargeCar</a:t>
            </a:r>
            <a:r>
              <a:rPr lang="en-US" dirty="0" smtClean="0"/>
              <a:t> competition results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983163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None/>
            </a:pPr>
            <a:endParaRPr lang="en-US" dirty="0" smtClean="0"/>
          </a:p>
          <a:p>
            <a:pPr marL="342900" lvl="1" indent="-342900">
              <a:lnSpc>
                <a:spcPct val="90000"/>
              </a:lnSpc>
              <a:buNone/>
            </a:pPr>
            <a:endParaRPr lang="en-US" sz="2800" dirty="0" smtClean="0"/>
          </a:p>
          <a:p>
            <a:pPr marL="342900" lvl="1" indent="-342900">
              <a:lnSpc>
                <a:spcPct val="90000"/>
              </a:lnSpc>
              <a:buNone/>
            </a:pPr>
            <a:endParaRPr lang="en-US" dirty="0" smtClean="0"/>
          </a:p>
          <a:p>
            <a:pPr marL="342900" lvl="1" indent="-342900">
              <a:lnSpc>
                <a:spcPct val="90000"/>
              </a:lnSpc>
              <a:buNone/>
            </a:pPr>
            <a:endParaRPr lang="en-US" sz="2800" dirty="0" smtClean="0"/>
          </a:p>
          <a:p>
            <a:pPr marL="342900" lvl="1" indent="-342900">
              <a:lnSpc>
                <a:spcPct val="90000"/>
              </a:lnSpc>
              <a:buNone/>
            </a:pPr>
            <a:endParaRPr lang="en-US" dirty="0" smtClean="0"/>
          </a:p>
          <a:p>
            <a:pPr marL="342900" lvl="1" indent="-342900">
              <a:lnSpc>
                <a:spcPct val="90000"/>
              </a:lnSpc>
              <a:buNone/>
            </a:pPr>
            <a:endParaRPr lang="en-US" sz="2800" dirty="0" smtClean="0"/>
          </a:p>
          <a:p>
            <a:pPr marL="342900" lvl="1" indent="-342900">
              <a:lnSpc>
                <a:spcPct val="90000"/>
              </a:lnSpc>
              <a:buNone/>
            </a:pPr>
            <a:endParaRPr lang="en-US" dirty="0" smtClean="0"/>
          </a:p>
          <a:p>
            <a:pPr marL="342900" lvl="1" indent="-342900">
              <a:lnSpc>
                <a:spcPct val="90000"/>
              </a:lnSpc>
              <a:buNone/>
            </a:pPr>
            <a:endParaRPr lang="en-US" sz="2800" dirty="0" smtClean="0"/>
          </a:p>
          <a:p>
            <a:pPr marL="342900" lvl="1" indent="-342900">
              <a:lnSpc>
                <a:spcPct val="90000"/>
              </a:lnSpc>
              <a:buNone/>
            </a:pPr>
            <a:endParaRPr lang="en-US" sz="1500" dirty="0" smtClean="0"/>
          </a:p>
          <a:p>
            <a:pPr marL="342900" lvl="1" indent="-342900">
              <a:lnSpc>
                <a:spcPct val="90000"/>
              </a:lnSpc>
              <a:buNone/>
            </a:pPr>
            <a:endParaRPr lang="en-US" dirty="0" smtClean="0"/>
          </a:p>
          <a:p>
            <a:pPr marL="342900" lvl="1" indent="-342900">
              <a:lnSpc>
                <a:spcPct val="90000"/>
              </a:lnSpc>
              <a:buNone/>
            </a:pPr>
            <a:endParaRPr lang="en-US" dirty="0" smtClean="0"/>
          </a:p>
          <a:p>
            <a:pPr marL="342900" lvl="1" indent="-342900">
              <a:lnSpc>
                <a:spcPct val="90000"/>
              </a:lnSpc>
              <a:buNone/>
            </a:pPr>
            <a:endParaRPr lang="en-US" dirty="0" smtClean="0"/>
          </a:p>
          <a:p>
            <a:pPr marL="342900" lvl="1" indent="-342900">
              <a:lnSpc>
                <a:spcPct val="90000"/>
              </a:lnSpc>
              <a:buNone/>
            </a:pPr>
            <a:endParaRPr lang="en-US" dirty="0" smtClean="0"/>
          </a:p>
          <a:p>
            <a:pPr marL="342900" lvl="1" indent="-342900">
              <a:lnSpc>
                <a:spcPct val="90000"/>
              </a:lnSpc>
              <a:buNone/>
            </a:pPr>
            <a:endParaRPr lang="en-US" sz="28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2209800"/>
          <a:ext cx="7467600" cy="33528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40056"/>
                <a:gridCol w="1393675"/>
                <a:gridCol w="1040056"/>
                <a:gridCol w="1476879"/>
                <a:gridCol w="1164862"/>
                <a:gridCol w="1352072"/>
              </a:tblGrid>
              <a:tr h="5884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Dataset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n-lt"/>
                        </a:rPr>
                        <a:t>DPDecTree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MPL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Naïve Buffer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Baseline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n-lt"/>
                        </a:rPr>
                        <a:t>Omniscent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4011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+mn-lt"/>
                        </a:rPr>
                        <a:t>alik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4.233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4.435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7.533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8.424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3.196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3820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+mn-lt"/>
                        </a:rPr>
                        <a:t>arnold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4.090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3.946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8.402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8.894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3.332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4011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mike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3.245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3.290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4.874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5.128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3.083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4011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+mn-lt"/>
                        </a:rPr>
                        <a:t>thor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1.648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1.787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3.931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4.596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1.413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4011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+mn-lt"/>
                        </a:rPr>
                        <a:t>illah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0.333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0.353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0.751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0.856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0.211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4011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+mn-lt"/>
                        </a:rPr>
                        <a:t>gary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2.000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2.146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5.187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5.857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1.261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3764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Total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15.549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15.957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30.678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33.755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12.496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5943600"/>
            <a:ext cx="590418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lnSpc>
                <a:spcPct val="90000"/>
              </a:lnSpc>
              <a:buNone/>
            </a:pPr>
            <a:r>
              <a:rPr lang="en-US" dirty="0" smtClean="0"/>
              <a:t>2.5% improvement, statistically significant                </a:t>
            </a:r>
          </a:p>
          <a:p>
            <a:pPr marL="342900" lvl="1" indent="-342900">
              <a:lnSpc>
                <a:spcPct val="90000"/>
              </a:lnSpc>
              <a:buNone/>
            </a:pPr>
            <a:r>
              <a:rPr lang="en-US" dirty="0" smtClean="0"/>
              <a:t>(one-sided paired t-test and </a:t>
            </a:r>
            <a:r>
              <a:rPr lang="en-US" dirty="0" err="1" smtClean="0"/>
              <a:t>Wilcoxon</a:t>
            </a:r>
            <a:r>
              <a:rPr lang="en-US" dirty="0" smtClean="0"/>
              <a:t> Signed Rank test)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591068"/>
            <a:ext cx="519392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lnSpc>
                <a:spcPct val="90000"/>
              </a:lnSpc>
              <a:buNone/>
            </a:pPr>
            <a:r>
              <a:rPr lang="en-US" sz="1600" dirty="0" smtClean="0"/>
              <a:t>Score = sum of squared battery output. Lower is better.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Electric vehicles as a promising direction towards more </a:t>
            </a:r>
            <a:r>
              <a:rPr lang="en-US" b="1" dirty="0" smtClean="0">
                <a:solidFill>
                  <a:srgbClr val="0000FF"/>
                </a:solidFill>
              </a:rPr>
              <a:t>sustainable transportation systems</a:t>
            </a:r>
          </a:p>
          <a:p>
            <a:pPr marL="617220" lvl="2" indent="-342900">
              <a:lnSpc>
                <a:spcPct val="90000"/>
              </a:lnSpc>
            </a:pPr>
            <a:r>
              <a:rPr lang="en-US" dirty="0" smtClean="0"/>
              <a:t>Battery technology is not mature</a:t>
            </a:r>
          </a:p>
          <a:p>
            <a:pPr marL="617220" lvl="2" indent="-342900">
              <a:lnSpc>
                <a:spcPct val="90000"/>
              </a:lnSpc>
            </a:pPr>
            <a:r>
              <a:rPr lang="en-US" dirty="0" smtClean="0"/>
              <a:t>Multiple-battery systems as a more cost-effective alternative 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dirty="0" smtClean="0"/>
              <a:t>AI/Machine learning techniques to improve performance:</a:t>
            </a:r>
          </a:p>
          <a:p>
            <a:pPr marL="617220" lvl="2" indent="-342900">
              <a:lnSpc>
                <a:spcPct val="90000"/>
              </a:lnSpc>
            </a:pPr>
            <a:r>
              <a:rPr lang="en-US" dirty="0" smtClean="0"/>
              <a:t>QP formulation for the battery optimization problem</a:t>
            </a:r>
          </a:p>
          <a:p>
            <a:pPr marL="617220" lvl="2" indent="-342900">
              <a:lnSpc>
                <a:spcPct val="90000"/>
              </a:lnSpc>
            </a:pPr>
            <a:r>
              <a:rPr lang="en-US" dirty="0" smtClean="0"/>
              <a:t>Use of </a:t>
            </a:r>
            <a:r>
              <a:rPr lang="en-US" dirty="0" smtClean="0">
                <a:solidFill>
                  <a:srgbClr val="FF0000"/>
                </a:solidFill>
              </a:rPr>
              <a:t>sample-based optimization + supervised learning</a:t>
            </a:r>
          </a:p>
          <a:p>
            <a:pPr marL="617220" lvl="2" indent="-342900">
              <a:lnSpc>
                <a:spcPct val="90000"/>
              </a:lnSpc>
            </a:pPr>
            <a:r>
              <a:rPr lang="en-US" dirty="0" smtClean="0"/>
              <a:t>Outperforms other methods in the </a:t>
            </a:r>
            <a:r>
              <a:rPr lang="en-US" dirty="0" err="1" smtClean="0"/>
              <a:t>ChargeCar</a:t>
            </a:r>
            <a:r>
              <a:rPr lang="en-US" dirty="0" smtClean="0"/>
              <a:t> competition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dirty="0" smtClean="0"/>
              <a:t>Growing interest in mining GPS trajectories (</a:t>
            </a:r>
            <a:r>
              <a:rPr lang="en-US" i="1" dirty="0" smtClean="0"/>
              <a:t>Urban Computing</a:t>
            </a:r>
            <a:r>
              <a:rPr lang="en-US" dirty="0" smtClean="0"/>
              <a:t>)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dirty="0" smtClean="0"/>
              <a:t>Many datasets publicly available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dirty="0" smtClean="0"/>
              <a:t>Our angle: focused on energy aspects (</a:t>
            </a:r>
            <a:r>
              <a:rPr lang="en-US" b="1" dirty="0" smtClean="0"/>
              <a:t>Computational Sustainability</a:t>
            </a:r>
            <a:r>
              <a:rPr lang="en-US" dirty="0" smtClean="0"/>
              <a:t>)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dirty="0" smtClean="0"/>
              <a:t>Many other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Introduction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 2010, transportation contributed approximately 27 percent of total U.S. greenhouse gas emissions</a:t>
            </a:r>
          </a:p>
          <a:p>
            <a:pPr lvl="1"/>
            <a:r>
              <a:rPr lang="en-US" sz="1800" dirty="0" smtClean="0"/>
              <a:t>accounts for 45 percent of the net increase in total U.S. greenhouse gas emissions from 1990-2010 [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U.S Environmental Protection Agency, 2012</a:t>
            </a:r>
            <a:r>
              <a:rPr lang="en-US" sz="1800" dirty="0" smtClean="0"/>
              <a:t>]</a:t>
            </a:r>
          </a:p>
          <a:p>
            <a:r>
              <a:rPr lang="en-US" sz="2000" b="1" dirty="0" smtClean="0"/>
              <a:t>More sustainable transportation:</a:t>
            </a:r>
          </a:p>
          <a:p>
            <a:pPr lvl="1"/>
            <a:r>
              <a:rPr lang="en-US" sz="1800" dirty="0" smtClean="0"/>
              <a:t>low-carbon fuels</a:t>
            </a:r>
          </a:p>
          <a:p>
            <a:pPr lvl="1"/>
            <a:r>
              <a:rPr lang="en-US" sz="1800" dirty="0" smtClean="0"/>
              <a:t>strategies to reduce the number of vehicle miles traveled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new and improved vehicle technologies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operating vehicles more efficiently</a:t>
            </a:r>
          </a:p>
        </p:txBody>
      </p:sp>
      <p:pic>
        <p:nvPicPr>
          <p:cNvPr id="67586" name="Picture 2" descr="Image Gallery: Electric C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662677"/>
            <a:ext cx="2453022" cy="1661923"/>
          </a:xfrm>
          <a:prstGeom prst="rect">
            <a:avLst/>
          </a:prstGeom>
          <a:noFill/>
        </p:spPr>
      </p:pic>
      <p:pic>
        <p:nvPicPr>
          <p:cNvPr id="67588" name="Picture 4" descr="File:Nissan LEAF got thirsty trim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701921"/>
            <a:ext cx="2435541" cy="16226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0400" y="47244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Nissan CEO has predicted that </a:t>
            </a:r>
            <a:r>
              <a:rPr lang="en-US" sz="1400" b="1" dirty="0" smtClean="0">
                <a:solidFill>
                  <a:srgbClr val="FF0000"/>
                </a:solidFill>
              </a:rPr>
              <a:t>one in 10 cars </a:t>
            </a:r>
            <a:r>
              <a:rPr lang="en-US" sz="1400" dirty="0" smtClean="0"/>
              <a:t>will run on battery power alone by 2020.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563880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U.S. has pledged US$2.4 billion in grants for </a:t>
            </a:r>
            <a:r>
              <a:rPr lang="en-US" sz="1400" b="1" dirty="0" smtClean="0">
                <a:solidFill>
                  <a:srgbClr val="FF0000"/>
                </a:solidFill>
              </a:rPr>
              <a:t>electric cars and batteries.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474023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Our Work </a:t>
            </a:r>
            <a:r>
              <a:rPr lang="en-US" sz="1400" dirty="0" smtClean="0"/>
              <a:t>: Machine Learning and AI to make this technology more practical 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Introduction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Major limitations in battery technology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Limited capacity (range)</a:t>
            </a:r>
          </a:p>
          <a:p>
            <a:pPr lvl="1"/>
            <a:r>
              <a:rPr lang="en-US" dirty="0" smtClean="0"/>
              <a:t>Price</a:t>
            </a:r>
          </a:p>
          <a:p>
            <a:pPr lvl="1"/>
            <a:r>
              <a:rPr lang="en-US" dirty="0" smtClean="0"/>
              <a:t>Limited lifespan (max number of charge/discharge cycles)</a:t>
            </a:r>
          </a:p>
          <a:p>
            <a:pPr lvl="1"/>
            <a:r>
              <a:rPr lang="en-US" b="1" dirty="0" smtClean="0"/>
              <a:t>Inefficient (energetically) for vehicle usage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Internal resistance: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Peukert's</a:t>
            </a:r>
            <a:r>
              <a:rPr lang="en-US" b="1" dirty="0" smtClean="0"/>
              <a:t> Law: </a:t>
            </a:r>
            <a:r>
              <a:rPr lang="en-US" dirty="0" smtClean="0"/>
              <a:t>the faster a battery is discharged with respect to the nominal rate, the smaller the actual delivered capacity is (exponential in the current I)</a:t>
            </a: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69634" name="Picture 2" descr="https://encrypted-tbn3.google.com/images?q=tbn:ANd9GcQVfmyIAnDIhgeoFU1FjmbGhxMz2ptzNvs5VWhGqrNI3TXjkcU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810000"/>
            <a:ext cx="2057400" cy="15430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2800" y="4191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</a:t>
            </a:r>
            <a:r>
              <a:rPr lang="en-US" dirty="0" smtClean="0">
                <a:solidFill>
                  <a:srgbClr val="0000FF"/>
                </a:solidFill>
              </a:rPr>
              <a:t>wasted as heat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r </a:t>
            </a:r>
            <a:r>
              <a:rPr lang="en-US" b="1" baseline="30000" dirty="0" smtClean="0"/>
              <a:t>. </a:t>
            </a:r>
            <a:r>
              <a:rPr lang="en-US" b="1" dirty="0" smtClean="0"/>
              <a:t>I</a:t>
            </a:r>
            <a:r>
              <a:rPr lang="en-US" b="1" baseline="30000" dirty="0" smtClean="0"/>
              <a:t>2</a:t>
            </a:r>
            <a:endParaRPr lang="en-US" b="1" baseline="30000" dirty="0"/>
          </a:p>
        </p:txBody>
      </p:sp>
      <p:pic>
        <p:nvPicPr>
          <p:cNvPr id="69636" name="Picture 4" descr="File:Nissan Leaf 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685800"/>
            <a:ext cx="2438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Multiple-battery systems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>
              <a:lnSpc>
                <a:spcPct val="90000"/>
              </a:lnSpc>
            </a:pPr>
            <a:r>
              <a:rPr lang="en-US" dirty="0" smtClean="0"/>
              <a:t>Both effects depend on </a:t>
            </a:r>
            <a:r>
              <a:rPr lang="en-US" b="1" dirty="0" smtClean="0">
                <a:solidFill>
                  <a:srgbClr val="0000FF"/>
                </a:solidFill>
              </a:rPr>
              <a:t>variability</a:t>
            </a:r>
            <a:r>
              <a:rPr lang="en-US" dirty="0" smtClean="0"/>
              <a:t> of the </a:t>
            </a:r>
            <a:r>
              <a:rPr lang="en-US" i="1" dirty="0" smtClean="0"/>
              <a:t>output current</a:t>
            </a:r>
            <a:r>
              <a:rPr lang="en-US" dirty="0" smtClean="0"/>
              <a:t>:</a:t>
            </a:r>
          </a:p>
          <a:p>
            <a:pPr marL="342900" lvl="1">
              <a:lnSpc>
                <a:spcPct val="90000"/>
              </a:lnSpc>
            </a:pPr>
            <a:endParaRPr lang="en-US" dirty="0" smtClean="0"/>
          </a:p>
          <a:p>
            <a:pPr marL="342900" lvl="1">
              <a:lnSpc>
                <a:spcPct val="90000"/>
              </a:lnSpc>
            </a:pPr>
            <a:endParaRPr lang="en-US" dirty="0" smtClean="0"/>
          </a:p>
          <a:p>
            <a:pPr marL="342900" lvl="1">
              <a:lnSpc>
                <a:spcPct val="90000"/>
              </a:lnSpc>
            </a:pPr>
            <a:endParaRPr lang="en-US" dirty="0" smtClean="0"/>
          </a:p>
          <a:p>
            <a:pPr marL="342900" lvl="1">
              <a:lnSpc>
                <a:spcPct val="90000"/>
              </a:lnSpc>
              <a:buNone/>
            </a:pPr>
            <a:endParaRPr lang="en-US" dirty="0" smtClean="0"/>
          </a:p>
          <a:p>
            <a:pPr marL="617220" lvl="2">
              <a:lnSpc>
                <a:spcPct val="90000"/>
              </a:lnSpc>
            </a:pPr>
            <a:endParaRPr lang="en-US" sz="2000" dirty="0" smtClean="0"/>
          </a:p>
          <a:p>
            <a:pPr marL="617220" lvl="2">
              <a:lnSpc>
                <a:spcPct val="90000"/>
              </a:lnSpc>
            </a:pPr>
            <a:endParaRPr lang="en-US" sz="2000" dirty="0" smtClean="0"/>
          </a:p>
          <a:p>
            <a:pPr marL="617220" lvl="2">
              <a:lnSpc>
                <a:spcPct val="90000"/>
              </a:lnSpc>
            </a:pPr>
            <a:r>
              <a:rPr lang="en-US" sz="2000" dirty="0" smtClean="0"/>
              <a:t>How can we keep output more stable? Cannot control demand..</a:t>
            </a:r>
          </a:p>
          <a:p>
            <a:pPr marL="342900" lvl="1">
              <a:lnSpc>
                <a:spcPct val="9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marL="342900" lvl="1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Multiple-battery systems </a:t>
            </a:r>
            <a:r>
              <a:rPr lang="en-US" dirty="0" smtClean="0"/>
              <a:t>[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Dille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2010,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Kotz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 2001,…</a:t>
            </a:r>
            <a:r>
              <a:rPr lang="en-US" dirty="0" smtClean="0"/>
              <a:t>]:</a:t>
            </a:r>
          </a:p>
          <a:p>
            <a:pPr marL="617220" lvl="2">
              <a:lnSpc>
                <a:spcPct val="90000"/>
              </a:lnSpc>
            </a:pPr>
            <a:r>
              <a:rPr lang="en-US" sz="2000" dirty="0" smtClean="0"/>
              <a:t>Include a </a:t>
            </a:r>
            <a:r>
              <a:rPr lang="en-US" sz="2000" b="1" dirty="0" smtClean="0"/>
              <a:t>smaller capacity</a:t>
            </a:r>
            <a:r>
              <a:rPr lang="en-US" sz="2000" dirty="0" smtClean="0"/>
              <a:t> but </a:t>
            </a:r>
            <a:r>
              <a:rPr lang="en-US" sz="2000" b="1" dirty="0" smtClean="0"/>
              <a:t>more efficient </a:t>
            </a:r>
            <a:r>
              <a:rPr lang="en-US" sz="2000" dirty="0" smtClean="0"/>
              <a:t>battery</a:t>
            </a:r>
            <a:endParaRPr lang="en-US" sz="2000" b="1" dirty="0" smtClean="0"/>
          </a:p>
          <a:p>
            <a:pPr marL="617220" lvl="2">
              <a:lnSpc>
                <a:spcPct val="90000"/>
              </a:lnSpc>
            </a:pPr>
            <a:r>
              <a:rPr lang="en-US" sz="2000" dirty="0" smtClean="0"/>
              <a:t>Hope: get the best of both worlds</a:t>
            </a:r>
          </a:p>
          <a:p>
            <a:pPr marL="891540" lvl="3">
              <a:lnSpc>
                <a:spcPct val="90000"/>
              </a:lnSpc>
            </a:pPr>
            <a:r>
              <a:rPr lang="en-US" dirty="0" smtClean="0"/>
              <a:t>Large capacity</a:t>
            </a:r>
          </a:p>
          <a:p>
            <a:pPr marL="891540" lvl="3">
              <a:lnSpc>
                <a:spcPct val="90000"/>
              </a:lnSpc>
            </a:pPr>
            <a:r>
              <a:rPr lang="en-US" dirty="0" smtClean="0"/>
              <a:t>High efficiency</a:t>
            </a:r>
          </a:p>
          <a:p>
            <a:pPr marL="891540" lvl="3">
              <a:lnSpc>
                <a:spcPct val="90000"/>
              </a:lnSpc>
            </a:pPr>
            <a:r>
              <a:rPr lang="en-US" dirty="0" smtClean="0"/>
              <a:t>Reasonable cost</a:t>
            </a:r>
          </a:p>
          <a:p>
            <a:pPr marL="617220" lvl="2">
              <a:lnSpc>
                <a:spcPct val="90000"/>
              </a:lnSpc>
            </a:pPr>
            <a:endParaRPr lang="en-US" sz="2000" dirty="0" smtClean="0"/>
          </a:p>
          <a:p>
            <a:pPr marL="617220" lvl="2">
              <a:lnSpc>
                <a:spcPct val="90000"/>
              </a:lnSpc>
            </a:pPr>
            <a:endParaRPr lang="en-US" sz="2000" dirty="0" smtClean="0"/>
          </a:p>
          <a:p>
            <a:endParaRPr lang="en-US" sz="2000" b="1" dirty="0" smtClean="0"/>
          </a:p>
          <a:p>
            <a:endParaRPr lang="en-US" b="1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838200" y="2971006"/>
            <a:ext cx="915194" cy="79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90600" y="3275012"/>
            <a:ext cx="1828800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2819400"/>
            <a:ext cx="14478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32882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25908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5867400" y="2971800"/>
            <a:ext cx="915194" cy="79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19800" y="3275806"/>
            <a:ext cx="1828800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24600" y="2971006"/>
            <a:ext cx="2286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62800" y="32882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0" y="259159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553200" y="2667794"/>
            <a:ext cx="2286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81800" y="2971006"/>
            <a:ext cx="2286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010400" y="2667794"/>
            <a:ext cx="2286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39000" y="2971006"/>
            <a:ext cx="2286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05600" y="1981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Wastes more energy </a:t>
            </a:r>
            <a:r>
              <a:rPr lang="en-US" sz="1600" b="1" dirty="0" smtClean="0"/>
              <a:t>(variance)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2209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Same total energy output (integral)</a:t>
            </a:r>
            <a:endParaRPr lang="en-US" sz="1600" dirty="0"/>
          </a:p>
        </p:txBody>
      </p:sp>
      <p:pic>
        <p:nvPicPr>
          <p:cNvPr id="70660" name="Picture 4" descr="http://www.cleanmpg.com/photos/data/501/Honda_FCV_Ultracapacitor_Stor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450" y="5313352"/>
            <a:ext cx="1962150" cy="1468448"/>
          </a:xfrm>
          <a:prstGeom prst="rect">
            <a:avLst/>
          </a:prstGeom>
          <a:noFill/>
        </p:spPr>
      </p:pic>
      <p:sp>
        <p:nvSpPr>
          <p:cNvPr id="32" name="Left-Right Arrow 31"/>
          <p:cNvSpPr/>
          <p:nvPr/>
        </p:nvSpPr>
        <p:spPr>
          <a:xfrm>
            <a:off x="3429000" y="2895600"/>
            <a:ext cx="15240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7543800" y="2667000"/>
            <a:ext cx="2286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Multiple-battery systems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1">
              <a:lnSpc>
                <a:spcPct val="90000"/>
              </a:lnSpc>
            </a:pPr>
            <a:r>
              <a:rPr lang="en-US" dirty="0" smtClean="0"/>
              <a:t>Use a </a:t>
            </a:r>
            <a:r>
              <a:rPr lang="en-US" b="1" dirty="0" err="1" smtClean="0"/>
              <a:t>supercapacitor</a:t>
            </a:r>
            <a:r>
              <a:rPr lang="en-US" dirty="0" smtClean="0"/>
              <a:t> that behaves like an ideal battery</a:t>
            </a:r>
            <a:endParaRPr lang="en-US" i="1" dirty="0" smtClean="0"/>
          </a:p>
          <a:p>
            <a:pPr marL="342900" lvl="1">
              <a:lnSpc>
                <a:spcPct val="90000"/>
              </a:lnSpc>
            </a:pPr>
            <a:endParaRPr lang="en-US" dirty="0" smtClean="0"/>
          </a:p>
          <a:p>
            <a:pPr marL="342900" lvl="1">
              <a:lnSpc>
                <a:spcPct val="90000"/>
              </a:lnSpc>
            </a:pPr>
            <a:endParaRPr lang="en-US" dirty="0" smtClean="0"/>
          </a:p>
          <a:p>
            <a:pPr marL="342900" lvl="1">
              <a:lnSpc>
                <a:spcPct val="90000"/>
              </a:lnSpc>
            </a:pPr>
            <a:endParaRPr lang="en-US" dirty="0" smtClean="0"/>
          </a:p>
          <a:p>
            <a:pPr marL="342900" lvl="1">
              <a:lnSpc>
                <a:spcPct val="90000"/>
              </a:lnSpc>
            </a:pPr>
            <a:endParaRPr lang="en-US" dirty="0" smtClean="0"/>
          </a:p>
          <a:p>
            <a:pPr marL="342900" lvl="1">
              <a:lnSpc>
                <a:spcPct val="90000"/>
              </a:lnSpc>
            </a:pPr>
            <a:endParaRPr lang="en-US" dirty="0" smtClean="0"/>
          </a:p>
          <a:p>
            <a:pPr marL="342900" lvl="1">
              <a:lnSpc>
                <a:spcPct val="90000"/>
              </a:lnSpc>
            </a:pPr>
            <a:endParaRPr lang="en-US" dirty="0" smtClean="0"/>
          </a:p>
          <a:p>
            <a:pPr marL="342900" lvl="1">
              <a:lnSpc>
                <a:spcPct val="90000"/>
              </a:lnSpc>
            </a:pPr>
            <a:endParaRPr lang="en-US" dirty="0" smtClean="0"/>
          </a:p>
          <a:p>
            <a:pPr marL="342900" lvl="1">
              <a:lnSpc>
                <a:spcPct val="90000"/>
              </a:lnSpc>
            </a:pPr>
            <a:endParaRPr lang="en-US" dirty="0" smtClean="0"/>
          </a:p>
          <a:p>
            <a:pPr marL="342900" lvl="1">
              <a:lnSpc>
                <a:spcPct val="90000"/>
              </a:lnSpc>
            </a:pPr>
            <a:endParaRPr lang="en-US" dirty="0" smtClean="0"/>
          </a:p>
          <a:p>
            <a:pPr marL="342900" lvl="1">
              <a:lnSpc>
                <a:spcPct val="90000"/>
              </a:lnSpc>
            </a:pPr>
            <a:endParaRPr lang="en-US" dirty="0" smtClean="0"/>
          </a:p>
          <a:p>
            <a:r>
              <a:rPr lang="en-US" dirty="0" smtClean="0"/>
              <a:t>Intuition:</a:t>
            </a:r>
          </a:p>
          <a:p>
            <a:pPr lvl="1"/>
            <a:r>
              <a:rPr lang="en-US" dirty="0" smtClean="0"/>
              <a:t>battery is good at holding the charge for long times</a:t>
            </a:r>
          </a:p>
          <a:p>
            <a:pPr lvl="1"/>
            <a:r>
              <a:rPr lang="en-US" dirty="0" err="1" smtClean="0"/>
              <a:t>supercapacitor</a:t>
            </a:r>
            <a:r>
              <a:rPr lang="en-US" dirty="0" smtClean="0"/>
              <a:t> is efficient for rapid cycles of charge and discharge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sz="2400" dirty="0" smtClean="0"/>
              <a:t>Use </a:t>
            </a:r>
            <a:r>
              <a:rPr lang="en-US" sz="2400" dirty="0" err="1" smtClean="0"/>
              <a:t>supercapacitor</a:t>
            </a:r>
            <a:r>
              <a:rPr lang="en-US" sz="2400" dirty="0" smtClean="0"/>
              <a:t> as a </a:t>
            </a:r>
            <a:r>
              <a:rPr lang="en-US" sz="2400" b="1" dirty="0" smtClean="0"/>
              <a:t>buffer</a:t>
            </a:r>
            <a:r>
              <a:rPr lang="en-US" sz="2400" dirty="0" smtClean="0"/>
              <a:t> to </a:t>
            </a:r>
            <a:r>
              <a:rPr lang="en-US" sz="2400" dirty="0" smtClean="0">
                <a:solidFill>
                  <a:srgbClr val="0000FF"/>
                </a:solidFill>
              </a:rPr>
              <a:t>keep battery output stable</a:t>
            </a:r>
          </a:p>
          <a:p>
            <a:pPr marL="342900" lvl="1" indent="-342900">
              <a:lnSpc>
                <a:spcPct val="90000"/>
              </a:lnSpc>
              <a:buNone/>
            </a:pPr>
            <a:r>
              <a:rPr lang="en-US" sz="2400" dirty="0" smtClean="0"/>
              <a:t>	</a:t>
            </a:r>
          </a:p>
          <a:p>
            <a:pPr marL="342900" lvl="1" indent="-342900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Store when demand is low, then discharge when demand is high</a:t>
            </a:r>
          </a:p>
          <a:p>
            <a:pPr marL="342900" lvl="1">
              <a:lnSpc>
                <a:spcPct val="90000"/>
              </a:lnSpc>
            </a:pPr>
            <a:endParaRPr lang="en-US" dirty="0" smtClean="0"/>
          </a:p>
          <a:p>
            <a:pPr marL="617220" lvl="2">
              <a:lnSpc>
                <a:spcPct val="90000"/>
              </a:lnSpc>
            </a:pPr>
            <a:endParaRPr lang="en-US" sz="2000" dirty="0" smtClean="0"/>
          </a:p>
          <a:p>
            <a:endParaRPr lang="en-US" sz="2000" b="1" dirty="0" smtClean="0"/>
          </a:p>
          <a:p>
            <a:endParaRPr lang="en-US" b="1" dirty="0" smtClean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26299"/>
            <a:ext cx="3733800" cy="188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124946" y="3124200"/>
            <a:ext cx="2313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Smaller (1000 times)</a:t>
            </a:r>
          </a:p>
          <a:p>
            <a:r>
              <a:rPr lang="en-US" dirty="0" smtClean="0"/>
              <a:t>More expensive</a:t>
            </a:r>
          </a:p>
          <a:p>
            <a:r>
              <a:rPr lang="en-US" dirty="0" smtClean="0"/>
              <a:t>More efficient</a:t>
            </a:r>
          </a:p>
        </p:txBody>
      </p:sp>
      <p:pic>
        <p:nvPicPr>
          <p:cNvPr id="71682" name="Picture 2" descr="https://encrypted-tbn1.google.com/images?q=tbn:ANd9GcTH0oN1kwC1tWBfwIfH-0Pj8bPo-dpBkV30OK0LoroTpkqwGHu-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799" y="2514600"/>
            <a:ext cx="2449285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Multiple-battery Management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>
              <a:lnSpc>
                <a:spcPct val="90000"/>
              </a:lnSpc>
            </a:pPr>
            <a:r>
              <a:rPr lang="en-US" b="1" dirty="0" smtClean="0"/>
              <a:t>Performance depends critically on how the system is managed</a:t>
            </a:r>
          </a:p>
          <a:p>
            <a:pPr marL="342900" lvl="1">
              <a:lnSpc>
                <a:spcPct val="90000"/>
              </a:lnSpc>
            </a:pPr>
            <a:endParaRPr lang="en-US" dirty="0" smtClean="0"/>
          </a:p>
          <a:p>
            <a:pPr marL="342900" lvl="1">
              <a:lnSpc>
                <a:spcPct val="90000"/>
              </a:lnSpc>
            </a:pPr>
            <a:r>
              <a:rPr lang="en-US" dirty="0" smtClean="0"/>
              <a:t>Difficult problem:</a:t>
            </a:r>
          </a:p>
          <a:p>
            <a:pPr marL="617220" lvl="2">
              <a:lnSpc>
                <a:spcPct val="90000"/>
              </a:lnSpc>
            </a:pPr>
            <a:r>
              <a:rPr lang="en-US" dirty="0" smtClean="0"/>
              <a:t>Vehicle acceleration (-)</a:t>
            </a:r>
          </a:p>
          <a:p>
            <a:pPr marL="617220" lvl="2">
              <a:lnSpc>
                <a:spcPct val="90000"/>
              </a:lnSpc>
            </a:pPr>
            <a:r>
              <a:rPr lang="en-US" dirty="0" smtClean="0"/>
              <a:t>Regenerative braking (+)</a:t>
            </a:r>
          </a:p>
          <a:p>
            <a:pPr marL="617220" lvl="2">
              <a:lnSpc>
                <a:spcPct val="90000"/>
              </a:lnSpc>
            </a:pPr>
            <a:r>
              <a:rPr lang="en-US" dirty="0" smtClean="0"/>
              <a:t>Highly stochastic</a:t>
            </a:r>
          </a:p>
          <a:p>
            <a:pPr marL="617220" lvl="2">
              <a:lnSpc>
                <a:spcPct val="90000"/>
              </a:lnSpc>
            </a:pPr>
            <a:endParaRPr lang="en-US" dirty="0" smtClean="0"/>
          </a:p>
          <a:p>
            <a:pPr marL="617220" lvl="2">
              <a:lnSpc>
                <a:spcPct val="90000"/>
              </a:lnSpc>
            </a:pPr>
            <a:endParaRPr lang="en-US" dirty="0" smtClean="0"/>
          </a:p>
          <a:p>
            <a:r>
              <a:rPr lang="en-US" sz="2000" dirty="0" smtClean="0"/>
              <a:t>Example policy: “</a:t>
            </a:r>
            <a:r>
              <a:rPr lang="en-US" sz="2000" i="1" dirty="0" smtClean="0"/>
              <a:t>keep capacitor close to full capacity</a:t>
            </a:r>
            <a:r>
              <a:rPr lang="en-US" sz="2000" dirty="0" smtClean="0"/>
              <a:t>”</a:t>
            </a:r>
          </a:p>
          <a:p>
            <a:pPr lvl="1"/>
            <a:r>
              <a:rPr lang="en-US" sz="1600" dirty="0" smtClean="0"/>
              <a:t>ready for sudden accelerations  	</a:t>
            </a:r>
            <a:r>
              <a:rPr lang="en-US" sz="16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1600" dirty="0" smtClean="0">
              <a:solidFill>
                <a:srgbClr val="00B050"/>
              </a:solidFill>
            </a:endParaRPr>
          </a:p>
          <a:p>
            <a:pPr lvl="1"/>
            <a:r>
              <a:rPr lang="en-US" sz="1600" dirty="0" smtClean="0"/>
              <a:t>suboptimal because there might not be enough space left to hold regenerative braking energy   		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Intuitively, the system needs to be able to </a:t>
            </a:r>
            <a:r>
              <a:rPr lang="en-US" dirty="0" smtClean="0">
                <a:solidFill>
                  <a:srgbClr val="0000FF"/>
                </a:solidFill>
              </a:rPr>
              <a:t>predict future high-current events</a:t>
            </a:r>
            <a:r>
              <a:rPr lang="en-US" dirty="0" smtClean="0"/>
              <a:t> (positive or negative), preparing the capacitor to handle them</a:t>
            </a:r>
          </a:p>
          <a:p>
            <a:pPr marL="617220" lvl="2">
              <a:lnSpc>
                <a:spcPct val="90000"/>
              </a:lnSpc>
            </a:pPr>
            <a:endParaRPr lang="en-US" sz="2000" dirty="0" smtClean="0"/>
          </a:p>
          <a:p>
            <a:endParaRPr lang="en-US" sz="2000" b="1" dirty="0" smtClean="0"/>
          </a:p>
          <a:p>
            <a:endParaRPr lang="en-US" b="1" dirty="0" smtClean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2748963" cy="1744271"/>
          </a:xfrm>
          <a:prstGeom prst="rect">
            <a:avLst/>
          </a:prstGeom>
          <a:noFill/>
          <a:ln w="0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25451" y="3429000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Charge level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Objective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Goal</a:t>
            </a:r>
            <a:r>
              <a:rPr lang="en-US" dirty="0" smtClean="0"/>
              <a:t>: design an Intelligent Management System</a:t>
            </a:r>
          </a:p>
          <a:p>
            <a:pPr marL="617220" lvl="2">
              <a:lnSpc>
                <a:spcPct val="90000"/>
              </a:lnSpc>
            </a:pPr>
            <a:endParaRPr lang="en-US" sz="2000" dirty="0" smtClean="0"/>
          </a:p>
          <a:p>
            <a:endParaRPr lang="en-US" sz="2000" b="1" dirty="0" smtClean="0"/>
          </a:p>
          <a:p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48000" y="231380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2237601"/>
            <a:ext cx="1752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24200" y="2313801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Intelligent</a:t>
            </a:r>
          </a:p>
          <a:p>
            <a:pPr algn="ctr"/>
            <a:r>
              <a:rPr lang="en-US" dirty="0" smtClean="0"/>
              <a:t>Management System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286000" y="2466201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224778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Past driving behavior</a:t>
            </a:r>
            <a:endParaRPr lang="en-US" sz="1400" dirty="0"/>
          </a:p>
        </p:txBody>
      </p:sp>
      <p:sp>
        <p:nvSpPr>
          <p:cNvPr id="12" name="Right Arrow 11"/>
          <p:cNvSpPr/>
          <p:nvPr/>
        </p:nvSpPr>
        <p:spPr>
          <a:xfrm>
            <a:off x="4876800" y="2618601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62600" y="246620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Action</a:t>
            </a:r>
            <a:r>
              <a:rPr lang="en-US" sz="1400" dirty="0" smtClean="0"/>
              <a:t>: how to allocate the demand</a:t>
            </a:r>
            <a:endParaRPr lang="en-US" sz="1400" dirty="0"/>
          </a:p>
        </p:txBody>
      </p:sp>
      <p:sp>
        <p:nvSpPr>
          <p:cNvPr id="14" name="Right Arrow 13"/>
          <p:cNvSpPr/>
          <p:nvPr/>
        </p:nvSpPr>
        <p:spPr>
          <a:xfrm>
            <a:off x="2286000" y="2923401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43000" y="277100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Vehicle conditions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230" y="3886200"/>
            <a:ext cx="399537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343400" y="403860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Mining a large dataset of </a:t>
            </a:r>
            <a:r>
              <a:rPr lang="en-US" sz="2000" dirty="0" err="1" smtClean="0"/>
              <a:t>crowdsouced</a:t>
            </a:r>
            <a:r>
              <a:rPr lang="en-US" sz="2000" dirty="0" smtClean="0"/>
              <a:t> commuter trips, we </a:t>
            </a:r>
            <a:r>
              <a:rPr lang="en-US" sz="2000" dirty="0" smtClean="0">
                <a:latin typeface="+mn-lt"/>
              </a:rPr>
              <a:t>constructed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DPDecTree</a:t>
            </a:r>
            <a:endParaRPr lang="en-US" sz="2000" dirty="0" smtClean="0">
              <a:solidFill>
                <a:srgbClr val="FF0000"/>
              </a:solidFill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/>
              <a:t>Can keep </a:t>
            </a:r>
            <a:r>
              <a:rPr lang="en-US" sz="2000" dirty="0" smtClean="0">
                <a:latin typeface="+mn-lt"/>
              </a:rPr>
              <a:t>battery output </a:t>
            </a:r>
            <a:r>
              <a:rPr lang="en-US" sz="2000" b="1" dirty="0" smtClean="0"/>
              <a:t>stable</a:t>
            </a:r>
          </a:p>
          <a:p>
            <a:r>
              <a:rPr lang="en-US" sz="2000" b="1" dirty="0" smtClean="0">
                <a:latin typeface="+mn-lt"/>
              </a:rPr>
              <a:t>(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less energy is wasted</a:t>
            </a:r>
            <a:r>
              <a:rPr lang="en-US" sz="2000" b="1" dirty="0" smtClean="0">
                <a:latin typeface="+mn-lt"/>
              </a:rPr>
              <a:t>)</a:t>
            </a:r>
          </a:p>
          <a:p>
            <a:endParaRPr lang="en-US" sz="2400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1082" y="3228201"/>
            <a:ext cx="255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Position, speed, time of the day, …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343400" y="6172200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(Real world trip, based on vehicle simulator)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62600" y="3048000"/>
            <a:ext cx="3124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How much energy from battery?</a:t>
            </a:r>
          </a:p>
          <a:p>
            <a:r>
              <a:rPr lang="en-US" sz="1200" dirty="0" smtClean="0"/>
              <a:t>How much energy from capacitor?</a:t>
            </a:r>
          </a:p>
          <a:p>
            <a:r>
              <a:rPr lang="en-US" sz="1200" dirty="0" smtClean="0"/>
              <a:t>Should we charge/discharge the capacitor?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Modeling</a:t>
            </a:r>
            <a:endParaRPr lang="en-US" cap="small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57200" y="14478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charset="0"/>
              <a:buChar char="•"/>
              <a:tabLst/>
              <a:defRPr/>
            </a:pPr>
            <a:endParaRPr lang="en-US" sz="1500" dirty="0" smtClean="0"/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Quadratic Programming formulation over T steps: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(1): demand has to be met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(2): cannot overcharge/overdraw the capacitor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 l="15929"/>
          <a:stretch>
            <a:fillRect/>
          </a:stretch>
        </p:blipFill>
        <p:spPr bwMode="auto">
          <a:xfrm>
            <a:off x="533400" y="2895600"/>
            <a:ext cx="604445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029200" y="29718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-score</a:t>
            </a:r>
            <a:r>
              <a:rPr lang="en-US" sz="2000" dirty="0" smtClean="0"/>
              <a:t>: sum of the squared battery output</a:t>
            </a:r>
            <a:endParaRPr lang="en-US" sz="2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495800" y="3352800"/>
            <a:ext cx="304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7200" y="3581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subject to</a:t>
            </a:r>
            <a:endParaRPr lang="en-US" sz="20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3352800" y="457200"/>
            <a:ext cx="5257800" cy="2324100"/>
            <a:chOff x="3352800" y="457200"/>
            <a:chExt cx="5257800" cy="2324100"/>
          </a:xfrm>
        </p:grpSpPr>
        <p:pic>
          <p:nvPicPr>
            <p:cNvPr id="819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4200" y="1524000"/>
              <a:ext cx="1676400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2800" y="533400"/>
              <a:ext cx="3639484" cy="1840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6" name="Straight Arrow Connector 35"/>
            <p:cNvCxnSpPr>
              <a:stCxn id="34" idx="3"/>
            </p:cNvCxnSpPr>
            <p:nvPr/>
          </p:nvCxnSpPr>
          <p:spPr>
            <a:xfrm flipV="1">
              <a:off x="6992284" y="1447800"/>
              <a:ext cx="551516" cy="59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162800" y="990600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Demand d</a:t>
              </a:r>
              <a:endParaRPr lang="en-US" i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38800" y="457200"/>
              <a:ext cx="24897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Current from battery to motor</a:t>
              </a:r>
              <a:endParaRPr lang="en-US" sz="1400" i="1" dirty="0"/>
            </a:p>
          </p:txBody>
        </p:sp>
      </p:grpSp>
      <p:sp>
        <p:nvSpPr>
          <p:cNvPr id="81922" name="AutoShape 2" descr="https://mail-attachment.googleusercontent.com/attachment/?ui=2&amp;ik=a6bbd769f7&amp;view=att&amp;th=134c4544d17af3b4&amp;attid=0.1&amp;disp=inline&amp;realattid=f_gx7z9wb10&amp;safe=1&amp;zw&amp;saduie=AG9B_P-L7rL3AUVjw4bfm1ju3Iyb&amp;sadet=1348106408785&amp;sads=wl7F5cZLamPAgxz5auLdkmzJXM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248400" y="5385137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QP (CVXOPT) can only solve relatively short trips (no real-time planning)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allAtOnce"/>
      <p:bldP spid="30" grpId="0"/>
      <p:bldP spid="33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Speeding up</a:t>
            </a:r>
            <a:endParaRPr lang="en-US" cap="small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57200" y="14478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Reduce the dimensionality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(change of variables):</a:t>
            </a:r>
          </a:p>
          <a:p>
            <a:pPr lvl="1" indent="-457200">
              <a:lnSpc>
                <a:spcPct val="90000"/>
              </a:lnSpc>
              <a:buFont typeface="+mj-lt"/>
              <a:buAutoNum type="arabicPeriod"/>
            </a:pPr>
            <a:endParaRPr lang="en-US" dirty="0" smtClean="0"/>
          </a:p>
          <a:p>
            <a:pPr lvl="2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3T </a:t>
            </a:r>
            <a:r>
              <a:rPr lang="en-US" dirty="0" smtClean="0">
                <a:sym typeface="Wingdings" pitchFamily="2" charset="2"/>
              </a:rPr>
              <a:t> T variables</a:t>
            </a:r>
          </a:p>
          <a:p>
            <a:pPr lvl="2" indent="-457200">
              <a:lnSpc>
                <a:spcPct val="90000"/>
              </a:lnSpc>
              <a:buFont typeface="+mj-lt"/>
              <a:buAutoNum type="arabicPeriod"/>
            </a:pPr>
            <a:endParaRPr lang="en-US" dirty="0" smtClean="0"/>
          </a:p>
          <a:p>
            <a:pPr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Exploit the sequential nature of the problem</a:t>
            </a:r>
            <a:r>
              <a:rPr lang="en-US" dirty="0" smtClean="0"/>
              <a:t>: </a:t>
            </a:r>
            <a:r>
              <a:rPr lang="en-US" dirty="0" err="1" smtClean="0"/>
              <a:t>discretized</a:t>
            </a:r>
            <a:r>
              <a:rPr lang="en-US" dirty="0" smtClean="0"/>
              <a:t> problem can be solved by dynamic programming</a:t>
            </a:r>
          </a:p>
          <a:p>
            <a:pPr marL="342900" lvl="1" indent="-342900">
              <a:lnSpc>
                <a:spcPct val="90000"/>
              </a:lnSpc>
              <a:buNone/>
            </a:pPr>
            <a:endParaRPr lang="en-US" dirty="0" smtClean="0"/>
          </a:p>
          <a:p>
            <a:pPr marL="8001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/>
              <a:t>Faster than CVXOPT (~2 orders of magnitude)</a:t>
            </a:r>
          </a:p>
          <a:p>
            <a:pPr marL="8001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/>
              <a:t>Suboptimal (</a:t>
            </a:r>
            <a:r>
              <a:rPr lang="en-US" b="1" dirty="0" err="1" smtClean="0"/>
              <a:t>discretized</a:t>
            </a:r>
            <a:r>
              <a:rPr lang="en-US" b="1" dirty="0" smtClean="0"/>
              <a:t>) but close</a:t>
            </a:r>
          </a:p>
          <a:p>
            <a:pPr marL="342900" lvl="1" indent="-342900">
              <a:lnSpc>
                <a:spcPct val="90000"/>
              </a:lnSpc>
            </a:pPr>
            <a:endParaRPr lang="en-US" sz="2000" b="1" dirty="0" smtClean="0"/>
          </a:p>
          <a:p>
            <a:pPr marL="342900" lvl="1" indent="-342900">
              <a:lnSpc>
                <a:spcPct val="90000"/>
              </a:lnSpc>
            </a:pPr>
            <a:r>
              <a:rPr lang="en-US" sz="2000" b="1" dirty="0" smtClean="0"/>
              <a:t>What if we only partially know the future demand?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Rolling horizon</a:t>
            </a:r>
            <a:r>
              <a:rPr lang="en-US" sz="2000" b="1" dirty="0" smtClean="0"/>
              <a:t>:</a:t>
            </a:r>
          </a:p>
          <a:p>
            <a:pPr marL="800100" lvl="2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000" b="1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6248400" y="54102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Demand is </a:t>
            </a:r>
            <a:r>
              <a:rPr lang="en-US" sz="2000" b="1" dirty="0" smtClean="0">
                <a:solidFill>
                  <a:srgbClr val="0000FF"/>
                </a:solidFill>
              </a:rPr>
              <a:t>stochastic</a:t>
            </a:r>
            <a:r>
              <a:rPr lang="en-US" sz="2000" dirty="0" smtClean="0"/>
              <a:t> (</a:t>
            </a:r>
            <a:r>
              <a:rPr lang="en-US" sz="2000" dirty="0" err="1" smtClean="0"/>
              <a:t>unkown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Can we construct a </a:t>
            </a:r>
            <a:r>
              <a:rPr lang="en-US" sz="2000" b="1" dirty="0" smtClean="0"/>
              <a:t>probabilistic model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724400"/>
            <a:ext cx="2438400" cy="195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9" name="Straight Arrow Connector 38"/>
          <p:cNvCxnSpPr/>
          <p:nvPr/>
        </p:nvCxnSpPr>
        <p:spPr>
          <a:xfrm rot="10800000" flipV="1">
            <a:off x="1066800" y="5105400"/>
            <a:ext cx="2286000" cy="762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05200" y="44958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Knowing the future 10 </a:t>
            </a:r>
            <a:r>
              <a:rPr lang="en-US" smtClean="0"/>
              <a:t>seconds is enough </a:t>
            </a:r>
            <a:r>
              <a:rPr lang="en-US" dirty="0" smtClean="0"/>
              <a:t>to be within 35% of </a:t>
            </a:r>
            <a:r>
              <a:rPr lang="en-US" dirty="0" err="1" smtClean="0"/>
              <a:t>omniscent</a:t>
            </a:r>
            <a:r>
              <a:rPr lang="en-US" dirty="0" smtClean="0"/>
              <a:t> optimal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400800" y="28956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Example: QP score of 3.070 in about 11 minutes. DP solver: score of 3.103 in 15 seconds.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5519</TotalTime>
  <Words>1157</Words>
  <Application>Microsoft Office PowerPoint</Application>
  <PresentationFormat>On-screen Show (4:3)</PresentationFormat>
  <Paragraphs>312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Learning Policies For Battery Usage Optimization in Electric Vehicles</vt:lpstr>
      <vt:lpstr>Introduction</vt:lpstr>
      <vt:lpstr>Introduction</vt:lpstr>
      <vt:lpstr>Multiple-battery systems</vt:lpstr>
      <vt:lpstr>Multiple-battery systems</vt:lpstr>
      <vt:lpstr>Multiple-battery Management</vt:lpstr>
      <vt:lpstr>Objective</vt:lpstr>
      <vt:lpstr>Modeling</vt:lpstr>
      <vt:lpstr>Speeding up</vt:lpstr>
      <vt:lpstr>MDP Modeling</vt:lpstr>
      <vt:lpstr>Available Data</vt:lpstr>
      <vt:lpstr>Sample based optimization</vt:lpstr>
      <vt:lpstr>Training set generation</vt:lpstr>
      <vt:lpstr>Learning the policy</vt:lpstr>
      <vt:lpstr>Results</vt:lpstr>
      <vt:lpstr>ChargeCar competition results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</dc:creator>
  <cp:lastModifiedBy>Stefano Ermon</cp:lastModifiedBy>
  <cp:revision>602</cp:revision>
  <dcterms:created xsi:type="dcterms:W3CDTF">2012-07-27T15:39:22Z</dcterms:created>
  <dcterms:modified xsi:type="dcterms:W3CDTF">2012-10-01T15:49:26Z</dcterms:modified>
</cp:coreProperties>
</file>