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376202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5" algn="l" defTabSz="376202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50" algn="l" defTabSz="376202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2" algn="l" defTabSz="376202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5" algn="l" defTabSz="376202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7" algn="l" defTabSz="376202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9" algn="l" defTabSz="376202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030" autoAdjust="0"/>
  </p:normalViewPr>
  <p:slideViewPr>
    <p:cSldViewPr snapToObjects="1">
      <p:cViewPr varScale="1">
        <p:scale>
          <a:sx n="22" d="100"/>
          <a:sy n="22" d="100"/>
        </p:scale>
        <p:origin x="-780" y="-114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30"/>
    </p:cViewPr>
  </p:sorterViewPr>
  <p:gridSpacing cx="936345600" cy="9363456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2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9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4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878843"/>
            <a:ext cx="987552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878843"/>
            <a:ext cx="2889504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772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741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3"/>
            <a:ext cx="37307520" cy="4800599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52405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40506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28607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316708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504809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4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11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3" cy="2047239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5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50" indent="0">
              <a:buNone/>
              <a:defRPr sz="6600" b="1"/>
            </a:lvl5pPr>
            <a:lvl6pPr marL="9405062" indent="0">
              <a:buNone/>
              <a:defRPr sz="6600" b="1"/>
            </a:lvl6pPr>
            <a:lvl7pPr marL="11286075" indent="0">
              <a:buNone/>
              <a:defRPr sz="6600" b="1"/>
            </a:lvl7pPr>
            <a:lvl8pPr marL="13167087" indent="0">
              <a:buNone/>
              <a:defRPr sz="6600" b="1"/>
            </a:lvl8pPr>
            <a:lvl9pPr marL="1504809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3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4912362"/>
            <a:ext cx="19400520" cy="2047239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5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50" indent="0">
              <a:buNone/>
              <a:defRPr sz="6600" b="1"/>
            </a:lvl5pPr>
            <a:lvl6pPr marL="9405062" indent="0">
              <a:buNone/>
              <a:defRPr sz="6600" b="1"/>
            </a:lvl6pPr>
            <a:lvl7pPr marL="11286075" indent="0">
              <a:buNone/>
              <a:defRPr sz="6600" b="1"/>
            </a:lvl7pPr>
            <a:lvl8pPr marL="13167087" indent="0">
              <a:buNone/>
              <a:defRPr sz="6600" b="1"/>
            </a:lvl8pPr>
            <a:lvl9pPr marL="1504809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660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1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05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873760"/>
            <a:ext cx="14439903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2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4592322"/>
            <a:ext cx="14439903" cy="15011402"/>
          </a:xfrm>
        </p:spPr>
        <p:txBody>
          <a:bodyPr/>
          <a:lstStyle>
            <a:lvl1pPr marL="0" indent="0">
              <a:buNone/>
              <a:defRPr sz="5700"/>
            </a:lvl1pPr>
            <a:lvl2pPr marL="1881012" indent="0">
              <a:buNone/>
              <a:defRPr sz="4900"/>
            </a:lvl2pPr>
            <a:lvl3pPr marL="3762025" indent="0">
              <a:buNone/>
              <a:defRPr sz="4100"/>
            </a:lvl3pPr>
            <a:lvl4pPr marL="5643037" indent="0">
              <a:buNone/>
              <a:defRPr sz="3700"/>
            </a:lvl4pPr>
            <a:lvl5pPr marL="7524050" indent="0">
              <a:buNone/>
              <a:defRPr sz="3700"/>
            </a:lvl5pPr>
            <a:lvl6pPr marL="9405062" indent="0">
              <a:buNone/>
              <a:defRPr sz="3700"/>
            </a:lvl6pPr>
            <a:lvl7pPr marL="11286075" indent="0">
              <a:buNone/>
              <a:defRPr sz="3700"/>
            </a:lvl7pPr>
            <a:lvl8pPr marL="13167087" indent="0">
              <a:buNone/>
              <a:defRPr sz="3700"/>
            </a:lvl8pPr>
            <a:lvl9pPr marL="1504809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07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5" indent="0">
              <a:buNone/>
              <a:defRPr sz="9900"/>
            </a:lvl3pPr>
            <a:lvl4pPr marL="5643037" indent="0">
              <a:buNone/>
              <a:defRPr sz="8200"/>
            </a:lvl4pPr>
            <a:lvl5pPr marL="7524050" indent="0">
              <a:buNone/>
              <a:defRPr sz="8200"/>
            </a:lvl5pPr>
            <a:lvl6pPr marL="9405062" indent="0">
              <a:buNone/>
              <a:defRPr sz="8200"/>
            </a:lvl6pPr>
            <a:lvl7pPr marL="11286075" indent="0">
              <a:buNone/>
              <a:defRPr sz="8200"/>
            </a:lvl7pPr>
            <a:lvl8pPr marL="13167087" indent="0">
              <a:buNone/>
              <a:defRPr sz="8200"/>
            </a:lvl8pPr>
            <a:lvl9pPr marL="15048099" indent="0">
              <a:buNone/>
              <a:defRPr sz="8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2"/>
            <a:ext cx="26334720" cy="2575559"/>
          </a:xfrm>
        </p:spPr>
        <p:txBody>
          <a:bodyPr/>
          <a:lstStyle>
            <a:lvl1pPr marL="0" indent="0">
              <a:buNone/>
              <a:defRPr sz="5700"/>
            </a:lvl1pPr>
            <a:lvl2pPr marL="1881012" indent="0">
              <a:buNone/>
              <a:defRPr sz="4900"/>
            </a:lvl2pPr>
            <a:lvl3pPr marL="3762025" indent="0">
              <a:buNone/>
              <a:defRPr sz="4100"/>
            </a:lvl3pPr>
            <a:lvl4pPr marL="5643037" indent="0">
              <a:buNone/>
              <a:defRPr sz="3700"/>
            </a:lvl4pPr>
            <a:lvl5pPr marL="7524050" indent="0">
              <a:buNone/>
              <a:defRPr sz="3700"/>
            </a:lvl5pPr>
            <a:lvl6pPr marL="9405062" indent="0">
              <a:buNone/>
              <a:defRPr sz="3700"/>
            </a:lvl6pPr>
            <a:lvl7pPr marL="11286075" indent="0">
              <a:buNone/>
              <a:defRPr sz="3700"/>
            </a:lvl7pPr>
            <a:lvl8pPr marL="13167087" indent="0">
              <a:buNone/>
              <a:defRPr sz="3700"/>
            </a:lvl8pPr>
            <a:lvl9pPr marL="1504809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81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6203" tIns="188101" rIns="376203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6203" tIns="188101" rIns="376203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2"/>
            <a:ext cx="10241280" cy="1168400"/>
          </a:xfrm>
          <a:prstGeom prst="rect">
            <a:avLst/>
          </a:prstGeom>
        </p:spPr>
        <p:txBody>
          <a:bodyPr vert="horz" lIns="376203" tIns="188101" rIns="376203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ADC2-6603-4F44-8F85-3C06BC27650F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2"/>
            <a:ext cx="13898880" cy="1168400"/>
          </a:xfrm>
          <a:prstGeom prst="rect">
            <a:avLst/>
          </a:prstGeom>
        </p:spPr>
        <p:txBody>
          <a:bodyPr vert="horz" lIns="376203" tIns="188101" rIns="376203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2"/>
            <a:ext cx="10241280" cy="1168400"/>
          </a:xfrm>
          <a:prstGeom prst="rect">
            <a:avLst/>
          </a:prstGeom>
        </p:spPr>
        <p:txBody>
          <a:bodyPr vert="horz" lIns="376203" tIns="188101" rIns="376203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D266-856A-4364-A784-3109AD432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241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025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3762025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3762025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3762025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4" indent="-940506" algn="l" defTabSz="3762025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6" indent="-940506" algn="l" defTabSz="3762025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9" indent="-940506" algn="l" defTabSz="376202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1" indent="-940506" algn="l" defTabSz="376202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3" indent="-940506" algn="l" defTabSz="376202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6" indent="-940506" algn="l" defTabSz="376202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5" algn="l" defTabSz="376202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50" algn="l" defTabSz="376202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2" algn="l" defTabSz="376202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5" algn="l" defTabSz="376202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7" algn="l" defTabSz="376202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9" algn="l" defTabSz="376202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5108057" y="4117229"/>
            <a:ext cx="13675086" cy="10926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</a:rPr>
              <a:t>4. </a:t>
            </a:r>
            <a:r>
              <a:rPr lang="en-US" sz="4800" b="1" dirty="0">
                <a:solidFill>
                  <a:prstClr val="black"/>
                </a:solidFill>
              </a:rPr>
              <a:t>Mobile </a:t>
            </a:r>
            <a:r>
              <a:rPr lang="en-US" sz="4800" b="1" dirty="0" smtClean="0">
                <a:solidFill>
                  <a:prstClr val="black"/>
                </a:solidFill>
              </a:rPr>
              <a:t>Implementation: Client – Server</a:t>
            </a:r>
          </a:p>
          <a:p>
            <a:pPr indent="400050"/>
            <a:r>
              <a:rPr lang="en-US" sz="2800" u="sng" dirty="0" smtClean="0">
                <a:solidFill>
                  <a:prstClr val="black"/>
                </a:solidFill>
              </a:rPr>
              <a:t>Client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</a:p>
          <a:p>
            <a:pPr marL="347662"/>
            <a:r>
              <a:rPr lang="en-US" sz="2800" dirty="0" smtClean="0">
                <a:solidFill>
                  <a:prstClr val="black"/>
                </a:solidFill>
              </a:rPr>
              <a:t>1) Image Sequence Capture  	2) Feature Extraction</a:t>
            </a:r>
          </a:p>
          <a:p>
            <a:pPr marL="342900"/>
            <a:endParaRPr lang="en-US" sz="2800" u="sng" dirty="0" smtClean="0">
              <a:solidFill>
                <a:prstClr val="black"/>
              </a:solidFill>
            </a:endParaRPr>
          </a:p>
          <a:p>
            <a:pPr marL="342900"/>
            <a:r>
              <a:rPr lang="en-US" sz="2800" u="sng" dirty="0" smtClean="0">
                <a:solidFill>
                  <a:prstClr val="black"/>
                </a:solidFill>
              </a:rPr>
              <a:t>Server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</a:p>
          <a:p>
            <a:pPr marL="342900"/>
            <a:r>
              <a:rPr lang="en-US" sz="2800" dirty="0" smtClean="0">
                <a:solidFill>
                  <a:prstClr val="black"/>
                </a:solidFill>
              </a:rPr>
              <a:t>1) Random forest set-up for object categories	2) </a:t>
            </a:r>
            <a:r>
              <a:rPr lang="en-US" sz="2800" dirty="0" err="1" smtClean="0">
                <a:solidFill>
                  <a:prstClr val="black"/>
                </a:solidFill>
              </a:rPr>
              <a:t>Codeword</a:t>
            </a:r>
            <a:r>
              <a:rPr lang="en-US" sz="2800" dirty="0" smtClean="0">
                <a:solidFill>
                  <a:prstClr val="black"/>
                </a:solidFill>
              </a:rPr>
              <a:t> Labeling</a:t>
            </a:r>
          </a:p>
          <a:p>
            <a:pPr marL="342900"/>
            <a:r>
              <a:rPr lang="en-US" sz="2800" dirty="0" smtClean="0">
                <a:solidFill>
                  <a:prstClr val="black"/>
                </a:solidFill>
              </a:rPr>
              <a:t>3)Hough Voting across scales and frames 	4) Vote Transfer</a:t>
            </a:r>
          </a:p>
          <a:p>
            <a:pPr indent="400050"/>
            <a:endParaRPr lang="en-US" sz="4800" b="1" u="sng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/>
              <p:cNvSpPr/>
              <p:nvPr/>
            </p:nvSpPr>
            <p:spPr>
              <a:xfrm>
                <a:off x="702127" y="9142309"/>
                <a:ext cx="13928273" cy="5295909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t" anchorCtr="0"/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</a:rPr>
                  <a:t>  2. Hough Forest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/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efine a patch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}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 in an image with appearance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, and of type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, and at an offset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from the object center.</a:t>
                </a:r>
              </a:p>
              <a:p>
                <a:pPr marL="342900"/>
                <a:r>
                  <a:rPr lang="en-US" sz="2400" b="0" dirty="0" smtClean="0">
                    <a:solidFill>
                      <a:schemeClr val="tx1"/>
                    </a:solidFill>
                  </a:rPr>
                  <a:t>During training, all attributes are given to build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2400" dirty="0">
                    <a:solidFill>
                      <a:schemeClr val="tx1"/>
                    </a:solidFill>
                  </a:rPr>
                  <a:t>random forest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 collect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following leaf node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statistics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685800" indent="-342900">
                  <a:buFont typeface="Arial" pitchFamily="34" charset="0"/>
                  <a:buChar char="•"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The probability that patch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 come from a foreground object: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))=(1/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)∗</m:t>
                    </m:r>
                    <m:nary>
                      <m:naryPr>
                        <m:chr m:val="∑"/>
                        <m:ctrlP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=1)</m:t>
                        </m:r>
                      </m:e>
                    </m:nary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is the training patch index out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 patches.</a:t>
                </a:r>
              </a:p>
              <a:p>
                <a:pPr marL="685800" indent="-342900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The probability that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the object center is offset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with respect to the patch 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</a:rPr>
                  <a:t>     (voting direction):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=1,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⍺ </m:t>
                    </m:r>
                    <m:nary>
                      <m:naryPr>
                        <m:chr m:val="∑"/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</a:rPr>
                  <a:t>This is summarized to:</a:t>
                </a:r>
                <a:endParaRPr lang="en-US" sz="2400" dirty="0">
                  <a:solidFill>
                    <a:schemeClr val="tx1"/>
                  </a:solidFill>
                  <a:latin typeface="Cambria Math"/>
                </a:endParaRP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</a:rPr>
                  <a:t>Patch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</a:rPr>
                  <a:t> will vote for object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</a:rPr>
                  <a:t> at location x=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</a:rPr>
                  <a:t> with probability:</a:t>
                </a:r>
              </a:p>
              <a:p>
                <a:pPr marL="342900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=1|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the event the object lies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(see [1] for details about the Random forest and </a:t>
                </a:r>
                <a:r>
                  <a:rPr lang="en-US" sz="2400" dirty="0">
                    <a:solidFill>
                      <a:schemeClr val="tx1"/>
                    </a:solidFill>
                  </a:rPr>
                  <a:t>derivation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27" y="9142309"/>
                <a:ext cx="13928273" cy="529590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2294" b="-21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5108057" y="15136588"/>
            <a:ext cx="13695543" cy="6523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  5. Mobile Implementation Evaluation</a:t>
            </a:r>
          </a:p>
          <a:p>
            <a:pPr indent="347663"/>
            <a:r>
              <a:rPr lang="en-US" sz="2400" dirty="0" smtClean="0">
                <a:solidFill>
                  <a:schemeClr val="tx1"/>
                </a:solidFill>
              </a:rPr>
              <a:t>a) Desktop vs. Mobile Device</a:t>
            </a:r>
          </a:p>
          <a:p>
            <a:endParaRPr lang="en-US" sz="4800" b="1" dirty="0" smtClean="0">
              <a:solidFill>
                <a:schemeClr val="tx1"/>
              </a:solidFill>
            </a:endParaRPr>
          </a:p>
          <a:p>
            <a:endParaRPr lang="en-US" sz="4800" b="1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indent="290513"/>
            <a:r>
              <a:rPr lang="en-US" sz="2400" dirty="0" smtClean="0">
                <a:solidFill>
                  <a:schemeClr val="tx1"/>
                </a:solidFill>
              </a:rPr>
              <a:t>b) Time Breakdown on Device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LK: Lucas Kanade; FE: Feature Extraction; CS: Client-to-Server communication; RF: Random Forest; HV: Hough Voting; </a:t>
            </a:r>
          </a:p>
          <a:p>
            <a:pPr indent="290513"/>
            <a:r>
              <a:rPr lang="en-US" sz="2000" dirty="0" smtClean="0">
                <a:solidFill>
                  <a:schemeClr val="tx1"/>
                </a:solidFill>
              </a:rPr>
              <a:t>SC: Server to Client communication; </a:t>
            </a:r>
          </a:p>
          <a:p>
            <a:pPr marL="274320"/>
            <a:r>
              <a:rPr lang="en-US" sz="2000" dirty="0" smtClean="0">
                <a:solidFill>
                  <a:schemeClr val="tx1"/>
                </a:solidFill>
              </a:rPr>
              <a:t>Platform: Motorola </a:t>
            </a:r>
            <a:r>
              <a:rPr lang="en-US" sz="2000" dirty="0" err="1" smtClean="0">
                <a:solidFill>
                  <a:schemeClr val="tx1"/>
                </a:solidFill>
              </a:rPr>
              <a:t>Atrix</a:t>
            </a:r>
            <a:r>
              <a:rPr lang="en-US" sz="2000" dirty="0" smtClean="0">
                <a:solidFill>
                  <a:schemeClr val="tx1"/>
                </a:solidFill>
              </a:rPr>
              <a:t> running </a:t>
            </a:r>
            <a:r>
              <a:rPr lang="en-US" sz="2000" dirty="0">
                <a:solidFill>
                  <a:schemeClr val="tx1"/>
                </a:solidFill>
              </a:rPr>
              <a:t>Android 2.2. on images of </a:t>
            </a:r>
            <a:r>
              <a:rPr lang="en-US" sz="2000" dirty="0" smtClean="0">
                <a:solidFill>
                  <a:schemeClr val="tx1"/>
                </a:solidFill>
              </a:rPr>
              <a:t>size 640x480 </a:t>
            </a:r>
            <a:r>
              <a:rPr lang="en-US" sz="2000" dirty="0">
                <a:solidFill>
                  <a:schemeClr val="tx1"/>
                </a:solidFill>
              </a:rPr>
              <a:t>for detection.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9156" y="356755"/>
            <a:ext cx="31171244" cy="34913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3304" tIns="31652" rIns="63304" bIns="31652" spcCol="0" rtlCol="0" anchor="ctr"/>
          <a:lstStyle/>
          <a:p>
            <a:pPr algn="ctr" fontAlgn="t"/>
            <a:endParaRPr lang="en-US" dirty="0" smtClean="0">
              <a:effectLst/>
            </a:endParaRPr>
          </a:p>
          <a:p>
            <a:pPr algn="ctr" fontAlgn="t"/>
            <a:r>
              <a:rPr lang="en-US" b="1" dirty="0" smtClean="0">
                <a:effectLst/>
              </a:rPr>
              <a:t>Mobile Object Detection Through Client-Server based Vote Transfer</a:t>
            </a:r>
          </a:p>
          <a:p>
            <a:pPr algn="ctr" fontAlgn="t"/>
            <a:r>
              <a:rPr lang="en-US" sz="6600" dirty="0" smtClean="0">
                <a:effectLst/>
              </a:rPr>
              <a:t>Shyam Sunder Kumar</a:t>
            </a:r>
            <a:r>
              <a:rPr lang="en-US" sz="6600" baseline="0" dirty="0" smtClean="0">
                <a:effectLst/>
              </a:rPr>
              <a:t>     Min Sun     Silvio Savarese</a:t>
            </a:r>
            <a:endParaRPr lang="en-US" baseline="0" dirty="0" smtClean="0">
              <a:effectLst/>
            </a:endParaRPr>
          </a:p>
          <a:p>
            <a:pPr algn="ctr" fontAlgn="t"/>
            <a:r>
              <a:rPr lang="en-US" sz="4000" baseline="0" dirty="0" smtClean="0">
                <a:effectLst/>
              </a:rPr>
              <a:t>Dept. of Electrical and Computer Engineering, University of Michigan at Ann Arbor, U.S.A.</a:t>
            </a:r>
            <a:endParaRPr lang="en-US" sz="4800" dirty="0" smtClean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2127" y="4117229"/>
            <a:ext cx="13928273" cy="47576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Ins="5486400" rtlCol="0" anchor="t" anchorCtr="0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  1. Overview</a:t>
            </a:r>
          </a:p>
          <a:p>
            <a:pPr marL="347472"/>
            <a:r>
              <a:rPr lang="en-US" sz="2600" dirty="0" smtClean="0">
                <a:solidFill>
                  <a:schemeClr val="tx1"/>
                </a:solidFill>
              </a:rPr>
              <a:t>We present a novel multi-frame object detector by generalizing the Hough Forests [1] technique. Key features include:</a:t>
            </a:r>
          </a:p>
          <a:p>
            <a:pPr marL="6858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Novel multi-frame object detection scheme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for </a:t>
            </a:r>
            <a:r>
              <a:rPr lang="en-US" sz="2800" b="1" dirty="0">
                <a:solidFill>
                  <a:schemeClr val="tx1"/>
                </a:solidFill>
              </a:rPr>
              <a:t>mobile </a:t>
            </a:r>
            <a:r>
              <a:rPr lang="en-US" sz="2800" b="1" dirty="0" smtClean="0">
                <a:solidFill>
                  <a:schemeClr val="tx1"/>
                </a:solidFill>
              </a:rPr>
              <a:t>applications.</a:t>
            </a:r>
            <a:endParaRPr lang="en-US" sz="2800" b="1" dirty="0">
              <a:solidFill>
                <a:schemeClr val="tx1"/>
              </a:solidFill>
            </a:endParaRPr>
          </a:p>
          <a:p>
            <a:pPr marL="6858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Novel </a:t>
            </a:r>
            <a:r>
              <a:rPr lang="en-US" sz="2600" dirty="0">
                <a:solidFill>
                  <a:schemeClr val="tx1"/>
                </a:solidFill>
              </a:rPr>
              <a:t>multi-frame voting technique </a:t>
            </a:r>
            <a:r>
              <a:rPr lang="en-US" sz="2600" dirty="0" smtClean="0">
                <a:solidFill>
                  <a:schemeClr val="tx1"/>
                </a:solidFill>
              </a:rPr>
              <a:t>called </a:t>
            </a:r>
            <a:r>
              <a:rPr lang="en-US" sz="2600" dirty="0">
                <a:solidFill>
                  <a:schemeClr val="tx1"/>
                </a:solidFill>
              </a:rPr>
              <a:t>Vote </a:t>
            </a:r>
            <a:r>
              <a:rPr lang="en-US" sz="2600" dirty="0" smtClean="0">
                <a:solidFill>
                  <a:schemeClr val="tx1"/>
                </a:solidFill>
              </a:rPr>
              <a:t>Transfer</a:t>
            </a:r>
          </a:p>
          <a:p>
            <a:pPr marL="6858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Mobile Implementation with non-trivial client-server flow</a:t>
            </a:r>
          </a:p>
          <a:p>
            <a:pPr marL="6858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Desktop </a:t>
            </a:r>
            <a:r>
              <a:rPr lang="en-US" sz="2600" dirty="0">
                <a:solidFill>
                  <a:schemeClr val="tx1"/>
                </a:solidFill>
              </a:rPr>
              <a:t>vs. client-server performance comparison</a:t>
            </a:r>
          </a:p>
          <a:p>
            <a:pPr marL="6858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Extensive </a:t>
            </a:r>
            <a:r>
              <a:rPr lang="en-US" sz="2600" dirty="0">
                <a:solidFill>
                  <a:schemeClr val="tx1"/>
                </a:solidFill>
              </a:rPr>
              <a:t>experimental analysis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307561" y="4233367"/>
            <a:ext cx="5242247" cy="4525366"/>
            <a:chOff x="12801601" y="4602956"/>
            <a:chExt cx="5242247" cy="4480560"/>
          </a:xfrm>
        </p:grpSpPr>
        <p:pic>
          <p:nvPicPr>
            <p:cNvPr id="1028" name="Picture 4" descr="C:\Users\shyam\Desktop\paperServer\Images\singleFram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1" y="4602956"/>
              <a:ext cx="2520315" cy="44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hyam\Desktop\paperServer\Images\multiFram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4800" y="4629150"/>
              <a:ext cx="2499048" cy="4446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ectangle 31"/>
              <p:cNvSpPr/>
              <p:nvPr/>
            </p:nvSpPr>
            <p:spPr>
              <a:xfrm>
                <a:off x="707841" y="14769963"/>
                <a:ext cx="13987764" cy="688988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</a:rPr>
                  <a:t>  3. Vote Transfer</a:t>
                </a:r>
              </a:p>
              <a:p>
                <a:pPr marL="342900"/>
                <a:r>
                  <a:rPr lang="en-US" sz="2400" u="sng" dirty="0" smtClean="0">
                    <a:solidFill>
                      <a:schemeClr val="tx1"/>
                    </a:solidFill>
                  </a:rPr>
                  <a:t>Multi-frame Problem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capture the motion of patch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thru frames;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: existence of the </a:t>
                </a: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</a:rPr>
                  <a:t>object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in some frame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,is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</a:rPr>
                  <a:t>wherein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the appearance  information of </a:t>
                </a: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</a:rPr>
                  <a:t>patches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across the frames.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/>
                <a:r>
                  <a:rPr lang="en-US" sz="2400" u="sng" dirty="0" smtClean="0">
                    <a:solidFill>
                      <a:schemeClr val="tx1"/>
                    </a:solidFill>
                  </a:rPr>
                  <a:t>Vote Transfer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</a:rPr>
                  <a:t>The above problem may be expressed as:</a:t>
                </a:r>
              </a:p>
              <a:p>
                <a:pPr marL="342900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pt-BR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</a:rPr>
                  <a:t>wherein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the displacement of object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from frame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</a:rPr>
                  <a:t>We propose, in a short video sequence,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can be approximated by 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he displacement of patch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from frame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resulting in:</a:t>
                </a:r>
              </a:p>
              <a:p>
                <a:pPr marL="3429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/>
                <a:r>
                  <a:rPr lang="en-US" sz="2400" dirty="0" smtClean="0">
                    <a:solidFill>
                      <a:schemeClr val="tx1"/>
                    </a:solidFill>
                  </a:rPr>
                  <a:t>Finally, we can summarize the above to:</a:t>
                </a:r>
              </a:p>
              <a:p>
                <a:pPr marL="3429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41" y="14769963"/>
                <a:ext cx="13987764" cy="688988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7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 descr="C:\Users\shyam\Documents\office\Semester13\cvpr2012\paperServer\Images\vote_transfer_carto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4595" y="16325850"/>
            <a:ext cx="6965805" cy="2469661"/>
          </a:xfrm>
          <a:prstGeom prst="rect">
            <a:avLst/>
          </a:prstGeom>
          <a:noFill/>
          <a:effectLst>
            <a:glow rad="2413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9284863" y="15852024"/>
            <a:ext cx="13931610" cy="2096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  7. Conclusion</a:t>
            </a:r>
          </a:p>
          <a:p>
            <a:pPr marL="6858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Introduced a new multi-frame object detection scheme which is a generalization of [1</a:t>
            </a:r>
            <a:r>
              <a:rPr lang="en-US" sz="2400" dirty="0" smtClean="0">
                <a:solidFill>
                  <a:schemeClr val="tx1"/>
                </a:solidFill>
              </a:rPr>
              <a:t>].</a:t>
            </a:r>
            <a:endParaRPr lang="en-US" sz="2400" dirty="0">
              <a:solidFill>
                <a:schemeClr val="tx1"/>
              </a:solidFill>
            </a:endParaRPr>
          </a:p>
          <a:p>
            <a:pPr marL="6858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Shown </a:t>
            </a:r>
            <a:r>
              <a:rPr lang="en-US" sz="2400" dirty="0">
                <a:solidFill>
                  <a:schemeClr val="tx1"/>
                </a:solidFill>
              </a:rPr>
              <a:t>the significance of our method with experiments using two real-world datasets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6858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Demonstrated </a:t>
            </a:r>
            <a:r>
              <a:rPr lang="en-US" sz="2400" dirty="0">
                <a:solidFill>
                  <a:schemeClr val="tx1"/>
                </a:solidFill>
              </a:rPr>
              <a:t>that object detection and categorization is feasible on commercial mobile </a:t>
            </a:r>
            <a:r>
              <a:rPr lang="en-US" sz="2400" dirty="0" smtClean="0">
                <a:solidFill>
                  <a:schemeClr val="tx1"/>
                </a:solidFill>
              </a:rPr>
              <a:t>platforms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9253925" y="18239874"/>
            <a:ext cx="13953380" cy="1347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457200" rtlCol="0" anchor="t" anchorCtr="0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Acknowledgements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Gigascale Research Center, Google Research Award, Anush Mohan &amp; Giovanni Zhang</a:t>
            </a:r>
          </a:p>
        </p:txBody>
      </p:sp>
      <p:pic>
        <p:nvPicPr>
          <p:cNvPr id="26" name="Picture 25" descr="http://web.eecs.umich.edu/~wluee/um_se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5592" y="412245"/>
            <a:ext cx="3577808" cy="344391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7044493"/>
              </p:ext>
            </p:extLst>
          </p:nvPr>
        </p:nvGraphicFramePr>
        <p:xfrm>
          <a:off x="15530997" y="16325850"/>
          <a:ext cx="1239338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347"/>
                <a:gridCol w="3098347"/>
                <a:gridCol w="3098347"/>
                <a:gridCol w="3098347"/>
              </a:tblGrid>
              <a:tr h="330822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Time (ms)</a:t>
                      </a:r>
                      <a:endParaRPr lang="en-GB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Random Forest</a:t>
                      </a:r>
                      <a:endParaRPr lang="en-GB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Hough Voting</a:t>
                      </a:r>
                      <a:endParaRPr lang="en-GB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Total</a:t>
                      </a:r>
                      <a:endParaRPr lang="en-GB" sz="2400" baseline="0" dirty="0"/>
                    </a:p>
                  </a:txBody>
                  <a:tcPr anchor="ctr"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on device</a:t>
                      </a:r>
                      <a:endParaRPr lang="en-GB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19609</a:t>
                      </a:r>
                      <a:endParaRPr lang="en-GB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52666</a:t>
                      </a:r>
                      <a:endParaRPr lang="en-GB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~70s</a:t>
                      </a:r>
                      <a:endParaRPr lang="en-GB" sz="2400" baseline="0" dirty="0"/>
                    </a:p>
                  </a:txBody>
                  <a:tcPr anchor="ctr"/>
                </a:tc>
              </a:tr>
              <a:tr h="330822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on desktop</a:t>
                      </a:r>
                      <a:endParaRPr lang="en-GB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6349</a:t>
                      </a:r>
                      <a:endParaRPr lang="en-GB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13872</a:t>
                      </a:r>
                      <a:endParaRPr lang="en-GB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~20s</a:t>
                      </a:r>
                      <a:endParaRPr lang="en-GB" sz="2400" baseline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5972783"/>
              </p:ext>
            </p:extLst>
          </p:nvPr>
        </p:nvGraphicFramePr>
        <p:xfrm>
          <a:off x="15460218" y="18398397"/>
          <a:ext cx="12479112" cy="195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132"/>
                <a:gridCol w="1066646"/>
                <a:gridCol w="1559889"/>
                <a:gridCol w="1559889"/>
                <a:gridCol w="1559889"/>
                <a:gridCol w="1559889"/>
                <a:gridCol w="1559889"/>
                <a:gridCol w="155988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 (ms)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LK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RF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HV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GB" sz="2400" dirty="0"/>
                    </a:p>
                  </a:txBody>
                  <a:tcPr/>
                </a:tc>
              </a:tr>
              <a:tr h="7500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frame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1453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2.9s</a:t>
                      </a:r>
                      <a:endParaRPr lang="en-GB" sz="2400" dirty="0"/>
                    </a:p>
                  </a:txBody>
                  <a:tcPr/>
                </a:tc>
              </a:tr>
              <a:tr h="7500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 frames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2430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6735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16773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28.9s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29253197" y="19927300"/>
            <a:ext cx="13954108" cy="1732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 References:</a:t>
            </a:r>
          </a:p>
          <a:p>
            <a:pPr indent="342900"/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chemeClr val="tx1"/>
                </a:solidFill>
              </a:rPr>
              <a:t>1] J. Gall and V. Lempitsky. Class-speciﬁc </a:t>
            </a:r>
            <a:r>
              <a:rPr lang="en-US" sz="1600" dirty="0" smtClean="0">
                <a:solidFill>
                  <a:schemeClr val="tx1"/>
                </a:solidFill>
              </a:rPr>
              <a:t>Hough forests for object </a:t>
            </a:r>
            <a:r>
              <a:rPr lang="en-US" sz="1600" dirty="0">
                <a:solidFill>
                  <a:schemeClr val="tx1"/>
                </a:solidFill>
              </a:rPr>
              <a:t>detection. In CVPR, 2009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800100" indent="-457200"/>
            <a:r>
              <a:rPr lang="en-US" sz="1600" dirty="0">
                <a:solidFill>
                  <a:schemeClr val="tx1"/>
                </a:solidFill>
              </a:rPr>
              <a:t>[2] B. Lucas, T. Kanade, et al. An iterative image </a:t>
            </a:r>
            <a:r>
              <a:rPr lang="en-US" sz="1600" dirty="0" smtClean="0">
                <a:solidFill>
                  <a:schemeClr val="tx1"/>
                </a:solidFill>
              </a:rPr>
              <a:t>registration technique </a:t>
            </a:r>
            <a:r>
              <a:rPr lang="en-US" sz="1600" dirty="0">
                <a:solidFill>
                  <a:schemeClr val="tx1"/>
                </a:solidFill>
              </a:rPr>
              <a:t>with an application to stereo vision. </a:t>
            </a:r>
            <a:r>
              <a:rPr lang="en-US" sz="1600" dirty="0" smtClean="0">
                <a:solidFill>
                  <a:schemeClr val="tx1"/>
                </a:solidFill>
              </a:rPr>
              <a:t>International joint </a:t>
            </a:r>
            <a:r>
              <a:rPr lang="en-US" sz="1600" dirty="0">
                <a:solidFill>
                  <a:schemeClr val="tx1"/>
                </a:solidFill>
              </a:rPr>
              <a:t>conference on </a:t>
            </a:r>
            <a:r>
              <a:rPr lang="en-US" sz="1600" dirty="0" smtClean="0">
                <a:solidFill>
                  <a:schemeClr val="tx1"/>
                </a:solidFill>
              </a:rPr>
              <a:t>AI, </a:t>
            </a:r>
            <a:r>
              <a:rPr lang="en-US" sz="1600" dirty="0">
                <a:solidFill>
                  <a:schemeClr val="tx1"/>
                </a:solidFill>
              </a:rPr>
              <a:t>1981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800100" indent="-457200"/>
            <a:r>
              <a:rPr lang="en-US" sz="1600" dirty="0">
                <a:solidFill>
                  <a:schemeClr val="tx1"/>
                </a:solidFill>
              </a:rPr>
              <a:t>[3] T. Brox, C. Bregler, and J.Malik. Large displacement </a:t>
            </a:r>
            <a:r>
              <a:rPr lang="en-US" sz="1600" dirty="0" smtClean="0">
                <a:solidFill>
                  <a:schemeClr val="tx1"/>
                </a:solidFill>
              </a:rPr>
              <a:t>optical ﬂow</a:t>
            </a:r>
            <a:r>
              <a:rPr lang="en-US" sz="1600" dirty="0">
                <a:solidFill>
                  <a:schemeClr val="tx1"/>
                </a:solidFill>
              </a:rPr>
              <a:t>. In CVPR, 2009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800100" indent="-457200"/>
            <a:r>
              <a:rPr lang="en-US" sz="1600" dirty="0" smtClean="0">
                <a:solidFill>
                  <a:schemeClr val="tx1"/>
                </a:solidFill>
              </a:rPr>
              <a:t>[4</a:t>
            </a:r>
            <a:r>
              <a:rPr lang="en-US" sz="1600" dirty="0">
                <a:solidFill>
                  <a:schemeClr val="tx1"/>
                </a:solidFill>
              </a:rPr>
              <a:t>] M. Ozuysal, V. Lepetit, and P. Fua. Pose estimation for </a:t>
            </a:r>
            <a:r>
              <a:rPr lang="en-US" sz="1600" dirty="0" smtClean="0">
                <a:solidFill>
                  <a:schemeClr val="tx1"/>
                </a:solidFill>
              </a:rPr>
              <a:t>category </a:t>
            </a:r>
            <a:r>
              <a:rPr lang="en-US" sz="1600" dirty="0">
                <a:solidFill>
                  <a:schemeClr val="tx1"/>
                </a:solidFill>
              </a:rPr>
              <a:t>speciﬁc multiview object localization. In CVPR, </a:t>
            </a:r>
            <a:r>
              <a:rPr lang="en-US" sz="1600" dirty="0" smtClean="0">
                <a:solidFill>
                  <a:schemeClr val="tx1"/>
                </a:solidFill>
              </a:rPr>
              <a:t>2009.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5460218" y="7579500"/>
            <a:ext cx="12815549" cy="7323810"/>
            <a:chOff x="819397" y="1380339"/>
            <a:chExt cx="8222426" cy="4648200"/>
          </a:xfrm>
        </p:grpSpPr>
        <p:sp>
          <p:nvSpPr>
            <p:cNvPr id="78" name="Rectangle 77"/>
            <p:cNvSpPr/>
            <p:nvPr/>
          </p:nvSpPr>
          <p:spPr>
            <a:xfrm>
              <a:off x="819397" y="1913739"/>
              <a:ext cx="2405008" cy="411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607873" y="2373280"/>
              <a:ext cx="5433950" cy="2950444"/>
            </a:xfrm>
            <a:prstGeom prst="roundRect">
              <a:avLst>
                <a:gd name="adj" fmla="val 914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09332" y="2524914"/>
              <a:ext cx="5206068" cy="2438400"/>
            </a:xfrm>
            <a:prstGeom prst="rect">
              <a:avLst/>
            </a:prstGeom>
            <a:solidFill>
              <a:schemeClr val="accent6">
                <a:lumMod val="75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18306" y="2142339"/>
              <a:ext cx="1893126" cy="261378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chemeClr val="bg1"/>
                  </a:solidFill>
                </a:rPr>
                <a:t>Capture Input (Image / Sequence)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chemeClr val="bg1"/>
                  </a:solidFill>
                </a:rPr>
                <a:t>Scale Image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chemeClr val="bg1"/>
                  </a:solidFill>
                </a:rPr>
                <a:t>Extract 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chemeClr val="bg1"/>
                  </a:solidFill>
                </a:rPr>
                <a:t>Tracking ( multi-frame )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852553" y="2689190"/>
              <a:ext cx="1523256" cy="843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</a:rPr>
                <a:t>Codeword</a:t>
              </a:r>
              <a:r>
                <a:rPr lang="en-US" sz="2800" dirty="0" smtClean="0">
                  <a:solidFill>
                    <a:schemeClr val="bg1"/>
                  </a:solidFill>
                </a:rPr>
                <a:t> Labeling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528953" y="2689190"/>
              <a:ext cx="1447800" cy="20074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Hough Voting across image sequence and scales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129153" y="2689190"/>
              <a:ext cx="17526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Vote Transfer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57794" y="5037939"/>
              <a:ext cx="1295400" cy="762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Display </a:t>
              </a:r>
              <a:r>
                <a:rPr lang="en-US" sz="2800" dirty="0" smtClean="0">
                  <a:solidFill>
                    <a:schemeClr val="bg1"/>
                  </a:solidFill>
                </a:rPr>
                <a:t>Result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81397" y="1380339"/>
              <a:ext cx="1066800" cy="309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Client</a:t>
              </a:r>
              <a:endParaRPr lang="en-US" sz="2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33752" y="1483140"/>
              <a:ext cx="945247" cy="309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Server</a:t>
              </a:r>
              <a:endParaRPr lang="en-US" sz="2400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28010" y="3881890"/>
              <a:ext cx="1447800" cy="685800"/>
              <a:chOff x="3809257" y="3226643"/>
              <a:chExt cx="1447800" cy="6858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809257" y="3226643"/>
                <a:ext cx="1447800" cy="6858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883107" y="3287079"/>
                <a:ext cx="1300101" cy="5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Learned model</a:t>
                </a:r>
                <a:endParaRPr lang="en-US" sz="2800" dirty="0"/>
              </a:p>
            </p:txBody>
          </p:sp>
        </p:grpSp>
        <p:cxnSp>
          <p:nvCxnSpPr>
            <p:cNvPr id="89" name="Straight Arrow Connector 88"/>
            <p:cNvCxnSpPr>
              <a:stCxn id="78" idx="3"/>
              <a:endCxn id="82" idx="1"/>
            </p:cNvCxnSpPr>
            <p:nvPr/>
          </p:nvCxnSpPr>
          <p:spPr>
            <a:xfrm flipV="1">
              <a:off x="3224405" y="3111164"/>
              <a:ext cx="628148" cy="85997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2" idx="3"/>
              <a:endCxn id="83" idx="1"/>
            </p:cNvCxnSpPr>
            <p:nvPr/>
          </p:nvCxnSpPr>
          <p:spPr>
            <a:xfrm>
              <a:off x="5375809" y="3111164"/>
              <a:ext cx="153144" cy="5817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3" idx="3"/>
              <a:endCxn id="84" idx="1"/>
            </p:cNvCxnSpPr>
            <p:nvPr/>
          </p:nvCxnSpPr>
          <p:spPr>
            <a:xfrm flipV="1">
              <a:off x="6976752" y="3070191"/>
              <a:ext cx="152401" cy="6227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958931" y="1380340"/>
              <a:ext cx="151411" cy="5334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62800" y="3764160"/>
              <a:ext cx="1752600" cy="889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Post-process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Reference Frame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95" name="Straight Arrow Connector 94"/>
            <p:cNvCxnSpPr>
              <a:stCxn id="84" idx="2"/>
              <a:endCxn id="94" idx="0"/>
            </p:cNvCxnSpPr>
            <p:nvPr/>
          </p:nvCxnSpPr>
          <p:spPr>
            <a:xfrm>
              <a:off x="8005454" y="3451191"/>
              <a:ext cx="33647" cy="3129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94" idx="2"/>
              <a:endCxn id="85" idx="3"/>
            </p:cNvCxnSpPr>
            <p:nvPr/>
          </p:nvCxnSpPr>
          <p:spPr>
            <a:xfrm flipH="1">
              <a:off x="2553194" y="4653342"/>
              <a:ext cx="5485906" cy="7655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29260799" y="4166687"/>
            <a:ext cx="13928273" cy="114275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  6. Experimental Results</a:t>
            </a:r>
          </a:p>
          <a:p>
            <a:endParaRPr lang="en-US" sz="4800" b="1" dirty="0">
              <a:solidFill>
                <a:schemeClr val="tx1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9381875" y="5486400"/>
            <a:ext cx="13750047" cy="10109635"/>
            <a:chOff x="-34047" y="-94777"/>
            <a:chExt cx="13750047" cy="10109635"/>
          </a:xfrm>
        </p:grpSpPr>
        <p:pic>
          <p:nvPicPr>
            <p:cNvPr id="122" name="Picture 3" descr="C:\Users\shyam\Documents\office\Semester13\cvpr2012\paperServer\Images\ex_bicycl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8840" y="-94777"/>
              <a:ext cx="4547160" cy="3357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" descr="C:\Users\shyam\Documents\office\Semester13\cvpr2012\paperServer\Images\ex_ca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-94777"/>
              <a:ext cx="4292040" cy="335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6" descr="C:\Users\shyam\Documents\office\Semester13\cvpr2012\paperServer\Images\ex_car_csd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8840" y="3242375"/>
              <a:ext cx="4547160" cy="332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5" descr="C:\Users\shyam\Documents\office\Semester13\cvpr2012\paperServer\Images\detect_car_nodepth_csd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568" y="3390511"/>
              <a:ext cx="4292272" cy="329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4" descr="C:\Users\shyam\Documents\office\Semester13\cvpr2012\paperServer\Images\detect_bicycle_nodepth5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3036" y="6722515"/>
              <a:ext cx="4288536" cy="329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6" descr="C:\Users\shyam\Documents\office\Semester13\cvpr2012\paperServer\Images\error_plot_LK-LDOF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47" y="3377258"/>
              <a:ext cx="4910615" cy="329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7" descr="C:\Users\shyam\Documents\office\Semester13\cvpr2012\paperServer\Images\detect_car_nodepth_resolution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8" y="6705600"/>
              <a:ext cx="4829918" cy="329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3" descr="C:\Users\shyam\Documents\office\Semester13\cvpr2012\paperServer\Images\detect_car_nodepth5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568" y="6687240"/>
              <a:ext cx="4488873" cy="329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TextBox 129"/>
            <p:cNvSpPr txBox="1"/>
            <p:nvPr/>
          </p:nvSpPr>
          <p:spPr>
            <a:xfrm>
              <a:off x="8088884" y="3346388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Car (CSD)</a:t>
              </a:r>
              <a:endParaRPr lang="en-GB" sz="14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157463" y="6630998"/>
              <a:ext cx="471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Car </a:t>
              </a:r>
              <a:endParaRPr lang="en-GB" sz="14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2619855" y="6679763"/>
              <a:ext cx="6985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Bicycle</a:t>
              </a:r>
              <a:endParaRPr lang="en-GB" sz="14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14400" y="607566"/>
            <a:ext cx="4327137" cy="3050034"/>
            <a:chOff x="258097" y="304800"/>
            <a:chExt cx="1219200" cy="859368"/>
          </a:xfrm>
        </p:grpSpPr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680" y="304800"/>
              <a:ext cx="91603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7"/>
            <p:cNvSpPr txBox="1"/>
            <p:nvPr/>
          </p:nvSpPr>
          <p:spPr>
            <a:xfrm>
              <a:off x="258097" y="904013"/>
              <a:ext cx="1219200" cy="2601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 smtClean="0">
                  <a:solidFill>
                    <a:srgbClr val="FFC000"/>
                  </a:solidFill>
                </a:rPr>
                <a:t>Vision Lab</a:t>
              </a:r>
              <a:endParaRPr lang="en-US" sz="54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260800" y="5490389"/>
            <a:ext cx="451723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/>
            <a:r>
              <a:rPr lang="en-US" sz="3200" dirty="0"/>
              <a:t>Analyses:</a:t>
            </a:r>
          </a:p>
          <a:p>
            <a:pPr marL="347472">
              <a:buFont typeface="Arial" pitchFamily="34" charset="0"/>
              <a:buChar char="•"/>
            </a:pPr>
            <a:r>
              <a:rPr lang="en-US" sz="2800" dirty="0"/>
              <a:t>Single vs. </a:t>
            </a:r>
            <a:r>
              <a:rPr lang="en-US" sz="2800" dirty="0" smtClean="0"/>
              <a:t>Multi-frame for bicycle, car, and mouse.</a:t>
            </a:r>
            <a:endParaRPr lang="en-US" sz="2800" dirty="0"/>
          </a:p>
          <a:p>
            <a:pPr marL="347472">
              <a:buFont typeface="Arial" pitchFamily="34" charset="0"/>
              <a:buChar char="•"/>
            </a:pPr>
            <a:r>
              <a:rPr lang="en-US" sz="2800" dirty="0" smtClean="0"/>
              <a:t>Resolution </a:t>
            </a:r>
            <a:r>
              <a:rPr lang="en-US" sz="2800" dirty="0"/>
              <a:t>performance</a:t>
            </a:r>
          </a:p>
          <a:p>
            <a:pPr marL="347472">
              <a:buFont typeface="Arial" pitchFamily="34" charset="0"/>
              <a:buChar char="•"/>
            </a:pPr>
            <a:r>
              <a:rPr lang="en-US" sz="2800" dirty="0"/>
              <a:t>Tracking Analysis </a:t>
            </a:r>
            <a:br>
              <a:rPr lang="en-US" sz="2800" dirty="0"/>
            </a:br>
            <a:r>
              <a:rPr lang="en-US" sz="2800" dirty="0"/>
              <a:t>   (LK vs. LDOF</a:t>
            </a:r>
            <a:r>
              <a:rPr lang="en-US" sz="28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4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436</Words>
  <Application>Microsoft Office PowerPoint</Application>
  <PresentationFormat>自訂</PresentationFormat>
  <Paragraphs>104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Theme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shyam</dc:creator>
  <cp:lastModifiedBy>tiffany</cp:lastModifiedBy>
  <cp:revision>108</cp:revision>
  <dcterms:created xsi:type="dcterms:W3CDTF">2012-05-30T05:46:16Z</dcterms:created>
  <dcterms:modified xsi:type="dcterms:W3CDTF">2012-06-13T13:24:23Z</dcterms:modified>
</cp:coreProperties>
</file>