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340" r:id="rId3"/>
    <p:sldId id="341" r:id="rId4"/>
    <p:sldId id="342" r:id="rId5"/>
    <p:sldId id="352" r:id="rId6"/>
    <p:sldId id="261" r:id="rId7"/>
    <p:sldId id="324" r:id="rId8"/>
    <p:sldId id="336" r:id="rId9"/>
    <p:sldId id="337" r:id="rId10"/>
    <p:sldId id="345" r:id="rId11"/>
    <p:sldId id="329" r:id="rId12"/>
    <p:sldId id="334" r:id="rId13"/>
    <p:sldId id="338" r:id="rId14"/>
    <p:sldId id="333" r:id="rId15"/>
    <p:sldId id="351" r:id="rId16"/>
    <p:sldId id="347" r:id="rId17"/>
    <p:sldId id="348" r:id="rId18"/>
    <p:sldId id="349" r:id="rId19"/>
    <p:sldId id="350" r:id="rId20"/>
    <p:sldId id="320" r:id="rId21"/>
    <p:sldId id="30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98855-86C6-47BC-89DF-B3E587F39D32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87398-BE79-42E9-8942-0B8807FD3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9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intersecting cascades of infection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87398-BE79-42E9-8942-0B8807FD35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example was</a:t>
            </a:r>
            <a:r>
              <a:rPr lang="en-US" baseline="0" dirty="0" smtClean="0"/>
              <a:t> constructed by observing the spread of the </a:t>
            </a:r>
            <a:r>
              <a:rPr lang="en-US" baseline="0" dirty="0" err="1" smtClean="0"/>
              <a:t>hashtag</a:t>
            </a:r>
            <a:r>
              <a:rPr lang="en-US" baseline="0" dirty="0" smtClean="0"/>
              <a:t> #</a:t>
            </a:r>
            <a:r>
              <a:rPr lang="en-US" baseline="0" dirty="0" err="1" smtClean="0"/>
              <a:t>followfriday</a:t>
            </a:r>
            <a:r>
              <a:rPr lang="en-US" baseline="0" dirty="0" smtClean="0"/>
              <a:t> through the Twitter network. Every node represents a user account that posts about #</a:t>
            </a:r>
            <a:r>
              <a:rPr lang="en-US" baseline="0" dirty="0" err="1" smtClean="0"/>
              <a:t>followfriday</a:t>
            </a:r>
            <a:r>
              <a:rPr lang="en-US" baseline="0" dirty="0" smtClean="0"/>
              <a:t>. Every edge represents a following relation. We can observe a clear sparkling pattern in this figure. The bigger and darker nodes are the hubs of information diffusion. The information travels from hub to hub and from hub to others.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87398-BE79-42E9-8942-0B8807FD35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previous work in </a:t>
            </a:r>
            <a:r>
              <a:rPr lang="en-US" dirty="0" err="1" smtClean="0"/>
              <a:t>gomes-rodrigues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87398-BE79-42E9-8942-0B8807FD35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7BB21-9074-41DF-B222-19B3C74AB3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7BB21-9074-41DF-B222-19B3C74AB3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</a:t>
            </a:r>
            <a:r>
              <a:rPr lang="en-US" dirty="0" err="1" smtClean="0"/>
              <a:t>netinf</a:t>
            </a:r>
            <a:r>
              <a:rPr lang="en-US" dirty="0" smtClean="0"/>
              <a:t> knows how many edges</a:t>
            </a:r>
            <a:r>
              <a:rPr lang="en-US" baseline="0" dirty="0" smtClean="0"/>
              <a:t> there are, precision is equal to recall in this case. While </a:t>
            </a:r>
            <a:r>
              <a:rPr lang="en-US" baseline="0" dirty="0" err="1" smtClean="0"/>
              <a:t>netrate</a:t>
            </a:r>
            <a:r>
              <a:rPr lang="en-US" baseline="0" dirty="0" smtClean="0"/>
              <a:t> has pretty good precision, recall is very low, which means </a:t>
            </a:r>
            <a:r>
              <a:rPr lang="en-US" baseline="0" dirty="0" err="1" smtClean="0"/>
              <a:t>netrate</a:t>
            </a:r>
            <a:r>
              <a:rPr lang="en-US" baseline="0" dirty="0" smtClean="0"/>
              <a:t> is overly conservative.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87398-BE79-42E9-8942-0B8807FD35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87398-BE79-42E9-8942-0B8807FD35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Splitting Exponential</a:t>
            </a:r>
            <a:r>
              <a:rPr lang="en-US" baseline="0" dirty="0" smtClean="0"/>
              <a:t> is a better model for information diffusion in Twitter.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87398-BE79-42E9-8942-0B8807FD35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7BB21-9074-41DF-B222-19B3C74AB35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C6059C-7B03-4896-92AD-D5D9966D9D49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1BBACE-A7BE-46FC-A4D1-CBCE1B3BC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3" Type="http://schemas.openxmlformats.org/officeDocument/2006/relationships/oleObject" Target="&#32472;&#22270;1/&#32472;&#22270;/~&#39029;-1/Sheet.10" TargetMode="External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oleObject" Target="&#32472;&#22270;1/&#32472;&#22270;/~&#39029;-1/Sheet.11" TargetMode="External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543800" cy="1927225"/>
          </a:xfrm>
        </p:spPr>
        <p:txBody>
          <a:bodyPr/>
          <a:lstStyle/>
          <a:p>
            <a:r>
              <a:rPr lang="en-US" sz="4000" cap="small" dirty="0" smtClean="0"/>
              <a:t>Feature-Enhanced Probabilistic Models for Diffusion Network Inference</a:t>
            </a:r>
            <a:endParaRPr lang="en-US" sz="40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104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Stefano </a:t>
            </a:r>
            <a:r>
              <a:rPr lang="en-US" sz="2800" dirty="0" err="1" smtClean="0">
                <a:solidFill>
                  <a:schemeClr val="tx1"/>
                </a:solidFill>
              </a:rPr>
              <a:t>Ermon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ECML-PKDD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September 26, 2012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300" dirty="0" smtClean="0"/>
              <a:t>Joint work with </a:t>
            </a:r>
            <a:r>
              <a:rPr lang="en-US" sz="2300" dirty="0" err="1" smtClean="0"/>
              <a:t>Liaoruo</a:t>
            </a:r>
            <a:r>
              <a:rPr lang="en-US" sz="2300" dirty="0" smtClean="0"/>
              <a:t> Wang and John E. </a:t>
            </a:r>
            <a:r>
              <a:rPr lang="en-US" sz="2300" dirty="0" err="1" smtClean="0"/>
              <a:t>Hopcroft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Feature-Enhanced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/>
          <a:lstStyle/>
          <a:p>
            <a:r>
              <a:rPr lang="en-US" dirty="0" smtClean="0"/>
              <a:t>Multiple occurrences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splitting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an infection event of a node is the result of all previous events </a:t>
            </a:r>
            <a:r>
              <a:rPr lang="en-US" dirty="0" smtClean="0">
                <a:solidFill>
                  <a:srgbClr val="FF0000"/>
                </a:solidFill>
              </a:rPr>
              <a:t>up to its last infection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memoryless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sz="500" dirty="0" smtClean="0"/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non-splitting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an infection event is the result of all previous events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Independent of future infection events (</a:t>
            </a:r>
            <a:r>
              <a:rPr lang="en-US" dirty="0" smtClean="0">
                <a:solidFill>
                  <a:srgbClr val="FF0000"/>
                </a:solidFill>
              </a:rPr>
              <a:t>causal process</a:t>
            </a:r>
            <a:r>
              <a:rPr lang="en-US" dirty="0" smtClean="0"/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67050"/>
            <a:ext cx="43815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819650"/>
            <a:ext cx="3905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Feature-Enhanced Model</a:t>
            </a:r>
            <a:endParaRPr lang="en-US" cap="smal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Generalized cascade:</a:t>
            </a: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assumption 1: </a:t>
            </a:r>
          </a:p>
          <a:p>
            <a:pPr lvl="1">
              <a:buNone/>
            </a:pPr>
            <a:r>
              <a:rPr lang="en-US" dirty="0" smtClean="0"/>
              <a:t>	events closer in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r>
              <a:rPr lang="en-US" dirty="0" smtClean="0"/>
              <a:t> are more likely to be causally related</a:t>
            </a:r>
            <a:endParaRPr lang="en-US" i="1" dirty="0" smtClean="0">
              <a:ea typeface="Cambria Math" pitchFamily="18" charset="0"/>
            </a:endParaRPr>
          </a:p>
          <a:p>
            <a:pPr lvl="1"/>
            <a:r>
              <a:rPr lang="en-US" dirty="0" smtClean="0"/>
              <a:t>assumption 2: </a:t>
            </a:r>
          </a:p>
          <a:p>
            <a:pPr lvl="1">
              <a:buNone/>
            </a:pPr>
            <a:r>
              <a:rPr lang="en-US" dirty="0" smtClean="0"/>
              <a:t>	events closer in </a:t>
            </a:r>
            <a:r>
              <a:rPr lang="en-US" dirty="0" smtClean="0">
                <a:solidFill>
                  <a:srgbClr val="0000FF"/>
                </a:solidFill>
              </a:rPr>
              <a:t>feature space</a:t>
            </a:r>
            <a:r>
              <a:rPr lang="en-US" dirty="0" smtClean="0"/>
              <a:t> are more likely to be causally related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4648200" cy="280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5324475" y="1747157"/>
            <a:ext cx="3048000" cy="457200"/>
            <a:chOff x="4781550" y="1447800"/>
            <a:chExt cx="3752850" cy="533400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1550" y="1485900"/>
              <a:ext cx="12382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19800" y="1447800"/>
              <a:ext cx="12382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58050" y="1447800"/>
              <a:ext cx="12763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785257"/>
            <a:ext cx="644979" cy="42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629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Generative Model</a:t>
            </a:r>
            <a:endParaRPr lang="en-US" cap="smal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657600"/>
            <a:ext cx="4038600" cy="38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00" dirty="0" smtClean="0"/>
              <a:t>diffusion distribution (</a:t>
            </a:r>
            <a:r>
              <a:rPr lang="en-US" sz="1300" dirty="0" err="1" smtClean="0"/>
              <a:t>exponental</a:t>
            </a:r>
            <a:r>
              <a:rPr lang="en-US" sz="1300" dirty="0" smtClean="0"/>
              <a:t>, Rayleigh, etc.)</a:t>
            </a:r>
            <a:endParaRPr lang="en-US" sz="13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1485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2828" y="2057400"/>
            <a:ext cx="277437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5562600" y="36576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assumed network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A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81000" y="4343400"/>
            <a:ext cx="8305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observed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cascades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an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assumed network </a:t>
            </a:r>
            <a:r>
              <a:rPr lang="en-US" b="1" dirty="0" smtClean="0">
                <a:latin typeface="Cambria" pitchFamily="18" charset="0"/>
              </a:rPr>
              <a:t>A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182880" marR="0" lvl="0" indent="-1828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e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nough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edges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 that every infection event can be explained (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reward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182880" marR="0" lvl="0" indent="-1828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every infected node, </a:t>
            </a:r>
            <a:r>
              <a:rPr lang="en-US" noProof="0" dirty="0" smtClean="0"/>
              <a:t>for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each of its neighbors,</a:t>
            </a:r>
            <a:endParaRPr lang="en-US" dirty="0" smtClean="0"/>
          </a:p>
          <a:p>
            <a:pPr marL="640080"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dirty="0" smtClean="0"/>
              <a:t>h</a:t>
            </a:r>
            <a:r>
              <a:rPr lang="en-US" noProof="0" dirty="0" err="1" smtClean="0"/>
              <a:t>ow</a:t>
            </a:r>
            <a:r>
              <a:rPr lang="en-US" noProof="0" dirty="0" smtClean="0"/>
              <a:t> long does it take for the neighbor to become infected? (</a:t>
            </a:r>
            <a:r>
              <a:rPr lang="en-US" noProof="0" dirty="0" smtClean="0">
                <a:solidFill>
                  <a:srgbClr val="FF0000"/>
                </a:solidFill>
              </a:rPr>
              <a:t>penalty</a:t>
            </a:r>
            <a:r>
              <a:rPr lang="en-US" noProof="0" dirty="0" smtClean="0"/>
              <a:t>)</a:t>
            </a:r>
          </a:p>
          <a:p>
            <a:pPr marL="640080"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dirty="0" smtClean="0"/>
              <a:t>w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</a:t>
            </a:r>
            <a:r>
              <a:rPr kumimoji="0" lang="en-US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infected at all? (</a:t>
            </a:r>
            <a:r>
              <a:rPr kumimoji="0" lang="en-US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penalty</a:t>
            </a:r>
            <a:r>
              <a:rPr kumimoji="0" lang="en-US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2706" y="3288268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distance between events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4882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probability of being causally related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Optimization Framework</a:t>
            </a:r>
            <a:endParaRPr lang="en-US" cap="small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1485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9028" y="1828800"/>
            <a:ext cx="277437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5562600" y="32004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assumed network </a:t>
            </a:r>
            <a:r>
              <a:rPr kumimoji="0" 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A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191000"/>
            <a:ext cx="4648200" cy="190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5562600" y="4191000"/>
            <a:ext cx="2895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182880" lvl="0" indent="-182880"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aximize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alligraphy" pitchFamily="66" charset="0"/>
              </a:rPr>
              <a:t>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l-GR" sz="2400" i="1" dirty="0" smtClean="0">
                <a:solidFill>
                  <a:srgbClr val="FF0000"/>
                </a:solidFill>
                <a:latin typeface="Cambria" pitchFamily="18" charset="0"/>
                <a:cs typeface="Arial"/>
              </a:rPr>
              <a:t>π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" pitchFamily="18" charset="0"/>
                <a:cs typeface="Arial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  <a:cs typeface="Arial"/>
              </a:rPr>
              <a:t>,</a:t>
            </a:r>
            <a:r>
              <a:rPr lang="el-GR" sz="2400" dirty="0" smtClean="0">
                <a:solidFill>
                  <a:srgbClr val="FF0000"/>
                </a:solidFill>
                <a:latin typeface="Cambria" pitchFamily="18" charset="0"/>
                <a:cs typeface="Arial"/>
              </a:rPr>
              <a:t> </a:t>
            </a:r>
            <a:r>
              <a:rPr lang="el-GR" sz="2400" i="1" dirty="0" smtClean="0">
                <a:solidFill>
                  <a:srgbClr val="FF0000"/>
                </a:solidFill>
                <a:latin typeface="Cambria" pitchFamily="18" charset="0"/>
                <a:cs typeface="Arial"/>
              </a:rPr>
              <a:t>π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" pitchFamily="18" charset="0"/>
                <a:cs typeface="Arial"/>
              </a:rPr>
              <a:t>2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</a:rPr>
              <a:t>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4419600" y="152400"/>
            <a:ext cx="304800" cy="73152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6324600" y="49530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convex in </a:t>
            </a: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A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decomposable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609600" y="3200400"/>
            <a:ext cx="4343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diffusion distribution (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exponental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Rayleigh, etc.)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Experimental Setup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Twitter (</a:t>
            </a:r>
            <a:r>
              <a:rPr lang="en-US" dirty="0" smtClean="0">
                <a:solidFill>
                  <a:srgbClr val="0000FF"/>
                </a:solidFill>
              </a:rPr>
              <a:t>66,679 nodes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0000FF"/>
                </a:solidFill>
              </a:rPr>
              <a:t> 240,637 directed edges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dirty="0" smtClean="0"/>
              <a:t>Cascades (</a:t>
            </a:r>
            <a:r>
              <a:rPr lang="en-US" dirty="0" smtClean="0">
                <a:solidFill>
                  <a:srgbClr val="0000FF"/>
                </a:solidFill>
              </a:rPr>
              <a:t>500 </a:t>
            </a:r>
            <a:r>
              <a:rPr lang="en-US" dirty="0" err="1" smtClean="0">
                <a:solidFill>
                  <a:srgbClr val="0000FF"/>
                </a:solidFill>
              </a:rPr>
              <a:t>hashtags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0000FF"/>
                </a:solidFill>
              </a:rPr>
              <a:t> 103,148 tweets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Ground truth known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448050"/>
            <a:ext cx="8382000" cy="257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Model</a:t>
            </a:r>
          </a:p>
          <a:p>
            <a:pPr lvl="1"/>
            <a:r>
              <a:rPr lang="en-US" dirty="0" smtClean="0"/>
              <a:t>language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pairwise similarity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combination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509"/>
          <a:stretch/>
        </p:blipFill>
        <p:spPr bwMode="auto">
          <a:xfrm>
            <a:off x="3276601" y="3718123"/>
            <a:ext cx="3200400" cy="70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5175" y="4498458"/>
            <a:ext cx="3705225" cy="75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305602"/>
            <a:ext cx="4343400" cy="485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11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Experimental Setup</a:t>
            </a:r>
            <a:endParaRPr lang="en-US" cap="small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4121" y="160020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Baselines</a:t>
            </a:r>
          </a:p>
          <a:p>
            <a:pPr lvl="1"/>
            <a:r>
              <a:rPr lang="en-US" cap="small" dirty="0" err="1" smtClean="0"/>
              <a:t>NetInf</a:t>
            </a:r>
            <a:r>
              <a:rPr lang="en-US" cap="small" dirty="0" smtClean="0"/>
              <a:t> (</a:t>
            </a:r>
            <a:r>
              <a:rPr lang="en-US" dirty="0" smtClean="0"/>
              <a:t>takes true number of edges as input</a:t>
            </a:r>
            <a:r>
              <a:rPr lang="en-US" cap="small" dirty="0" smtClean="0"/>
              <a:t>)</a:t>
            </a:r>
          </a:p>
          <a:p>
            <a:pPr lvl="1"/>
            <a:r>
              <a:rPr lang="en-US" cap="small" dirty="0" err="1" smtClean="0"/>
              <a:t>NetRate</a:t>
            </a:r>
            <a:endParaRPr lang="en-US" cap="small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281940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Language Detector</a:t>
            </a:r>
          </a:p>
          <a:p>
            <a:pPr lvl="1"/>
            <a:r>
              <a:rPr lang="en-US" dirty="0" smtClean="0"/>
              <a:t>the language is computed using the n-gram model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oisy estimates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396240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Convex Optimization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imited-memory BFGS algorithm with box constraints</a:t>
            </a:r>
          </a:p>
          <a:p>
            <a:pPr lvl="1"/>
            <a:r>
              <a:rPr lang="en-US" dirty="0" smtClean="0"/>
              <a:t>CVXOPT cannot handle the scale of our Twitter dataset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370858"/>
            <a:ext cx="7772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All algorithms are implemented using Python with the Fortran implementation of </a:t>
            </a:r>
            <a:r>
              <a:rPr lang="en-US" sz="1600" dirty="0" smtClean="0"/>
              <a:t>LBFGS-B </a:t>
            </a:r>
            <a:r>
              <a:rPr lang="en-US" sz="1600" dirty="0"/>
              <a:t>available in </a:t>
            </a:r>
            <a:r>
              <a:rPr lang="en-US" sz="1600" dirty="0" err="1" smtClean="0"/>
              <a:t>Scipy</a:t>
            </a:r>
            <a:r>
              <a:rPr lang="en-US" sz="1600" dirty="0" smtClean="0"/>
              <a:t>, </a:t>
            </a:r>
            <a:r>
              <a:rPr lang="en-US" sz="1600" dirty="0"/>
              <a:t>and all experiments are performed on a machine </a:t>
            </a:r>
            <a:r>
              <a:rPr lang="en-US" sz="1600" dirty="0" smtClean="0"/>
              <a:t>running </a:t>
            </a:r>
            <a:r>
              <a:rPr lang="en-US" sz="1600" dirty="0" err="1" smtClean="0"/>
              <a:t>CentOS</a:t>
            </a:r>
            <a:r>
              <a:rPr lang="en-US" sz="1600" dirty="0" smtClean="0"/>
              <a:t> </a:t>
            </a:r>
            <a:r>
              <a:rPr lang="en-US" sz="1600" dirty="0"/>
              <a:t>Linux with a 6-core Intel x5690 3.46GHZ CPU and 48GB memory.</a:t>
            </a:r>
          </a:p>
        </p:txBody>
      </p:sp>
    </p:spTree>
    <p:extLst>
      <p:ext uri="{BB962C8B-B14F-4D97-AF65-F5344CB8AC3E}">
        <p14:creationId xmlns="" xmlns:p14="http://schemas.microsoft.com/office/powerpoint/2010/main" val="30952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Performance Comparison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Non-Splitting Exponential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4571757"/>
              </p:ext>
            </p:extLst>
          </p:nvPr>
        </p:nvGraphicFramePr>
        <p:xfrm>
          <a:off x="600075" y="2438400"/>
          <a:ext cx="7934325" cy="3505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66800"/>
                <a:gridCol w="1219200"/>
                <a:gridCol w="1117600"/>
                <a:gridCol w="1168400"/>
                <a:gridCol w="1117600"/>
                <a:gridCol w="1127125"/>
                <a:gridCol w="1117600"/>
              </a:tblGrid>
              <a:tr h="444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Metric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err="1" smtClean="0">
                          <a:effectLst/>
                          <a:latin typeface="+mn-lt"/>
                        </a:rPr>
                        <a:t>NetInf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NetRate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Precision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cap="small" baseline="0" dirty="0" smtClean="0">
                          <a:latin typeface="+mn-lt"/>
                          <a:cs typeface="Calibri" pitchFamily="34" charset="0"/>
                        </a:rPr>
                        <a:t>0.592</a:t>
                      </a:r>
                      <a:endParaRPr lang="en-US" sz="1800" cap="small" baseline="0" dirty="0"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small" baseline="0" dirty="0" smtClean="0">
                          <a:latin typeface="+mn-lt"/>
                        </a:rPr>
                        <a:t>0.434</a:t>
                      </a:r>
                      <a:endParaRPr lang="en-US" sz="1800" cap="small" baseline="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0.464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0.524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0.533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Recall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0.069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0.307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0.374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0.450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0.483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F1-score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0.124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0.359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0.484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0.507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TP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439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644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692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FP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573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586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606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1333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993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788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740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Curved Left Arrow 4"/>
          <p:cNvSpPr/>
          <p:nvPr/>
        </p:nvSpPr>
        <p:spPr>
          <a:xfrm rot="16200000" flipH="1">
            <a:off x="5486399" y="2209800"/>
            <a:ext cx="609600" cy="472440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4200" y="4038600"/>
            <a:ext cx="68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0" y="4038600"/>
            <a:ext cx="68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8400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r>
              <a:rPr lang="en-US" sz="3600" b="1" dirty="0">
                <a:solidFill>
                  <a:srgbClr val="FF0000"/>
                </a:solidFill>
              </a:rPr>
              <a:t>6</a:t>
            </a:r>
            <a:r>
              <a:rPr lang="en-US" sz="3600" b="1" dirty="0" smtClean="0">
                <a:solidFill>
                  <a:srgbClr val="FF0000"/>
                </a:solidFill>
              </a:rPr>
              <a:t>%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76400" y="2882723"/>
          <a:ext cx="1219200" cy="10034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200"/>
              </a:tblGrid>
              <a:tr h="546277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95600" y="2882723"/>
          <a:ext cx="1117600" cy="10034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17600"/>
              </a:tblGrid>
              <a:tr h="54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cap="small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0.592</a:t>
                      </a:r>
                      <a:endParaRPr lang="en-US" sz="1800" b="0" cap="small" baseline="0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0.069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69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Performance Comparison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Splitting Exponential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96934259"/>
              </p:ext>
            </p:extLst>
          </p:nvPr>
        </p:nvGraphicFramePr>
        <p:xfrm>
          <a:off x="600075" y="2438400"/>
          <a:ext cx="7934325" cy="3505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66800"/>
                <a:gridCol w="1219200"/>
                <a:gridCol w="1117600"/>
                <a:gridCol w="1168400"/>
                <a:gridCol w="1117600"/>
                <a:gridCol w="1127125"/>
                <a:gridCol w="1117600"/>
              </a:tblGrid>
              <a:tr h="444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Metric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err="1" smtClean="0">
                          <a:effectLst/>
                          <a:latin typeface="+mn-lt"/>
                        </a:rPr>
                        <a:t>NetInf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NetRate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Precision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cap="small" baseline="0" dirty="0" smtClean="0">
                          <a:latin typeface="+mn-lt"/>
                          <a:cs typeface="Calibri" pitchFamily="34" charset="0"/>
                        </a:rPr>
                        <a:t>0.592</a:t>
                      </a:r>
                      <a:endParaRPr lang="en-US" sz="1800" cap="small" baseline="0" dirty="0"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small" baseline="0" dirty="0" smtClean="0">
                          <a:latin typeface="+mn-lt"/>
                        </a:rPr>
                        <a:t>0.514</a:t>
                      </a:r>
                      <a:endParaRPr lang="en-US" sz="1800" cap="small" baseline="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0.516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0.531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0.534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Recall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0.069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0.599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0.605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0.618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0.635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F1-score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0.124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0.554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0.557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0.571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0.581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TP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858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885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910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FP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810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781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793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1333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574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547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522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Curved Left Arrow 10"/>
          <p:cNvSpPr/>
          <p:nvPr/>
        </p:nvSpPr>
        <p:spPr>
          <a:xfrm rot="16200000" flipH="1">
            <a:off x="5486399" y="2209800"/>
            <a:ext cx="609600" cy="472440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24200" y="4038600"/>
            <a:ext cx="68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620000" y="4038600"/>
            <a:ext cx="68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48400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79%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4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Performance Comparison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Non-Splitting Rayleigh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16829223"/>
              </p:ext>
            </p:extLst>
          </p:nvPr>
        </p:nvGraphicFramePr>
        <p:xfrm>
          <a:off x="600075" y="2438400"/>
          <a:ext cx="7934325" cy="3505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66800"/>
                <a:gridCol w="1219200"/>
                <a:gridCol w="1117600"/>
                <a:gridCol w="1168400"/>
                <a:gridCol w="1117600"/>
                <a:gridCol w="1127125"/>
                <a:gridCol w="1117600"/>
              </a:tblGrid>
              <a:tr h="444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Metric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err="1" smtClean="0">
                          <a:effectLst/>
                          <a:latin typeface="+mn-lt"/>
                        </a:rPr>
                        <a:t>NetInf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NetRate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Precision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cap="small" baseline="0" dirty="0" smtClean="0">
                          <a:latin typeface="+mn-lt"/>
                          <a:cs typeface="Calibri" pitchFamily="34" charset="0"/>
                        </a:rPr>
                        <a:t>0.560</a:t>
                      </a:r>
                      <a:endParaRPr lang="en-US" sz="1800" cap="small" baseline="0" dirty="0"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small" baseline="0" dirty="0" smtClean="0">
                          <a:latin typeface="+mn-lt"/>
                        </a:rPr>
                        <a:t>0.420</a:t>
                      </a:r>
                      <a:endParaRPr lang="en-US" sz="1800" cap="small" baseline="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0.454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0.479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0.484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Recall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0.072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0.218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0.262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0.286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0.294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F1-score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0.127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0.287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0.358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0.366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TP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312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409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421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FP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430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445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449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1329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1120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1023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1011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rved Left Arrow 5"/>
          <p:cNvSpPr/>
          <p:nvPr/>
        </p:nvSpPr>
        <p:spPr>
          <a:xfrm rot="16200000" flipH="1">
            <a:off x="5486399" y="2209800"/>
            <a:ext cx="609600" cy="472440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4038600"/>
            <a:ext cx="68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20000" y="4038600"/>
            <a:ext cx="68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8400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65%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76400" y="2895600"/>
          <a:ext cx="1219200" cy="10034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200"/>
              </a:tblGrid>
              <a:tr h="54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95600" y="2895600"/>
          <a:ext cx="1117600" cy="10034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17600"/>
              </a:tblGrid>
              <a:tr h="54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cap="small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0.560</a:t>
                      </a:r>
                      <a:endParaRPr lang="en-US" sz="1800" b="0" cap="small" baseline="0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0.072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84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Performance Comparison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Splitting Rayleigh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9140341"/>
              </p:ext>
            </p:extLst>
          </p:nvPr>
        </p:nvGraphicFramePr>
        <p:xfrm>
          <a:off x="600075" y="2438400"/>
          <a:ext cx="7934325" cy="3505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66800"/>
                <a:gridCol w="1219200"/>
                <a:gridCol w="1117600"/>
                <a:gridCol w="1168400"/>
                <a:gridCol w="1117600"/>
                <a:gridCol w="1127125"/>
                <a:gridCol w="1117600"/>
              </a:tblGrid>
              <a:tr h="444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Metric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err="1" smtClean="0">
                          <a:effectLst/>
                          <a:latin typeface="+mn-lt"/>
                        </a:rPr>
                        <a:t>NetInf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NetRate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cap="small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moNet+LJ</a:t>
                      </a:r>
                      <a:endParaRPr lang="en-US" sz="1600" b="1" i="0" u="none" strike="noStrike" cap="small" baseline="0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Precision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cap="small" baseline="0" dirty="0" smtClean="0">
                          <a:latin typeface="+mn-lt"/>
                          <a:cs typeface="Calibri" pitchFamily="34" charset="0"/>
                        </a:rPr>
                        <a:t>0.560</a:t>
                      </a:r>
                      <a:endParaRPr lang="en-US" sz="1800" cap="small" baseline="0" dirty="0"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small" baseline="0" dirty="0" smtClean="0">
                          <a:latin typeface="+mn-lt"/>
                        </a:rPr>
                        <a:t>0.480</a:t>
                      </a:r>
                      <a:endParaRPr lang="en-US" sz="1800" cap="small" baseline="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sm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0.493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0.495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0.499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Recall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  <a:endParaRPr lang="en-US" sz="1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0.072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0.562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0.566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0.570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0.572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F1-score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0.127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0.518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0.530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0.533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TP 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805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816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819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FP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872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834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821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cap="small" baseline="0" dirty="0" smtClean="0">
                          <a:effectLst/>
                          <a:latin typeface="+mn-lt"/>
                        </a:rPr>
                        <a:t>FN</a:t>
                      </a:r>
                      <a:endParaRPr lang="en-US" sz="16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1329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627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616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613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rved Left Arrow 5"/>
          <p:cNvSpPr/>
          <p:nvPr/>
        </p:nvSpPr>
        <p:spPr>
          <a:xfrm rot="16200000" flipH="1">
            <a:off x="5486399" y="2209800"/>
            <a:ext cx="609600" cy="472440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0" y="4038600"/>
            <a:ext cx="7620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20000" y="4038600"/>
            <a:ext cx="685800" cy="228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8400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76%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68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Background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processes common in many types of networks</a:t>
            </a:r>
          </a:p>
          <a:p>
            <a:r>
              <a:rPr lang="en-US" dirty="0" smtClean="0"/>
              <a:t>Cascading examples</a:t>
            </a:r>
          </a:p>
          <a:p>
            <a:pPr lvl="1"/>
            <a:r>
              <a:rPr lang="en-US" dirty="0" smtClean="0"/>
              <a:t>contact networks &lt;&gt; infections</a:t>
            </a:r>
          </a:p>
          <a:p>
            <a:pPr lvl="1"/>
            <a:r>
              <a:rPr lang="en-US" dirty="0" smtClean="0"/>
              <a:t>friendship </a:t>
            </a:r>
            <a:r>
              <a:rPr lang="en-US" dirty="0" smtClean="0"/>
              <a:t>networks &lt;&gt; gossips</a:t>
            </a:r>
          </a:p>
          <a:p>
            <a:pPr lvl="1"/>
            <a:r>
              <a:rPr lang="en-US" dirty="0" smtClean="0"/>
              <a:t>social</a:t>
            </a:r>
            <a:r>
              <a:rPr lang="en-US" dirty="0" smtClean="0"/>
              <a:t> </a:t>
            </a:r>
            <a:r>
              <a:rPr lang="en-US" dirty="0" smtClean="0"/>
              <a:t>networks &lt;&gt; </a:t>
            </a:r>
            <a:r>
              <a:rPr lang="en-US" dirty="0" smtClean="0"/>
              <a:t>products</a:t>
            </a:r>
            <a:endParaRPr lang="en-US" dirty="0" smtClean="0"/>
          </a:p>
          <a:p>
            <a:pPr lvl="1"/>
            <a:r>
              <a:rPr lang="en-US" dirty="0" smtClean="0"/>
              <a:t>academic networks &lt;&gt; ideas</a:t>
            </a:r>
          </a:p>
        </p:txBody>
      </p:sp>
      <p:pic>
        <p:nvPicPr>
          <p:cNvPr id="91138" name="Picture 2" descr="https://encrypted-tbn0.google.com/images?q=tbn:ANd9GcTmBJJzv_hHNi89H5l_dwgmjok0Zbjni_RffdjtSnCBYRtif98M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133600"/>
            <a:ext cx="2466975" cy="1847851"/>
          </a:xfrm>
          <a:prstGeom prst="rect">
            <a:avLst/>
          </a:prstGeom>
          <a:noFill/>
        </p:spPr>
      </p:pic>
      <p:pic>
        <p:nvPicPr>
          <p:cNvPr id="91142" name="Picture 6" descr="https://encrypted-tbn1.google.com/images?q=tbn:ANd9GcT3OViUxcmWVnGTYmLqTa5x-T_AP6xxUt1cZPLCOvoAsYQPT_23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486053"/>
            <a:ext cx="2543175" cy="1914747"/>
          </a:xfrm>
          <a:prstGeom prst="rect">
            <a:avLst/>
          </a:prstGeom>
          <a:noFill/>
        </p:spPr>
      </p:pic>
      <p:pic>
        <p:nvPicPr>
          <p:cNvPr id="91146" name="Picture 10" descr="https://encrypted-tbn2.google.com/images?q=tbn:ANd9GcSn5gDx7OrGjTQnwePiADnQxYqhh4d4IodyA3Mxbg7lyzenF_m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025" y="4343400"/>
            <a:ext cx="2466975" cy="1847851"/>
          </a:xfrm>
          <a:prstGeom prst="rect">
            <a:avLst/>
          </a:prstGeom>
          <a:noFill/>
        </p:spPr>
      </p:pic>
      <p:pic>
        <p:nvPicPr>
          <p:cNvPr id="91148" name="Picture 12" descr="http://cdn6.wpsecuritychecklist.com/wp-content/uploads/2012/07/1_spread_the_word.jpg"/>
          <p:cNvPicPr>
            <a:picLocks noChangeAspect="1" noChangeArrowheads="1"/>
          </p:cNvPicPr>
          <p:nvPr/>
        </p:nvPicPr>
        <p:blipFill>
          <a:blip r:embed="rId5" cstate="print"/>
          <a:srcRect l="16000" t="8000" r="20000" b="9333"/>
          <a:stretch>
            <a:fillRect/>
          </a:stretch>
        </p:blipFill>
        <p:spPr bwMode="auto">
          <a:xfrm>
            <a:off x="3276600" y="4114800"/>
            <a:ext cx="2286000" cy="2214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Conclusion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Feature-enhanced</a:t>
            </a:r>
            <a:r>
              <a:rPr lang="en-US" dirty="0" smtClean="0"/>
              <a:t> probabilistic models to infer the latent network from observations of a diffusion process</a:t>
            </a:r>
          </a:p>
          <a:p>
            <a:endParaRPr lang="en-US" sz="500" dirty="0" smtClean="0"/>
          </a:p>
          <a:p>
            <a:r>
              <a:rPr lang="en-US" dirty="0" smtClean="0"/>
              <a:t>Primary approach </a:t>
            </a:r>
            <a:r>
              <a:rPr lang="en-US" cap="small" dirty="0" err="1" smtClean="0">
                <a:solidFill>
                  <a:srgbClr val="FF0000"/>
                </a:solidFill>
              </a:rPr>
              <a:t>moNet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00FF"/>
                </a:solidFill>
              </a:rPr>
              <a:t>non-splitting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splitting</a:t>
            </a:r>
            <a:r>
              <a:rPr lang="en-US" dirty="0" smtClean="0"/>
              <a:t> solutions to handle recurrent processes</a:t>
            </a:r>
          </a:p>
          <a:p>
            <a:endParaRPr lang="en-US" sz="500" dirty="0" smtClean="0"/>
          </a:p>
          <a:p>
            <a:r>
              <a:rPr lang="en-US" dirty="0" smtClean="0"/>
              <a:t>Our models consider not only the relative time differences between infection events, but also a richer set of features.</a:t>
            </a:r>
          </a:p>
          <a:p>
            <a:endParaRPr lang="en-US" sz="500" dirty="0" smtClean="0"/>
          </a:p>
          <a:p>
            <a:r>
              <a:rPr lang="en-US" dirty="0" smtClean="0"/>
              <a:t>The inference problem still involves </a:t>
            </a:r>
            <a:r>
              <a:rPr lang="en-US" dirty="0" smtClean="0">
                <a:solidFill>
                  <a:srgbClr val="0000FF"/>
                </a:solidFill>
              </a:rPr>
              <a:t>convex optimization</a:t>
            </a:r>
            <a:r>
              <a:rPr lang="en-US" dirty="0" smtClean="0"/>
              <a:t>. It can </a:t>
            </a:r>
            <a:r>
              <a:rPr lang="en-US" dirty="0"/>
              <a:t>be </a:t>
            </a:r>
            <a:r>
              <a:rPr lang="en-US" dirty="0" smtClean="0"/>
              <a:t>decomposed into </a:t>
            </a:r>
            <a:r>
              <a:rPr lang="en-US" dirty="0"/>
              <a:t>smaller sub-problems that we can efficiently solve in </a:t>
            </a:r>
            <a:r>
              <a:rPr lang="en-US" dirty="0" smtClean="0"/>
              <a:t>parallel.</a:t>
            </a:r>
          </a:p>
          <a:p>
            <a:endParaRPr lang="en-US" sz="500" dirty="0"/>
          </a:p>
          <a:p>
            <a:r>
              <a:rPr lang="en-US" dirty="0" smtClean="0"/>
              <a:t>Improved performance on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2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53419"/>
            <a:ext cx="4495800" cy="129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17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Background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network structure assumed </a:t>
            </a:r>
            <a:r>
              <a:rPr lang="en-US" b="1" dirty="0" smtClean="0"/>
              <a:t>known</a:t>
            </a:r>
          </a:p>
          <a:p>
            <a:r>
              <a:rPr lang="en-US" dirty="0" smtClean="0"/>
              <a:t>Many interesting questions</a:t>
            </a:r>
          </a:p>
          <a:p>
            <a:pPr lvl="1"/>
            <a:r>
              <a:rPr lang="en-US" dirty="0" smtClean="0"/>
              <a:t>minimize spread (vaccinations)</a:t>
            </a:r>
          </a:p>
          <a:p>
            <a:pPr lvl="1"/>
            <a:r>
              <a:rPr lang="en-US" dirty="0" smtClean="0"/>
              <a:t>maximize spread (viral marketing)</a:t>
            </a:r>
          </a:p>
          <a:p>
            <a:pPr lvl="1"/>
            <a:r>
              <a:rPr lang="en-US" dirty="0" smtClean="0"/>
              <a:t>interdictions</a:t>
            </a:r>
          </a:p>
          <a:p>
            <a:r>
              <a:rPr lang="en-US" dirty="0" smtClean="0"/>
              <a:t>What if the underlying network is </a:t>
            </a:r>
            <a:r>
              <a:rPr lang="en-US" dirty="0" smtClean="0">
                <a:solidFill>
                  <a:srgbClr val="0000FF"/>
                </a:solidFill>
              </a:rPr>
              <a:t>unknown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93186" name="Picture 2" descr="https://encrypted-tbn0.gstatic.com/images?q=tbn:ANd9GcRoDdliLp2h2xlNYmOlz_uv2y2gj6MAFuucTRZCfYj_HqtG2Vxm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343400"/>
            <a:ext cx="2590800" cy="1762126"/>
          </a:xfrm>
          <a:prstGeom prst="rect">
            <a:avLst/>
          </a:prstGeom>
          <a:noFill/>
        </p:spPr>
      </p:pic>
      <p:pic>
        <p:nvPicPr>
          <p:cNvPr id="93188" name="Picture 4" descr="http://www.famefoundry.com/wp-content/uploads/2011/03/viral-marke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1" y="4276954"/>
            <a:ext cx="3657599" cy="193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Network Inference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cap="small" dirty="0" err="1" smtClean="0">
                <a:solidFill>
                  <a:srgbClr val="0000FF"/>
                </a:solidFill>
              </a:rPr>
              <a:t>NetInf</a:t>
            </a:r>
            <a:r>
              <a:rPr lang="en-US" cap="small" dirty="0" smtClean="0"/>
              <a:t> </a:t>
            </a:r>
            <a:r>
              <a:rPr lang="en-US" sz="1600" dirty="0" smtClean="0"/>
              <a:t>[Gomez-Rodriguez et al. 2010]</a:t>
            </a:r>
            <a:endParaRPr lang="en-US" sz="1600" cap="small" dirty="0" smtClean="0"/>
          </a:p>
          <a:p>
            <a:pPr lvl="1"/>
            <a:r>
              <a:rPr lang="en-US" dirty="0" smtClean="0"/>
              <a:t>input: actual number of edges in the latent network</a:t>
            </a:r>
          </a:p>
          <a:p>
            <a:pPr lvl="1">
              <a:buNone/>
            </a:pPr>
            <a:r>
              <a:rPr lang="en-US" dirty="0" smtClean="0"/>
              <a:t>		   observations of information cascades</a:t>
            </a:r>
          </a:p>
          <a:p>
            <a:pPr lvl="1"/>
            <a:r>
              <a:rPr lang="en-US" dirty="0" smtClean="0"/>
              <a:t>output: set of edges maximizing the likelihood of the observations</a:t>
            </a:r>
          </a:p>
          <a:p>
            <a:pPr lvl="1"/>
            <a:r>
              <a:rPr lang="en-US" dirty="0" err="1" smtClean="0"/>
              <a:t>submodular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cap="small" dirty="0" err="1" smtClean="0">
                <a:solidFill>
                  <a:srgbClr val="0000FF"/>
                </a:solidFill>
              </a:rPr>
              <a:t>NetRate</a:t>
            </a:r>
            <a:r>
              <a:rPr lang="en-US" cap="small" dirty="0" smtClean="0"/>
              <a:t> </a:t>
            </a:r>
            <a:r>
              <a:rPr lang="en-US" sz="1600" dirty="0" smtClean="0"/>
              <a:t>[Gomez-Rodriguez et al. 2011]</a:t>
            </a:r>
            <a:endParaRPr lang="en-US" sz="1600" cap="small" dirty="0" smtClean="0"/>
          </a:p>
          <a:p>
            <a:pPr lvl="1"/>
            <a:r>
              <a:rPr lang="en-US" dirty="0" smtClean="0"/>
              <a:t>input: observations of information cascades</a:t>
            </a:r>
          </a:p>
          <a:p>
            <a:pPr lvl="1"/>
            <a:r>
              <a:rPr lang="en-US" dirty="0" smtClean="0"/>
              <a:t>output: set of transmission rates maximizing the likelihood of the observations</a:t>
            </a:r>
          </a:p>
          <a:p>
            <a:pPr lvl="1"/>
            <a:r>
              <a:rPr lang="en-US" dirty="0" smtClean="0"/>
              <a:t>convex optimization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Cascades</a:t>
            </a:r>
            <a:endParaRPr lang="en-US" cap="small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32422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32422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2422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32422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32422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50" y="19812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8050" y="19812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19812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9850" y="19812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850" y="508635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8050" y="508635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508635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508635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1075" y="3495675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495675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ight Arrow 20"/>
          <p:cNvSpPr/>
          <p:nvPr/>
        </p:nvSpPr>
        <p:spPr>
          <a:xfrm>
            <a:off x="1752600" y="3495675"/>
            <a:ext cx="762000" cy="1524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3495675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ight Arrow 22"/>
          <p:cNvSpPr/>
          <p:nvPr/>
        </p:nvSpPr>
        <p:spPr>
          <a:xfrm>
            <a:off x="3276600" y="3495675"/>
            <a:ext cx="762000" cy="1524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495675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ight Arrow 24"/>
          <p:cNvSpPr/>
          <p:nvPr/>
        </p:nvSpPr>
        <p:spPr>
          <a:xfrm>
            <a:off x="4800600" y="3495675"/>
            <a:ext cx="762000" cy="1524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3495675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Arrow 26"/>
          <p:cNvSpPr/>
          <p:nvPr/>
        </p:nvSpPr>
        <p:spPr>
          <a:xfrm>
            <a:off x="6324600" y="3495675"/>
            <a:ext cx="762000" cy="1524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14400" y="3810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0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0</a:t>
            </a:r>
            <a:r>
              <a:rPr lang="en-US" sz="2000" i="1" baseline="30000" dirty="0" smtClean="0">
                <a:latin typeface="Calibri" pitchFamily="34" charset="0"/>
              </a:rPr>
              <a:t>1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8400" y="3886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1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1</a:t>
            </a:r>
            <a:r>
              <a:rPr lang="en-US" sz="2000" i="1" baseline="30000" dirty="0" smtClean="0">
                <a:latin typeface="Calibri" pitchFamily="34" charset="0"/>
              </a:rPr>
              <a:t>1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62400" y="3886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2</a:t>
            </a:r>
            <a:r>
              <a:rPr lang="en-US" sz="2000" i="1" baseline="30000" dirty="0" smtClean="0">
                <a:latin typeface="Calibri" pitchFamily="34" charset="0"/>
              </a:rPr>
              <a:t>1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2600" y="3886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3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3</a:t>
            </a:r>
            <a:r>
              <a:rPr lang="en-US" sz="2000" i="1" baseline="30000" dirty="0" smtClean="0">
                <a:latin typeface="Calibri" pitchFamily="34" charset="0"/>
              </a:rPr>
              <a:t>1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86600" y="3886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4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4</a:t>
            </a:r>
            <a:r>
              <a:rPr lang="en-US" sz="2000" i="1" baseline="30000" dirty="0" smtClean="0">
                <a:latin typeface="Calibri" pitchFamily="34" charset="0"/>
              </a:rPr>
              <a:t>1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pic>
        <p:nvPicPr>
          <p:cNvPr id="68626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057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ight Arrow 34"/>
          <p:cNvSpPr/>
          <p:nvPr/>
        </p:nvSpPr>
        <p:spPr>
          <a:xfrm>
            <a:off x="2514600" y="2133600"/>
            <a:ext cx="762000" cy="152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5562600" y="5257800"/>
            <a:ext cx="762000" cy="152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057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5181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181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ight Arrow 41"/>
          <p:cNvSpPr/>
          <p:nvPr/>
        </p:nvSpPr>
        <p:spPr>
          <a:xfrm rot="3522089">
            <a:off x="3607357" y="2830013"/>
            <a:ext cx="762000" cy="152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 rot="3675826">
            <a:off x="4517193" y="4582287"/>
            <a:ext cx="762000" cy="1524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76400" y="2514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5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0</a:t>
            </a:r>
            <a:r>
              <a:rPr lang="en-US" sz="2000" i="1" baseline="30000" dirty="0" smtClean="0"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0" y="2514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6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1</a:t>
            </a:r>
            <a:r>
              <a:rPr lang="en-US" sz="2000" i="1" baseline="30000" dirty="0" smtClean="0"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95800" y="30288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2</a:t>
            </a:r>
            <a:r>
              <a:rPr lang="en-US" sz="2000" i="1" baseline="30000" dirty="0" smtClean="0"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6800" y="56388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7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3</a:t>
            </a:r>
            <a:r>
              <a:rPr lang="en-US" sz="2000" i="1" baseline="30000" dirty="0" smtClean="0"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56388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8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4</a:t>
            </a:r>
            <a:r>
              <a:rPr lang="en-US" sz="2000" i="1" baseline="30000" dirty="0" smtClean="0"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pic>
        <p:nvPicPr>
          <p:cNvPr id="68627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14312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ight Arrow 49"/>
          <p:cNvSpPr/>
          <p:nvPr/>
        </p:nvSpPr>
        <p:spPr>
          <a:xfrm rot="7003931">
            <a:off x="5878238" y="2825845"/>
            <a:ext cx="762000" cy="152400"/>
          </a:xfrm>
          <a:prstGeom prst="rightArrow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505200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4925" y="526732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257800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257800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Right Arrow 54"/>
          <p:cNvSpPr/>
          <p:nvPr/>
        </p:nvSpPr>
        <p:spPr>
          <a:xfrm rot="7003931">
            <a:off x="5116238" y="4578445"/>
            <a:ext cx="762000" cy="152400"/>
          </a:xfrm>
          <a:prstGeom prst="rightArrow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10800000">
            <a:off x="4038600" y="5257800"/>
            <a:ext cx="762000" cy="152400"/>
          </a:xfrm>
          <a:prstGeom prst="rightArrow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10800000">
            <a:off x="2438400" y="5257800"/>
            <a:ext cx="762000" cy="152400"/>
          </a:xfrm>
          <a:prstGeom prst="rightArrow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400800" y="2514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9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0</a:t>
            </a:r>
            <a:r>
              <a:rPr lang="en-US" sz="2000" i="1" baseline="30000" dirty="0" smtClean="0">
                <a:latin typeface="Calibri" pitchFamily="34" charset="0"/>
              </a:rPr>
              <a:t>3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72200" y="3048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3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1</a:t>
            </a:r>
            <a:r>
              <a:rPr lang="en-US" sz="2000" i="1" baseline="30000" dirty="0" smtClean="0">
                <a:latin typeface="Calibri" pitchFamily="34" charset="0"/>
              </a:rPr>
              <a:t>3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0200" y="4800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7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2</a:t>
            </a:r>
            <a:r>
              <a:rPr lang="en-US" sz="2000" i="1" baseline="30000" dirty="0" smtClean="0">
                <a:latin typeface="Calibri" pitchFamily="34" charset="0"/>
              </a:rPr>
              <a:t>3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76600" y="5638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10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3</a:t>
            </a:r>
            <a:r>
              <a:rPr lang="en-US" sz="2000" i="1" baseline="30000" dirty="0" smtClean="0">
                <a:latin typeface="Calibri" pitchFamily="34" charset="0"/>
              </a:rPr>
              <a:t>3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76400" y="5638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(v</a:t>
            </a:r>
            <a:r>
              <a:rPr lang="en-US" sz="2000" i="1" baseline="-25000" dirty="0" smtClean="0">
                <a:latin typeface="Calibri" pitchFamily="34" charset="0"/>
              </a:rPr>
              <a:t>11</a:t>
            </a:r>
            <a:r>
              <a:rPr lang="en-US" sz="2000" i="1" dirty="0" smtClean="0">
                <a:latin typeface="Calibri" pitchFamily="34" charset="0"/>
              </a:rPr>
              <a:t>,t</a:t>
            </a:r>
            <a:r>
              <a:rPr lang="en-US" sz="2000" i="1" baseline="-25000" dirty="0" smtClean="0">
                <a:latin typeface="Calibri" pitchFamily="34" charset="0"/>
              </a:rPr>
              <a:t>4</a:t>
            </a:r>
            <a:r>
              <a:rPr lang="en-US" sz="2000" i="1" baseline="30000" dirty="0" smtClean="0">
                <a:latin typeface="Calibri" pitchFamily="34" charset="0"/>
              </a:rPr>
              <a:t>3</a:t>
            </a:r>
            <a:r>
              <a:rPr lang="en-US" sz="2000" i="1" dirty="0" smtClean="0">
                <a:latin typeface="Calibri" pitchFamily="34" charset="0"/>
              </a:rPr>
              <a:t>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14801" y="838200"/>
            <a:ext cx="457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 observations of a diffusion process, what can we infer about the underlying network?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29" grpId="0"/>
      <p:bldP spid="30" grpId="0"/>
      <p:bldP spid="31" grpId="0"/>
      <p:bldP spid="32" grpId="0"/>
      <p:bldP spid="33" grpId="0"/>
      <p:bldP spid="35" grpId="0" animBg="1"/>
      <p:bldP spid="37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50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Motivating Example</a:t>
            </a:r>
            <a:endParaRPr lang="en-US" cap="small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0800" y="1295400"/>
            <a:ext cx="65024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6096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diffusion in the Twitter following network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Previous Work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Major assumptions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diffusion process </a:t>
            </a:r>
            <a:r>
              <a:rPr lang="en-US" dirty="0"/>
              <a:t>is </a:t>
            </a:r>
            <a:r>
              <a:rPr lang="en-US" dirty="0">
                <a:solidFill>
                  <a:srgbClr val="0000FF"/>
                </a:solidFill>
              </a:rPr>
              <a:t>causal</a:t>
            </a:r>
            <a:r>
              <a:rPr lang="en-US" dirty="0"/>
              <a:t> </a:t>
            </a:r>
            <a:r>
              <a:rPr lang="en-US" dirty="0" smtClean="0"/>
              <a:t>(not </a:t>
            </a:r>
            <a:r>
              <a:rPr lang="en-US" dirty="0"/>
              <a:t>affected by events in the </a:t>
            </a:r>
            <a:r>
              <a:rPr lang="en-US" dirty="0" smtClean="0"/>
              <a:t>future)</a:t>
            </a:r>
          </a:p>
          <a:p>
            <a:pPr lvl="1"/>
            <a:r>
              <a:rPr lang="en-US" dirty="0" smtClean="0"/>
              <a:t>the diffusion process is </a:t>
            </a:r>
            <a:r>
              <a:rPr lang="en-US" dirty="0" smtClean="0">
                <a:solidFill>
                  <a:srgbClr val="0000FF"/>
                </a:solidFill>
              </a:rPr>
              <a:t>monotonic</a:t>
            </a:r>
            <a:r>
              <a:rPr lang="en-US" dirty="0" smtClean="0"/>
              <a:t> (can be infected at most once)</a:t>
            </a:r>
          </a:p>
          <a:p>
            <a:pPr lvl="1"/>
            <a:r>
              <a:rPr lang="en-US" dirty="0" smtClean="0"/>
              <a:t>infection events closer </a:t>
            </a:r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time</a:t>
            </a:r>
            <a:r>
              <a:rPr lang="en-US" dirty="0"/>
              <a:t> are more likely to be causally related (e.g., </a:t>
            </a:r>
            <a:r>
              <a:rPr lang="en-US" dirty="0" smtClean="0"/>
              <a:t>exponential, Rayleigh</a:t>
            </a:r>
            <a:r>
              <a:rPr lang="en-US" dirty="0"/>
              <a:t>, or power-law distribution</a:t>
            </a:r>
            <a:r>
              <a:rPr lang="en-US" dirty="0" smtClean="0"/>
              <a:t>)</a:t>
            </a:r>
          </a:p>
          <a:p>
            <a:endParaRPr lang="en-US" sz="1000" dirty="0"/>
          </a:p>
          <a:p>
            <a:r>
              <a:rPr lang="en-US" dirty="0" smtClean="0">
                <a:solidFill>
                  <a:srgbClr val="FF0000"/>
                </a:solidFill>
              </a:rPr>
              <a:t>Time-stamps are not sufficient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real-world diffusion processes are recurrent</a:t>
            </a:r>
          </a:p>
          <a:p>
            <a:pPr lvl="1"/>
            <a:r>
              <a:rPr lang="en-US" dirty="0" smtClean="0"/>
              <a:t>cascades are often a mixture of (geographically) local sub-cascades</a:t>
            </a:r>
          </a:p>
          <a:p>
            <a:pPr lvl="2"/>
            <a:r>
              <a:rPr lang="en-US" dirty="0" smtClean="0"/>
              <a:t>cannot tell them apart by just looking at time-stamps</a:t>
            </a:r>
          </a:p>
          <a:p>
            <a:pPr lvl="1"/>
            <a:r>
              <a:rPr lang="en-US" dirty="0" smtClean="0"/>
              <a:t>many other informative factors (e.g., language, pairwise similarity)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7400"/>
            <a:ext cx="773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work generalizes previous models to take these factors into account.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55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Problem Definition</a:t>
            </a:r>
            <a:endParaRPr lang="en-US" cap="small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Weighted, directed graph </a:t>
            </a:r>
            <a:r>
              <a:rPr lang="en-US" i="1" dirty="0" smtClean="0">
                <a:latin typeface="Cambria" pitchFamily="18" charset="0"/>
              </a:rPr>
              <a:t>G=(V, E)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known</a:t>
            </a:r>
            <a:r>
              <a:rPr lang="en-US" dirty="0" smtClean="0"/>
              <a:t>: node set </a:t>
            </a:r>
            <a:r>
              <a:rPr lang="en-US" i="1" dirty="0" smtClean="0">
                <a:latin typeface="Cambria" pitchFamily="18" charset="0"/>
              </a:rPr>
              <a:t>V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+mj-lt"/>
              </a:rPr>
              <a:t>unknown</a:t>
            </a:r>
            <a:r>
              <a:rPr lang="en-US" dirty="0" smtClean="0">
                <a:latin typeface="+mj-lt"/>
              </a:rPr>
              <a:t>: weighted edge set </a:t>
            </a:r>
            <a:r>
              <a:rPr lang="en-US" i="1" dirty="0" smtClean="0">
                <a:latin typeface="Cambria" pitchFamily="18" charset="0"/>
              </a:rPr>
              <a:t>E</a:t>
            </a:r>
            <a:endParaRPr lang="en-US" dirty="0" smtClean="0"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Observations</a:t>
            </a:r>
            <a:r>
              <a:rPr lang="en-US" dirty="0" smtClean="0">
                <a:latin typeface="+mj-lt"/>
              </a:rPr>
              <a:t>: generalized cascades </a:t>
            </a:r>
            <a:r>
              <a:rPr lang="en-US" dirty="0" smtClean="0">
                <a:latin typeface="Cambria" pitchFamily="18" charset="0"/>
              </a:rPr>
              <a:t>{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1</a:t>
            </a:r>
            <a:r>
              <a:rPr lang="en-US" dirty="0" smtClean="0">
                <a:latin typeface="Cambria" pitchFamily="18" charset="0"/>
                <a:cs typeface="Arial"/>
              </a:rPr>
              <a:t>,</a:t>
            </a:r>
            <a:r>
              <a:rPr lang="el-GR" dirty="0" smtClean="0">
                <a:latin typeface="Cambria" pitchFamily="18" charset="0"/>
                <a:cs typeface="Arial"/>
              </a:rPr>
              <a:t> 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2</a:t>
            </a:r>
            <a:r>
              <a:rPr lang="en-US" dirty="0" smtClean="0">
                <a:latin typeface="Cambria" pitchFamily="18" charset="0"/>
                <a:cs typeface="Arial"/>
              </a:rPr>
              <a:t>,…,</a:t>
            </a:r>
            <a:r>
              <a:rPr lang="el-GR" dirty="0" smtClean="0">
                <a:latin typeface="Cambria" pitchFamily="18" charset="0"/>
                <a:cs typeface="Arial"/>
              </a:rPr>
              <a:t> 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M</a:t>
            </a:r>
            <a:r>
              <a:rPr lang="en-US" dirty="0" smtClean="0">
                <a:latin typeface="Cambria" pitchFamily="18" charset="0"/>
              </a:rPr>
              <a:t>}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219200" y="4486275"/>
          <a:ext cx="311150" cy="439737"/>
        </p:xfrm>
        <a:graphic>
          <a:graphicData uri="http://schemas.openxmlformats.org/presentationml/2006/ole">
            <p:oleObj spid="_x0000_s53250" name="Visio" r:id="rId3" imgW="310865" imgH="440055" progId="Visio.Drawing.11">
              <p:link updateAutomatic="1"/>
            </p:oleObj>
          </a:graphicData>
        </a:graphic>
      </p:graphicFrame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638675"/>
            <a:ext cx="7524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3150" y="4638675"/>
            <a:ext cx="1238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4600575"/>
            <a:ext cx="1238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19650" y="4600575"/>
            <a:ext cx="1276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0" y="4600575"/>
            <a:ext cx="1371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2362200" y="3533775"/>
          <a:ext cx="311150" cy="439737"/>
        </p:xfrm>
        <a:graphic>
          <a:graphicData uri="http://schemas.openxmlformats.org/presentationml/2006/ole">
            <p:oleObj spid="_x0000_s53257" name="Visio" r:id="rId9" imgW="310865" imgH="440055" progId="Visio.Drawing.11">
              <p:link updateAutomatic="1"/>
            </p:oleObj>
          </a:graphicData>
        </a:graphic>
      </p:graphicFrame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9400" y="3686175"/>
            <a:ext cx="7524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2350" y="3762375"/>
            <a:ext cx="857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3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62600" y="5591175"/>
            <a:ext cx="1219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800" y="5591175"/>
            <a:ext cx="1295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429000" y="336226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</a:rPr>
              <a:t>957BenFM</a:t>
            </a:r>
          </a:p>
          <a:p>
            <a:r>
              <a:rPr lang="en-US" sz="1000" b="1" dirty="0" smtClean="0">
                <a:solidFill>
                  <a:srgbClr val="0000FF"/>
                </a:solidFill>
              </a:rPr>
              <a:t>#</a:t>
            </a:r>
            <a:r>
              <a:rPr lang="en-US" sz="1000" b="1" dirty="0" err="1" smtClean="0">
                <a:solidFill>
                  <a:srgbClr val="0000FF"/>
                </a:solidFill>
              </a:rPr>
              <a:t>ladygaga</a:t>
            </a:r>
            <a:r>
              <a:rPr lang="en-US" sz="1000" b="1" dirty="0" smtClean="0">
                <a:solidFill>
                  <a:srgbClr val="0000FF"/>
                </a:solidFill>
              </a:rPr>
              <a:t> always rocks…</a:t>
            </a:r>
            <a:endParaRPr lang="en-US" sz="10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4124265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</a:rPr>
              <a:t>2frog</a:t>
            </a:r>
          </a:p>
          <a:p>
            <a:r>
              <a:rPr lang="en-US" sz="1000" b="1" dirty="0" smtClean="0">
                <a:solidFill>
                  <a:srgbClr val="0000FF"/>
                </a:solidFill>
              </a:rPr>
              <a:t>#</a:t>
            </a:r>
            <a:r>
              <a:rPr lang="en-US" sz="1000" b="1" dirty="0" err="1" smtClean="0">
                <a:solidFill>
                  <a:srgbClr val="0000FF"/>
                </a:solidFill>
              </a:rPr>
              <a:t>ladygaga</a:t>
            </a:r>
            <a:r>
              <a:rPr lang="en-US" sz="1000" b="1" dirty="0" smtClean="0">
                <a:solidFill>
                  <a:srgbClr val="0000FF"/>
                </a:solidFill>
              </a:rPr>
              <a:t> </a:t>
            </a:r>
            <a:r>
              <a:rPr lang="en-US" sz="1000" b="1" dirty="0" err="1" smtClean="0">
                <a:solidFill>
                  <a:srgbClr val="0000FF"/>
                </a:solidFill>
              </a:rPr>
              <a:t>bella</a:t>
            </a:r>
            <a:r>
              <a:rPr lang="en-US" sz="1000" b="1" dirty="0" smtClean="0">
                <a:solidFill>
                  <a:srgbClr val="0000FF"/>
                </a:solidFill>
              </a:rPr>
              <a:t> canzone…</a:t>
            </a:r>
            <a:endParaRPr lang="en-US" sz="10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200" y="5210175"/>
            <a:ext cx="144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FF6600"/>
                </a:solidFill>
              </a:rPr>
              <a:t>AbbeyResort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r>
              <a:rPr lang="en-US" sz="1000" b="1" dirty="0" smtClean="0">
                <a:solidFill>
                  <a:srgbClr val="FF6600"/>
                </a:solidFill>
              </a:rPr>
              <a:t>#</a:t>
            </a:r>
            <a:r>
              <a:rPr lang="en-US" sz="1000" b="1" dirty="0" err="1" smtClean="0">
                <a:solidFill>
                  <a:srgbClr val="FF6600"/>
                </a:solidFill>
              </a:rPr>
              <a:t>followfriday</a:t>
            </a:r>
            <a:r>
              <a:rPr lang="en-US" sz="1000" b="1" dirty="0" smtClean="0">
                <a:solidFill>
                  <a:srgbClr val="FF6600"/>
                </a:solidFill>
              </a:rPr>
              <a:t> 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see you all tonight…</a:t>
            </a:r>
            <a:endParaRPr lang="en-US" sz="1000" b="1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5210175"/>
            <a:ext cx="106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FF6600"/>
                </a:solidFill>
              </a:rPr>
              <a:t>figmentations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r>
              <a:rPr lang="en-US" sz="1000" b="1" dirty="0" smtClean="0">
                <a:solidFill>
                  <a:srgbClr val="FF6600"/>
                </a:solidFill>
              </a:rPr>
              <a:t>#</a:t>
            </a:r>
            <a:r>
              <a:rPr lang="en-US" sz="1000" b="1" dirty="0" err="1" smtClean="0">
                <a:solidFill>
                  <a:srgbClr val="FF6600"/>
                </a:solidFill>
              </a:rPr>
              <a:t>followfriday</a:t>
            </a:r>
            <a:r>
              <a:rPr lang="en-US" sz="1000" b="1" dirty="0" smtClean="0">
                <a:solidFill>
                  <a:srgbClr val="FF6600"/>
                </a:solidFill>
              </a:rPr>
              <a:t> 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cannot wait…</a:t>
            </a:r>
            <a:endParaRPr lang="en-US" sz="1000" b="1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2400" y="5210175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6600"/>
                </a:solidFill>
              </a:rPr>
              <a:t>2frog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#</a:t>
            </a:r>
            <a:r>
              <a:rPr lang="en-US" sz="1000" b="1" dirty="0" err="1" smtClean="0">
                <a:solidFill>
                  <a:srgbClr val="FF6600"/>
                </a:solidFill>
              </a:rPr>
              <a:t>followfriday</a:t>
            </a:r>
            <a:r>
              <a:rPr lang="en-US" sz="1000" b="1" dirty="0" smtClean="0">
                <a:solidFill>
                  <a:srgbClr val="FF6600"/>
                </a:solidFill>
              </a:rPr>
              <a:t> </a:t>
            </a:r>
          </a:p>
          <a:p>
            <a:r>
              <a:rPr lang="zh-CN" altLang="en-US" sz="1000" b="1" dirty="0" smtClean="0">
                <a:solidFill>
                  <a:srgbClr val="FF6600"/>
                </a:solidFill>
                <a:latin typeface="楷体" pitchFamily="49" charset="-122"/>
                <a:ea typeface="楷体" pitchFamily="49" charset="-122"/>
              </a:rPr>
              <a:t>周五活动计划</a:t>
            </a:r>
            <a:r>
              <a:rPr lang="en-US" sz="1000" b="1" dirty="0" smtClean="0">
                <a:solidFill>
                  <a:srgbClr val="FF6600"/>
                </a:solidFill>
              </a:rPr>
              <a:t>…</a:t>
            </a:r>
            <a:endParaRPr lang="en-US" sz="1000" b="1" dirty="0">
              <a:solidFill>
                <a:srgbClr val="FF6600"/>
              </a:solidFill>
            </a:endParaRPr>
          </a:p>
        </p:txBody>
      </p:sp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057775"/>
            <a:ext cx="10953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017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Problem Definition</a:t>
            </a:r>
            <a:endParaRPr lang="en-US" cap="small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</a:t>
            </a:r>
          </a:p>
          <a:p>
            <a:pPr lvl="1"/>
            <a:r>
              <a:rPr lang="en-US" dirty="0" smtClean="0"/>
              <a:t>set of vertices </a:t>
            </a:r>
            <a:r>
              <a:rPr lang="en-US" i="1" dirty="0" smtClean="0">
                <a:latin typeface="Cambria" pitchFamily="18" charset="0"/>
              </a:rPr>
              <a:t>V</a:t>
            </a:r>
            <a:endParaRPr lang="en-US" dirty="0" smtClean="0"/>
          </a:p>
          <a:p>
            <a:pPr lvl="1"/>
            <a:r>
              <a:rPr lang="en-US" dirty="0" smtClean="0"/>
              <a:t>set of generalized cascades </a:t>
            </a:r>
            <a:r>
              <a:rPr lang="en-US" dirty="0" smtClean="0">
                <a:latin typeface="Cambria" pitchFamily="18" charset="0"/>
              </a:rPr>
              <a:t>{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1</a:t>
            </a:r>
            <a:r>
              <a:rPr lang="en-US" dirty="0" smtClean="0">
                <a:latin typeface="Cambria" pitchFamily="18" charset="0"/>
                <a:cs typeface="Arial"/>
              </a:rPr>
              <a:t>,</a:t>
            </a:r>
            <a:r>
              <a:rPr lang="el-GR" dirty="0" smtClean="0">
                <a:latin typeface="Cambria" pitchFamily="18" charset="0"/>
                <a:cs typeface="Arial"/>
              </a:rPr>
              <a:t> 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2</a:t>
            </a:r>
            <a:r>
              <a:rPr lang="en-US" dirty="0" smtClean="0">
                <a:latin typeface="Cambria" pitchFamily="18" charset="0"/>
                <a:cs typeface="Arial"/>
              </a:rPr>
              <a:t>,…,</a:t>
            </a:r>
            <a:r>
              <a:rPr lang="el-GR" dirty="0" smtClean="0">
                <a:latin typeface="Cambria" pitchFamily="18" charset="0"/>
                <a:cs typeface="Arial"/>
              </a:rPr>
              <a:t> 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M</a:t>
            </a:r>
            <a:r>
              <a:rPr lang="en-US" dirty="0" smtClean="0">
                <a:latin typeface="Cambria" pitchFamily="18" charset="0"/>
              </a:rPr>
              <a:t>}</a:t>
            </a:r>
          </a:p>
          <a:p>
            <a:pPr lvl="1"/>
            <a:r>
              <a:rPr lang="en-US" dirty="0" smtClean="0"/>
              <a:t>generative probabilistic model (</a:t>
            </a:r>
            <a:r>
              <a:rPr lang="en-US" dirty="0" smtClean="0">
                <a:solidFill>
                  <a:srgbClr val="0000FF"/>
                </a:solidFill>
              </a:rPr>
              <a:t>feature-enhanced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Goal</a:t>
            </a:r>
            <a:r>
              <a:rPr lang="en-US" dirty="0" smtClean="0">
                <a:latin typeface="+mj-lt"/>
              </a:rPr>
              <a:t>: find the most likely adjacency matrix of transmission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          rates </a:t>
            </a:r>
            <a:r>
              <a:rPr lang="en-US" b="1" dirty="0" smtClean="0">
                <a:latin typeface="Cambria" pitchFamily="18" charset="0"/>
              </a:rPr>
              <a:t>A</a:t>
            </a:r>
            <a:r>
              <a:rPr lang="en-US" dirty="0" smtClean="0">
                <a:latin typeface="Cambria" pitchFamily="18" charset="0"/>
              </a:rPr>
              <a:t>={</a:t>
            </a:r>
            <a:r>
              <a:rPr lang="el-GR" i="1" dirty="0" smtClean="0">
                <a:latin typeface="Cambria" pitchFamily="18" charset="0"/>
                <a:cs typeface="Arial"/>
              </a:rPr>
              <a:t>α</a:t>
            </a:r>
            <a:r>
              <a:rPr lang="en-US" i="1" baseline="-25000" dirty="0" err="1" smtClean="0">
                <a:latin typeface="Cambria" pitchFamily="18" charset="0"/>
                <a:cs typeface="Arial"/>
              </a:rPr>
              <a:t>jk</a:t>
            </a:r>
            <a:r>
              <a:rPr lang="en-US" dirty="0" err="1" smtClean="0">
                <a:latin typeface="Cambria" pitchFamily="18" charset="0"/>
              </a:rPr>
              <a:t>|</a:t>
            </a:r>
            <a:r>
              <a:rPr lang="en-US" i="1" dirty="0" err="1" smtClean="0">
                <a:latin typeface="Cambria" pitchFamily="18" charset="0"/>
              </a:rPr>
              <a:t>j,k</a:t>
            </a:r>
            <a:r>
              <a:rPr lang="en-US" dirty="0" err="1" smtClean="0">
                <a:latin typeface="Cambria" pitchFamily="18" charset="0"/>
                <a:sym typeface="Symbol"/>
              </a:rPr>
              <a:t></a:t>
            </a:r>
            <a:r>
              <a:rPr lang="en-US" i="1" dirty="0" err="1" smtClean="0">
                <a:latin typeface="Cambria" pitchFamily="18" charset="0"/>
                <a:sym typeface="Symbol"/>
              </a:rPr>
              <a:t>V,j</a:t>
            </a:r>
            <a:r>
              <a:rPr lang="en-US" dirty="0" err="1" smtClean="0">
                <a:latin typeface="Cambria" pitchFamily="18" charset="0"/>
                <a:sym typeface="Symbol"/>
              </a:rPr>
              <a:t></a:t>
            </a:r>
            <a:r>
              <a:rPr lang="en-US" i="1" dirty="0" err="1" smtClean="0">
                <a:latin typeface="Cambria" pitchFamily="18" charset="0"/>
                <a:sym typeface="Symbol"/>
              </a:rPr>
              <a:t>k</a:t>
            </a:r>
            <a:r>
              <a:rPr lang="en-US" dirty="0" smtClean="0">
                <a:latin typeface="Cambria" pitchFamily="18" charset="0"/>
              </a:rPr>
              <a:t>}</a:t>
            </a:r>
          </a:p>
        </p:txBody>
      </p:sp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050" y="4191000"/>
            <a:ext cx="45529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81600" y="6172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latent network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763869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observed cascades</a:t>
            </a:r>
          </a:p>
          <a:p>
            <a:r>
              <a:rPr lang="en-US" dirty="0" smtClean="0">
                <a:latin typeface="Cambria" pitchFamily="18" charset="0"/>
              </a:rPr>
              <a:t>{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1</a:t>
            </a:r>
            <a:r>
              <a:rPr lang="en-US" dirty="0" smtClean="0">
                <a:latin typeface="Cambria" pitchFamily="18" charset="0"/>
                <a:cs typeface="Arial"/>
              </a:rPr>
              <a:t>,</a:t>
            </a:r>
            <a:r>
              <a:rPr lang="el-GR" dirty="0" smtClean="0">
                <a:latin typeface="Cambria" pitchFamily="18" charset="0"/>
                <a:cs typeface="Arial"/>
              </a:rPr>
              <a:t> 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2</a:t>
            </a:r>
            <a:r>
              <a:rPr lang="en-US" dirty="0" smtClean="0">
                <a:latin typeface="Cambria" pitchFamily="18" charset="0"/>
                <a:cs typeface="Arial"/>
              </a:rPr>
              <a:t>,…,</a:t>
            </a:r>
            <a:r>
              <a:rPr lang="el-GR" dirty="0" smtClean="0">
                <a:latin typeface="Cambria" pitchFamily="18" charset="0"/>
                <a:cs typeface="Arial"/>
              </a:rPr>
              <a:t> </a:t>
            </a:r>
            <a:r>
              <a:rPr lang="el-GR" i="1" dirty="0" smtClean="0">
                <a:latin typeface="Cambria" pitchFamily="18" charset="0"/>
                <a:cs typeface="Arial"/>
              </a:rPr>
              <a:t>π</a:t>
            </a:r>
            <a:r>
              <a:rPr lang="en-US" i="1" baseline="30000" dirty="0" smtClean="0">
                <a:latin typeface="Cambria" pitchFamily="18" charset="0"/>
                <a:cs typeface="Arial"/>
              </a:rPr>
              <a:t>M</a:t>
            </a:r>
            <a:r>
              <a:rPr lang="en-US" dirty="0" smtClean="0">
                <a:latin typeface="Cambria" pitchFamily="18" charset="0"/>
              </a:rPr>
              <a:t>}</a:t>
            </a:r>
            <a:endParaRPr lang="en-US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2971800" y="480060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17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1410</TotalTime>
  <Words>1093</Words>
  <Application>Microsoft Office PowerPoint</Application>
  <PresentationFormat>On-screen Show (4:3)</PresentationFormat>
  <Paragraphs>390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Clarity</vt:lpstr>
      <vt:lpstr>绘图1\绘图\~页-1\Sheet.10</vt:lpstr>
      <vt:lpstr>绘图1\绘图\~页-1\Sheet.11</vt:lpstr>
      <vt:lpstr>Feature-Enhanced Probabilistic Models for Diffusion Network Inference</vt:lpstr>
      <vt:lpstr>Background</vt:lpstr>
      <vt:lpstr>Background</vt:lpstr>
      <vt:lpstr>Network Inference</vt:lpstr>
      <vt:lpstr>Cascades</vt:lpstr>
      <vt:lpstr>Motivating Example</vt:lpstr>
      <vt:lpstr>Previous Work</vt:lpstr>
      <vt:lpstr>Problem Definition</vt:lpstr>
      <vt:lpstr>Problem Definition</vt:lpstr>
      <vt:lpstr>Feature-Enhanced Model</vt:lpstr>
      <vt:lpstr>Feature-Enhanced Model</vt:lpstr>
      <vt:lpstr>Generative Model</vt:lpstr>
      <vt:lpstr>Optimization Framework</vt:lpstr>
      <vt:lpstr>Experimental Setup</vt:lpstr>
      <vt:lpstr>Experimental Setup</vt:lpstr>
      <vt:lpstr>Performance Comparison</vt:lpstr>
      <vt:lpstr>Performance Comparison</vt:lpstr>
      <vt:lpstr>Performance Comparison</vt:lpstr>
      <vt:lpstr>Performance Comparison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</cp:lastModifiedBy>
  <cp:revision>273</cp:revision>
  <dcterms:created xsi:type="dcterms:W3CDTF">2012-07-27T15:39:22Z</dcterms:created>
  <dcterms:modified xsi:type="dcterms:W3CDTF">2012-09-24T03:52:25Z</dcterms:modified>
</cp:coreProperties>
</file>