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83" r:id="rId3"/>
    <p:sldId id="257" r:id="rId4"/>
    <p:sldId id="302" r:id="rId5"/>
    <p:sldId id="301" r:id="rId6"/>
    <p:sldId id="278" r:id="rId7"/>
    <p:sldId id="298" r:id="rId8"/>
    <p:sldId id="272" r:id="rId9"/>
    <p:sldId id="296" r:id="rId10"/>
    <p:sldId id="273" r:id="rId11"/>
    <p:sldId id="299" r:id="rId12"/>
    <p:sldId id="266" r:id="rId13"/>
    <p:sldId id="262" r:id="rId14"/>
    <p:sldId id="300" r:id="rId15"/>
    <p:sldId id="270" r:id="rId16"/>
    <p:sldId id="269" r:id="rId17"/>
    <p:sldId id="304" r:id="rId18"/>
    <p:sldId id="288" r:id="rId19"/>
    <p:sldId id="279" r:id="rId20"/>
    <p:sldId id="289" r:id="rId21"/>
    <p:sldId id="290" r:id="rId22"/>
    <p:sldId id="286" r:id="rId23"/>
    <p:sldId id="287" r:id="rId24"/>
    <p:sldId id="291" r:id="rId25"/>
    <p:sldId id="292" r:id="rId26"/>
    <p:sldId id="303" r:id="rId27"/>
    <p:sldId id="293" r:id="rId28"/>
    <p:sldId id="295" r:id="rId29"/>
    <p:sldId id="297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588" autoAdjust="0"/>
  </p:normalViewPr>
  <p:slideViewPr>
    <p:cSldViewPr>
      <p:cViewPr varScale="1">
        <p:scale>
          <a:sx n="50" d="100"/>
          <a:sy n="50" d="100"/>
        </p:scale>
        <p:origin x="-9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133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Test Error</a:t>
            </a:r>
            <a:r>
              <a:rPr lang="en-US" baseline="0" dirty="0" smtClean="0"/>
              <a:t> (Area Under Curve) – Claw Hammers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9.2007387965393247E-2"/>
          <c:y val="0.14359322010014891"/>
          <c:w val="0.85269551375522601"/>
          <c:h val="0.717501971118734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AUC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Sheet1!$A$2:$A$22</c:f>
              <c:numCache>
                <c:formatCode>General</c:formatCode>
                <c:ptCount val="21"/>
                <c:pt idx="0">
                  <c:v>5908904</c:v>
                </c:pt>
                <c:pt idx="1">
                  <c:v>13423220</c:v>
                </c:pt>
                <c:pt idx="2">
                  <c:v>19332124</c:v>
                </c:pt>
                <c:pt idx="3">
                  <c:v>12231874</c:v>
                </c:pt>
                <c:pt idx="4">
                  <c:v>28763998</c:v>
                </c:pt>
                <c:pt idx="5">
                  <c:v>38163676</c:v>
                </c:pt>
                <c:pt idx="6">
                  <c:v>590891</c:v>
                </c:pt>
                <c:pt idx="7">
                  <c:v>590891</c:v>
                </c:pt>
                <c:pt idx="8">
                  <c:v>590891</c:v>
                </c:pt>
                <c:pt idx="9">
                  <c:v>1100</c:v>
                </c:pt>
                <c:pt idx="10">
                  <c:v>1600</c:v>
                </c:pt>
                <c:pt idx="11">
                  <c:v>5500</c:v>
                </c:pt>
                <c:pt idx="12">
                  <c:v>5500</c:v>
                </c:pt>
                <c:pt idx="13">
                  <c:v>22000</c:v>
                </c:pt>
                <c:pt idx="14">
                  <c:v>22000</c:v>
                </c:pt>
                <c:pt idx="15">
                  <c:v>22000</c:v>
                </c:pt>
                <c:pt idx="16">
                  <c:v>110000</c:v>
                </c:pt>
                <c:pt idx="17">
                  <c:v>110000</c:v>
                </c:pt>
                <c:pt idx="18">
                  <c:v>330000</c:v>
                </c:pt>
                <c:pt idx="19">
                  <c:v>330000</c:v>
                </c:pt>
                <c:pt idx="20">
                  <c:v>1100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0.96376729400500005</c:v>
                </c:pt>
                <c:pt idx="1">
                  <c:v>0.97044225046100019</c:v>
                </c:pt>
                <c:pt idx="2">
                  <c:v>0.97898704152499882</c:v>
                </c:pt>
                <c:pt idx="3">
                  <c:v>0.97766937252400066</c:v>
                </c:pt>
                <c:pt idx="4">
                  <c:v>0.97101685220899925</c:v>
                </c:pt>
                <c:pt idx="5">
                  <c:v>0.97509382508950049</c:v>
                </c:pt>
                <c:pt idx="6">
                  <c:v>0.95718415522300004</c:v>
                </c:pt>
                <c:pt idx="7">
                  <c:v>0.96289759127050045</c:v>
                </c:pt>
                <c:pt idx="8">
                  <c:v>0.95609536781350046</c:v>
                </c:pt>
                <c:pt idx="9">
                  <c:v>0.76086623408000043</c:v>
                </c:pt>
                <c:pt idx="10">
                  <c:v>0.76320979050750071</c:v>
                </c:pt>
                <c:pt idx="11">
                  <c:v>0.79193681783900005</c:v>
                </c:pt>
                <c:pt idx="12">
                  <c:v>0.86359264729050045</c:v>
                </c:pt>
                <c:pt idx="13">
                  <c:v>0.91593099101550002</c:v>
                </c:pt>
                <c:pt idx="14">
                  <c:v>0.86620662977249996</c:v>
                </c:pt>
                <c:pt idx="15">
                  <c:v>0.81088965138000046</c:v>
                </c:pt>
                <c:pt idx="16">
                  <c:v>0.91791501566100042</c:v>
                </c:pt>
                <c:pt idx="17">
                  <c:v>0.92771438139249951</c:v>
                </c:pt>
                <c:pt idx="18">
                  <c:v>0.95153181072500004</c:v>
                </c:pt>
                <c:pt idx="19">
                  <c:v>0.95329301258300103</c:v>
                </c:pt>
                <c:pt idx="20">
                  <c:v>0.53983627499474951</c:v>
                </c:pt>
              </c:numCache>
            </c:numRef>
          </c:yVal>
        </c:ser>
        <c:axId val="62968576"/>
        <c:axId val="67748224"/>
      </c:scatterChart>
      <c:valAx>
        <c:axId val="62968576"/>
        <c:scaling>
          <c:logBase val="10"/>
          <c:orientation val="minMax"/>
          <c:max val="30000"/>
          <c:min val="1000"/>
        </c:scaling>
        <c:axPos val="b"/>
        <c:numFmt formatCode="0.E+00" sourceLinked="0"/>
        <c:tickLblPos val="nextTo"/>
        <c:crossAx val="67748224"/>
        <c:crosses val="autoZero"/>
        <c:crossBetween val="midCat"/>
      </c:valAx>
      <c:valAx>
        <c:axId val="67748224"/>
        <c:scaling>
          <c:orientation val="minMax"/>
          <c:max val="1"/>
          <c:min val="0.75000000000000033"/>
        </c:scaling>
        <c:axPos val="l"/>
        <c:majorGridlines/>
        <c:numFmt formatCode="General" sourceLinked="1"/>
        <c:tickLblPos val="nextTo"/>
        <c:crossAx val="62968576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Test Error</a:t>
            </a:r>
            <a:r>
              <a:rPr lang="en-US" baseline="0" dirty="0" smtClean="0"/>
              <a:t> (Area Under Curve) – Claw Hammers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9.2007387965393234E-2"/>
          <c:y val="0.14359322010014891"/>
          <c:w val="0.85269551375522579"/>
          <c:h val="0.717501971118734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AUC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Sheet1!$A$2:$A$22</c:f>
              <c:numCache>
                <c:formatCode>General</c:formatCode>
                <c:ptCount val="21"/>
                <c:pt idx="0">
                  <c:v>5908904</c:v>
                </c:pt>
                <c:pt idx="1">
                  <c:v>13423220</c:v>
                </c:pt>
                <c:pt idx="2">
                  <c:v>19332124</c:v>
                </c:pt>
                <c:pt idx="3">
                  <c:v>12231874</c:v>
                </c:pt>
                <c:pt idx="4">
                  <c:v>28763998</c:v>
                </c:pt>
                <c:pt idx="5">
                  <c:v>38163676</c:v>
                </c:pt>
                <c:pt idx="6">
                  <c:v>590891</c:v>
                </c:pt>
                <c:pt idx="7">
                  <c:v>590891</c:v>
                </c:pt>
                <c:pt idx="8">
                  <c:v>590891</c:v>
                </c:pt>
                <c:pt idx="9">
                  <c:v>1100</c:v>
                </c:pt>
                <c:pt idx="10">
                  <c:v>1600</c:v>
                </c:pt>
                <c:pt idx="11">
                  <c:v>5500</c:v>
                </c:pt>
                <c:pt idx="12">
                  <c:v>5500</c:v>
                </c:pt>
                <c:pt idx="13">
                  <c:v>22000</c:v>
                </c:pt>
                <c:pt idx="14">
                  <c:v>22000</c:v>
                </c:pt>
                <c:pt idx="15">
                  <c:v>22000</c:v>
                </c:pt>
                <c:pt idx="16">
                  <c:v>110000</c:v>
                </c:pt>
                <c:pt idx="17">
                  <c:v>110000</c:v>
                </c:pt>
                <c:pt idx="18">
                  <c:v>330000</c:v>
                </c:pt>
                <c:pt idx="19">
                  <c:v>330000</c:v>
                </c:pt>
                <c:pt idx="20">
                  <c:v>1100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0.96376729400500005</c:v>
                </c:pt>
                <c:pt idx="1">
                  <c:v>0.97044225046100019</c:v>
                </c:pt>
                <c:pt idx="2">
                  <c:v>0.97898704152499905</c:v>
                </c:pt>
                <c:pt idx="3">
                  <c:v>0.97766937252400044</c:v>
                </c:pt>
                <c:pt idx="4">
                  <c:v>0.97101685220899925</c:v>
                </c:pt>
                <c:pt idx="5">
                  <c:v>0.97509382508950027</c:v>
                </c:pt>
                <c:pt idx="6">
                  <c:v>0.95718415522300004</c:v>
                </c:pt>
                <c:pt idx="7">
                  <c:v>0.96289759127050023</c:v>
                </c:pt>
                <c:pt idx="8">
                  <c:v>0.95609536781350024</c:v>
                </c:pt>
                <c:pt idx="9">
                  <c:v>0.7608662340800002</c:v>
                </c:pt>
                <c:pt idx="10">
                  <c:v>0.76320979050750026</c:v>
                </c:pt>
                <c:pt idx="11">
                  <c:v>0.79193681783900005</c:v>
                </c:pt>
                <c:pt idx="12">
                  <c:v>0.86359264729050023</c:v>
                </c:pt>
                <c:pt idx="13">
                  <c:v>0.91593099101550002</c:v>
                </c:pt>
                <c:pt idx="14">
                  <c:v>0.86620662977249996</c:v>
                </c:pt>
                <c:pt idx="15">
                  <c:v>0.81088965138000024</c:v>
                </c:pt>
                <c:pt idx="16">
                  <c:v>0.9179150156610002</c:v>
                </c:pt>
                <c:pt idx="17">
                  <c:v>0.92771438139249973</c:v>
                </c:pt>
                <c:pt idx="18">
                  <c:v>0.95153181072500004</c:v>
                </c:pt>
                <c:pt idx="19">
                  <c:v>0.95329301258300048</c:v>
                </c:pt>
                <c:pt idx="20">
                  <c:v>0.53983627499474973</c:v>
                </c:pt>
              </c:numCache>
            </c:numRef>
          </c:yVal>
        </c:ser>
        <c:axId val="74085888"/>
        <c:axId val="74087424"/>
      </c:scatterChart>
      <c:valAx>
        <c:axId val="74085888"/>
        <c:scaling>
          <c:logBase val="10"/>
          <c:orientation val="minMax"/>
          <c:min val="1000"/>
        </c:scaling>
        <c:axPos val="b"/>
        <c:numFmt formatCode="0.E+00" sourceLinked="0"/>
        <c:tickLblPos val="nextTo"/>
        <c:crossAx val="74087424"/>
        <c:crosses val="autoZero"/>
        <c:crossBetween val="midCat"/>
      </c:valAx>
      <c:valAx>
        <c:axId val="74087424"/>
        <c:scaling>
          <c:orientation val="minMax"/>
          <c:max val="1"/>
          <c:min val="0.75000000000000078"/>
        </c:scaling>
        <c:axPos val="l"/>
        <c:majorGridlines/>
        <c:numFmt formatCode="General" sourceLinked="1"/>
        <c:tickLblPos val="nextTo"/>
        <c:crossAx val="74085888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Dual-core CPU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diamond"/>
            <c:size val="9"/>
            <c:spPr>
              <a:solidFill>
                <a:srgbClr val="00206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0.58982400000000024</c:v>
                </c:pt>
                <c:pt idx="1">
                  <c:v>4.1943039999999945</c:v>
                </c:pt>
                <c:pt idx="2">
                  <c:v>18.431999999999999</c:v>
                </c:pt>
                <c:pt idx="3">
                  <c:v>36.864000000000004</c:v>
                </c:pt>
                <c:pt idx="4">
                  <c:v>45.088768000000002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1.7598436190729816</c:v>
                </c:pt>
                <c:pt idx="1">
                  <c:v>2.5387224529437837</c:v>
                </c:pt>
                <c:pt idx="2">
                  <c:v>3.1689292851413691</c:v>
                </c:pt>
                <c:pt idx="3">
                  <c:v>4.0346981156429402</c:v>
                </c:pt>
                <c:pt idx="4">
                  <c:v>4.1617189596546078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GPU</c:v>
                </c:pt>
              </c:strCache>
            </c:strRef>
          </c:tx>
          <c:spPr>
            <a:ln w="50800">
              <a:solidFill>
                <a:schemeClr val="accent1"/>
              </a:solidFill>
            </a:ln>
          </c:spPr>
          <c:marker>
            <c:symbol val="square"/>
            <c:size val="9"/>
            <c:spPr>
              <a:solidFill>
                <a:schemeClr val="accent2"/>
              </a:solidFill>
              <a:ln>
                <a:solidFill>
                  <a:srgbClr val="D34817"/>
                </a:solidFill>
              </a:ln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0.58982400000000024</c:v>
                </c:pt>
                <c:pt idx="1">
                  <c:v>4.1943039999999945</c:v>
                </c:pt>
                <c:pt idx="2">
                  <c:v>18.431999999999999</c:v>
                </c:pt>
                <c:pt idx="3">
                  <c:v>36.864000000000004</c:v>
                </c:pt>
                <c:pt idx="4">
                  <c:v>45.088768000000002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0.6500745350114141</c:v>
                </c:pt>
                <c:pt idx="1">
                  <c:v>1.3283050533491918</c:v>
                </c:pt>
                <c:pt idx="2">
                  <c:v>1.9122919313914621</c:v>
                </c:pt>
                <c:pt idx="3">
                  <c:v>2.2021056642391477</c:v>
                </c:pt>
                <c:pt idx="4">
                  <c:v>2.3005280217188377</c:v>
                </c:pt>
              </c:numCache>
            </c:numRef>
          </c:yVal>
        </c:ser>
        <c:axId val="77098368"/>
        <c:axId val="77108736"/>
      </c:scatterChart>
      <c:valAx>
        <c:axId val="77098368"/>
        <c:scaling>
          <c:orientation val="minMax"/>
        </c:scaling>
        <c:axPos val="b"/>
        <c:numFmt formatCode="General" sourceLinked="1"/>
        <c:majorTickMark val="none"/>
        <c:tickLblPos val="none"/>
        <c:crossAx val="77108736"/>
        <c:crosses val="autoZero"/>
        <c:crossBetween val="midCat"/>
      </c:valAx>
      <c:valAx>
        <c:axId val="77108736"/>
        <c:scaling>
          <c:orientation val="minMax"/>
        </c:scaling>
        <c:axPos val="l"/>
        <c:numFmt formatCode="General" sourceLinked="1"/>
        <c:majorTickMark val="none"/>
        <c:tickLblPos val="none"/>
        <c:crossAx val="77098368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0E95F-07A5-4EF1-81F8-39B1AF5986B9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23C18-A46E-486A-B98C-9C11A1058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23C18-A46E-486A-B98C-9C11A10580D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23C18-A46E-486A-B98C-9C11A10580D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23C18-A46E-486A-B98C-9C11A10580D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23C18-A46E-486A-B98C-9C11A10580D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23C18-A46E-486A-B98C-9C11A10580D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23C18-A46E-486A-B98C-9C11A10580D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pPr>
              <a:spcBef>
                <a:spcPct val="100000"/>
              </a:spcBef>
            </a:pPr>
            <a:fld id="{45D97A59-FC76-4534-A659-7C665DEFD3A3}" type="slidenum">
              <a:rPr lang="en-US">
                <a:solidFill>
                  <a:prstClr val="black"/>
                </a:solidFill>
                <a:latin typeface="Helvetica" pitchFamily="34" charset="0"/>
              </a:rPr>
              <a:pPr>
                <a:spcBef>
                  <a:spcPct val="100000"/>
                </a:spcBef>
              </a:pPr>
              <a:t>20</a:t>
            </a:fld>
            <a:endParaRPr lang="en-US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pPr>
              <a:spcBef>
                <a:spcPct val="100000"/>
              </a:spcBef>
            </a:pPr>
            <a:fld id="{0F9F2B2F-47BA-4E10-A2F1-AB1740BA1B38}" type="slidenum">
              <a:rPr lang="en-US">
                <a:solidFill>
                  <a:prstClr val="black"/>
                </a:solidFill>
                <a:latin typeface="Helvetica" pitchFamily="34" charset="0"/>
              </a:rPr>
              <a:pPr>
                <a:spcBef>
                  <a:spcPct val="100000"/>
                </a:spcBef>
              </a:pPr>
              <a:t>21</a:t>
            </a:fld>
            <a:endParaRPr lang="en-US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23C18-A46E-486A-B98C-9C11A10580D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1602A008-1501-420C-B021-6AE0E51B0E3E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24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1EE05F2B-3182-47B9-A45C-745A350304D4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25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aseline="0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9114CB-74A4-4738-9E28-90879926E707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23C18-A46E-486A-B98C-9C11A10580D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23C18-A46E-486A-B98C-9C11A10580D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23C18-A46E-486A-B98C-9C11A10580D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23C18-A46E-486A-B98C-9C11A10580D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23C18-A46E-486A-B98C-9C11A10580D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23C18-A46E-486A-B98C-9C11A10580D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23C18-A46E-486A-B98C-9C11A10580D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91F8-2ECC-461F-AFE3-0E73DD720BA3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982D-B618-4D9B-9168-29EA38AA0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91F8-2ECC-461F-AFE3-0E73DD720BA3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982D-B618-4D9B-9168-29EA38AA0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91F8-2ECC-461F-AFE3-0E73DD720BA3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982D-B618-4D9B-9168-29EA38AA0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91F8-2ECC-461F-AFE3-0E73DD720BA3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982D-B618-4D9B-9168-29EA38AA06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553200"/>
            <a:ext cx="8839200" cy="304800"/>
          </a:xfrm>
          <a:prstGeom prst="rect">
            <a:avLst/>
          </a:prstGeom>
          <a:gradFill>
            <a:gsLst>
              <a:gs pos="76000">
                <a:srgbClr val="C00000"/>
              </a:gs>
              <a:gs pos="100000">
                <a:srgbClr val="FFCA6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 smtClean="0"/>
              <a:t>Adam Coates, </a:t>
            </a:r>
            <a:r>
              <a:rPr lang="en-US" dirty="0" err="1" smtClean="0"/>
              <a:t>Honglak</a:t>
            </a:r>
            <a:r>
              <a:rPr lang="en-US" dirty="0" smtClean="0"/>
              <a:t> Lee, </a:t>
            </a:r>
            <a:r>
              <a:rPr lang="en-US" dirty="0" err="1" smtClean="0"/>
              <a:t>Rajat</a:t>
            </a:r>
            <a:r>
              <a:rPr lang="en-US" dirty="0" smtClean="0"/>
              <a:t> </a:t>
            </a:r>
            <a:r>
              <a:rPr lang="en-US" dirty="0" err="1" smtClean="0"/>
              <a:t>Raina</a:t>
            </a:r>
            <a:r>
              <a:rPr lang="en-US" dirty="0" smtClean="0"/>
              <a:t>, Andrew Y. Ng</a:t>
            </a:r>
            <a:r>
              <a:rPr lang="en-US" baseline="0" dirty="0" smtClean="0"/>
              <a:t> – Stanford University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91F8-2ECC-461F-AFE3-0E73DD720BA3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982D-B618-4D9B-9168-29EA38AA0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91F8-2ECC-461F-AFE3-0E73DD720BA3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982D-B618-4D9B-9168-29EA38AA0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91F8-2ECC-461F-AFE3-0E73DD720BA3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982D-B618-4D9B-9168-29EA38AA0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91F8-2ECC-461F-AFE3-0E73DD720BA3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982D-B618-4D9B-9168-29EA38AA0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91F8-2ECC-461F-AFE3-0E73DD720BA3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982D-B618-4D9B-9168-29EA38AA0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91F8-2ECC-461F-AFE3-0E73DD720BA3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982D-B618-4D9B-9168-29EA38AA0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91F8-2ECC-461F-AFE3-0E73DD720BA3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982D-B618-4D9B-9168-29EA38AA0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891F8-2ECC-461F-AFE3-0E73DD720BA3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B982D-B618-4D9B-9168-29EA38AA06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839200" y="0"/>
            <a:ext cx="76200" cy="6858000"/>
          </a:xfrm>
          <a:prstGeom prst="rect">
            <a:avLst/>
          </a:prstGeom>
          <a:solidFill>
            <a:srgbClr val="FFC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image" Target="../media/image19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5.png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dirty="0" smtClean="0"/>
              <a:t>Scalable Learning</a:t>
            </a:r>
            <a:br>
              <a:rPr lang="en-US" dirty="0" smtClean="0"/>
            </a:br>
            <a:r>
              <a:rPr lang="en-US" dirty="0" smtClean="0"/>
              <a:t>in Computer 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Adam Coates</a:t>
            </a:r>
          </a:p>
          <a:p>
            <a:r>
              <a:rPr lang="en-US" sz="3000" dirty="0" err="1" smtClean="0">
                <a:solidFill>
                  <a:schemeClr val="tx1"/>
                </a:solidFill>
              </a:rPr>
              <a:t>Honglak</a:t>
            </a:r>
            <a:r>
              <a:rPr lang="en-US" sz="3000" dirty="0" smtClean="0">
                <a:solidFill>
                  <a:schemeClr val="tx1"/>
                </a:solidFill>
              </a:rPr>
              <a:t> Lee</a:t>
            </a:r>
          </a:p>
          <a:p>
            <a:r>
              <a:rPr lang="en-US" sz="3000" dirty="0" err="1" smtClean="0">
                <a:solidFill>
                  <a:schemeClr val="tx1"/>
                </a:solidFill>
              </a:rPr>
              <a:t>Rajat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Raina</a:t>
            </a:r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Andrew Y. Ng</a:t>
            </a:r>
            <a:endParaRPr lang="en-US" sz="3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Stanford University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3048000"/>
            <a:ext cx="7696200" cy="76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Data: 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Claw hammers: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927" t="10706" r="2927" b="10706"/>
          <a:stretch>
            <a:fillRect/>
          </a:stretch>
        </p:blipFill>
        <p:spPr bwMode="auto">
          <a:xfrm>
            <a:off x="228875" y="1905000"/>
            <a:ext cx="256004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927" t="10706" r="2927" b="10706"/>
          <a:stretch>
            <a:fillRect/>
          </a:stretch>
        </p:blipFill>
        <p:spPr bwMode="auto">
          <a:xfrm>
            <a:off x="3200675" y="1905000"/>
            <a:ext cx="256004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2927" t="10706" r="2927" b="10706"/>
          <a:stretch>
            <a:fillRect/>
          </a:stretch>
        </p:blipFill>
        <p:spPr bwMode="auto">
          <a:xfrm>
            <a:off x="6202955" y="1905000"/>
            <a:ext cx="256004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419600"/>
            <a:ext cx="2500539" cy="187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7" cstate="print"/>
          <a:srcRect l="30000" t="30000" r="45000" b="46000"/>
          <a:stretch>
            <a:fillRect/>
          </a:stretch>
        </p:blipFill>
        <p:spPr bwMode="auto">
          <a:xfrm>
            <a:off x="3175000" y="4422802"/>
            <a:ext cx="2642614" cy="190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3001" y="4428104"/>
            <a:ext cx="255873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15939" y="1447800"/>
            <a:ext cx="4642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Synthetic Examples (Training set)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15939" y="3962400"/>
            <a:ext cx="4642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Real Examples (Test set)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Learning Pipeline</a:t>
            </a:r>
            <a:endParaRPr lang="en-US" dirty="0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838200" y="4267201"/>
            <a:ext cx="1451520" cy="1086308"/>
          </a:xfrm>
          <a:prstGeom prst="roundRect">
            <a:avLst>
              <a:gd name="adj" fmla="val 231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1615" tIns="40807" rIns="81615" bIns="40807" anchor="ctr" anchorCtr="1"/>
          <a:lstStyle/>
          <a:p>
            <a:pPr algn="ctr" defTabSz="407399" eaLnBrk="1">
              <a:lnSpc>
                <a:spcPct val="93000"/>
              </a:lnSpc>
              <a:buClr>
                <a:srgbClr val="000000"/>
              </a:buClr>
              <a:buSzPct val="45000"/>
              <a:tabLst>
                <a:tab pos="656446" algn="l"/>
                <a:tab pos="1312888" algn="l"/>
              </a:tabLst>
            </a:pPr>
            <a:r>
              <a:rPr lang="en-GB" sz="2200" dirty="0" smtClean="0">
                <a:solidFill>
                  <a:srgbClr val="000000"/>
                </a:solidFill>
                <a:latin typeface="Arial" charset="0"/>
              </a:rPr>
              <a:t>Image</a:t>
            </a:r>
          </a:p>
          <a:p>
            <a:pPr algn="ctr" defTabSz="407399" eaLnBrk="1">
              <a:lnSpc>
                <a:spcPct val="93000"/>
              </a:lnSpc>
              <a:buClr>
                <a:srgbClr val="000000"/>
              </a:buClr>
              <a:buSzPct val="45000"/>
              <a:tabLst>
                <a:tab pos="656446" algn="l"/>
                <a:tab pos="1312888" algn="l"/>
              </a:tabLst>
            </a:pPr>
            <a:r>
              <a:rPr lang="en-GB" sz="2200" dirty="0" smtClean="0">
                <a:solidFill>
                  <a:srgbClr val="000000"/>
                </a:solidFill>
                <a:latin typeface="Arial" charset="0"/>
              </a:rPr>
              <a:t>Data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6322169" y="4403580"/>
            <a:ext cx="1658880" cy="829527"/>
          </a:xfrm>
          <a:prstGeom prst="roundRect">
            <a:avLst>
              <a:gd name="adj" fmla="val 171"/>
            </a:avLst>
          </a:prstGeom>
          <a:solidFill>
            <a:srgbClr val="E6E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1615" tIns="40807" rIns="81615" bIns="40807" anchor="ctr" anchorCtr="1"/>
          <a:lstStyle/>
          <a:p>
            <a:pPr algn="ctr" defTabSz="407399" eaLnBrk="1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45000"/>
              <a:tabLst>
                <a:tab pos="656446" algn="l"/>
                <a:tab pos="1312888" algn="l"/>
              </a:tabLst>
            </a:pPr>
            <a:r>
              <a:rPr lang="en-GB" sz="2200" dirty="0" smtClean="0">
                <a:solidFill>
                  <a:srgbClr val="000000"/>
                </a:solidFill>
                <a:latin typeface="Arial" charset="0"/>
              </a:rPr>
              <a:t>Learning</a:t>
            </a:r>
          </a:p>
          <a:p>
            <a:pPr algn="ctr" defTabSz="407399" eaLnBrk="1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45000"/>
              <a:tabLst>
                <a:tab pos="656446" algn="l"/>
                <a:tab pos="1312888" algn="l"/>
              </a:tabLst>
            </a:pPr>
            <a:r>
              <a:rPr lang="en-GB" sz="2200" dirty="0" smtClean="0">
                <a:solidFill>
                  <a:srgbClr val="000000"/>
                </a:solidFill>
                <a:latin typeface="Arial" charset="0"/>
              </a:rPr>
              <a:t>Algorithm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3572028" y="4405673"/>
            <a:ext cx="1625521" cy="829527"/>
          </a:xfrm>
          <a:prstGeom prst="roundRect">
            <a:avLst>
              <a:gd name="adj" fmla="val 171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1615" tIns="40807" rIns="81615" bIns="40807" anchor="ctr" anchorCtr="1"/>
          <a:lstStyle/>
          <a:p>
            <a:pPr algn="ctr" defTabSz="407399" eaLnBrk="1">
              <a:lnSpc>
                <a:spcPct val="93000"/>
              </a:lnSpc>
              <a:buClr>
                <a:srgbClr val="000000"/>
              </a:buClr>
              <a:buSzPct val="45000"/>
              <a:tabLst>
                <a:tab pos="656446" algn="l"/>
                <a:tab pos="1312888" algn="l"/>
              </a:tabLst>
            </a:pPr>
            <a:r>
              <a:rPr lang="en-GB" sz="2200" dirty="0" smtClean="0">
                <a:solidFill>
                  <a:srgbClr val="000000"/>
                </a:solidFill>
                <a:latin typeface="Arial" charset="0"/>
              </a:rPr>
              <a:t>Low-level features</a:t>
            </a:r>
          </a:p>
        </p:txBody>
      </p:sp>
      <p:cxnSp>
        <p:nvCxnSpPr>
          <p:cNvPr id="12" name="AutoShape 26"/>
          <p:cNvCxnSpPr>
            <a:cxnSpLocks noChangeShapeType="1"/>
            <a:stCxn id="9" idx="3"/>
            <a:endCxn id="11" idx="1"/>
          </p:cNvCxnSpPr>
          <p:nvPr/>
        </p:nvCxnSpPr>
        <p:spPr bwMode="auto">
          <a:xfrm>
            <a:off x="2289720" y="4810355"/>
            <a:ext cx="1282308" cy="10082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ffectLst/>
        </p:spPr>
      </p:cxnSp>
      <p:cxnSp>
        <p:nvCxnSpPr>
          <p:cNvPr id="13" name="AutoShape 26"/>
          <p:cNvCxnSpPr>
            <a:cxnSpLocks noChangeShapeType="1"/>
            <a:stCxn id="11" idx="3"/>
            <a:endCxn id="10" idx="1"/>
          </p:cNvCxnSpPr>
          <p:nvPr/>
        </p:nvCxnSpPr>
        <p:spPr bwMode="auto">
          <a:xfrm flipV="1">
            <a:off x="5197549" y="4818344"/>
            <a:ext cx="1124620" cy="209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3505200" y="4114800"/>
            <a:ext cx="1708298" cy="1371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2865438"/>
          </a:xfrm>
        </p:spPr>
        <p:txBody>
          <a:bodyPr>
            <a:normAutofit/>
          </a:bodyPr>
          <a:lstStyle/>
          <a:p>
            <a:r>
              <a:rPr lang="en-US" dirty="0" smtClean="0"/>
              <a:t>Feature computations can be prohibitive for large numbers of images.</a:t>
            </a:r>
          </a:p>
          <a:p>
            <a:pPr lvl="1"/>
            <a:r>
              <a:rPr lang="en-US" dirty="0" smtClean="0"/>
              <a:t>E.g., 100 million examples </a:t>
            </a:r>
            <a:r>
              <a:rPr lang="en-US" dirty="0" smtClean="0">
                <a:latin typeface="Verdana" pitchFamily="34" charset="0"/>
              </a:rPr>
              <a:t>x</a:t>
            </a:r>
            <a:r>
              <a:rPr lang="en-US" dirty="0" smtClean="0"/>
              <a:t>  1000 features.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 100 billion feature values to compute. 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on CPUs vs. GPUs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09800"/>
            <a:ext cx="7620000" cy="410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152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Difficult to keep scaling features on CPUs.</a:t>
            </a:r>
          </a:p>
          <a:p>
            <a:pPr lvl="1"/>
            <a:r>
              <a:rPr lang="en-US" dirty="0" smtClean="0"/>
              <a:t>CPUs are designed for general-purpose computing.</a:t>
            </a:r>
          </a:p>
          <a:p>
            <a:r>
              <a:rPr lang="en-US" dirty="0" smtClean="0"/>
              <a:t>GPUs outpacing CPUs dramatically.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05400" y="6172200"/>
            <a:ext cx="3886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nVidia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CUDA Programming Guide)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on GPUs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763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Features:  Cross-correlation with image patches.</a:t>
            </a:r>
          </a:p>
          <a:p>
            <a:pPr lvl="1"/>
            <a:r>
              <a:rPr lang="en-US" dirty="0" smtClean="0"/>
              <a:t>High data locality;  high arithmetic intensity.</a:t>
            </a:r>
          </a:p>
          <a:p>
            <a:endParaRPr lang="en-US" dirty="0" smtClean="0"/>
          </a:p>
          <a:p>
            <a:r>
              <a:rPr lang="en-US" dirty="0" smtClean="0"/>
              <a:t>Implemented brute-force.</a:t>
            </a:r>
          </a:p>
          <a:p>
            <a:pPr lvl="1"/>
            <a:r>
              <a:rPr lang="en-US" dirty="0" smtClean="0"/>
              <a:t>Faster than FFT for small filter sizes.</a:t>
            </a:r>
          </a:p>
          <a:p>
            <a:pPr lvl="1"/>
            <a:r>
              <a:rPr lang="en-US" dirty="0" smtClean="0"/>
              <a:t>Orders of magnitude faster than FFT on CPU.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20x to 100x speedups (depending on filter size).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Learning Pipeline</a:t>
            </a:r>
            <a:endParaRPr lang="en-US" dirty="0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838200" y="4114801"/>
            <a:ext cx="1451520" cy="1086308"/>
          </a:xfrm>
          <a:prstGeom prst="roundRect">
            <a:avLst>
              <a:gd name="adj" fmla="val 231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1615" tIns="40807" rIns="81615" bIns="40807" anchor="ctr" anchorCtr="1"/>
          <a:lstStyle/>
          <a:p>
            <a:pPr algn="ctr" defTabSz="407399" eaLnBrk="1">
              <a:lnSpc>
                <a:spcPct val="93000"/>
              </a:lnSpc>
              <a:buClr>
                <a:srgbClr val="000000"/>
              </a:buClr>
              <a:buSzPct val="45000"/>
              <a:tabLst>
                <a:tab pos="656446" algn="l"/>
                <a:tab pos="1312888" algn="l"/>
              </a:tabLst>
            </a:pPr>
            <a:r>
              <a:rPr lang="en-GB" sz="2200" dirty="0" smtClean="0">
                <a:solidFill>
                  <a:srgbClr val="000000"/>
                </a:solidFill>
                <a:latin typeface="Arial" charset="0"/>
              </a:rPr>
              <a:t>Image</a:t>
            </a:r>
          </a:p>
          <a:p>
            <a:pPr algn="ctr" defTabSz="407399" eaLnBrk="1">
              <a:lnSpc>
                <a:spcPct val="93000"/>
              </a:lnSpc>
              <a:buClr>
                <a:srgbClr val="000000"/>
              </a:buClr>
              <a:buSzPct val="45000"/>
              <a:tabLst>
                <a:tab pos="656446" algn="l"/>
                <a:tab pos="1312888" algn="l"/>
              </a:tabLst>
            </a:pPr>
            <a:r>
              <a:rPr lang="en-GB" sz="2200" dirty="0" smtClean="0">
                <a:solidFill>
                  <a:srgbClr val="000000"/>
                </a:solidFill>
                <a:latin typeface="Arial" charset="0"/>
              </a:rPr>
              <a:t>Data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6322169" y="4251180"/>
            <a:ext cx="1658880" cy="829527"/>
          </a:xfrm>
          <a:prstGeom prst="roundRect">
            <a:avLst>
              <a:gd name="adj" fmla="val 171"/>
            </a:avLst>
          </a:prstGeom>
          <a:solidFill>
            <a:srgbClr val="E6E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1615" tIns="40807" rIns="81615" bIns="40807" anchor="ctr" anchorCtr="1"/>
          <a:lstStyle/>
          <a:p>
            <a:pPr algn="ctr" defTabSz="407399" eaLnBrk="1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45000"/>
              <a:tabLst>
                <a:tab pos="656446" algn="l"/>
                <a:tab pos="1312888" algn="l"/>
              </a:tabLst>
            </a:pPr>
            <a:r>
              <a:rPr lang="en-GB" sz="2200" dirty="0" smtClean="0">
                <a:solidFill>
                  <a:srgbClr val="000000"/>
                </a:solidFill>
                <a:latin typeface="Arial" charset="0"/>
              </a:rPr>
              <a:t>Learning</a:t>
            </a:r>
          </a:p>
          <a:p>
            <a:pPr algn="ctr" defTabSz="407399" eaLnBrk="1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45000"/>
              <a:tabLst>
                <a:tab pos="656446" algn="l"/>
                <a:tab pos="1312888" algn="l"/>
              </a:tabLst>
            </a:pPr>
            <a:r>
              <a:rPr lang="en-GB" sz="2200" dirty="0" smtClean="0">
                <a:solidFill>
                  <a:srgbClr val="000000"/>
                </a:solidFill>
                <a:latin typeface="Arial" charset="0"/>
              </a:rPr>
              <a:t>Algorithm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3572028" y="4253273"/>
            <a:ext cx="1625521" cy="829527"/>
          </a:xfrm>
          <a:prstGeom prst="roundRect">
            <a:avLst>
              <a:gd name="adj" fmla="val 171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1615" tIns="40807" rIns="81615" bIns="40807" anchor="ctr" anchorCtr="1"/>
          <a:lstStyle/>
          <a:p>
            <a:pPr algn="ctr" defTabSz="407399" eaLnBrk="1">
              <a:lnSpc>
                <a:spcPct val="93000"/>
              </a:lnSpc>
              <a:buClr>
                <a:srgbClr val="000000"/>
              </a:buClr>
              <a:buSzPct val="45000"/>
              <a:tabLst>
                <a:tab pos="656446" algn="l"/>
                <a:tab pos="1312888" algn="l"/>
              </a:tabLst>
            </a:pPr>
            <a:r>
              <a:rPr lang="en-GB" sz="2200" dirty="0" smtClean="0">
                <a:solidFill>
                  <a:srgbClr val="000000"/>
                </a:solidFill>
                <a:latin typeface="Arial" charset="0"/>
              </a:rPr>
              <a:t>Low-level features</a:t>
            </a:r>
          </a:p>
        </p:txBody>
      </p:sp>
      <p:cxnSp>
        <p:nvCxnSpPr>
          <p:cNvPr id="12" name="AutoShape 26"/>
          <p:cNvCxnSpPr>
            <a:cxnSpLocks noChangeShapeType="1"/>
            <a:stCxn id="9" idx="3"/>
            <a:endCxn id="11" idx="1"/>
          </p:cNvCxnSpPr>
          <p:nvPr/>
        </p:nvCxnSpPr>
        <p:spPr bwMode="auto">
          <a:xfrm>
            <a:off x="2289720" y="4657955"/>
            <a:ext cx="1282308" cy="10082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ffectLst/>
        </p:spPr>
      </p:cxnSp>
      <p:cxnSp>
        <p:nvCxnSpPr>
          <p:cNvPr id="13" name="AutoShape 26"/>
          <p:cNvCxnSpPr>
            <a:cxnSpLocks noChangeShapeType="1"/>
            <a:stCxn id="11" idx="3"/>
            <a:endCxn id="10" idx="1"/>
          </p:cNvCxnSpPr>
          <p:nvPr/>
        </p:nvCxnSpPr>
        <p:spPr bwMode="auto">
          <a:xfrm flipV="1">
            <a:off x="5197549" y="4665944"/>
            <a:ext cx="1124620" cy="209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6324600" y="4038600"/>
            <a:ext cx="1708298" cy="1371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2865438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itchFamily="2" charset="2"/>
              </a:rPr>
              <a:t>Large number of feature vectors on disk are too slow to access repeatedly.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E.g., Can run an online algorithm on one machine, but disk access is a difficult bottleneck.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3999"/>
          </a:xfrm>
        </p:spPr>
        <p:txBody>
          <a:bodyPr>
            <a:normAutofit/>
          </a:bodyPr>
          <a:lstStyle/>
          <a:p>
            <a:r>
              <a:rPr lang="en-US" dirty="0" smtClean="0"/>
              <a:t>Solution:  must store everything in RAM.</a:t>
            </a:r>
          </a:p>
          <a:p>
            <a:endParaRPr lang="en-US" dirty="0" smtClean="0"/>
          </a:p>
          <a:p>
            <a:r>
              <a:rPr lang="en-US" dirty="0" smtClean="0"/>
              <a:t>No problem!</a:t>
            </a:r>
          </a:p>
          <a:p>
            <a:pPr lvl="1"/>
            <a:r>
              <a:rPr lang="en-US" dirty="0" smtClean="0"/>
              <a:t>RAM as low as $20/GB</a:t>
            </a:r>
          </a:p>
          <a:p>
            <a:endParaRPr lang="en-US" dirty="0" smtClean="0"/>
          </a:p>
          <a:p>
            <a:r>
              <a:rPr lang="en-US" dirty="0" smtClean="0"/>
              <a:t>Our cluster with 120GB RAM:</a:t>
            </a:r>
          </a:p>
          <a:p>
            <a:pPr lvl="1"/>
            <a:r>
              <a:rPr lang="en-US" dirty="0" smtClean="0"/>
              <a:t>Capacity of &gt;100 million examples.</a:t>
            </a:r>
          </a:p>
          <a:p>
            <a:pPr lvl="2"/>
            <a:r>
              <a:rPr lang="en-US" dirty="0" smtClean="0"/>
              <a:t>For 1000 features, 1 byte each.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733799"/>
          </a:xfrm>
        </p:spPr>
        <p:txBody>
          <a:bodyPr>
            <a:normAutofit/>
          </a:bodyPr>
          <a:lstStyle/>
          <a:p>
            <a:r>
              <a:rPr lang="en-US" dirty="0" smtClean="0"/>
              <a:t>Algorithms that can be trained from sufficient statistics are easy to distribute.</a:t>
            </a:r>
          </a:p>
          <a:p>
            <a:r>
              <a:rPr lang="en-US" dirty="0" smtClean="0"/>
              <a:t>Decision tree splits can be trained using histograms of each feature.</a:t>
            </a:r>
          </a:p>
          <a:p>
            <a:pPr lvl="1"/>
            <a:r>
              <a:rPr lang="en-US" dirty="0" smtClean="0"/>
              <a:t>Histograms can be computed for small chunks of data on separate machines, then combined.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585528" y="5574405"/>
            <a:ext cx="2286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0328" y="5650605"/>
            <a:ext cx="2286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95128" y="5498205"/>
            <a:ext cx="2286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99928" y="5422005"/>
            <a:ext cx="2286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04728" y="5041005"/>
            <a:ext cx="22860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42928" y="5574405"/>
            <a:ext cx="2286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47728" y="5269605"/>
            <a:ext cx="2286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52528" y="5345805"/>
            <a:ext cx="228600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57328" y="5650605"/>
            <a:ext cx="2286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62128" y="5422005"/>
            <a:ext cx="2286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76528" y="5574405"/>
            <a:ext cx="2286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81328" y="5650605"/>
            <a:ext cx="2286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86128" y="5498205"/>
            <a:ext cx="2286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90928" y="5422005"/>
            <a:ext cx="2286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95728" y="5041005"/>
            <a:ext cx="22860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776528" y="5269605"/>
            <a:ext cx="2286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081328" y="5041005"/>
            <a:ext cx="2286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86128" y="4964805"/>
            <a:ext cx="228600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690928" y="5193405"/>
            <a:ext cx="2286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995728" y="4583805"/>
            <a:ext cx="2286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138728" y="5574405"/>
            <a:ext cx="2286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443528" y="5650605"/>
            <a:ext cx="2286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8328" y="5498205"/>
            <a:ext cx="2286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053128" y="5422005"/>
            <a:ext cx="2286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357928" y="5041005"/>
            <a:ext cx="22860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138728" y="5269605"/>
            <a:ext cx="2286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443528" y="5041005"/>
            <a:ext cx="2286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748328" y="4964805"/>
            <a:ext cx="228600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053128" y="5193405"/>
            <a:ext cx="2286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357928" y="4583805"/>
            <a:ext cx="2286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185728" y="5345805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Black" pitchFamily="34" charset="0"/>
              </a:rPr>
              <a:t>+</a:t>
            </a:r>
            <a:endParaRPr lang="en-US" sz="2400" b="1" dirty="0">
              <a:latin typeface="Arial Black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71528" y="5955405"/>
            <a:ext cx="1053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Slave 2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737928" y="5955405"/>
            <a:ext cx="1053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Slave 1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005128" y="5955405"/>
            <a:ext cx="1072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Master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7367328" y="5955405"/>
            <a:ext cx="1072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Master</a:t>
            </a:r>
            <a:endParaRPr lang="en-US" sz="2400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376728" y="5498205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 flipH="1" flipV="1">
            <a:off x="-100272" y="5269605"/>
            <a:ext cx="1219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09328" y="5879205"/>
            <a:ext cx="1752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905000" y="5803005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cript MT Bold" pitchFamily="66" charset="0"/>
                <a:cs typeface="Times New Roman" pitchFamily="18" charset="0"/>
              </a:rPr>
              <a:t>x</a:t>
            </a:r>
            <a:endParaRPr lang="en-US" dirty="0">
              <a:latin typeface="Script MT Bold" pitchFamily="66" charset="0"/>
              <a:cs typeface="Times New Roman" pitchFamily="18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rot="5400000" flipH="1" flipV="1">
            <a:off x="1957128" y="5269605"/>
            <a:ext cx="1219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566728" y="5879205"/>
            <a:ext cx="1752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962400" y="5803005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cript MT Bold" pitchFamily="66" charset="0"/>
                <a:cs typeface="Times New Roman" pitchFamily="18" charset="0"/>
              </a:rPr>
              <a:t>x</a:t>
            </a:r>
            <a:endParaRPr lang="en-US" dirty="0">
              <a:latin typeface="Script MT Bold" pitchFamily="66" charset="0"/>
              <a:cs typeface="Times New Roman" pitchFamily="18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rot="5400000" flipH="1" flipV="1">
            <a:off x="4090728" y="5269605"/>
            <a:ext cx="1219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700328" y="5879205"/>
            <a:ext cx="1752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096000" y="5803005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cript MT Bold" pitchFamily="66" charset="0"/>
                <a:cs typeface="Times New Roman" pitchFamily="18" charset="0"/>
              </a:rPr>
              <a:t>x</a:t>
            </a:r>
            <a:endParaRPr lang="en-US" dirty="0">
              <a:latin typeface="Script MT Bold" pitchFamily="66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43128" y="5341340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Black" pitchFamily="34" charset="0"/>
              </a:rPr>
              <a:t>=</a:t>
            </a:r>
            <a:endParaRPr lang="en-US" sz="2400" b="1" dirty="0">
              <a:latin typeface="Arial Black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rot="5400000">
            <a:off x="7508180" y="5231505"/>
            <a:ext cx="1600200" cy="1588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8015565" y="41148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Split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Learning Pipeline</a:t>
            </a:r>
            <a:endParaRPr lang="en-US" dirty="0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838200" y="3657601"/>
            <a:ext cx="1451520" cy="1086308"/>
          </a:xfrm>
          <a:prstGeom prst="roundRect">
            <a:avLst>
              <a:gd name="adj" fmla="val 231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1615" tIns="40807" rIns="81615" bIns="40807" anchor="ctr" anchorCtr="1"/>
          <a:lstStyle/>
          <a:p>
            <a:pPr algn="ctr" defTabSz="407399" eaLnBrk="1">
              <a:lnSpc>
                <a:spcPct val="93000"/>
              </a:lnSpc>
              <a:buClr>
                <a:srgbClr val="000000"/>
              </a:buClr>
              <a:buSzPct val="45000"/>
              <a:tabLst>
                <a:tab pos="656446" algn="l"/>
                <a:tab pos="1312888" algn="l"/>
              </a:tabLst>
            </a:pPr>
            <a:r>
              <a:rPr lang="en-GB" sz="2200" dirty="0" smtClean="0">
                <a:solidFill>
                  <a:srgbClr val="000000"/>
                </a:solidFill>
                <a:latin typeface="Arial" charset="0"/>
              </a:rPr>
              <a:t>Image</a:t>
            </a:r>
          </a:p>
          <a:p>
            <a:pPr algn="ctr" defTabSz="407399" eaLnBrk="1">
              <a:lnSpc>
                <a:spcPct val="93000"/>
              </a:lnSpc>
              <a:buClr>
                <a:srgbClr val="000000"/>
              </a:buClr>
              <a:buSzPct val="45000"/>
              <a:tabLst>
                <a:tab pos="656446" algn="l"/>
                <a:tab pos="1312888" algn="l"/>
              </a:tabLst>
            </a:pPr>
            <a:r>
              <a:rPr lang="en-GB" sz="2200" dirty="0" smtClean="0">
                <a:solidFill>
                  <a:srgbClr val="000000"/>
                </a:solidFill>
                <a:latin typeface="Arial" charset="0"/>
              </a:rPr>
              <a:t>Data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6322169" y="3793980"/>
            <a:ext cx="1658880" cy="829527"/>
          </a:xfrm>
          <a:prstGeom prst="roundRect">
            <a:avLst>
              <a:gd name="adj" fmla="val 171"/>
            </a:avLst>
          </a:prstGeom>
          <a:solidFill>
            <a:srgbClr val="E6E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1615" tIns="40807" rIns="81615" bIns="40807" anchor="ctr" anchorCtr="1"/>
          <a:lstStyle/>
          <a:p>
            <a:pPr algn="ctr" defTabSz="407399" eaLnBrk="1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45000"/>
              <a:tabLst>
                <a:tab pos="656446" algn="l"/>
                <a:tab pos="1312888" algn="l"/>
              </a:tabLst>
            </a:pPr>
            <a:r>
              <a:rPr lang="en-GB" sz="2200" dirty="0" smtClean="0">
                <a:solidFill>
                  <a:srgbClr val="000000"/>
                </a:solidFill>
                <a:latin typeface="Arial" charset="0"/>
              </a:rPr>
              <a:t>Learning</a:t>
            </a:r>
          </a:p>
          <a:p>
            <a:pPr algn="ctr" defTabSz="407399" eaLnBrk="1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45000"/>
              <a:tabLst>
                <a:tab pos="656446" algn="l"/>
                <a:tab pos="1312888" algn="l"/>
              </a:tabLst>
            </a:pPr>
            <a:r>
              <a:rPr lang="en-GB" sz="2200" dirty="0" smtClean="0">
                <a:solidFill>
                  <a:srgbClr val="000000"/>
                </a:solidFill>
                <a:latin typeface="Arial" charset="0"/>
              </a:rPr>
              <a:t>Algorithm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3572028" y="3796073"/>
            <a:ext cx="1625521" cy="829527"/>
          </a:xfrm>
          <a:prstGeom prst="roundRect">
            <a:avLst>
              <a:gd name="adj" fmla="val 171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1615" tIns="40807" rIns="81615" bIns="40807" anchor="ctr" anchorCtr="1"/>
          <a:lstStyle/>
          <a:p>
            <a:pPr algn="ctr" defTabSz="407399" eaLnBrk="1">
              <a:lnSpc>
                <a:spcPct val="93000"/>
              </a:lnSpc>
              <a:buClr>
                <a:srgbClr val="000000"/>
              </a:buClr>
              <a:buSzPct val="45000"/>
              <a:tabLst>
                <a:tab pos="656446" algn="l"/>
                <a:tab pos="1312888" algn="l"/>
              </a:tabLst>
            </a:pPr>
            <a:r>
              <a:rPr lang="en-GB" sz="2200" dirty="0" smtClean="0">
                <a:solidFill>
                  <a:srgbClr val="000000"/>
                </a:solidFill>
                <a:latin typeface="Arial" charset="0"/>
              </a:rPr>
              <a:t>Low-level features</a:t>
            </a:r>
          </a:p>
        </p:txBody>
      </p:sp>
      <p:cxnSp>
        <p:nvCxnSpPr>
          <p:cNvPr id="12" name="AutoShape 26"/>
          <p:cNvCxnSpPr>
            <a:cxnSpLocks noChangeShapeType="1"/>
            <a:stCxn id="9" idx="3"/>
            <a:endCxn id="11" idx="1"/>
          </p:cNvCxnSpPr>
          <p:nvPr/>
        </p:nvCxnSpPr>
        <p:spPr bwMode="auto">
          <a:xfrm>
            <a:off x="2289720" y="4200755"/>
            <a:ext cx="1282308" cy="10082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ffectLst/>
        </p:spPr>
      </p:cxnSp>
      <p:cxnSp>
        <p:nvCxnSpPr>
          <p:cNvPr id="13" name="AutoShape 26"/>
          <p:cNvCxnSpPr>
            <a:cxnSpLocks noChangeShapeType="1"/>
            <a:stCxn id="11" idx="3"/>
            <a:endCxn id="10" idx="1"/>
          </p:cNvCxnSpPr>
          <p:nvPr/>
        </p:nvCxnSpPr>
        <p:spPr bwMode="auto">
          <a:xfrm flipV="1">
            <a:off x="5197549" y="4208744"/>
            <a:ext cx="1124620" cy="209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ffectLst/>
        </p:spPr>
      </p:cxn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1570038"/>
          </a:xfrm>
        </p:spPr>
        <p:txBody>
          <a:bodyPr>
            <a:normAutofit/>
          </a:bodyPr>
          <a:lstStyle/>
          <a:p>
            <a:r>
              <a:rPr lang="en-US" dirty="0" smtClean="0"/>
              <a:t>We’ve scaled up each piece of the pipeline by a large factor over traditional approaches: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3124200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&gt; 1000x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657600" y="3124200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20x – 100x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628794" y="3124200"/>
            <a:ext cx="85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&gt; 10x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Matters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25563"/>
          <a:ext cx="8153400" cy="4541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87739" y="5715000"/>
            <a:ext cx="1898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Training Set Size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33073" y="3472128"/>
            <a:ext cx="638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AUC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2" y="2895600"/>
            <a:ext cx="7888287" cy="1362075"/>
          </a:xfrm>
        </p:spPr>
        <p:txBody>
          <a:bodyPr/>
          <a:lstStyle/>
          <a:p>
            <a:pPr algn="ctr"/>
            <a:r>
              <a:rPr lang="en-US" dirty="0" smtClean="0"/>
              <a:t>UNSUPERVISED FEATURE LEARNING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Vision is Hard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90600"/>
            <a:ext cx="8031571" cy="532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4829175" y="1150938"/>
            <a:ext cx="3640138" cy="3937000"/>
          </a:xfrm>
          <a:prstGeom prst="rect">
            <a:avLst/>
          </a:prstGeom>
          <a:solidFill>
            <a:srgbClr val="FFCC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793750" y="1138238"/>
            <a:ext cx="3640138" cy="3937000"/>
          </a:xfrm>
          <a:prstGeom prst="rect">
            <a:avLst/>
          </a:prstGeom>
          <a:solidFill>
            <a:srgbClr val="FFCC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15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Traditional supervised learning</a:t>
            </a:r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 cstate="print"/>
          <a:srcRect t="25484"/>
          <a:stretch>
            <a:fillRect/>
          </a:stretch>
        </p:blipFill>
        <p:spPr bwMode="auto">
          <a:xfrm>
            <a:off x="1177925" y="1360488"/>
            <a:ext cx="1428750" cy="8032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5900" y="2317750"/>
            <a:ext cx="1352550" cy="895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4750" y="2362200"/>
            <a:ext cx="1362075" cy="8763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6" cstate="print"/>
          <a:srcRect t="18643"/>
          <a:stretch>
            <a:fillRect/>
          </a:stretch>
        </p:blipFill>
        <p:spPr bwMode="auto">
          <a:xfrm>
            <a:off x="2703513" y="1298575"/>
            <a:ext cx="1304925" cy="7985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62050" y="3511550"/>
            <a:ext cx="1409700" cy="7905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94000" y="3529013"/>
            <a:ext cx="1171575" cy="7048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5735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35750" y="2486025"/>
            <a:ext cx="1133475" cy="609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5735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77025" y="1384300"/>
            <a:ext cx="1285875" cy="8096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57357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59375" y="2498725"/>
            <a:ext cx="1266825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57358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08588" y="1281113"/>
            <a:ext cx="1238250" cy="981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57359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27625" y="3336925"/>
            <a:ext cx="1362075" cy="1019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57360" name="Picture 1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37338" y="3311525"/>
            <a:ext cx="1428750" cy="10763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819400" y="5486400"/>
            <a:ext cx="2947987" cy="885825"/>
            <a:chOff x="1555" y="3575"/>
            <a:chExt cx="1857" cy="558"/>
          </a:xfrm>
        </p:grpSpPr>
        <p:pic>
          <p:nvPicPr>
            <p:cNvPr id="57364" name="Picture 18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668" y="3575"/>
              <a:ext cx="744" cy="55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sp>
          <p:nvSpPr>
            <p:cNvPr id="57365" name="Text Box 19"/>
            <p:cNvSpPr txBox="1">
              <a:spLocks noChangeArrowheads="1"/>
            </p:cNvSpPr>
            <p:nvPr/>
          </p:nvSpPr>
          <p:spPr bwMode="auto">
            <a:xfrm>
              <a:off x="1555" y="3638"/>
              <a:ext cx="1209" cy="44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000" b="1" dirty="0">
                  <a:latin typeface="Arial" charset="0"/>
                </a:rPr>
                <a:t>Testing:</a:t>
              </a:r>
            </a:p>
            <a:p>
              <a:pPr algn="l">
                <a:spcBef>
                  <a:spcPct val="0"/>
                </a:spcBef>
              </a:pPr>
              <a:r>
                <a:rPr lang="en-US" sz="2000" b="1" dirty="0">
                  <a:latin typeface="Arial" charset="0"/>
                </a:rPr>
                <a:t>What is this?  </a:t>
              </a:r>
            </a:p>
          </p:txBody>
        </p:sp>
      </p:grpSp>
      <p:sp>
        <p:nvSpPr>
          <p:cNvPr id="57362" name="Text Box 20"/>
          <p:cNvSpPr txBox="1">
            <a:spLocks noChangeArrowheads="1"/>
          </p:cNvSpPr>
          <p:nvPr/>
        </p:nvSpPr>
        <p:spPr bwMode="auto">
          <a:xfrm>
            <a:off x="2320925" y="4492625"/>
            <a:ext cx="755335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Cars</a:t>
            </a:r>
          </a:p>
        </p:txBody>
      </p:sp>
      <p:sp>
        <p:nvSpPr>
          <p:cNvPr id="57363" name="Text Box 21"/>
          <p:cNvSpPr txBox="1">
            <a:spLocks noChangeArrowheads="1"/>
          </p:cNvSpPr>
          <p:nvPr/>
        </p:nvSpPr>
        <p:spPr bwMode="auto">
          <a:xfrm>
            <a:off x="5943600" y="4541838"/>
            <a:ext cx="1680268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Motorcycles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Self-taught learning</a:t>
            </a:r>
          </a:p>
        </p:txBody>
      </p:sp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793750" y="914400"/>
            <a:ext cx="6432550" cy="3616325"/>
          </a:xfrm>
          <a:prstGeom prst="rect">
            <a:avLst/>
          </a:prstGeom>
          <a:solidFill>
            <a:srgbClr val="FFCC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93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316037"/>
            <a:ext cx="1428750" cy="8001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5939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6675" y="1344612"/>
            <a:ext cx="1362075" cy="1019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5939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4613" y="2578100"/>
            <a:ext cx="1362075" cy="1019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5939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81375" y="2520950"/>
            <a:ext cx="1428750" cy="10763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59400" name="Text Box 10"/>
          <p:cNvSpPr txBox="1">
            <a:spLocks noChangeArrowheads="1"/>
          </p:cNvSpPr>
          <p:nvPr/>
        </p:nvSpPr>
        <p:spPr bwMode="auto">
          <a:xfrm>
            <a:off x="3124200" y="3910012"/>
            <a:ext cx="2008883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Natural scenes</a:t>
            </a:r>
          </a:p>
        </p:txBody>
      </p:sp>
      <p:pic>
        <p:nvPicPr>
          <p:cNvPr id="5940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4800" y="2559050"/>
            <a:ext cx="1414463" cy="10572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532438" y="5202237"/>
            <a:ext cx="2947987" cy="885825"/>
            <a:chOff x="1555" y="3575"/>
            <a:chExt cx="1857" cy="558"/>
          </a:xfrm>
        </p:grpSpPr>
        <p:pic>
          <p:nvPicPr>
            <p:cNvPr id="59412" name="Picture 1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68" y="3575"/>
              <a:ext cx="744" cy="55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sp>
          <p:nvSpPr>
            <p:cNvPr id="59413" name="Text Box 14"/>
            <p:cNvSpPr txBox="1">
              <a:spLocks noChangeArrowheads="1"/>
            </p:cNvSpPr>
            <p:nvPr/>
          </p:nvSpPr>
          <p:spPr bwMode="auto">
            <a:xfrm>
              <a:off x="1555" y="3638"/>
              <a:ext cx="1209" cy="44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000" b="1" dirty="0">
                  <a:latin typeface="Arial" charset="0"/>
                </a:rPr>
                <a:t>Testing:</a:t>
              </a:r>
            </a:p>
            <a:p>
              <a:pPr algn="l">
                <a:spcBef>
                  <a:spcPct val="0"/>
                </a:spcBef>
              </a:pPr>
              <a:r>
                <a:rPr lang="en-US" sz="2000" b="1" dirty="0">
                  <a:latin typeface="Arial" charset="0"/>
                </a:rPr>
                <a:t>What is this?  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230313" y="4625975"/>
            <a:ext cx="1843087" cy="1808162"/>
            <a:chOff x="964" y="3055"/>
            <a:chExt cx="1209" cy="1139"/>
          </a:xfrm>
        </p:grpSpPr>
        <p:sp>
          <p:nvSpPr>
            <p:cNvPr id="59409" name="Rectangle 16"/>
            <p:cNvSpPr>
              <a:spLocks noChangeArrowheads="1"/>
            </p:cNvSpPr>
            <p:nvPr/>
          </p:nvSpPr>
          <p:spPr bwMode="auto">
            <a:xfrm>
              <a:off x="964" y="3055"/>
              <a:ext cx="1209" cy="1139"/>
            </a:xfrm>
            <a:prstGeom prst="rect">
              <a:avLst/>
            </a:prstGeom>
            <a:solidFill>
              <a:srgbClr val="FFCC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59410" name="Picture 1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38" y="3209"/>
              <a:ext cx="858" cy="55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sp>
          <p:nvSpPr>
            <p:cNvPr id="59411" name="Text Box 18"/>
            <p:cNvSpPr txBox="1">
              <a:spLocks noChangeArrowheads="1"/>
            </p:cNvSpPr>
            <p:nvPr/>
          </p:nvSpPr>
          <p:spPr bwMode="auto">
            <a:xfrm>
              <a:off x="1367" y="3883"/>
              <a:ext cx="539" cy="25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" charset="0"/>
                </a:rPr>
                <a:t>Car</a:t>
              </a:r>
              <a:endParaRPr lang="en-US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265488" y="4625975"/>
            <a:ext cx="1728787" cy="1751012"/>
            <a:chOff x="2057" y="3055"/>
            <a:chExt cx="1089" cy="1103"/>
          </a:xfrm>
        </p:grpSpPr>
        <p:sp>
          <p:nvSpPr>
            <p:cNvPr id="59406" name="Rectangle 19"/>
            <p:cNvSpPr>
              <a:spLocks noChangeArrowheads="1"/>
            </p:cNvSpPr>
            <p:nvPr/>
          </p:nvSpPr>
          <p:spPr bwMode="auto">
            <a:xfrm>
              <a:off x="2057" y="3055"/>
              <a:ext cx="1089" cy="1103"/>
            </a:xfrm>
            <a:prstGeom prst="rect">
              <a:avLst/>
            </a:prstGeom>
            <a:solidFill>
              <a:srgbClr val="FFCC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59407" name="Picture 2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180" y="3197"/>
              <a:ext cx="852" cy="57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sp>
          <p:nvSpPr>
            <p:cNvPr id="59408" name="Text Box 21"/>
            <p:cNvSpPr txBox="1">
              <a:spLocks noChangeArrowheads="1"/>
            </p:cNvSpPr>
            <p:nvPr/>
          </p:nvSpPr>
          <p:spPr bwMode="auto">
            <a:xfrm>
              <a:off x="2160" y="3853"/>
              <a:ext cx="884" cy="23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 dirty="0">
                  <a:solidFill>
                    <a:srgbClr val="000000"/>
                  </a:solidFill>
                  <a:latin typeface="Arial" charset="0"/>
                </a:rPr>
                <a:t>Motorcycle</a:t>
              </a:r>
            </a:p>
          </p:txBody>
        </p:sp>
      </p:grpSp>
      <p:pic>
        <p:nvPicPr>
          <p:cNvPr id="59405" name="Picture 2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43275" y="1323975"/>
            <a:ext cx="1497013" cy="10366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representations</a:t>
            </a:r>
            <a:endParaRPr lang="en-US" dirty="0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838200" y="2590801"/>
            <a:ext cx="1451520" cy="1086308"/>
          </a:xfrm>
          <a:prstGeom prst="roundRect">
            <a:avLst>
              <a:gd name="adj" fmla="val 231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1615" tIns="40807" rIns="81615" bIns="40807" anchor="ctr" anchorCtr="1"/>
          <a:lstStyle/>
          <a:p>
            <a:pPr algn="ctr" defTabSz="407399" eaLnBrk="1">
              <a:lnSpc>
                <a:spcPct val="93000"/>
              </a:lnSpc>
              <a:buClr>
                <a:srgbClr val="000000"/>
              </a:buClr>
              <a:buSzPct val="45000"/>
              <a:tabLst>
                <a:tab pos="656446" algn="l"/>
                <a:tab pos="1312888" algn="l"/>
              </a:tabLst>
            </a:pPr>
            <a:r>
              <a:rPr lang="en-GB" sz="2200" dirty="0" smtClean="0">
                <a:solidFill>
                  <a:srgbClr val="000000"/>
                </a:solidFill>
                <a:latin typeface="Arial" charset="0"/>
              </a:rPr>
              <a:t>Image</a:t>
            </a:r>
          </a:p>
          <a:p>
            <a:pPr algn="ctr" defTabSz="407399" eaLnBrk="1">
              <a:lnSpc>
                <a:spcPct val="93000"/>
              </a:lnSpc>
              <a:buClr>
                <a:srgbClr val="000000"/>
              </a:buClr>
              <a:buSzPct val="45000"/>
              <a:tabLst>
                <a:tab pos="656446" algn="l"/>
                <a:tab pos="1312888" algn="l"/>
              </a:tabLst>
            </a:pPr>
            <a:r>
              <a:rPr lang="en-GB" sz="2200" dirty="0" smtClean="0">
                <a:solidFill>
                  <a:srgbClr val="000000"/>
                </a:solidFill>
                <a:latin typeface="Arial" charset="0"/>
              </a:rPr>
              <a:t>Data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6322169" y="2727180"/>
            <a:ext cx="1658880" cy="829527"/>
          </a:xfrm>
          <a:prstGeom prst="roundRect">
            <a:avLst>
              <a:gd name="adj" fmla="val 171"/>
            </a:avLst>
          </a:prstGeom>
          <a:solidFill>
            <a:srgbClr val="E6E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1615" tIns="40807" rIns="81615" bIns="40807" anchor="ctr" anchorCtr="1"/>
          <a:lstStyle/>
          <a:p>
            <a:pPr algn="ctr" defTabSz="407399" eaLnBrk="1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45000"/>
              <a:tabLst>
                <a:tab pos="656446" algn="l"/>
                <a:tab pos="1312888" algn="l"/>
              </a:tabLst>
            </a:pPr>
            <a:r>
              <a:rPr lang="en-GB" sz="2200" dirty="0" smtClean="0">
                <a:solidFill>
                  <a:srgbClr val="000000"/>
                </a:solidFill>
                <a:latin typeface="Arial" charset="0"/>
              </a:rPr>
              <a:t>Learning</a:t>
            </a:r>
          </a:p>
          <a:p>
            <a:pPr algn="ctr" defTabSz="407399" eaLnBrk="1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45000"/>
              <a:tabLst>
                <a:tab pos="656446" algn="l"/>
                <a:tab pos="1312888" algn="l"/>
              </a:tabLst>
            </a:pPr>
            <a:r>
              <a:rPr lang="en-GB" sz="2200" dirty="0" smtClean="0">
                <a:solidFill>
                  <a:srgbClr val="000000"/>
                </a:solidFill>
                <a:latin typeface="Arial" charset="0"/>
              </a:rPr>
              <a:t>Algorithm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3572028" y="2729273"/>
            <a:ext cx="1625521" cy="829527"/>
          </a:xfrm>
          <a:prstGeom prst="roundRect">
            <a:avLst>
              <a:gd name="adj" fmla="val 171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1615" tIns="40807" rIns="81615" bIns="40807" anchor="ctr" anchorCtr="1"/>
          <a:lstStyle/>
          <a:p>
            <a:pPr algn="ctr" defTabSz="407399" eaLnBrk="1">
              <a:lnSpc>
                <a:spcPct val="93000"/>
              </a:lnSpc>
              <a:buClr>
                <a:srgbClr val="000000"/>
              </a:buClr>
              <a:buSzPct val="45000"/>
              <a:tabLst>
                <a:tab pos="656446" algn="l"/>
                <a:tab pos="1312888" algn="l"/>
              </a:tabLst>
            </a:pPr>
            <a:r>
              <a:rPr lang="en-GB" sz="2200" dirty="0" smtClean="0">
                <a:solidFill>
                  <a:srgbClr val="000000"/>
                </a:solidFill>
                <a:latin typeface="Arial" charset="0"/>
              </a:rPr>
              <a:t>Low-level features</a:t>
            </a:r>
          </a:p>
        </p:txBody>
      </p:sp>
      <p:cxnSp>
        <p:nvCxnSpPr>
          <p:cNvPr id="12" name="AutoShape 26"/>
          <p:cNvCxnSpPr>
            <a:cxnSpLocks noChangeShapeType="1"/>
            <a:stCxn id="9" idx="3"/>
            <a:endCxn id="11" idx="1"/>
          </p:cNvCxnSpPr>
          <p:nvPr/>
        </p:nvCxnSpPr>
        <p:spPr bwMode="auto">
          <a:xfrm>
            <a:off x="2289720" y="3133955"/>
            <a:ext cx="1282308" cy="10082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ffectLst/>
        </p:spPr>
      </p:cxnSp>
      <p:cxnSp>
        <p:nvCxnSpPr>
          <p:cNvPr id="13" name="AutoShape 26"/>
          <p:cNvCxnSpPr>
            <a:cxnSpLocks noChangeShapeType="1"/>
            <a:stCxn id="11" idx="3"/>
            <a:endCxn id="10" idx="1"/>
          </p:cNvCxnSpPr>
          <p:nvPr/>
        </p:nvCxnSpPr>
        <p:spPr bwMode="auto">
          <a:xfrm flipV="1">
            <a:off x="5197549" y="3141944"/>
            <a:ext cx="1124620" cy="209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3211192" y="2624007"/>
            <a:ext cx="2317898" cy="104199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7" tIns="44450" rIns="90487" bIns="4445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74295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Where do we get good low-level representations?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vision features</a:t>
            </a:r>
            <a:endParaRPr lang="en-US" dirty="0"/>
          </a:p>
        </p:txBody>
      </p:sp>
      <p:grpSp>
        <p:nvGrpSpPr>
          <p:cNvPr id="3" name="Group 10"/>
          <p:cNvGrpSpPr/>
          <p:nvPr/>
        </p:nvGrpSpPr>
        <p:grpSpPr>
          <a:xfrm>
            <a:off x="317318" y="830536"/>
            <a:ext cx="4456696" cy="1224539"/>
            <a:chOff x="306685" y="1053819"/>
            <a:chExt cx="4456696" cy="1224539"/>
          </a:xfrm>
        </p:grpSpPr>
        <p:pic>
          <p:nvPicPr>
            <p:cNvPr id="3069954" name="Picture 2" descr="C:\Users\ang\Desktop\features\SIFTinterestPointLocalizatio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36256" y="1053819"/>
              <a:ext cx="1727125" cy="1222765"/>
            </a:xfrm>
            <a:prstGeom prst="rect">
              <a:avLst/>
            </a:prstGeom>
            <a:noFill/>
          </p:spPr>
        </p:pic>
        <p:pic>
          <p:nvPicPr>
            <p:cNvPr id="3069955" name="Picture 3" descr="C:\Users\ang\Desktop\features\SIFTdescriptor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6685" y="1054248"/>
              <a:ext cx="2734227" cy="1224110"/>
            </a:xfrm>
            <a:prstGeom prst="rect">
              <a:avLst/>
            </a:prstGeom>
            <a:noFill/>
          </p:spPr>
        </p:pic>
      </p:grpSp>
      <p:pic>
        <p:nvPicPr>
          <p:cNvPr id="3069956" name="Picture 4" descr="C:\Users\ang\Desktop\features\SPINfeatur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4595" y="807357"/>
            <a:ext cx="3202837" cy="1323140"/>
          </a:xfrm>
          <a:prstGeom prst="rect">
            <a:avLst/>
          </a:prstGeom>
          <a:noFill/>
        </p:spPr>
      </p:pic>
      <p:pic>
        <p:nvPicPr>
          <p:cNvPr id="3069957" name="Picture 5" descr="C:\Users\ang\Desktop\features\RIFTfeatur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32255" y="2759657"/>
            <a:ext cx="3197076" cy="1618273"/>
          </a:xfrm>
          <a:prstGeom prst="rect">
            <a:avLst/>
          </a:prstGeom>
          <a:noFill/>
        </p:spPr>
      </p:pic>
      <p:pic>
        <p:nvPicPr>
          <p:cNvPr id="3069958" name="Picture 6" descr="C:\Users\ang\Desktop\features\HOGdescriptors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1431" y="2743200"/>
            <a:ext cx="4743341" cy="1610555"/>
          </a:xfrm>
          <a:prstGeom prst="rect">
            <a:avLst/>
          </a:prstGeom>
          <a:noFill/>
        </p:spPr>
      </p:pic>
      <p:pic>
        <p:nvPicPr>
          <p:cNvPr id="3069959" name="Picture 7" descr="C:\Users\ang\Desktop\features\GLOHdescripto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5278" y="4953000"/>
            <a:ext cx="3681524" cy="1104501"/>
          </a:xfrm>
          <a:prstGeom prst="rect">
            <a:avLst/>
          </a:prstGeom>
          <a:noFill/>
        </p:spPr>
      </p:pic>
      <p:pic>
        <p:nvPicPr>
          <p:cNvPr id="3069961" name="Picture 9" descr="C:\Users\ang\Desktop\features\TextonsSchmidSe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8912" y="4996535"/>
            <a:ext cx="1887722" cy="56256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030818" y="2115880"/>
            <a:ext cx="61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b="1" dirty="0" smtClean="0"/>
              <a:t>SIFT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33952" y="2161954"/>
            <a:ext cx="1348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b="1" dirty="0" smtClean="0"/>
              <a:t>Spin image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65496" y="4191000"/>
            <a:ext cx="647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b="1" dirty="0" err="1" smtClean="0"/>
              <a:t>HoG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932426" y="4194545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b="1" dirty="0" smtClean="0"/>
              <a:t>RIFT</a:t>
            </a:r>
            <a:endParaRPr lang="en-US" sz="2000" b="1" dirty="0"/>
          </a:p>
        </p:txBody>
      </p:sp>
      <p:pic>
        <p:nvPicPr>
          <p:cNvPr id="3069962" name="Picture 10" descr="C:\Users\ang\Desktop\features\TextonsLeungMalikSe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95304" y="4994246"/>
            <a:ext cx="1679150" cy="587154"/>
          </a:xfrm>
          <a:prstGeom prst="rect">
            <a:avLst/>
          </a:prstGeom>
          <a:noFill/>
        </p:spPr>
      </p:pic>
      <p:pic>
        <p:nvPicPr>
          <p:cNvPr id="3069963" name="Picture 11" descr="C:\Users\ang\Desktop\features\TextonsMR8set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62649" y="5604230"/>
            <a:ext cx="1691767" cy="583464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913858" y="6153090"/>
            <a:ext cx="997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b="1" dirty="0" err="1" smtClean="0"/>
              <a:t>Textons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31933" y="6138282"/>
            <a:ext cx="78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b="1" dirty="0" smtClean="0"/>
              <a:t>GLOH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Unsupervised feature learning</a:t>
            </a: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463" y="1700213"/>
            <a:ext cx="5070475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5991225" y="4619625"/>
            <a:ext cx="2587246" cy="3975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381000" indent="-381000" algn="l">
              <a:spcBef>
                <a:spcPct val="0"/>
              </a:spcBef>
            </a:pPr>
            <a:r>
              <a:rPr lang="en-US" sz="2000" b="1" dirty="0">
                <a:latin typeface="Arial" charset="0"/>
              </a:rPr>
              <a:t>Input image (pixels)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6248400" y="3124200"/>
            <a:ext cx="2207335" cy="70532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381000" indent="-381000" algn="l">
              <a:spcBef>
                <a:spcPts val="0"/>
              </a:spcBef>
            </a:pPr>
            <a:r>
              <a:rPr lang="en-US" sz="2000" b="1" dirty="0" smtClean="0">
                <a:latin typeface="Arial" charset="0"/>
              </a:rPr>
              <a:t>“Sparse coding”</a:t>
            </a:r>
          </a:p>
          <a:p>
            <a:pPr marL="381000" indent="-381000" algn="r">
              <a:spcBef>
                <a:spcPts val="0"/>
              </a:spcBef>
            </a:pPr>
            <a:r>
              <a:rPr lang="en-US" sz="2000" b="1" dirty="0" smtClean="0">
                <a:latin typeface="Arial" charset="0"/>
              </a:rPr>
              <a:t>(edges; cf. V1) 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76200" y="1508125"/>
            <a:ext cx="914400" cy="914400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wrap="none" lIns="90487" tIns="44450" rIns="90487" bIns="44450" anchor="ctr">
            <a:spAutoFit/>
          </a:bodyPr>
          <a:lstStyle/>
          <a:p>
            <a:pPr algn="l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60438" y="1547813"/>
            <a:ext cx="4378325" cy="1841500"/>
            <a:chOff x="969" y="975"/>
            <a:chExt cx="2758" cy="1160"/>
          </a:xfrm>
          <a:solidFill>
            <a:schemeClr val="bg1"/>
          </a:solidFill>
        </p:grpSpPr>
        <p:sp>
          <p:nvSpPr>
            <p:cNvPr id="96267" name="Rectangle 9"/>
            <p:cNvSpPr>
              <a:spLocks noChangeArrowheads="1"/>
            </p:cNvSpPr>
            <p:nvPr/>
          </p:nvSpPr>
          <p:spPr bwMode="auto">
            <a:xfrm>
              <a:off x="969" y="975"/>
              <a:ext cx="2758" cy="967"/>
            </a:xfrm>
            <a:prstGeom prst="rect">
              <a:avLst/>
            </a:prstGeom>
            <a:grpFill/>
            <a:ln w="25400" algn="ctr">
              <a:noFill/>
              <a:miter lim="800000"/>
              <a:headEnd/>
              <a:tailEnd/>
            </a:ln>
          </p:spPr>
          <p:txBody>
            <a:bodyPr wrap="none" lIns="90487" tIns="44450" rIns="90487" bIns="44450" anchor="ctr">
              <a:spAutoFit/>
            </a:bodyPr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6268" name="Rectangle 10"/>
            <p:cNvSpPr>
              <a:spLocks noChangeArrowheads="1"/>
            </p:cNvSpPr>
            <p:nvPr/>
          </p:nvSpPr>
          <p:spPr bwMode="auto">
            <a:xfrm>
              <a:off x="1646" y="1047"/>
              <a:ext cx="435" cy="967"/>
            </a:xfrm>
            <a:prstGeom prst="rect">
              <a:avLst/>
            </a:prstGeom>
            <a:grpFill/>
            <a:ln w="25400" algn="ctr">
              <a:noFill/>
              <a:miter lim="800000"/>
              <a:headEnd/>
              <a:tailEnd/>
            </a:ln>
          </p:spPr>
          <p:txBody>
            <a:bodyPr lIns="90487" tIns="44450" rIns="90487" bIns="44450" anchor="ctr">
              <a:spAutoFit/>
            </a:bodyPr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6269" name="Rectangle 11"/>
            <p:cNvSpPr>
              <a:spLocks noChangeArrowheads="1"/>
            </p:cNvSpPr>
            <p:nvPr/>
          </p:nvSpPr>
          <p:spPr bwMode="auto">
            <a:xfrm>
              <a:off x="1767" y="1047"/>
              <a:ext cx="435" cy="967"/>
            </a:xfrm>
            <a:prstGeom prst="rect">
              <a:avLst/>
            </a:prstGeom>
            <a:grpFill/>
            <a:ln w="25400" algn="ctr">
              <a:noFill/>
              <a:miter lim="800000"/>
              <a:headEnd/>
              <a:tailEnd/>
            </a:ln>
          </p:spPr>
          <p:txBody>
            <a:bodyPr lIns="90487" tIns="44450" rIns="90487" bIns="44450" anchor="ctr">
              <a:spAutoFit/>
            </a:bodyPr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6270" name="Rectangle 12"/>
            <p:cNvSpPr>
              <a:spLocks noChangeArrowheads="1"/>
            </p:cNvSpPr>
            <p:nvPr/>
          </p:nvSpPr>
          <p:spPr bwMode="auto">
            <a:xfrm>
              <a:off x="1695" y="1168"/>
              <a:ext cx="435" cy="967"/>
            </a:xfrm>
            <a:prstGeom prst="rect">
              <a:avLst/>
            </a:prstGeom>
            <a:grpFill/>
            <a:ln w="25400" algn="ctr">
              <a:noFill/>
              <a:miter lim="800000"/>
              <a:headEnd/>
              <a:tailEnd/>
            </a:ln>
          </p:spPr>
          <p:txBody>
            <a:bodyPr lIns="90487" tIns="44450" rIns="90487" bIns="44450" anchor="ctr">
              <a:spAutoFit/>
            </a:bodyPr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6271" name="Rectangle 13"/>
            <p:cNvSpPr>
              <a:spLocks noChangeArrowheads="1"/>
            </p:cNvSpPr>
            <p:nvPr/>
          </p:nvSpPr>
          <p:spPr bwMode="auto">
            <a:xfrm>
              <a:off x="2541" y="1047"/>
              <a:ext cx="435" cy="967"/>
            </a:xfrm>
            <a:prstGeom prst="rect">
              <a:avLst/>
            </a:prstGeom>
            <a:grpFill/>
            <a:ln w="25400" algn="ctr">
              <a:noFill/>
              <a:miter lim="800000"/>
              <a:headEnd/>
              <a:tailEnd/>
            </a:ln>
          </p:spPr>
          <p:txBody>
            <a:bodyPr lIns="90487" tIns="44450" rIns="90487" bIns="44450" anchor="ctr">
              <a:spAutoFit/>
            </a:bodyPr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6272" name="Rectangle 14"/>
            <p:cNvSpPr>
              <a:spLocks noChangeArrowheads="1"/>
            </p:cNvSpPr>
            <p:nvPr/>
          </p:nvSpPr>
          <p:spPr bwMode="auto">
            <a:xfrm>
              <a:off x="2614" y="1120"/>
              <a:ext cx="435" cy="967"/>
            </a:xfrm>
            <a:prstGeom prst="rect">
              <a:avLst/>
            </a:prstGeom>
            <a:grpFill/>
            <a:ln w="25400" algn="ctr">
              <a:noFill/>
              <a:miter lim="800000"/>
              <a:headEnd/>
              <a:tailEnd/>
            </a:ln>
          </p:spPr>
          <p:txBody>
            <a:bodyPr lIns="90487" tIns="44450" rIns="90487" bIns="44450" anchor="ctr">
              <a:spAutoFit/>
            </a:bodyPr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6273" name="Rectangle 15"/>
            <p:cNvSpPr>
              <a:spLocks noChangeArrowheads="1"/>
            </p:cNvSpPr>
            <p:nvPr/>
          </p:nvSpPr>
          <p:spPr bwMode="auto">
            <a:xfrm>
              <a:off x="2668" y="1059"/>
              <a:ext cx="435" cy="967"/>
            </a:xfrm>
            <a:prstGeom prst="rect">
              <a:avLst/>
            </a:prstGeom>
            <a:grpFill/>
            <a:ln w="25400" algn="ctr">
              <a:noFill/>
              <a:miter lim="800000"/>
              <a:headEnd/>
              <a:tailEnd/>
            </a:ln>
          </p:spPr>
          <p:txBody>
            <a:bodyPr lIns="90487" tIns="44450" rIns="90487" bIns="44450" anchor="ctr">
              <a:spAutoFit/>
            </a:bodyPr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781800" y="7010400"/>
            <a:ext cx="3262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Note: No explicit “pooling.”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" y="6019800"/>
            <a:ext cx="545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[Related work: Hinton, Bengio, LeCun, and others.] 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5498068"/>
            <a:ext cx="6117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dirty="0" smtClean="0">
                <a:latin typeface="+mn-lt"/>
              </a:rPr>
              <a:t>DBN (Hinton et al., 2006) with additional sparseness constraint.</a:t>
            </a:r>
          </a:p>
        </p:txBody>
      </p:sp>
      <p:sp>
        <p:nvSpPr>
          <p:cNvPr id="728070" name="Text Box 6"/>
          <p:cNvSpPr txBox="1">
            <a:spLocks noChangeArrowheads="1"/>
          </p:cNvSpPr>
          <p:nvPr/>
        </p:nvSpPr>
        <p:spPr bwMode="auto">
          <a:xfrm>
            <a:off x="5638800" y="1683192"/>
            <a:ext cx="2743200" cy="113620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marL="381000" indent="-381000" algn="r">
              <a:spcBef>
                <a:spcPct val="0"/>
              </a:spcBef>
            </a:pPr>
            <a:r>
              <a:rPr lang="en-US" sz="2000" b="1" dirty="0">
                <a:latin typeface="Arial" charset="0"/>
              </a:rPr>
              <a:t>Higher layer</a:t>
            </a:r>
          </a:p>
          <a:p>
            <a:pPr marL="381000" indent="-381000" algn="r">
              <a:spcBef>
                <a:spcPct val="20000"/>
              </a:spcBef>
            </a:pPr>
            <a:r>
              <a:rPr lang="en-US" sz="2000" b="1" dirty="0" smtClean="0">
                <a:latin typeface="Arial" charset="0"/>
              </a:rPr>
              <a:t>(Combinations</a:t>
            </a:r>
          </a:p>
          <a:p>
            <a:pPr marL="381000" indent="-381000" algn="r">
              <a:spcBef>
                <a:spcPct val="20000"/>
              </a:spcBef>
            </a:pPr>
            <a:r>
              <a:rPr lang="en-US" sz="2000" b="1" dirty="0" smtClean="0">
                <a:latin typeface="Arial" charset="0"/>
              </a:rPr>
              <a:t>of edges; cf.V2)</a:t>
            </a:r>
            <a:endParaRPr lang="en-US" sz="20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Unsupervised feature learning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5923165" y="4375484"/>
            <a:ext cx="1620635" cy="3975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381000" indent="-381000" algn="l">
              <a:spcBef>
                <a:spcPct val="0"/>
              </a:spcBef>
            </a:pPr>
            <a:r>
              <a:rPr lang="en-US" sz="2000" b="1" dirty="0">
                <a:latin typeface="Arial" charset="0"/>
              </a:rPr>
              <a:t>Input image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5846965" y="3308684"/>
            <a:ext cx="1308049" cy="3975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381000" indent="-381000" algn="l">
              <a:spcBef>
                <a:spcPct val="0"/>
              </a:spcBef>
            </a:pPr>
            <a:r>
              <a:rPr lang="en-US" sz="2000" b="1" dirty="0">
                <a:latin typeface="Arial" charset="0"/>
              </a:rPr>
              <a:t>Model V1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5694565" y="2089484"/>
            <a:ext cx="1663916" cy="76687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381000" indent="-381000" algn="l">
              <a:spcBef>
                <a:spcPct val="0"/>
              </a:spcBef>
            </a:pPr>
            <a:r>
              <a:rPr lang="en-US" sz="2000" b="1" dirty="0">
                <a:latin typeface="Arial" charset="0"/>
              </a:rPr>
              <a:t>Higher layer</a:t>
            </a:r>
          </a:p>
          <a:p>
            <a:pPr marL="381000" indent="-381000" algn="l">
              <a:spcBef>
                <a:spcPct val="20000"/>
              </a:spcBef>
            </a:pPr>
            <a:r>
              <a:rPr lang="en-US" sz="2000" b="1" dirty="0">
                <a:latin typeface="Arial" charset="0"/>
              </a:rPr>
              <a:t>(Model V2?)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4700" y="1251285"/>
            <a:ext cx="3733800" cy="260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28302" y="2470484"/>
            <a:ext cx="3962263" cy="1474763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90487" tIns="44450" rIns="90487" bIns="44450" anchor="ctr">
            <a:spAutoFit/>
          </a:bodyPr>
          <a:lstStyle/>
          <a:p>
            <a:pPr algn="l">
              <a:spcBef>
                <a:spcPct val="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algn="l">
              <a:spcBef>
                <a:spcPct val="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algn="l">
              <a:spcBef>
                <a:spcPct val="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algn="l">
              <a:spcBef>
                <a:spcPct val="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algn="l">
              <a:spcBef>
                <a:spcPct val="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0765" y="2271090"/>
            <a:ext cx="3733800" cy="260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1389265" y="2674574"/>
            <a:ext cx="673347" cy="36676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 lIns="90487" tIns="44450" rIns="90487" bIns="44450" anchor="ctr">
            <a:spAutoFit/>
          </a:bodyPr>
          <a:lstStyle/>
          <a:p>
            <a:pPr algn="l"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618365" y="1098884"/>
            <a:ext cx="1663916" cy="76687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381000" indent="-381000" algn="l">
              <a:spcBef>
                <a:spcPct val="0"/>
              </a:spcBef>
            </a:pPr>
            <a:r>
              <a:rPr lang="en-US" sz="2000" b="1" dirty="0">
                <a:latin typeface="Arial" charset="0"/>
              </a:rPr>
              <a:t>Higher layer</a:t>
            </a:r>
          </a:p>
          <a:p>
            <a:pPr marL="381000" indent="-381000" algn="l">
              <a:spcBef>
                <a:spcPct val="20000"/>
              </a:spcBef>
            </a:pPr>
            <a:r>
              <a:rPr lang="en-US" sz="2000" b="1" dirty="0">
                <a:latin typeface="Arial" charset="0"/>
              </a:rPr>
              <a:t>(Model </a:t>
            </a:r>
            <a:r>
              <a:rPr lang="en-US" sz="2000" b="1" dirty="0" smtClean="0">
                <a:latin typeface="Arial" charset="0"/>
              </a:rPr>
              <a:t>V3?)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5048071"/>
            <a:ext cx="487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Very expensive to train.</a:t>
            </a:r>
          </a:p>
          <a:p>
            <a:pPr lvl="1"/>
            <a:r>
              <a:rPr lang="en-US" sz="2400" b="1" dirty="0" smtClean="0"/>
              <a:t> &gt; 1 million examples.</a:t>
            </a:r>
          </a:p>
          <a:p>
            <a:pPr lvl="1"/>
            <a:r>
              <a:rPr lang="en-US" sz="2400" b="1" dirty="0" smtClean="0"/>
              <a:t> &gt;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1 million parameters.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/>
          <p:nvPr/>
        </p:nvGraphicFramePr>
        <p:xfrm>
          <a:off x="2095500" y="1409700"/>
          <a:ext cx="6057900" cy="424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Learning Large RBMs on GPUs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800100" y="54102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Box 504"/>
          <p:cNvSpPr txBox="1">
            <a:spLocks noChangeArrowheads="1"/>
          </p:cNvSpPr>
          <p:nvPr/>
        </p:nvSpPr>
        <p:spPr bwMode="auto">
          <a:xfrm>
            <a:off x="6134100" y="3500735"/>
            <a:ext cx="297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5062538"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/>
                </a:solidFill>
                <a:latin typeface="+mn-lt"/>
              </a:rPr>
              <a:t>5 hours</a:t>
            </a:r>
            <a:endParaRPr lang="en-US" sz="24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9" name="Text Box 504"/>
          <p:cNvSpPr txBox="1">
            <a:spLocks noChangeArrowheads="1"/>
          </p:cNvSpPr>
          <p:nvPr/>
        </p:nvSpPr>
        <p:spPr bwMode="auto">
          <a:xfrm>
            <a:off x="6286500" y="1447800"/>
            <a:ext cx="297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5062538">
              <a:spcBef>
                <a:spcPct val="5000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2 weeks</a:t>
            </a:r>
            <a:endParaRPr lang="en-US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Text Box 504"/>
          <p:cNvSpPr txBox="1">
            <a:spLocks noChangeArrowheads="1"/>
          </p:cNvSpPr>
          <p:nvPr/>
        </p:nvSpPr>
        <p:spPr bwMode="auto">
          <a:xfrm>
            <a:off x="4610100" y="3615035"/>
            <a:ext cx="297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5062538"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/>
                </a:solidFill>
                <a:latin typeface="+mn-lt"/>
              </a:rPr>
              <a:t>GPU</a:t>
            </a:r>
            <a:endParaRPr lang="en-US" sz="24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Text Box 504"/>
          <p:cNvSpPr txBox="1">
            <a:spLocks noChangeArrowheads="1"/>
          </p:cNvSpPr>
          <p:nvPr/>
        </p:nvSpPr>
        <p:spPr bwMode="auto">
          <a:xfrm>
            <a:off x="4114800" y="1524000"/>
            <a:ext cx="297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5062538">
              <a:spcBef>
                <a:spcPct val="5000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Dual-core CPU</a:t>
            </a:r>
            <a:endParaRPr lang="en-US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Text Box 504"/>
          <p:cNvSpPr txBox="1">
            <a:spLocks noChangeArrowheads="1"/>
          </p:cNvSpPr>
          <p:nvPr/>
        </p:nvSpPr>
        <p:spPr bwMode="auto">
          <a:xfrm>
            <a:off x="38100" y="2438400"/>
            <a:ext cx="14859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5062538">
              <a:spcBef>
                <a:spcPct val="50000"/>
              </a:spcBef>
            </a:pPr>
            <a:r>
              <a:rPr lang="en-US" sz="2400" dirty="0" smtClean="0">
                <a:latin typeface="+mn-lt"/>
              </a:rPr>
              <a:t>Learning time for 10 million examples </a:t>
            </a:r>
          </a:p>
          <a:p>
            <a:pPr algn="ctr" defTabSz="5062538">
              <a:spcBef>
                <a:spcPct val="50000"/>
              </a:spcBef>
            </a:pPr>
            <a:r>
              <a:rPr lang="en-US" sz="2400" dirty="0" smtClean="0">
                <a:latin typeface="+mn-lt"/>
              </a:rPr>
              <a:t>(log scale)</a:t>
            </a:r>
            <a:endParaRPr lang="en-US" sz="2400" dirty="0">
              <a:latin typeface="+mn-lt"/>
            </a:endParaRPr>
          </a:p>
        </p:txBody>
      </p:sp>
      <p:sp>
        <p:nvSpPr>
          <p:cNvPr id="13" name="Text Box 504"/>
          <p:cNvSpPr txBox="1">
            <a:spLocks noChangeArrowheads="1"/>
          </p:cNvSpPr>
          <p:nvPr/>
        </p:nvSpPr>
        <p:spPr bwMode="auto">
          <a:xfrm>
            <a:off x="2590800" y="5715000"/>
            <a:ext cx="495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5062538">
              <a:spcBef>
                <a:spcPct val="50000"/>
              </a:spcBef>
            </a:pPr>
            <a:r>
              <a:rPr lang="en-US" sz="2400" dirty="0" smtClean="0">
                <a:latin typeface="+mn-lt"/>
              </a:rPr>
              <a:t>Millions of parameters</a:t>
            </a:r>
            <a:endParaRPr lang="en-US" sz="2400" dirty="0">
              <a:latin typeface="+mn-lt"/>
            </a:endParaRPr>
          </a:p>
        </p:txBody>
      </p:sp>
      <p:sp>
        <p:nvSpPr>
          <p:cNvPr id="14" name="Text Box 504"/>
          <p:cNvSpPr txBox="1">
            <a:spLocks noChangeArrowheads="1"/>
          </p:cNvSpPr>
          <p:nvPr/>
        </p:nvSpPr>
        <p:spPr bwMode="auto">
          <a:xfrm>
            <a:off x="2171700" y="5486400"/>
            <a:ext cx="7277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062538">
              <a:spcBef>
                <a:spcPct val="50000"/>
              </a:spcBef>
            </a:pPr>
            <a:r>
              <a:rPr lang="en-US" sz="2000" dirty="0" smtClean="0">
                <a:latin typeface="+mn-lt"/>
              </a:rPr>
              <a:t>    1                             18                                 36          45</a:t>
            </a:r>
            <a:endParaRPr lang="en-US" sz="2000" dirty="0">
              <a:latin typeface="+mn-lt"/>
            </a:endParaRPr>
          </a:p>
        </p:txBody>
      </p:sp>
      <p:sp>
        <p:nvSpPr>
          <p:cNvPr id="17" name="Text Box 504"/>
          <p:cNvSpPr txBox="1">
            <a:spLocks noChangeArrowheads="1"/>
          </p:cNvSpPr>
          <p:nvPr/>
        </p:nvSpPr>
        <p:spPr bwMode="auto">
          <a:xfrm>
            <a:off x="2171700" y="3314700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5062538">
              <a:spcBef>
                <a:spcPct val="5000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8 hours</a:t>
            </a:r>
            <a:endParaRPr lang="en-US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8" name="Text Box 504"/>
          <p:cNvSpPr txBox="1">
            <a:spLocks noChangeArrowheads="1"/>
          </p:cNvSpPr>
          <p:nvPr/>
        </p:nvSpPr>
        <p:spPr bwMode="auto">
          <a:xfrm>
            <a:off x="2095500" y="4533900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5062538">
              <a:spcBef>
                <a:spcPct val="50000"/>
              </a:spcBef>
            </a:pPr>
            <a:r>
              <a:rPr lang="en-US" sz="2800" b="1" dirty="0" smtClean="0">
                <a:solidFill>
                  <a:schemeClr val="accent2"/>
                </a:solidFill>
                <a:latin typeface="+mn-lt"/>
              </a:rPr>
              <a:t>½</a:t>
            </a:r>
            <a:r>
              <a:rPr lang="en-US" sz="2400" b="1" dirty="0" smtClean="0">
                <a:solidFill>
                  <a:schemeClr val="accent2"/>
                </a:solidFill>
                <a:latin typeface="+mn-lt"/>
              </a:rPr>
              <a:t> hour</a:t>
            </a:r>
            <a:endParaRPr lang="en-US" sz="24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9" name="Text Box 504"/>
          <p:cNvSpPr txBox="1">
            <a:spLocks noChangeArrowheads="1"/>
          </p:cNvSpPr>
          <p:nvPr/>
        </p:nvSpPr>
        <p:spPr bwMode="auto">
          <a:xfrm>
            <a:off x="3124200" y="3348335"/>
            <a:ext cx="297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5062538"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/>
                </a:solidFill>
                <a:latin typeface="+mn-lt"/>
              </a:rPr>
              <a:t>2 hours</a:t>
            </a:r>
            <a:endParaRPr lang="en-US" sz="24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0" name="Text Box 504"/>
          <p:cNvSpPr txBox="1">
            <a:spLocks noChangeArrowheads="1"/>
          </p:cNvSpPr>
          <p:nvPr/>
        </p:nvSpPr>
        <p:spPr bwMode="auto">
          <a:xfrm>
            <a:off x="2400300" y="2324100"/>
            <a:ext cx="297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5062538">
              <a:spcBef>
                <a:spcPct val="5000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35 hours</a:t>
            </a:r>
            <a:endParaRPr lang="en-US" sz="2400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209800" y="4076700"/>
            <a:ext cx="64389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47900" y="2857500"/>
            <a:ext cx="64389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47900" y="2095500"/>
            <a:ext cx="64389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" name="Text Box 504"/>
          <p:cNvSpPr txBox="1">
            <a:spLocks noChangeArrowheads="1"/>
          </p:cNvSpPr>
          <p:nvPr/>
        </p:nvSpPr>
        <p:spPr bwMode="auto">
          <a:xfrm>
            <a:off x="1333500" y="384810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062538">
              <a:spcBef>
                <a:spcPct val="50000"/>
              </a:spcBef>
            </a:pPr>
            <a:r>
              <a:rPr lang="en-US" sz="2000" dirty="0" smtClean="0">
                <a:latin typeface="+mn-lt"/>
              </a:rPr>
              <a:t>   1 hour</a:t>
            </a:r>
            <a:endParaRPr lang="en-US" sz="2000" dirty="0">
              <a:latin typeface="+mn-lt"/>
            </a:endParaRPr>
          </a:p>
        </p:txBody>
      </p:sp>
      <p:sp>
        <p:nvSpPr>
          <p:cNvPr id="27" name="Text Box 504"/>
          <p:cNvSpPr txBox="1">
            <a:spLocks noChangeArrowheads="1"/>
          </p:cNvSpPr>
          <p:nvPr/>
        </p:nvSpPr>
        <p:spPr bwMode="auto">
          <a:xfrm>
            <a:off x="1409700" y="2624435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062538">
              <a:spcBef>
                <a:spcPct val="50000"/>
              </a:spcBef>
            </a:pPr>
            <a:r>
              <a:rPr lang="en-US" sz="2000" dirty="0" smtClean="0">
                <a:latin typeface="+mn-lt"/>
              </a:rPr>
              <a:t>   1 day</a:t>
            </a:r>
            <a:endParaRPr lang="en-US" sz="2000" dirty="0">
              <a:latin typeface="+mn-lt"/>
            </a:endParaRPr>
          </a:p>
        </p:txBody>
      </p:sp>
      <p:sp>
        <p:nvSpPr>
          <p:cNvPr id="28" name="Text Box 504"/>
          <p:cNvSpPr txBox="1">
            <a:spLocks noChangeArrowheads="1"/>
          </p:cNvSpPr>
          <p:nvPr/>
        </p:nvSpPr>
        <p:spPr bwMode="auto">
          <a:xfrm>
            <a:off x="1257300" y="1900535"/>
            <a:ext cx="1181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062538">
              <a:spcBef>
                <a:spcPct val="50000"/>
              </a:spcBef>
            </a:pPr>
            <a:r>
              <a:rPr lang="en-US" sz="2000" dirty="0" smtClean="0">
                <a:latin typeface="+mn-lt"/>
              </a:rPr>
              <a:t>   1 week</a:t>
            </a:r>
            <a:endParaRPr lang="en-US" sz="2000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24400" y="6172200"/>
            <a:ext cx="4032250" cy="30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smtClean="0"/>
              <a:t>(</a:t>
            </a:r>
            <a:r>
              <a:rPr lang="en-US" sz="1400" dirty="0" err="1" smtClean="0"/>
              <a:t>Rajat</a:t>
            </a:r>
            <a:r>
              <a:rPr lang="en-US" sz="1400" dirty="0" smtClean="0"/>
              <a:t> Raina, Anand Madhavan, Andrew Y. Ng)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6686550" y="2647950"/>
            <a:ext cx="1485900" cy="1588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504"/>
          <p:cNvSpPr txBox="1">
            <a:spLocks noChangeArrowheads="1"/>
          </p:cNvSpPr>
          <p:nvPr/>
        </p:nvSpPr>
        <p:spPr bwMode="auto">
          <a:xfrm>
            <a:off x="6629400" y="2395835"/>
            <a:ext cx="297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5062538">
              <a:spcBef>
                <a:spcPct val="50000"/>
              </a:spcBef>
            </a:pPr>
            <a:r>
              <a:rPr lang="en-US" sz="2400" b="1" dirty="0" smtClean="0">
                <a:solidFill>
                  <a:srgbClr val="00B050"/>
                </a:solidFill>
                <a:latin typeface="+mn-lt"/>
              </a:rPr>
              <a:t>72x faster</a:t>
            </a:r>
            <a:endParaRPr lang="en-US" sz="2400" b="1" dirty="0">
              <a:solidFill>
                <a:srgbClr val="00B05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5314" name="Object 2"/>
          <p:cNvGraphicFramePr>
            <a:graphicFrameLocks noChangeAspect="1"/>
          </p:cNvGraphicFramePr>
          <p:nvPr/>
        </p:nvGraphicFramePr>
        <p:xfrm>
          <a:off x="5150110" y="4134605"/>
          <a:ext cx="1752006" cy="1138200"/>
        </p:xfrm>
        <a:graphic>
          <a:graphicData uri="http://schemas.openxmlformats.org/presentationml/2006/ole">
            <p:oleObj spid="_x0000_s4098" name="Acrobat Document" r:id="rId4" imgW="5728680" imgH="3856320" progId="AcroExch.Document.7">
              <p:embed/>
            </p:oleObj>
          </a:graphicData>
        </a:graphic>
      </p:graphicFrame>
      <p:pic>
        <p:nvPicPr>
          <p:cNvPr id="30853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8137" y="5586484"/>
            <a:ext cx="966716" cy="96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4"/>
          <p:cNvSpPr>
            <a:spLocks noChangeArrowheads="1"/>
          </p:cNvSpPr>
          <p:nvPr/>
        </p:nvSpPr>
        <p:spPr bwMode="auto">
          <a:xfrm rot="5400000">
            <a:off x="5805638" y="5272805"/>
            <a:ext cx="365760" cy="274320"/>
          </a:xfrm>
          <a:prstGeom prst="leftArrow">
            <a:avLst>
              <a:gd name="adj1" fmla="val 50000"/>
              <a:gd name="adj2" fmla="val 43783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>
            <a:spAutoFit/>
          </a:bodyPr>
          <a:lstStyle/>
          <a:p>
            <a:pPr algn="l" eaLnBrk="0" hangingPunct="0">
              <a:spcBef>
                <a:spcPct val="0"/>
              </a:spcBef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4" name="Group 27"/>
          <p:cNvGrpSpPr/>
          <p:nvPr/>
        </p:nvGrpSpPr>
        <p:grpSpPr>
          <a:xfrm>
            <a:off x="4953000" y="2440571"/>
            <a:ext cx="2017073" cy="1372950"/>
            <a:chOff x="2275196" y="1976652"/>
            <a:chExt cx="2017073" cy="1372950"/>
          </a:xfrm>
        </p:grpSpPr>
        <p:graphicFrame>
          <p:nvGraphicFramePr>
            <p:cNvPr id="23" name="Object 91"/>
            <p:cNvGraphicFramePr>
              <a:graphicFrameLocks noChangeAspect="1"/>
            </p:cNvGraphicFramePr>
            <p:nvPr/>
          </p:nvGraphicFramePr>
          <p:xfrm>
            <a:off x="2330119" y="1990702"/>
            <a:ext cx="1962150" cy="1358900"/>
          </p:xfrm>
          <a:graphic>
            <a:graphicData uri="http://schemas.openxmlformats.org/presentationml/2006/ole">
              <p:oleObj spid="_x0000_s4099" name="Acrobat Document" r:id="rId6" imgW="5728680" imgH="3843720" progId="AcroExch.Document.7">
                <p:embed/>
              </p:oleObj>
            </a:graphicData>
          </a:graphic>
        </p:graphicFrame>
        <p:sp useBgFill="1"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2275196" y="1976652"/>
              <a:ext cx="2011362" cy="338137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endParaRPr lang="en-US" sz="16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9" name="AutoShape 4"/>
          <p:cNvSpPr>
            <a:spLocks noChangeArrowheads="1"/>
          </p:cNvSpPr>
          <p:nvPr/>
        </p:nvSpPr>
        <p:spPr bwMode="auto">
          <a:xfrm rot="5400000">
            <a:off x="5789596" y="3813775"/>
            <a:ext cx="365760" cy="274320"/>
          </a:xfrm>
          <a:prstGeom prst="leftArrow">
            <a:avLst>
              <a:gd name="adj1" fmla="val 50000"/>
              <a:gd name="adj2" fmla="val 43783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>
            <a:spAutoFit/>
          </a:bodyPr>
          <a:lstStyle/>
          <a:p>
            <a:pPr algn="l" eaLnBrk="0" hangingPunct="0">
              <a:spcBef>
                <a:spcPct val="0"/>
              </a:spcBef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 rot="5400000">
            <a:off x="5775960" y="2469447"/>
            <a:ext cx="365760" cy="274320"/>
          </a:xfrm>
          <a:prstGeom prst="leftArrow">
            <a:avLst>
              <a:gd name="adj1" fmla="val 50000"/>
              <a:gd name="adj2" fmla="val 43783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>
            <a:spAutoFit/>
          </a:bodyPr>
          <a:lstStyle/>
          <a:p>
            <a:pPr algn="l" eaLnBrk="0" hangingPunct="0">
              <a:spcBef>
                <a:spcPct val="0"/>
              </a:spcBef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43274" y="5869571"/>
            <a:ext cx="771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dirty="0" smtClean="0"/>
              <a:t>Pixels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315200" y="4680236"/>
            <a:ext cx="794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dirty="0" smtClean="0"/>
              <a:t>Edges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7282902" y="2745371"/>
            <a:ext cx="16324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dirty="0" smtClean="0"/>
              <a:t>Object parts</a:t>
            </a:r>
          </a:p>
          <a:p>
            <a:pPr algn="l" eaLnBrk="0" hangingPunct="0">
              <a:spcBef>
                <a:spcPct val="0"/>
              </a:spcBef>
            </a:pPr>
            <a:r>
              <a:rPr lang="en-US" sz="2000" dirty="0" smtClean="0"/>
              <a:t>(combination </a:t>
            </a:r>
          </a:p>
          <a:p>
            <a:pPr algn="l" eaLnBrk="0" hangingPunct="0">
              <a:spcBef>
                <a:spcPct val="0"/>
              </a:spcBef>
            </a:pPr>
            <a:r>
              <a:rPr lang="en-US" sz="2000" dirty="0" smtClean="0"/>
              <a:t>of edges)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73037" y="1450266"/>
            <a:ext cx="1694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dirty="0" smtClean="0"/>
              <a:t>Object models</a:t>
            </a:r>
            <a:endParaRPr lang="en-US" sz="2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4860925" y="611771"/>
            <a:ext cx="2454275" cy="1824038"/>
            <a:chOff x="876300" y="1600200"/>
            <a:chExt cx="2454275" cy="1824038"/>
          </a:xfrm>
        </p:grpSpPr>
        <p:graphicFrame>
          <p:nvGraphicFramePr>
            <p:cNvPr id="21" name="Object 105"/>
            <p:cNvGraphicFramePr>
              <a:graphicFrameLocks noChangeAspect="1"/>
            </p:cNvGraphicFramePr>
            <p:nvPr/>
          </p:nvGraphicFramePr>
          <p:xfrm>
            <a:off x="914400" y="1828800"/>
            <a:ext cx="2305050" cy="1595438"/>
          </p:xfrm>
          <a:graphic>
            <a:graphicData uri="http://schemas.openxmlformats.org/presentationml/2006/ole">
              <p:oleObj spid="_x0000_s4102" name="Acrobat Document" r:id="rId7" imgW="5728680" imgH="3843720" progId="AcroExch.Document.7">
                <p:embed/>
              </p:oleObj>
            </a:graphicData>
          </a:graphic>
        </p:graphicFrame>
        <p:sp useBgFill="1">
          <p:nvSpPr>
            <p:cNvPr id="22" name="TextBox 32"/>
            <p:cNvSpPr txBox="1">
              <a:spLocks noChangeArrowheads="1"/>
            </p:cNvSpPr>
            <p:nvPr/>
          </p:nvSpPr>
          <p:spPr bwMode="auto">
            <a:xfrm>
              <a:off x="876300" y="1600200"/>
              <a:ext cx="2454275" cy="33855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6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features</a:t>
            </a:r>
            <a:endParaRPr lang="en-US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44196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Can now train very complex networks.</a:t>
            </a:r>
          </a:p>
          <a:p>
            <a:endParaRPr lang="en-US" dirty="0" smtClean="0"/>
          </a:p>
          <a:p>
            <a:r>
              <a:rPr lang="en-US" dirty="0" smtClean="0"/>
              <a:t>Can learn increasingly complex features.</a:t>
            </a:r>
          </a:p>
          <a:p>
            <a:endParaRPr lang="en-US" dirty="0" smtClean="0"/>
          </a:p>
          <a:p>
            <a:r>
              <a:rPr lang="en-US" dirty="0" smtClean="0"/>
              <a:t>Both more specific and more general-purpose than hand-engineered features.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0752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Performance gains from large training sets are significant, even for very simple learning algorithms.</a:t>
            </a:r>
          </a:p>
          <a:p>
            <a:pPr lvl="1"/>
            <a:r>
              <a:rPr lang="en-US" dirty="0" smtClean="0"/>
              <a:t>Scalability of the system allows these algorithms to improve “for free” over time.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Unsupervised algorithms promise high-quality features and representations without the need for hand-collected data.</a:t>
            </a:r>
          </a:p>
          <a:p>
            <a:endParaRPr lang="en-US" dirty="0" smtClean="0"/>
          </a:p>
          <a:p>
            <a:r>
              <a:rPr lang="en-US" dirty="0" smtClean="0"/>
              <a:t>GPUs are a major enabling technology.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One reason for difficulty:  small datasets.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2453640"/>
          <a:ext cx="76962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100"/>
                <a:gridCol w="3848100"/>
              </a:tblGrid>
              <a:tr h="3711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Common Dataset Sizes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 (positives per class)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743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Caltech 101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800</a:t>
                      </a:r>
                      <a:endParaRPr lang="en-US" sz="2400" dirty="0"/>
                    </a:p>
                  </a:txBody>
                  <a:tcPr/>
                </a:tc>
              </a:tr>
              <a:tr h="38743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Caltech 256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827</a:t>
                      </a:r>
                      <a:endParaRPr lang="en-US" sz="2400" dirty="0"/>
                    </a:p>
                  </a:txBody>
                  <a:tcPr/>
                </a:tc>
              </a:tr>
              <a:tr h="38743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PASCAL</a:t>
                      </a:r>
                      <a:r>
                        <a:rPr lang="en-US" sz="2400" baseline="0" dirty="0" smtClean="0"/>
                        <a:t> 2008 (Car)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840</a:t>
                      </a:r>
                    </a:p>
                  </a:txBody>
                  <a:tcPr/>
                </a:tc>
              </a:tr>
              <a:tr h="38743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PASCAL</a:t>
                      </a:r>
                      <a:r>
                        <a:rPr lang="en-US" sz="2400" baseline="0" dirty="0" smtClean="0"/>
                        <a:t> 2008 (Person)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4168</a:t>
                      </a:r>
                      <a:endParaRPr lang="en-US" sz="2400" dirty="0"/>
                    </a:p>
                  </a:txBody>
                  <a:tcPr/>
                </a:tc>
              </a:tr>
              <a:tr h="38743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LabelMe</a:t>
                      </a:r>
                      <a:r>
                        <a:rPr lang="en-US" sz="2400" dirty="0" smtClean="0"/>
                        <a:t> (Pedestrian)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25330</a:t>
                      </a:r>
                      <a:endParaRPr lang="en-US" sz="2400" dirty="0"/>
                    </a:p>
                  </a:txBody>
                  <a:tcPr/>
                </a:tc>
              </a:tr>
              <a:tr h="38743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NORB </a:t>
                      </a:r>
                      <a:r>
                        <a:rPr lang="en-US" sz="2000" dirty="0" smtClean="0"/>
                        <a:t>(</a:t>
                      </a:r>
                      <a:r>
                        <a:rPr lang="en-US" sz="2000" i="1" dirty="0" smtClean="0"/>
                        <a:t>Synthetic</a:t>
                      </a:r>
                      <a:r>
                        <a:rPr lang="en-US" sz="20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38880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1981200"/>
          </a:xfrm>
        </p:spPr>
        <p:txBody>
          <a:bodyPr/>
          <a:lstStyle/>
          <a:p>
            <a:r>
              <a:rPr lang="en-US" dirty="0" smtClean="0"/>
              <a:t>But the world is complex.  </a:t>
            </a:r>
          </a:p>
          <a:p>
            <a:pPr lvl="1"/>
            <a:r>
              <a:rPr lang="en-US" dirty="0" smtClean="0"/>
              <a:t>Hard to get extremely high accuracy on real images if we haven’t seen enough examples.</a:t>
            </a:r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066800" y="2599494"/>
          <a:ext cx="6781800" cy="3777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87739" y="6182256"/>
            <a:ext cx="1898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Training Set Size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547362" y="4157928"/>
            <a:ext cx="638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AUC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84237"/>
            <a:ext cx="41148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Small datasets:</a:t>
            </a:r>
          </a:p>
          <a:p>
            <a:pPr lvl="1"/>
            <a:r>
              <a:rPr lang="en-US" dirty="0" smtClean="0"/>
              <a:t>Clever features</a:t>
            </a:r>
          </a:p>
          <a:p>
            <a:pPr lvl="2"/>
            <a:r>
              <a:rPr lang="en-US" dirty="0" smtClean="0"/>
              <a:t>Carefully design to be robust to lighting, distortion, etc.</a:t>
            </a:r>
          </a:p>
          <a:p>
            <a:pPr lvl="1"/>
            <a:r>
              <a:rPr lang="en-US" dirty="0" smtClean="0"/>
              <a:t>Clever models</a:t>
            </a:r>
          </a:p>
          <a:p>
            <a:pPr lvl="2"/>
            <a:r>
              <a:rPr lang="en-US" dirty="0" smtClean="0"/>
              <a:t>Try to use knowledge of object structure.</a:t>
            </a:r>
          </a:p>
          <a:p>
            <a:pPr lvl="1"/>
            <a:r>
              <a:rPr lang="en-US" dirty="0" smtClean="0"/>
              <a:t>Some machine learning on top.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48200" y="884237"/>
            <a:ext cx="4038600" cy="551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datasets: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Simple features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Favor speed over invariance and expressive power.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Simple model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Generic;  little human knowledge.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Rely on machine learning to solve everything else.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057400" y="3429000"/>
            <a:ext cx="487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743200"/>
            <a:ext cx="7772400" cy="1362075"/>
          </a:xfrm>
        </p:spPr>
        <p:txBody>
          <a:bodyPr/>
          <a:lstStyle/>
          <a:p>
            <a:r>
              <a:rPr lang="en-US" dirty="0" smtClean="0"/>
              <a:t>Supervised Learning</a:t>
            </a:r>
            <a:br>
              <a:rPr lang="en-US" dirty="0" smtClean="0"/>
            </a:br>
            <a:r>
              <a:rPr lang="en-US" sz="3200" dirty="0" smtClean="0"/>
              <a:t>from synthetic data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Learning Pipeline</a:t>
            </a:r>
            <a:endParaRPr lang="en-US" dirty="0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838200" y="3429001"/>
            <a:ext cx="1451520" cy="1086308"/>
          </a:xfrm>
          <a:prstGeom prst="roundRect">
            <a:avLst>
              <a:gd name="adj" fmla="val 231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1615" tIns="40807" rIns="81615" bIns="40807" anchor="ctr" anchorCtr="1"/>
          <a:lstStyle/>
          <a:p>
            <a:pPr algn="ctr" defTabSz="407399" eaLnBrk="1">
              <a:lnSpc>
                <a:spcPct val="93000"/>
              </a:lnSpc>
              <a:buClr>
                <a:srgbClr val="000000"/>
              </a:buClr>
              <a:buSzPct val="45000"/>
              <a:tabLst>
                <a:tab pos="656446" algn="l"/>
                <a:tab pos="1312888" algn="l"/>
              </a:tabLst>
            </a:pPr>
            <a:r>
              <a:rPr lang="en-GB" sz="2200" dirty="0" smtClean="0">
                <a:solidFill>
                  <a:srgbClr val="000000"/>
                </a:solidFill>
                <a:latin typeface="Arial" charset="0"/>
              </a:rPr>
              <a:t>Image</a:t>
            </a:r>
          </a:p>
          <a:p>
            <a:pPr algn="ctr" defTabSz="407399" eaLnBrk="1">
              <a:lnSpc>
                <a:spcPct val="93000"/>
              </a:lnSpc>
              <a:buClr>
                <a:srgbClr val="000000"/>
              </a:buClr>
              <a:buSzPct val="45000"/>
              <a:tabLst>
                <a:tab pos="656446" algn="l"/>
                <a:tab pos="1312888" algn="l"/>
              </a:tabLst>
            </a:pPr>
            <a:r>
              <a:rPr lang="en-GB" sz="2200" dirty="0" smtClean="0">
                <a:solidFill>
                  <a:srgbClr val="000000"/>
                </a:solidFill>
                <a:latin typeface="Arial" charset="0"/>
              </a:rPr>
              <a:t>Data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6322169" y="3565380"/>
            <a:ext cx="1658880" cy="829527"/>
          </a:xfrm>
          <a:prstGeom prst="roundRect">
            <a:avLst>
              <a:gd name="adj" fmla="val 171"/>
            </a:avLst>
          </a:prstGeom>
          <a:solidFill>
            <a:srgbClr val="E6E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1615" tIns="40807" rIns="81615" bIns="40807" anchor="ctr" anchorCtr="1"/>
          <a:lstStyle/>
          <a:p>
            <a:pPr algn="ctr" defTabSz="407399" eaLnBrk="1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45000"/>
              <a:tabLst>
                <a:tab pos="656446" algn="l"/>
                <a:tab pos="1312888" algn="l"/>
              </a:tabLst>
            </a:pPr>
            <a:r>
              <a:rPr lang="en-GB" sz="2200" dirty="0" smtClean="0">
                <a:solidFill>
                  <a:srgbClr val="000000"/>
                </a:solidFill>
                <a:latin typeface="Arial" charset="0"/>
              </a:rPr>
              <a:t>Learning</a:t>
            </a:r>
          </a:p>
          <a:p>
            <a:pPr algn="ctr" defTabSz="407399" eaLnBrk="1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45000"/>
              <a:tabLst>
                <a:tab pos="656446" algn="l"/>
                <a:tab pos="1312888" algn="l"/>
              </a:tabLst>
            </a:pPr>
            <a:r>
              <a:rPr lang="en-GB" sz="2200" dirty="0" smtClean="0">
                <a:solidFill>
                  <a:srgbClr val="000000"/>
                </a:solidFill>
                <a:latin typeface="Arial" charset="0"/>
              </a:rPr>
              <a:t>Algorithm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3572028" y="3567473"/>
            <a:ext cx="1625521" cy="829527"/>
          </a:xfrm>
          <a:prstGeom prst="roundRect">
            <a:avLst>
              <a:gd name="adj" fmla="val 171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1615" tIns="40807" rIns="81615" bIns="40807" anchor="ctr" anchorCtr="1"/>
          <a:lstStyle/>
          <a:p>
            <a:pPr algn="ctr" defTabSz="407399" eaLnBrk="1">
              <a:lnSpc>
                <a:spcPct val="93000"/>
              </a:lnSpc>
              <a:buClr>
                <a:srgbClr val="000000"/>
              </a:buClr>
              <a:buSzPct val="45000"/>
              <a:tabLst>
                <a:tab pos="656446" algn="l"/>
                <a:tab pos="1312888" algn="l"/>
              </a:tabLst>
            </a:pPr>
            <a:r>
              <a:rPr lang="en-GB" sz="2200" dirty="0" smtClean="0">
                <a:solidFill>
                  <a:srgbClr val="000000"/>
                </a:solidFill>
                <a:latin typeface="Arial" charset="0"/>
              </a:rPr>
              <a:t>Low-level features</a:t>
            </a:r>
          </a:p>
        </p:txBody>
      </p:sp>
      <p:cxnSp>
        <p:nvCxnSpPr>
          <p:cNvPr id="12" name="AutoShape 26"/>
          <p:cNvCxnSpPr>
            <a:cxnSpLocks noChangeShapeType="1"/>
            <a:stCxn id="9" idx="3"/>
            <a:endCxn id="11" idx="1"/>
          </p:cNvCxnSpPr>
          <p:nvPr/>
        </p:nvCxnSpPr>
        <p:spPr bwMode="auto">
          <a:xfrm>
            <a:off x="2289720" y="3972155"/>
            <a:ext cx="1282308" cy="10082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ffectLst/>
        </p:spPr>
      </p:cxnSp>
      <p:cxnSp>
        <p:nvCxnSpPr>
          <p:cNvPr id="13" name="AutoShape 26"/>
          <p:cNvCxnSpPr>
            <a:cxnSpLocks noChangeShapeType="1"/>
            <a:stCxn id="11" idx="3"/>
            <a:endCxn id="10" idx="1"/>
          </p:cNvCxnSpPr>
          <p:nvPr/>
        </p:nvCxnSpPr>
        <p:spPr bwMode="auto">
          <a:xfrm flipV="1">
            <a:off x="5197549" y="3980144"/>
            <a:ext cx="1124620" cy="209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685800" y="3276600"/>
            <a:ext cx="1708298" cy="1371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1112837"/>
          </a:xfrm>
        </p:spPr>
        <p:txBody>
          <a:bodyPr>
            <a:normAutofit/>
          </a:bodyPr>
          <a:lstStyle/>
          <a:p>
            <a:r>
              <a:rPr lang="en-US" dirty="0" smtClean="0"/>
              <a:t>Need to scale up each part of the learning process to really large datasets.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151438"/>
          </a:xfrm>
        </p:spPr>
        <p:txBody>
          <a:bodyPr>
            <a:normAutofit/>
          </a:bodyPr>
          <a:lstStyle/>
          <a:p>
            <a:r>
              <a:rPr lang="en-US" dirty="0" smtClean="0"/>
              <a:t>Not enough labeled data for algorithms to learn all the knowledge they need.</a:t>
            </a:r>
          </a:p>
          <a:p>
            <a:pPr lvl="1"/>
            <a:r>
              <a:rPr lang="en-US" dirty="0" smtClean="0"/>
              <a:t>Lighting variation</a:t>
            </a:r>
          </a:p>
          <a:p>
            <a:pPr lvl="1"/>
            <a:r>
              <a:rPr lang="en-US" dirty="0" smtClean="0"/>
              <a:t>Object pose variation</a:t>
            </a:r>
          </a:p>
          <a:p>
            <a:pPr lvl="1"/>
            <a:r>
              <a:rPr lang="en-US" dirty="0" smtClean="0"/>
              <a:t>Intra-class variation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Synthesize positive examples to include this knowledge. </a:t>
            </a:r>
          </a:p>
          <a:p>
            <a:pPr lvl="1"/>
            <a:r>
              <a:rPr lang="en-US" dirty="0" smtClean="0"/>
              <a:t>Much easier than building this knowledge into the algorithms.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99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Collect images of object on a green-screen turntable.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 t="7544" b="3772"/>
          <a:stretch>
            <a:fillRect/>
          </a:stretch>
        </p:blipFill>
        <p:spPr bwMode="auto">
          <a:xfrm>
            <a:off x="1789387" y="4657550"/>
            <a:ext cx="2630213" cy="18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 t="6000" b="4000"/>
          <a:stretch>
            <a:fillRect/>
          </a:stretch>
        </p:blipFill>
        <p:spPr bwMode="auto">
          <a:xfrm>
            <a:off x="5029200" y="2362200"/>
            <a:ext cx="2607733" cy="176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4" cstate="print"/>
          <a:srcRect t="7544" b="3772"/>
          <a:stretch>
            <a:fillRect/>
          </a:stretch>
        </p:blipFill>
        <p:spPr bwMode="auto">
          <a:xfrm>
            <a:off x="838200" y="2362200"/>
            <a:ext cx="2630213" cy="18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981200"/>
            <a:ext cx="206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Green Screen image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70387" y="4267200"/>
            <a:ext cx="1917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Segmented Object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2185" y="1981200"/>
            <a:ext cx="221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Synthetic Background</a:t>
            </a:r>
            <a:endParaRPr lang="en-US" dirty="0"/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5" cstate="print"/>
          <a:srcRect t="8000" b="4000"/>
          <a:stretch>
            <a:fillRect/>
          </a:stretch>
        </p:blipFill>
        <p:spPr bwMode="auto">
          <a:xfrm>
            <a:off x="5729154" y="4716780"/>
            <a:ext cx="2667000" cy="176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48154" y="4278868"/>
            <a:ext cx="341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Photometric/Geometric Distortion</a:t>
            </a:r>
            <a:endParaRPr lang="en-US" dirty="0"/>
          </a:p>
        </p:txBody>
      </p:sp>
      <p:sp>
        <p:nvSpPr>
          <p:cNvPr id="14" name="Bent Arrow 13"/>
          <p:cNvSpPr/>
          <p:nvPr/>
        </p:nvSpPr>
        <p:spPr>
          <a:xfrm>
            <a:off x="4191000" y="3657600"/>
            <a:ext cx="685800" cy="762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 flipV="1">
            <a:off x="798787" y="4343400"/>
            <a:ext cx="838200" cy="762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5400000">
            <a:off x="7696200" y="3429000"/>
            <a:ext cx="762000" cy="762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DAM20COATES@SZVLVDNFUVWYY577" val="356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1682</TotalTime>
  <Words>894</Words>
  <Application>Microsoft Office PowerPoint</Application>
  <PresentationFormat>On-screen Show (4:3)</PresentationFormat>
  <Paragraphs>244</Paragraphs>
  <Slides>29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1_Office Theme</vt:lpstr>
      <vt:lpstr>Acrobat Document</vt:lpstr>
      <vt:lpstr>Scalable Learning in Computer Vision</vt:lpstr>
      <vt:lpstr>Computer Vision is Hard</vt:lpstr>
      <vt:lpstr>Introduction</vt:lpstr>
      <vt:lpstr>Introduction</vt:lpstr>
      <vt:lpstr>Introduction</vt:lpstr>
      <vt:lpstr>Supervised Learning from synthetic data</vt:lpstr>
      <vt:lpstr>The Learning Pipeline</vt:lpstr>
      <vt:lpstr>Synthetic Data</vt:lpstr>
      <vt:lpstr>Synthetic Data</vt:lpstr>
      <vt:lpstr>Synthetic Data:  Example</vt:lpstr>
      <vt:lpstr>The Learning Pipeline</vt:lpstr>
      <vt:lpstr>Features on CPUs vs. GPUs</vt:lpstr>
      <vt:lpstr>Features on GPUs</vt:lpstr>
      <vt:lpstr>The Learning Pipeline</vt:lpstr>
      <vt:lpstr>Distributed Training</vt:lpstr>
      <vt:lpstr>Distributed Training</vt:lpstr>
      <vt:lpstr>The Learning Pipeline</vt:lpstr>
      <vt:lpstr>Size Matters</vt:lpstr>
      <vt:lpstr>UNSUPERVISED FEATURE LEARNING</vt:lpstr>
      <vt:lpstr>Traditional supervised learning</vt:lpstr>
      <vt:lpstr>Self-taught learning</vt:lpstr>
      <vt:lpstr>Learning representations</vt:lpstr>
      <vt:lpstr>Computer vision features</vt:lpstr>
      <vt:lpstr>Unsupervised feature learning</vt:lpstr>
      <vt:lpstr>Unsupervised feature learning</vt:lpstr>
      <vt:lpstr>Learning Large RBMs on GPUs</vt:lpstr>
      <vt:lpstr>Learning features</vt:lpstr>
      <vt:lpstr>Conclusion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Scalable Learning in Computer Vision</dc:title>
  <dc:creator/>
  <cp:lastModifiedBy>Adam Coates</cp:lastModifiedBy>
  <cp:revision>407</cp:revision>
  <dcterms:created xsi:type="dcterms:W3CDTF">2006-08-16T00:00:00Z</dcterms:created>
  <dcterms:modified xsi:type="dcterms:W3CDTF">2009-12-21T20:03:16Z</dcterms:modified>
</cp:coreProperties>
</file>