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5" r:id="rId2"/>
    <p:sldId id="348" r:id="rId3"/>
    <p:sldId id="369" r:id="rId4"/>
    <p:sldId id="374" r:id="rId5"/>
    <p:sldId id="457" r:id="rId6"/>
    <p:sldId id="458" r:id="rId7"/>
    <p:sldId id="454" r:id="rId8"/>
    <p:sldId id="455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277" r:id="rId17"/>
    <p:sldId id="278" r:id="rId18"/>
    <p:sldId id="460" r:id="rId19"/>
    <p:sldId id="500" r:id="rId20"/>
    <p:sldId id="501" r:id="rId21"/>
    <p:sldId id="502" r:id="rId22"/>
    <p:sldId id="503" r:id="rId23"/>
    <p:sldId id="504" r:id="rId24"/>
    <p:sldId id="461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331" r:id="rId34"/>
    <p:sldId id="468" r:id="rId35"/>
    <p:sldId id="462" r:id="rId36"/>
    <p:sldId id="470" r:id="rId37"/>
    <p:sldId id="471" r:id="rId38"/>
    <p:sldId id="474" r:id="rId39"/>
    <p:sldId id="463" r:id="rId40"/>
    <p:sldId id="464" r:id="rId41"/>
    <p:sldId id="465" r:id="rId42"/>
    <p:sldId id="445" r:id="rId43"/>
    <p:sldId id="447" r:id="rId44"/>
    <p:sldId id="475" r:id="rId45"/>
    <p:sldId id="449" r:id="rId46"/>
    <p:sldId id="450" r:id="rId47"/>
    <p:sldId id="448" r:id="rId48"/>
    <p:sldId id="476" r:id="rId49"/>
    <p:sldId id="452" r:id="rId50"/>
    <p:sldId id="417" r:id="rId51"/>
    <p:sldId id="453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FF00"/>
    <a:srgbClr val="00FFFF"/>
    <a:srgbClr val="FF00FF"/>
    <a:srgbClr val="8FFF70"/>
    <a:srgbClr val="800000"/>
    <a:srgbClr val="0000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1214" autoAdjust="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25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25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25.wmf"/><Relationship Id="rId4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13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25.wmf"/><Relationship Id="rId1" Type="http://schemas.openxmlformats.org/officeDocument/2006/relationships/image" Target="../media/image137.wmf"/><Relationship Id="rId4" Type="http://schemas.openxmlformats.org/officeDocument/2006/relationships/image" Target="../media/image13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25.wmf"/><Relationship Id="rId1" Type="http://schemas.openxmlformats.org/officeDocument/2006/relationships/image" Target="../media/image143.wmf"/><Relationship Id="rId4" Type="http://schemas.openxmlformats.org/officeDocument/2006/relationships/image" Target="../media/image1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25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49.wmf"/><Relationship Id="rId2" Type="http://schemas.openxmlformats.org/officeDocument/2006/relationships/image" Target="../media/image50.wmf"/><Relationship Id="rId1" Type="http://schemas.openxmlformats.org/officeDocument/2006/relationships/image" Target="../media/image25.wmf"/><Relationship Id="rId6" Type="http://schemas.openxmlformats.org/officeDocument/2006/relationships/image" Target="../media/image54.wmf"/><Relationship Id="rId11" Type="http://schemas.openxmlformats.org/officeDocument/2006/relationships/image" Target="../media/image48.wmf"/><Relationship Id="rId5" Type="http://schemas.openxmlformats.org/officeDocument/2006/relationships/image" Target="../media/image53.wmf"/><Relationship Id="rId10" Type="http://schemas.openxmlformats.org/officeDocument/2006/relationships/image" Target="../media/image47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7.wmf"/><Relationship Id="rId1" Type="http://schemas.openxmlformats.org/officeDocument/2006/relationships/image" Target="../media/image25.wmf"/><Relationship Id="rId6" Type="http://schemas.openxmlformats.org/officeDocument/2006/relationships/image" Target="../media/image53.wmf"/><Relationship Id="rId11" Type="http://schemas.openxmlformats.org/officeDocument/2006/relationships/image" Target="../media/image56.wmf"/><Relationship Id="rId5" Type="http://schemas.openxmlformats.org/officeDocument/2006/relationships/image" Target="../media/image52.wmf"/><Relationship Id="rId10" Type="http://schemas.openxmlformats.org/officeDocument/2006/relationships/image" Target="../media/image51.wmf"/><Relationship Id="rId4" Type="http://schemas.openxmlformats.org/officeDocument/2006/relationships/image" Target="../media/image49.wmf"/><Relationship Id="rId9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65.wmf"/><Relationship Id="rId3" Type="http://schemas.openxmlformats.org/officeDocument/2006/relationships/image" Target="../media/image61.wmf"/><Relationship Id="rId7" Type="http://schemas.openxmlformats.org/officeDocument/2006/relationships/image" Target="../media/image48.wmf"/><Relationship Id="rId12" Type="http://schemas.openxmlformats.org/officeDocument/2006/relationships/image" Target="../media/image64.wmf"/><Relationship Id="rId2" Type="http://schemas.openxmlformats.org/officeDocument/2006/relationships/image" Target="../media/image60.wmf"/><Relationship Id="rId1" Type="http://schemas.openxmlformats.org/officeDocument/2006/relationships/image" Target="../media/image25.wmf"/><Relationship Id="rId6" Type="http://schemas.openxmlformats.org/officeDocument/2006/relationships/image" Target="../media/image47.wmf"/><Relationship Id="rId11" Type="http://schemas.openxmlformats.org/officeDocument/2006/relationships/image" Target="../media/image54.wmf"/><Relationship Id="rId5" Type="http://schemas.openxmlformats.org/officeDocument/2006/relationships/image" Target="../media/image63.wmf"/><Relationship Id="rId10" Type="http://schemas.openxmlformats.org/officeDocument/2006/relationships/image" Target="../media/image53.wmf"/><Relationship Id="rId4" Type="http://schemas.openxmlformats.org/officeDocument/2006/relationships/image" Target="../media/image62.wmf"/><Relationship Id="rId9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D56CC-7144-42DA-AE92-C8DA8EDA47A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A65DB-9015-4E44-9002-D78A229A1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E219-455F-470B-9EE4-BBD0B7280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65DB-9015-4E44-9002-D78A229A1BF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65DB-9015-4E44-9002-D78A229A1BF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65DB-9015-4E44-9002-D78A229A1BF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65DB-9015-4E44-9002-D78A229A1BF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65DB-9015-4E44-9002-D78A229A1BF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4D-6952-4541-8A80-1FDADA5224C5}" type="datetime1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969F-8975-4E45-82BE-B19A82D772A9}" type="datetime1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6B9B-E5CB-4345-BAB1-E918E28470BA}" type="datetime1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7AF-05DD-4331-8554-E6B978D5E132}" type="datetime1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91AB-0DF8-49A0-9D53-CD344B051F16}" type="datetime1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32F0-336B-4360-950F-A6A867921FD1}" type="datetime1">
              <a:rPr lang="en-US" smtClean="0"/>
              <a:pPr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0439-C783-4D09-9153-93BE671650E2}" type="datetime1">
              <a:rPr lang="en-US" smtClean="0"/>
              <a:pPr/>
              <a:t>9/6/2010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3C5C-3130-4088-ADF9-74EB42D03B7A}" type="datetime1">
              <a:rPr lang="en-US" smtClean="0"/>
              <a:pPr/>
              <a:t>9/6/2010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2668-DA74-4AE0-BCAD-A07DC9C138CC}" type="datetime1">
              <a:rPr lang="en-US" smtClean="0"/>
              <a:pPr/>
              <a:t>9/6/2010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F29F-B17A-4694-A26E-018D0ACF942C}" type="datetime1">
              <a:rPr lang="en-US" smtClean="0"/>
              <a:pPr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1C40-397F-4705-A1CD-FD23303B60C9}" type="datetime1">
              <a:rPr lang="en-US" smtClean="0"/>
              <a:pPr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3F977-A2A2-458C-801A-22894CB3B022}" type="datetime1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3CA0-32E3-4CDE-8D18-1C80C234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18" Type="http://schemas.openxmlformats.org/officeDocument/2006/relationships/image" Target="../media/image4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jpe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7.png"/><Relationship Id="rId5" Type="http://schemas.openxmlformats.org/officeDocument/2006/relationships/image" Target="../media/image32.jpe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36.jpeg"/><Relationship Id="rId19" Type="http://schemas.openxmlformats.org/officeDocument/2006/relationships/oleObject" Target="../embeddings/oleObject6.bin"/><Relationship Id="rId4" Type="http://schemas.openxmlformats.org/officeDocument/2006/relationships/image" Target="../media/image31.jpe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52.bin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5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oleObject" Target="../embeddings/oleObject56.bin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71.png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70.jpeg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oleObject" Target="../embeddings/oleObject60.bin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png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oleObject" Target="../embeddings/oleObject64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8.bin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png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72.bin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oleObject" Target="../embeddings/oleObject7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oleObject" Target="../embeddings/oleObject85.bin"/><Relationship Id="rId18" Type="http://schemas.openxmlformats.org/officeDocument/2006/relationships/oleObject" Target="../embeddings/oleObject90.bin"/><Relationship Id="rId3" Type="http://schemas.openxmlformats.org/officeDocument/2006/relationships/oleObject" Target="../embeddings/oleObject75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79.bin"/><Relationship Id="rId12" Type="http://schemas.openxmlformats.org/officeDocument/2006/relationships/oleObject" Target="../embeddings/oleObject84.bin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8.bin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7.bin"/><Relationship Id="rId10" Type="http://schemas.openxmlformats.org/officeDocument/2006/relationships/oleObject" Target="../embeddings/oleObject82.bin"/><Relationship Id="rId19" Type="http://schemas.openxmlformats.org/officeDocument/2006/relationships/oleObject" Target="../embeddings/oleObject91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9.bin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8.bin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97.bin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6.bin"/><Relationship Id="rId9" Type="http://schemas.openxmlformats.org/officeDocument/2006/relationships/oleObject" Target="../embeddings/oleObject10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11" Type="http://schemas.openxmlformats.org/officeDocument/2006/relationships/image" Target="../media/image105.png"/><Relationship Id="rId5" Type="http://schemas.openxmlformats.org/officeDocument/2006/relationships/image" Target="../media/image99.jpe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image" Target="../media/image114.png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3.png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34.png"/><Relationship Id="rId9" Type="http://schemas.openxmlformats.org/officeDocument/2006/relationships/image" Target="../media/image1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6.png"/><Relationship Id="rId3" Type="http://schemas.openxmlformats.org/officeDocument/2006/relationships/image" Target="../media/image134.png"/><Relationship Id="rId7" Type="http://schemas.openxmlformats.org/officeDocument/2006/relationships/image" Target="../media/image135.png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42.png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41.png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140.png"/><Relationship Id="rId14" Type="http://schemas.openxmlformats.org/officeDocument/2006/relationships/oleObject" Target="../embeddings/oleObject11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oleObject" Target="../embeddings/oleObject125.bin"/><Relationship Id="rId3" Type="http://schemas.openxmlformats.org/officeDocument/2006/relationships/image" Target="../media/image136.png"/><Relationship Id="rId7" Type="http://schemas.openxmlformats.org/officeDocument/2006/relationships/image" Target="../media/image134.png"/><Relationship Id="rId12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3.png"/><Relationship Id="rId11" Type="http://schemas.openxmlformats.org/officeDocument/2006/relationships/oleObject" Target="../embeddings/oleObject123.bin"/><Relationship Id="rId5" Type="http://schemas.openxmlformats.org/officeDocument/2006/relationships/image" Target="../media/image135.png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oleObject" Target="../embeddings/oleObject12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13" Type="http://schemas.openxmlformats.org/officeDocument/2006/relationships/image" Target="../media/image160.emf"/><Relationship Id="rId18" Type="http://schemas.openxmlformats.org/officeDocument/2006/relationships/image" Target="../media/image163.emf"/><Relationship Id="rId3" Type="http://schemas.openxmlformats.org/officeDocument/2006/relationships/image" Target="../media/image152.emf"/><Relationship Id="rId7" Type="http://schemas.openxmlformats.org/officeDocument/2006/relationships/image" Target="../media/image156.png"/><Relationship Id="rId12" Type="http://schemas.openxmlformats.org/officeDocument/2006/relationships/image" Target="../media/image159.jpeg"/><Relationship Id="rId17" Type="http://schemas.openxmlformats.org/officeDocument/2006/relationships/image" Target="../media/image16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jpeg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55.png"/><Relationship Id="rId11" Type="http://schemas.openxmlformats.org/officeDocument/2006/relationships/image" Target="../media/image158.png"/><Relationship Id="rId5" Type="http://schemas.openxmlformats.org/officeDocument/2006/relationships/image" Target="../media/image154.png"/><Relationship Id="rId15" Type="http://schemas.openxmlformats.org/officeDocument/2006/relationships/image" Target="../media/image161.emf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164.jpeg"/><Relationship Id="rId4" Type="http://schemas.openxmlformats.org/officeDocument/2006/relationships/image" Target="../media/image153.png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jpe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emf"/><Relationship Id="rId11" Type="http://schemas.openxmlformats.org/officeDocument/2006/relationships/image" Target="../media/image170.png"/><Relationship Id="rId5" Type="http://schemas.openxmlformats.org/officeDocument/2006/relationships/image" Target="../media/image164.jpeg"/><Relationship Id="rId10" Type="http://schemas.openxmlformats.org/officeDocument/2006/relationships/image" Target="../media/image169.png"/><Relationship Id="rId4" Type="http://schemas.openxmlformats.org/officeDocument/2006/relationships/image" Target="../media/image163.emf"/><Relationship Id="rId9" Type="http://schemas.openxmlformats.org/officeDocument/2006/relationships/image" Target="../media/image1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17.png"/><Relationship Id="rId4" Type="http://schemas.openxmlformats.org/officeDocument/2006/relationships/image" Target="../media/image1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81.jpe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jpeg"/><Relationship Id="rId5" Type="http://schemas.openxmlformats.org/officeDocument/2006/relationships/image" Target="../media/image179.jpeg"/><Relationship Id="rId4" Type="http://schemas.openxmlformats.org/officeDocument/2006/relationships/image" Target="../media/image1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jpeg"/><Relationship Id="rId7" Type="http://schemas.openxmlformats.org/officeDocument/2006/relationships/image" Target="../media/image187.jpeg"/><Relationship Id="rId12" Type="http://schemas.openxmlformats.org/officeDocument/2006/relationships/image" Target="../media/image192.png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jpe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jpeg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jpeg"/><Relationship Id="rId11" Type="http://schemas.openxmlformats.org/officeDocument/2006/relationships/image" Target="../media/image197.png"/><Relationship Id="rId5" Type="http://schemas.openxmlformats.org/officeDocument/2006/relationships/image" Target="../media/image10.jpeg"/><Relationship Id="rId10" Type="http://schemas.openxmlformats.org/officeDocument/2006/relationships/image" Target="../media/image196.jpeg"/><Relationship Id="rId4" Type="http://schemas.openxmlformats.org/officeDocument/2006/relationships/image" Target="../media/image9.jpeg"/><Relationship Id="rId9" Type="http://schemas.openxmlformats.org/officeDocument/2006/relationships/image" Target="../media/image19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6553200" cy="1752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Modeling Mutual Context of Object and Human Pose in Human-Object Interaction Activities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705600" cy="9906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Bangpeng Yao  and  Li Fei-Fei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Computer Science Department, Stanford University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logo_l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246106"/>
            <a:ext cx="1493963" cy="973094"/>
          </a:xfrm>
          <a:prstGeom prst="rect">
            <a:avLst/>
          </a:prstGeom>
        </p:spPr>
      </p:pic>
      <p:pic>
        <p:nvPicPr>
          <p:cNvPr id="7" name="Picture 6" descr="logo_Stanfor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8023" y="381000"/>
            <a:ext cx="698777" cy="10668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19200" y="3733800"/>
            <a:ext cx="6705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{bangpeng,feifeili}@cs.stanford.edu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4196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1575" y="4424110"/>
            <a:ext cx="1749425" cy="190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901952"/>
            <a:ext cx="1989106" cy="3276600"/>
          </a:xfrm>
          <a:prstGeom prst="rect">
            <a:avLst/>
          </a:prstGeom>
        </p:spPr>
      </p:pic>
      <p:sp>
        <p:nvSpPr>
          <p:cNvPr id="21" name="Rectangle 20"/>
          <p:cNvSpPr>
            <a:spLocks/>
          </p:cNvSpPr>
          <p:nvPr/>
        </p:nvSpPr>
        <p:spPr>
          <a:xfrm>
            <a:off x="762000" y="609600"/>
            <a:ext cx="4191000" cy="533400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obj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901952"/>
            <a:ext cx="1981200" cy="326357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257800" y="1828800"/>
            <a:ext cx="2133600" cy="3429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609600" y="6096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 pose estimation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&amp; Object detection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" name="Group 46"/>
          <p:cNvGrpSpPr>
            <a:grpSpLocks noChangeAspect="1"/>
          </p:cNvGrpSpPr>
          <p:nvPr/>
        </p:nvGrpSpPr>
        <p:grpSpPr>
          <a:xfrm>
            <a:off x="1828800" y="2057400"/>
            <a:ext cx="1853408" cy="3108960"/>
            <a:chOff x="5515517" y="4482687"/>
            <a:chExt cx="1098057" cy="1841913"/>
          </a:xfrm>
        </p:grpSpPr>
        <p:sp>
          <p:nvSpPr>
            <p:cNvPr id="37" name="Rounded Rectangle 36"/>
            <p:cNvSpPr/>
            <p:nvPr/>
          </p:nvSpPr>
          <p:spPr>
            <a:xfrm>
              <a:off x="5979613" y="4482687"/>
              <a:ext cx="233916" cy="327483"/>
            </a:xfrm>
            <a:prstGeom prst="roundRect">
              <a:avLst/>
            </a:prstGeom>
            <a:noFill/>
            <a:ln w="317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073180" y="4716603"/>
              <a:ext cx="374266" cy="561399"/>
            </a:xfrm>
            <a:prstGeom prst="roundRect">
              <a:avLst/>
            </a:prstGeom>
            <a:noFill/>
            <a:ln w="317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ed Rectangle 38"/>
            <p:cNvSpPr/>
            <p:nvPr/>
          </p:nvSpPr>
          <p:spPr>
            <a:xfrm rot="19957910">
              <a:off x="6317459" y="4705250"/>
              <a:ext cx="140024" cy="282715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39"/>
            <p:cNvSpPr/>
            <p:nvPr/>
          </p:nvSpPr>
          <p:spPr>
            <a:xfrm rot="19957910">
              <a:off x="6467427" y="4918832"/>
              <a:ext cx="146147" cy="330502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 rot="4440663">
              <a:off x="5950313" y="4906613"/>
              <a:ext cx="140024" cy="282715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 rot="6101825">
              <a:off x="5651245" y="4781886"/>
              <a:ext cx="146147" cy="417604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 rot="789981">
              <a:off x="6305126" y="5275744"/>
              <a:ext cx="283977" cy="428392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 rot="1970179">
              <a:off x="5887994" y="5289254"/>
              <a:ext cx="242244" cy="428392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 rot="21249300">
              <a:off x="6290075" y="5668854"/>
              <a:ext cx="211823" cy="595308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930615" y="5729292"/>
              <a:ext cx="211823" cy="595308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52400" y="1905000"/>
            <a:ext cx="167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Human pose estimation is challenging.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00200" y="5181600"/>
            <a:ext cx="3200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Felzenszwalb &amp; Huttenlocher, 2005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Ren et al, 2005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Ramanan, 2006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Ferrari et al, 2008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Yang &amp; Mori, 2008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Andriluka et al, 2009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Eichner &amp; Ferrari,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>
            <a:spLocks/>
          </p:cNvSpPr>
          <p:nvPr/>
        </p:nvSpPr>
        <p:spPr>
          <a:xfrm>
            <a:off x="762000" y="609600"/>
            <a:ext cx="4191000" cy="533400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obj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0952" y="1905000"/>
            <a:ext cx="1981200" cy="3263576"/>
          </a:xfrm>
          <a:prstGeom prst="rect">
            <a:avLst/>
          </a:prstGeom>
        </p:spPr>
      </p:pic>
      <p:pic>
        <p:nvPicPr>
          <p:cNvPr id="6" name="Picture 5" descr="imag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905000"/>
            <a:ext cx="1989106" cy="3276600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 rot="20605871">
            <a:off x="2517109" y="2046565"/>
            <a:ext cx="456991" cy="533400"/>
          </a:xfrm>
          <a:prstGeom prst="roundRect">
            <a:avLst/>
          </a:prstGeom>
          <a:noFill/>
          <a:ln w="317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 rot="20255247">
            <a:off x="2747184" y="2503028"/>
            <a:ext cx="641572" cy="914400"/>
          </a:xfrm>
          <a:prstGeom prst="roundRect">
            <a:avLst/>
          </a:prstGeom>
          <a:noFill/>
          <a:ln w="317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 rot="19957910">
            <a:off x="3068967" y="2419908"/>
            <a:ext cx="228070" cy="460483"/>
          </a:xfrm>
          <a:prstGeom prst="round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 rot="3966386">
            <a:off x="2918722" y="2675718"/>
            <a:ext cx="238043" cy="592658"/>
          </a:xfrm>
          <a:prstGeom prst="round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 rot="21417997">
            <a:off x="2529054" y="2741022"/>
            <a:ext cx="228070" cy="536685"/>
          </a:xfrm>
          <a:prstGeom prst="round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 rot="10584277">
            <a:off x="2603633" y="3046086"/>
            <a:ext cx="207937" cy="386515"/>
          </a:xfrm>
          <a:prstGeom prst="round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 rot="789981">
            <a:off x="3122101" y="3357572"/>
            <a:ext cx="388342" cy="697760"/>
          </a:xfrm>
          <a:prstGeom prst="roundRect">
            <a:avLst/>
          </a:prstGeom>
          <a:noFill/>
          <a:ln w="317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 rot="789981">
            <a:off x="2750299" y="3490953"/>
            <a:ext cx="396225" cy="741242"/>
          </a:xfrm>
          <a:prstGeom prst="roundRect">
            <a:avLst/>
          </a:prstGeom>
          <a:noFill/>
          <a:ln w="317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 rot="222206">
            <a:off x="3050575" y="3988078"/>
            <a:ext cx="318735" cy="969630"/>
          </a:xfrm>
          <a:prstGeom prst="roundRect">
            <a:avLst/>
          </a:prstGeom>
          <a:noFill/>
          <a:ln w="317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 rot="18974320">
            <a:off x="2837823" y="4115779"/>
            <a:ext cx="343390" cy="856084"/>
          </a:xfrm>
          <a:prstGeom prst="roundRect">
            <a:avLst/>
          </a:prstGeom>
          <a:noFill/>
          <a:ln w="317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0"/>
          <p:cNvGrpSpPr/>
          <p:nvPr/>
        </p:nvGrpSpPr>
        <p:grpSpPr>
          <a:xfrm>
            <a:off x="1828800" y="2779082"/>
            <a:ext cx="1132030" cy="374904"/>
            <a:chOff x="1977113" y="2779082"/>
            <a:chExt cx="1132030" cy="374904"/>
          </a:xfrm>
        </p:grpSpPr>
        <p:sp>
          <p:nvSpPr>
            <p:cNvPr id="33" name="Rectangle 32"/>
            <p:cNvSpPr/>
            <p:nvPr/>
          </p:nvSpPr>
          <p:spPr>
            <a:xfrm rot="17506315">
              <a:off x="2415764" y="2457923"/>
              <a:ext cx="247522" cy="1030098"/>
            </a:xfrm>
            <a:prstGeom prst="rect">
              <a:avLst/>
            </a:prstGeom>
            <a:noFill/>
            <a:ln w="317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 rot="17535029">
              <a:off x="2355676" y="2400519"/>
              <a:ext cx="374904" cy="1132030"/>
            </a:xfrm>
            <a:prstGeom prst="rect">
              <a:avLst/>
            </a:prstGeom>
            <a:noFill/>
            <a:ln w="1587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Subtitle 2"/>
          <p:cNvSpPr txBox="1">
            <a:spLocks/>
          </p:cNvSpPr>
          <p:nvPr/>
        </p:nvSpPr>
        <p:spPr>
          <a:xfrm>
            <a:off x="609600" y="6096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 pose estimation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&amp; Object detection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261887" y="1828800"/>
            <a:ext cx="2133600" cy="3429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3657600" y="1371600"/>
            <a:ext cx="2133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Arial" pitchFamily="34" charset="0"/>
              </a:rPr>
              <a:t>Facilitate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6" name="Curved Up Arrow 25"/>
          <p:cNvSpPr/>
          <p:nvPr/>
        </p:nvSpPr>
        <p:spPr>
          <a:xfrm flipH="1">
            <a:off x="3429000" y="1066800"/>
            <a:ext cx="2667000" cy="304800"/>
          </a:xfrm>
          <a:prstGeom prst="curvedUpArrow">
            <a:avLst>
              <a:gd name="adj1" fmla="val 51175"/>
              <a:gd name="adj2" fmla="val 115791"/>
              <a:gd name="adj3" fmla="val 36538"/>
            </a:avLst>
          </a:prstGeom>
          <a:solidFill>
            <a:srgbClr val="FF0000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2590800"/>
            <a:ext cx="137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Given the object is detected.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35" grpId="0"/>
      <p:bldP spid="26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bj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901952"/>
            <a:ext cx="1981200" cy="3263576"/>
          </a:xfrm>
          <a:prstGeom prst="rect">
            <a:avLst/>
          </a:prstGeom>
        </p:spPr>
      </p:pic>
      <p:pic>
        <p:nvPicPr>
          <p:cNvPr id="6" name="Picture 5" descr="imag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901952"/>
            <a:ext cx="1989106" cy="327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0" y="5422910"/>
            <a:ext cx="198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Viola &amp; Jones, 2001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Lampert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2008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Divvala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2009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Vedaldi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2009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5334000" y="609600"/>
            <a:ext cx="2895600" cy="533400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52600" y="1828800"/>
            <a:ext cx="2133600" cy="3429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20968" y="1889760"/>
            <a:ext cx="152400" cy="152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object-1.png"/>
          <p:cNvPicPr>
            <a:picLocks noChangeAspect="1"/>
          </p:cNvPicPr>
          <p:nvPr/>
        </p:nvPicPr>
        <p:blipFill>
          <a:blip r:embed="rId4" cstate="print"/>
          <a:srcRect l="-49961" t="-49961" r="-49961" b="-49961"/>
          <a:stretch>
            <a:fillRect/>
          </a:stretch>
        </p:blipFill>
        <p:spPr>
          <a:xfrm>
            <a:off x="3352800" y="1752600"/>
            <a:ext cx="731520" cy="73152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962400" y="1874520"/>
            <a:ext cx="2209800" cy="7620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962400" y="2026920"/>
            <a:ext cx="2209800" cy="22860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2356545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Small, low-resolution, partially occluded</a:t>
            </a:r>
          </a:p>
        </p:txBody>
      </p:sp>
      <p:pic>
        <p:nvPicPr>
          <p:cNvPr id="31" name="Picture 30" descr="object - Copy.png"/>
          <p:cNvPicPr>
            <a:picLocks noChangeAspect="1"/>
          </p:cNvPicPr>
          <p:nvPr/>
        </p:nvPicPr>
        <p:blipFill>
          <a:blip r:embed="rId5" cstate="print"/>
          <a:srcRect l="-36327" t="-36327" r="-36327" b="-36327"/>
          <a:stretch>
            <a:fillRect/>
          </a:stretch>
        </p:blipFill>
        <p:spPr>
          <a:xfrm>
            <a:off x="3459480" y="3728145"/>
            <a:ext cx="731520" cy="73152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4114800" y="3931920"/>
            <a:ext cx="2971800" cy="7620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114800" y="4160520"/>
            <a:ext cx="2971800" cy="7620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667000" y="4337745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Image region similar to detection target</a:t>
            </a: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609600" y="6096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 pose estimation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&amp; Object detection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91400" y="1828800"/>
            <a:ext cx="152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Object detection is challenging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bj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905000"/>
            <a:ext cx="1981200" cy="3263576"/>
          </a:xfrm>
          <a:prstGeom prst="rect">
            <a:avLst/>
          </a:prstGeom>
        </p:spPr>
      </p:pic>
      <p:pic>
        <p:nvPicPr>
          <p:cNvPr id="6" name="Picture 5" descr="imag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905000"/>
            <a:ext cx="1989106" cy="3276600"/>
          </a:xfrm>
          <a:prstGeom prst="rect">
            <a:avLst/>
          </a:prstGeom>
        </p:spPr>
      </p:pic>
      <p:sp>
        <p:nvSpPr>
          <p:cNvPr id="21" name="Rectangle 20"/>
          <p:cNvSpPr>
            <a:spLocks/>
          </p:cNvSpPr>
          <p:nvPr/>
        </p:nvSpPr>
        <p:spPr>
          <a:xfrm>
            <a:off x="5334000" y="609600"/>
            <a:ext cx="2895600" cy="533400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52600" y="1828800"/>
            <a:ext cx="2133600" cy="3429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8"/>
          <p:cNvGrpSpPr>
            <a:grpSpLocks noChangeAspect="1"/>
          </p:cNvGrpSpPr>
          <p:nvPr/>
        </p:nvGrpSpPr>
        <p:grpSpPr>
          <a:xfrm>
            <a:off x="6217920" y="1905000"/>
            <a:ext cx="182880" cy="182880"/>
            <a:chOff x="6327648" y="1645920"/>
            <a:chExt cx="246888" cy="246888"/>
          </a:xfrm>
        </p:grpSpPr>
        <p:sp>
          <p:nvSpPr>
            <p:cNvPr id="17" name="Rectangle 16"/>
            <p:cNvSpPr/>
            <p:nvPr/>
          </p:nvSpPr>
          <p:spPr>
            <a:xfrm>
              <a:off x="6373368" y="1691640"/>
              <a:ext cx="152400" cy="152400"/>
            </a:xfrm>
            <a:prstGeom prst="rect">
              <a:avLst/>
            </a:prstGeom>
            <a:noFill/>
            <a:ln w="317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327648" y="1645920"/>
              <a:ext cx="246888" cy="246888"/>
            </a:xfrm>
            <a:prstGeom prst="rect">
              <a:avLst/>
            </a:prstGeom>
            <a:noFill/>
            <a:ln w="1587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7"/>
          <p:cNvGrpSpPr>
            <a:grpSpLocks noChangeAspect="1"/>
          </p:cNvGrpSpPr>
          <p:nvPr/>
        </p:nvGrpSpPr>
        <p:grpSpPr>
          <a:xfrm>
            <a:off x="5532120" y="2103120"/>
            <a:ext cx="182880" cy="182880"/>
            <a:chOff x="6327648" y="1645920"/>
            <a:chExt cx="246888" cy="246888"/>
          </a:xfrm>
        </p:grpSpPr>
        <p:sp>
          <p:nvSpPr>
            <p:cNvPr id="29" name="Rectangle 28"/>
            <p:cNvSpPr/>
            <p:nvPr/>
          </p:nvSpPr>
          <p:spPr>
            <a:xfrm>
              <a:off x="6373368" y="1691640"/>
              <a:ext cx="152400" cy="152400"/>
            </a:xfrm>
            <a:prstGeom prst="rect">
              <a:avLst/>
            </a:prstGeom>
            <a:noFill/>
            <a:ln w="317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6327648" y="1645920"/>
              <a:ext cx="246888" cy="246888"/>
            </a:xfrm>
            <a:prstGeom prst="rect">
              <a:avLst/>
            </a:prstGeom>
            <a:noFill/>
            <a:ln w="1587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3"/>
          <p:cNvGrpSpPr>
            <a:grpSpLocks noChangeAspect="1"/>
          </p:cNvGrpSpPr>
          <p:nvPr/>
        </p:nvGrpSpPr>
        <p:grpSpPr>
          <a:xfrm>
            <a:off x="6370320" y="2819400"/>
            <a:ext cx="182880" cy="182880"/>
            <a:chOff x="6327648" y="1645920"/>
            <a:chExt cx="246888" cy="246888"/>
          </a:xfrm>
        </p:grpSpPr>
        <p:sp>
          <p:nvSpPr>
            <p:cNvPr id="35" name="Rectangle 34"/>
            <p:cNvSpPr/>
            <p:nvPr/>
          </p:nvSpPr>
          <p:spPr>
            <a:xfrm>
              <a:off x="6373368" y="1691640"/>
              <a:ext cx="152400" cy="152400"/>
            </a:xfrm>
            <a:prstGeom prst="rect">
              <a:avLst/>
            </a:prstGeom>
            <a:noFill/>
            <a:ln w="317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6327648" y="1645920"/>
              <a:ext cx="246888" cy="246888"/>
            </a:xfrm>
            <a:prstGeom prst="rect">
              <a:avLst/>
            </a:prstGeom>
            <a:noFill/>
            <a:ln w="1587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36"/>
          <p:cNvGrpSpPr>
            <a:grpSpLocks noChangeAspect="1"/>
          </p:cNvGrpSpPr>
          <p:nvPr/>
        </p:nvGrpSpPr>
        <p:grpSpPr>
          <a:xfrm>
            <a:off x="7132320" y="2712720"/>
            <a:ext cx="182880" cy="182880"/>
            <a:chOff x="6327648" y="1645920"/>
            <a:chExt cx="246888" cy="246888"/>
          </a:xfrm>
        </p:grpSpPr>
        <p:sp>
          <p:nvSpPr>
            <p:cNvPr id="38" name="Rectangle 37"/>
            <p:cNvSpPr/>
            <p:nvPr/>
          </p:nvSpPr>
          <p:spPr>
            <a:xfrm>
              <a:off x="6373368" y="1691640"/>
              <a:ext cx="152400" cy="152400"/>
            </a:xfrm>
            <a:prstGeom prst="rect">
              <a:avLst/>
            </a:prstGeom>
            <a:noFill/>
            <a:ln w="317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6327648" y="1645920"/>
              <a:ext cx="246888" cy="246888"/>
            </a:xfrm>
            <a:prstGeom prst="rect">
              <a:avLst/>
            </a:prstGeom>
            <a:noFill/>
            <a:ln w="1587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40"/>
          <p:cNvGrpSpPr>
            <a:grpSpLocks noChangeAspect="1"/>
          </p:cNvGrpSpPr>
          <p:nvPr/>
        </p:nvGrpSpPr>
        <p:grpSpPr>
          <a:xfrm>
            <a:off x="7132320" y="4008120"/>
            <a:ext cx="182880" cy="182880"/>
            <a:chOff x="6327648" y="1645920"/>
            <a:chExt cx="246888" cy="246888"/>
          </a:xfrm>
        </p:grpSpPr>
        <p:sp>
          <p:nvSpPr>
            <p:cNvPr id="42" name="Rectangle 41"/>
            <p:cNvSpPr/>
            <p:nvPr/>
          </p:nvSpPr>
          <p:spPr>
            <a:xfrm>
              <a:off x="6373368" y="1691640"/>
              <a:ext cx="152400" cy="152400"/>
            </a:xfrm>
            <a:prstGeom prst="rect">
              <a:avLst/>
            </a:prstGeom>
            <a:noFill/>
            <a:ln w="317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6327648" y="1645920"/>
              <a:ext cx="246888" cy="246888"/>
            </a:xfrm>
            <a:prstGeom prst="rect">
              <a:avLst/>
            </a:prstGeom>
            <a:noFill/>
            <a:ln w="1587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43"/>
          <p:cNvGrpSpPr>
            <a:grpSpLocks noChangeAspect="1"/>
          </p:cNvGrpSpPr>
          <p:nvPr/>
        </p:nvGrpSpPr>
        <p:grpSpPr>
          <a:xfrm>
            <a:off x="6979920" y="3169920"/>
            <a:ext cx="182880" cy="182880"/>
            <a:chOff x="6327648" y="1645920"/>
            <a:chExt cx="246888" cy="246888"/>
          </a:xfrm>
        </p:grpSpPr>
        <p:sp>
          <p:nvSpPr>
            <p:cNvPr id="45" name="Rectangle 44"/>
            <p:cNvSpPr/>
            <p:nvPr/>
          </p:nvSpPr>
          <p:spPr>
            <a:xfrm>
              <a:off x="6373368" y="1691640"/>
              <a:ext cx="152400" cy="152400"/>
            </a:xfrm>
            <a:prstGeom prst="rect">
              <a:avLst/>
            </a:prstGeom>
            <a:noFill/>
            <a:ln w="317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6327648" y="1645920"/>
              <a:ext cx="246888" cy="246888"/>
            </a:xfrm>
            <a:prstGeom prst="rect">
              <a:avLst/>
            </a:prstGeom>
            <a:noFill/>
            <a:ln w="1587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46"/>
          <p:cNvGrpSpPr>
            <a:grpSpLocks noChangeAspect="1"/>
          </p:cNvGrpSpPr>
          <p:nvPr/>
        </p:nvGrpSpPr>
        <p:grpSpPr>
          <a:xfrm>
            <a:off x="6141720" y="3962400"/>
            <a:ext cx="182880" cy="182880"/>
            <a:chOff x="6327648" y="1645920"/>
            <a:chExt cx="246888" cy="246888"/>
          </a:xfrm>
        </p:grpSpPr>
        <p:sp>
          <p:nvSpPr>
            <p:cNvPr id="48" name="Rectangle 47"/>
            <p:cNvSpPr/>
            <p:nvPr/>
          </p:nvSpPr>
          <p:spPr>
            <a:xfrm>
              <a:off x="6373368" y="1691640"/>
              <a:ext cx="152400" cy="152400"/>
            </a:xfrm>
            <a:prstGeom prst="rect">
              <a:avLst/>
            </a:prstGeom>
            <a:noFill/>
            <a:ln w="317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6327648" y="1645920"/>
              <a:ext cx="246888" cy="246888"/>
            </a:xfrm>
            <a:prstGeom prst="rect">
              <a:avLst/>
            </a:prstGeom>
            <a:noFill/>
            <a:ln w="1587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49"/>
          <p:cNvGrpSpPr>
            <a:grpSpLocks noChangeAspect="1"/>
          </p:cNvGrpSpPr>
          <p:nvPr/>
        </p:nvGrpSpPr>
        <p:grpSpPr>
          <a:xfrm>
            <a:off x="5379720" y="3429000"/>
            <a:ext cx="182880" cy="182880"/>
            <a:chOff x="6327648" y="1645920"/>
            <a:chExt cx="246888" cy="246888"/>
          </a:xfrm>
        </p:grpSpPr>
        <p:sp>
          <p:nvSpPr>
            <p:cNvPr id="51" name="Rectangle 50"/>
            <p:cNvSpPr/>
            <p:nvPr/>
          </p:nvSpPr>
          <p:spPr>
            <a:xfrm>
              <a:off x="6373368" y="1691640"/>
              <a:ext cx="152400" cy="152400"/>
            </a:xfrm>
            <a:prstGeom prst="rect">
              <a:avLst/>
            </a:prstGeom>
            <a:noFill/>
            <a:ln w="317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6327648" y="1645920"/>
              <a:ext cx="246888" cy="246888"/>
            </a:xfrm>
            <a:prstGeom prst="rect">
              <a:avLst/>
            </a:prstGeom>
            <a:noFill/>
            <a:ln w="1587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Subtitle 2"/>
          <p:cNvSpPr txBox="1">
            <a:spLocks/>
          </p:cNvSpPr>
          <p:nvPr/>
        </p:nvSpPr>
        <p:spPr>
          <a:xfrm>
            <a:off x="609600" y="6096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 pose estimation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&amp; Object detection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391400" y="1828800"/>
            <a:ext cx="152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Object detection is challenging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34000" y="5422910"/>
            <a:ext cx="198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Viola &amp; Jones, 2001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Lampert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2008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Divvala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2009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Vedaldi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bj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905000"/>
            <a:ext cx="1981200" cy="3263576"/>
          </a:xfrm>
          <a:prstGeom prst="rect">
            <a:avLst/>
          </a:prstGeom>
        </p:spPr>
      </p:pic>
      <p:pic>
        <p:nvPicPr>
          <p:cNvPr id="6" name="Picture 5" descr="imag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905000"/>
            <a:ext cx="1989106" cy="3276600"/>
          </a:xfrm>
          <a:prstGeom prst="rect">
            <a:avLst/>
          </a:prstGeom>
        </p:spPr>
      </p:pic>
      <p:grpSp>
        <p:nvGrpSpPr>
          <p:cNvPr id="2" name="Group 41"/>
          <p:cNvGrpSpPr/>
          <p:nvPr/>
        </p:nvGrpSpPr>
        <p:grpSpPr>
          <a:xfrm>
            <a:off x="5622357" y="2074590"/>
            <a:ext cx="1109007" cy="2955468"/>
            <a:chOff x="5774757" y="2074590"/>
            <a:chExt cx="1109007" cy="2955468"/>
          </a:xfrm>
        </p:grpSpPr>
        <p:sp>
          <p:nvSpPr>
            <p:cNvPr id="37" name="Rounded Rectangle 36"/>
            <p:cNvSpPr/>
            <p:nvPr/>
          </p:nvSpPr>
          <p:spPr>
            <a:xfrm>
              <a:off x="6248400" y="2209800"/>
              <a:ext cx="304800" cy="457200"/>
            </a:xfrm>
            <a:prstGeom prst="roundRect">
              <a:avLst/>
            </a:prstGeom>
            <a:noFill/>
            <a:ln w="317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172200" y="2590800"/>
              <a:ext cx="609600" cy="990600"/>
            </a:xfrm>
            <a:prstGeom prst="roundRect">
              <a:avLst/>
            </a:prstGeom>
            <a:noFill/>
            <a:ln w="317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 rot="8355878">
              <a:off x="6602823" y="2157337"/>
              <a:ext cx="169963" cy="448723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 rot="13506310">
              <a:off x="6630061" y="2442439"/>
              <a:ext cx="173357" cy="334049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 rot="8268781">
              <a:off x="5892401" y="2302939"/>
              <a:ext cx="228070" cy="460483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 rot="14320704">
              <a:off x="6033628" y="1815719"/>
              <a:ext cx="187210" cy="704952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 rot="378764">
              <a:off x="6481815" y="3626266"/>
              <a:ext cx="378692" cy="719559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 rot="21413603">
              <a:off x="6171024" y="3620222"/>
              <a:ext cx="383504" cy="591266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 rot="21249300">
              <a:off x="6248594" y="4132084"/>
              <a:ext cx="304739" cy="897974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ounded Rectangle 55"/>
            <p:cNvSpPr/>
            <p:nvPr/>
          </p:nvSpPr>
          <p:spPr>
            <a:xfrm rot="1220503">
              <a:off x="6412503" y="4222644"/>
              <a:ext cx="281870" cy="556311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66"/>
          <p:cNvGrpSpPr>
            <a:grpSpLocks noChangeAspect="1"/>
          </p:cNvGrpSpPr>
          <p:nvPr/>
        </p:nvGrpSpPr>
        <p:grpSpPr>
          <a:xfrm>
            <a:off x="6217920" y="1905000"/>
            <a:ext cx="182880" cy="182880"/>
            <a:chOff x="6327648" y="1645920"/>
            <a:chExt cx="246888" cy="246888"/>
          </a:xfrm>
        </p:grpSpPr>
        <p:sp>
          <p:nvSpPr>
            <p:cNvPr id="68" name="Rectangle 67"/>
            <p:cNvSpPr/>
            <p:nvPr/>
          </p:nvSpPr>
          <p:spPr>
            <a:xfrm>
              <a:off x="6373368" y="1691640"/>
              <a:ext cx="152400" cy="152400"/>
            </a:xfrm>
            <a:prstGeom prst="rect">
              <a:avLst/>
            </a:prstGeom>
            <a:noFill/>
            <a:ln w="317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6327648" y="1645920"/>
              <a:ext cx="246888" cy="246888"/>
            </a:xfrm>
            <a:prstGeom prst="rect">
              <a:avLst/>
            </a:prstGeom>
            <a:noFill/>
            <a:ln w="1587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Subtitle 2"/>
          <p:cNvSpPr txBox="1">
            <a:spLocks/>
          </p:cNvSpPr>
          <p:nvPr/>
        </p:nvSpPr>
        <p:spPr>
          <a:xfrm>
            <a:off x="609600" y="6096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 pose estimation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&amp; Object detection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752600" y="1828800"/>
            <a:ext cx="2133600" cy="3429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3657600" y="1371600"/>
            <a:ext cx="2133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Arial" pitchFamily="34" charset="0"/>
              </a:rPr>
              <a:t>Facilitate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6" name="Curved Up Arrow 25"/>
          <p:cNvSpPr/>
          <p:nvPr/>
        </p:nvSpPr>
        <p:spPr>
          <a:xfrm>
            <a:off x="3429000" y="1066800"/>
            <a:ext cx="2667000" cy="304800"/>
          </a:xfrm>
          <a:prstGeom prst="curvedUpArrow">
            <a:avLst>
              <a:gd name="adj1" fmla="val 51175"/>
              <a:gd name="adj2" fmla="val 115791"/>
              <a:gd name="adj3" fmla="val 36538"/>
            </a:avLst>
          </a:prstGeom>
          <a:solidFill>
            <a:srgbClr val="FF0000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5334000" y="609600"/>
            <a:ext cx="2895600" cy="533400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391400" y="2209800"/>
            <a:ext cx="137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Given the pose is estimated.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905000"/>
            <a:ext cx="1989106" cy="32766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17506315">
            <a:off x="2262208" y="2457923"/>
            <a:ext cx="247522" cy="1030098"/>
          </a:xfrm>
          <a:prstGeom prst="rect">
            <a:avLst/>
          </a:prstGeom>
          <a:noFill/>
          <a:ln w="3175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5"/>
          <p:cNvGrpSpPr/>
          <p:nvPr/>
        </p:nvGrpSpPr>
        <p:grpSpPr>
          <a:xfrm>
            <a:off x="2511866" y="2046565"/>
            <a:ext cx="993334" cy="2925298"/>
            <a:chOff x="2665422" y="2046565"/>
            <a:chExt cx="993334" cy="2925298"/>
          </a:xfrm>
        </p:grpSpPr>
        <p:sp>
          <p:nvSpPr>
            <p:cNvPr id="57" name="Rounded Rectangle 56"/>
            <p:cNvSpPr/>
            <p:nvPr/>
          </p:nvSpPr>
          <p:spPr>
            <a:xfrm rot="20605871">
              <a:off x="2665422" y="2046565"/>
              <a:ext cx="456991" cy="533400"/>
            </a:xfrm>
            <a:prstGeom prst="roundRect">
              <a:avLst/>
            </a:prstGeom>
            <a:noFill/>
            <a:ln w="317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ounded Rectangle 57"/>
            <p:cNvSpPr/>
            <p:nvPr/>
          </p:nvSpPr>
          <p:spPr>
            <a:xfrm rot="20255247">
              <a:off x="2895497" y="2503028"/>
              <a:ext cx="641572" cy="914400"/>
            </a:xfrm>
            <a:prstGeom prst="roundRect">
              <a:avLst/>
            </a:prstGeom>
            <a:noFill/>
            <a:ln w="317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ounded Rectangle 58"/>
            <p:cNvSpPr/>
            <p:nvPr/>
          </p:nvSpPr>
          <p:spPr>
            <a:xfrm rot="19957910">
              <a:off x="3217280" y="2419908"/>
              <a:ext cx="228070" cy="460483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ounded Rectangle 59"/>
            <p:cNvSpPr/>
            <p:nvPr/>
          </p:nvSpPr>
          <p:spPr>
            <a:xfrm rot="3966386">
              <a:off x="3067035" y="2675718"/>
              <a:ext cx="238043" cy="592658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ounded Rectangle 60"/>
            <p:cNvSpPr/>
            <p:nvPr/>
          </p:nvSpPr>
          <p:spPr>
            <a:xfrm rot="21417997">
              <a:off x="2677367" y="2741022"/>
              <a:ext cx="228070" cy="536685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ounded Rectangle 61"/>
            <p:cNvSpPr/>
            <p:nvPr/>
          </p:nvSpPr>
          <p:spPr>
            <a:xfrm rot="10584277">
              <a:off x="2751946" y="3046086"/>
              <a:ext cx="207937" cy="386515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 rot="789981">
              <a:off x="3270414" y="3357572"/>
              <a:ext cx="388342" cy="697760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ed Rectangle 63"/>
            <p:cNvSpPr/>
            <p:nvPr/>
          </p:nvSpPr>
          <p:spPr>
            <a:xfrm rot="789981">
              <a:off x="2898612" y="3490953"/>
              <a:ext cx="396225" cy="741242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ounded Rectangle 64"/>
            <p:cNvSpPr/>
            <p:nvPr/>
          </p:nvSpPr>
          <p:spPr>
            <a:xfrm rot="222206">
              <a:off x="3198888" y="3988078"/>
              <a:ext cx="318735" cy="969630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ounded Rectangle 65"/>
            <p:cNvSpPr/>
            <p:nvPr/>
          </p:nvSpPr>
          <p:spPr>
            <a:xfrm rot="18974320">
              <a:off x="2986136" y="4115779"/>
              <a:ext cx="343390" cy="856084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ectangle 33"/>
          <p:cNvSpPr>
            <a:spLocks noChangeAspect="1"/>
          </p:cNvSpPr>
          <p:nvPr/>
        </p:nvSpPr>
        <p:spPr>
          <a:xfrm rot="17535029">
            <a:off x="2202120" y="2400519"/>
            <a:ext cx="374904" cy="1132030"/>
          </a:xfrm>
          <a:prstGeom prst="rect">
            <a:avLst/>
          </a:prstGeom>
          <a:noFill/>
          <a:ln w="15875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609600" y="6096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 pose estimation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&amp; Object detection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2743200" y="1371600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  <a:t>Mutual Context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1" y="1066800"/>
            <a:ext cx="2596113" cy="3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objec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905000"/>
            <a:ext cx="1981200" cy="3263576"/>
          </a:xfrm>
          <a:prstGeom prst="rect">
            <a:avLst/>
          </a:prstGeom>
        </p:spPr>
      </p:pic>
      <p:grpSp>
        <p:nvGrpSpPr>
          <p:cNvPr id="3" name="Group 41"/>
          <p:cNvGrpSpPr/>
          <p:nvPr/>
        </p:nvGrpSpPr>
        <p:grpSpPr>
          <a:xfrm>
            <a:off x="5622357" y="2074590"/>
            <a:ext cx="1109007" cy="2955468"/>
            <a:chOff x="5774757" y="2074590"/>
            <a:chExt cx="1109007" cy="2955468"/>
          </a:xfrm>
        </p:grpSpPr>
        <p:sp>
          <p:nvSpPr>
            <p:cNvPr id="38" name="Rounded Rectangle 37"/>
            <p:cNvSpPr/>
            <p:nvPr/>
          </p:nvSpPr>
          <p:spPr>
            <a:xfrm>
              <a:off x="6248400" y="2209800"/>
              <a:ext cx="304800" cy="457200"/>
            </a:xfrm>
            <a:prstGeom prst="roundRect">
              <a:avLst/>
            </a:prstGeom>
            <a:noFill/>
            <a:ln w="317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172200" y="2590800"/>
              <a:ext cx="609600" cy="990600"/>
            </a:xfrm>
            <a:prstGeom prst="roundRect">
              <a:avLst/>
            </a:prstGeom>
            <a:noFill/>
            <a:ln w="317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 rot="8355878">
              <a:off x="6602823" y="2157337"/>
              <a:ext cx="169963" cy="448723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 rot="13506310">
              <a:off x="6630061" y="2442439"/>
              <a:ext cx="173357" cy="334049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 rot="8268781">
              <a:off x="5892401" y="2302939"/>
              <a:ext cx="228070" cy="460483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 rot="14320704">
              <a:off x="6033628" y="1815719"/>
              <a:ext cx="187210" cy="704952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 rot="378764">
              <a:off x="6481815" y="3626266"/>
              <a:ext cx="378692" cy="719559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ounded Rectangle 66"/>
            <p:cNvSpPr/>
            <p:nvPr/>
          </p:nvSpPr>
          <p:spPr>
            <a:xfrm rot="21413603">
              <a:off x="6171024" y="3620222"/>
              <a:ext cx="383504" cy="591266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ounded Rectangle 69"/>
            <p:cNvSpPr/>
            <p:nvPr/>
          </p:nvSpPr>
          <p:spPr>
            <a:xfrm rot="21249300">
              <a:off x="6248594" y="4132084"/>
              <a:ext cx="304739" cy="897974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ounded Rectangle 70"/>
            <p:cNvSpPr/>
            <p:nvPr/>
          </p:nvSpPr>
          <p:spPr>
            <a:xfrm rot="1220503">
              <a:off x="6412503" y="4222644"/>
              <a:ext cx="281870" cy="556311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66"/>
          <p:cNvGrpSpPr>
            <a:grpSpLocks noChangeAspect="1"/>
          </p:cNvGrpSpPr>
          <p:nvPr/>
        </p:nvGrpSpPr>
        <p:grpSpPr>
          <a:xfrm>
            <a:off x="6217920" y="1905000"/>
            <a:ext cx="182880" cy="182880"/>
            <a:chOff x="6327648" y="1645920"/>
            <a:chExt cx="246888" cy="246888"/>
          </a:xfrm>
        </p:grpSpPr>
        <p:sp>
          <p:nvSpPr>
            <p:cNvPr id="73" name="Rectangle 72"/>
            <p:cNvSpPr/>
            <p:nvPr/>
          </p:nvSpPr>
          <p:spPr>
            <a:xfrm>
              <a:off x="6373368" y="1691640"/>
              <a:ext cx="152400" cy="152400"/>
            </a:xfrm>
            <a:prstGeom prst="rect">
              <a:avLst/>
            </a:prstGeom>
            <a:noFill/>
            <a:ln w="317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>
            <a:xfrm>
              <a:off x="6327648" y="1645920"/>
              <a:ext cx="246888" cy="246888"/>
            </a:xfrm>
            <a:prstGeom prst="rect">
              <a:avLst/>
            </a:prstGeom>
            <a:noFill/>
            <a:ln w="1587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c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733550"/>
            <a:ext cx="1752600" cy="131445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28600" y="5370788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Hoiem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2006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Rabinovich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2007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Oliva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Torralba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2007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Heitz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Koller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2008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Desai et al, 2009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Divvala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62200" y="5352661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Murphy et al, 2003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Shotton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2006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Harzallah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2009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Li,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Socher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&amp; Fei-Fei, 2009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Marszalek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2009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Savarese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09600" y="381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Context in Computer Vision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000" y="4835694"/>
            <a:ext cx="175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3997494"/>
            <a:ext cx="457200" cy="8382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1600" y="3873788"/>
            <a:ext cx="457200" cy="961906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28800" y="3873788"/>
            <a:ext cx="1143000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28800" y="3997494"/>
            <a:ext cx="1143000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95600" y="3810000"/>
            <a:ext cx="685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~3-4%</a:t>
            </a:r>
            <a:endParaRPr lang="en-US" sz="1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4835694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with context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7400" y="4835694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without context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321058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Helpful, but only moderately outperform better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6553200"/>
          <a:ext cx="381000" cy="171450"/>
        </p:xfrm>
        <a:graphic>
          <a:graphicData uri="http://schemas.openxmlformats.org/presentationml/2006/ole">
            <p:oleObj spid="_x0000_s2050" name="Equation" r:id="rId4" imgW="330120" imgH="164880" progId="Equation.DSMT4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33400" y="104471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Previous work – Use context cues to facilitate object detection: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76400" y="2419350"/>
            <a:ext cx="609600" cy="457200"/>
          </a:xfrm>
          <a:prstGeom prst="rect">
            <a:avLst/>
          </a:prstGeom>
          <a:noFill/>
          <a:ln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371600" y="1828800"/>
            <a:ext cx="609600" cy="457200"/>
          </a:xfrm>
          <a:prstGeom prst="rect">
            <a:avLst/>
          </a:prstGeom>
          <a:noFill/>
          <a:ln w="15875">
            <a:solidFill>
              <a:srgbClr val="FF00F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362200" y="1905000"/>
            <a:ext cx="609600" cy="457200"/>
          </a:xfrm>
          <a:prstGeom prst="rect">
            <a:avLst/>
          </a:prstGeom>
          <a:noFill/>
          <a:ln w="15875">
            <a:solidFill>
              <a:srgbClr val="FF00F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209800" y="2514600"/>
            <a:ext cx="609600" cy="457200"/>
          </a:xfrm>
          <a:prstGeom prst="rect">
            <a:avLst/>
          </a:prstGeom>
          <a:noFill/>
          <a:ln w="15875">
            <a:solidFill>
              <a:srgbClr val="FF00F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371600"/>
            <a:ext cx="1232452" cy="9144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7034" y="2057400"/>
            <a:ext cx="1232452" cy="914400"/>
          </a:xfrm>
          <a:prstGeom prst="rect">
            <a:avLst/>
          </a:prstGeom>
          <a:noFill/>
          <a:ln w="19050">
            <a:solidFill>
              <a:srgbClr val="FF00FF"/>
            </a:solidFill>
            <a:prstDash val="dash"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8782" y="3657600"/>
            <a:ext cx="1242582" cy="914400"/>
          </a:xfrm>
          <a:prstGeom prst="rect">
            <a:avLst/>
          </a:prstGeom>
          <a:noFill/>
          <a:ln w="19050">
            <a:solidFill>
              <a:srgbClr val="FF00FF"/>
            </a:solidFill>
            <a:prstDash val="dash"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28982" y="3352800"/>
            <a:ext cx="1224998" cy="914400"/>
          </a:xfrm>
          <a:prstGeom prst="rect">
            <a:avLst/>
          </a:prstGeom>
          <a:noFill/>
          <a:ln w="19050">
            <a:solidFill>
              <a:srgbClr val="FF00FF"/>
            </a:solidFill>
            <a:prstDash val="dash"/>
            <a:miter lim="800000"/>
            <a:headEnd/>
            <a:tailEnd/>
          </a:ln>
        </p:spPr>
      </p:pic>
      <p:cxnSp>
        <p:nvCxnSpPr>
          <p:cNvPr id="78" name="Straight Connector 77"/>
          <p:cNvCxnSpPr/>
          <p:nvPr/>
        </p:nvCxnSpPr>
        <p:spPr>
          <a:xfrm flipV="1">
            <a:off x="4724400" y="1295400"/>
            <a:ext cx="335280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Left Arrow 79"/>
          <p:cNvSpPr/>
          <p:nvPr/>
        </p:nvSpPr>
        <p:spPr>
          <a:xfrm rot="10800000">
            <a:off x="3581400" y="2133600"/>
            <a:ext cx="762000" cy="304800"/>
          </a:xfrm>
          <a:prstGeom prst="lef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523034" y="5410200"/>
            <a:ext cx="232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Viola &amp; Jones, 2001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Lampert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2008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675434" y="6000750"/>
          <a:ext cx="381000" cy="171450"/>
        </p:xfrm>
        <a:graphic>
          <a:graphicData uri="http://schemas.openxmlformats.org/presentationml/2006/ole">
            <p:oleObj spid="_x0000_s2058" name="Equation" r:id="rId9" imgW="330120" imgH="164880" progId="Equation.DSMT4">
              <p:embed/>
            </p:oleObj>
          </a:graphicData>
        </a:graphic>
      </p:graphicFrame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69" grpId="0" animBg="1"/>
      <p:bldP spid="80" grpId="0" animBg="1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609600" y="381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Context in Computer Vision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8200" y="1030069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Our approach – Two challenging tasks serve as mutual context of each other: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>
            <a:off x="6853964" y="2103120"/>
            <a:ext cx="1221218" cy="2011680"/>
            <a:chOff x="8001000" y="1905000"/>
            <a:chExt cx="1981200" cy="3263576"/>
          </a:xfrm>
        </p:grpSpPr>
        <p:pic>
          <p:nvPicPr>
            <p:cNvPr id="38" name="Picture 37" descr="objec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0" y="1905000"/>
              <a:ext cx="1981200" cy="3263576"/>
            </a:xfrm>
            <a:prstGeom prst="rect">
              <a:avLst/>
            </a:prstGeom>
          </p:spPr>
        </p:pic>
        <p:sp>
          <p:nvSpPr>
            <p:cNvPr id="42" name="Rounded Rectangle 41"/>
            <p:cNvSpPr/>
            <p:nvPr/>
          </p:nvSpPr>
          <p:spPr>
            <a:xfrm>
              <a:off x="8763000" y="2209800"/>
              <a:ext cx="304800" cy="457200"/>
            </a:xfrm>
            <a:prstGeom prst="roundRect">
              <a:avLst/>
            </a:prstGeom>
            <a:noFill/>
            <a:ln w="317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686800" y="2590800"/>
              <a:ext cx="609600" cy="990600"/>
            </a:xfrm>
            <a:prstGeom prst="roundRect">
              <a:avLst/>
            </a:prstGeom>
            <a:noFill/>
            <a:ln w="317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 rot="8355878">
              <a:off x="9117423" y="2157337"/>
              <a:ext cx="169963" cy="448723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 rot="13506310">
              <a:off x="9144661" y="2442439"/>
              <a:ext cx="173357" cy="334049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 rot="8268781">
              <a:off x="8407001" y="2302939"/>
              <a:ext cx="228070" cy="460483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 rot="14320704">
              <a:off x="8548228" y="1815719"/>
              <a:ext cx="187210" cy="704952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 rot="378764">
              <a:off x="8996415" y="3626266"/>
              <a:ext cx="378692" cy="719559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 rot="21413603">
              <a:off x="8685624" y="3620222"/>
              <a:ext cx="383504" cy="591266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 rot="21249300">
              <a:off x="8763194" y="4132084"/>
              <a:ext cx="304739" cy="897974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 rot="1220503">
              <a:off x="8927103" y="4222644"/>
              <a:ext cx="281870" cy="556311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6"/>
            <p:cNvGrpSpPr>
              <a:grpSpLocks noChangeAspect="1"/>
            </p:cNvGrpSpPr>
            <p:nvPr/>
          </p:nvGrpSpPr>
          <p:grpSpPr>
            <a:xfrm>
              <a:off x="8884920" y="1905000"/>
              <a:ext cx="182880" cy="182880"/>
              <a:chOff x="6327648" y="1645920"/>
              <a:chExt cx="246888" cy="24688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373368" y="1691640"/>
                <a:ext cx="152400" cy="152400"/>
              </a:xfrm>
              <a:prstGeom prst="rect">
                <a:avLst/>
              </a:prstGeom>
              <a:noFill/>
              <a:ln w="31750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>
                <a:spLocks noChangeAspect="1"/>
              </p:cNvSpPr>
              <p:nvPr/>
            </p:nvSpPr>
            <p:spPr>
              <a:xfrm>
                <a:off x="6327648" y="1645920"/>
                <a:ext cx="246888" cy="246888"/>
              </a:xfrm>
              <a:prstGeom prst="rect">
                <a:avLst/>
              </a:prstGeom>
              <a:noFill/>
              <a:ln w="15875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5556546" y="2103120"/>
            <a:ext cx="1221218" cy="2011680"/>
            <a:chOff x="4487894" y="1905000"/>
            <a:chExt cx="1989106" cy="3276600"/>
          </a:xfrm>
        </p:grpSpPr>
        <p:pic>
          <p:nvPicPr>
            <p:cNvPr id="39" name="Picture 38" descr="image1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7894" y="1905000"/>
              <a:ext cx="1989106" cy="32766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 rot="17506315">
              <a:off x="4930364" y="2457923"/>
              <a:ext cx="247522" cy="1030098"/>
            </a:xfrm>
            <a:prstGeom prst="rect">
              <a:avLst/>
            </a:prstGeom>
            <a:noFill/>
            <a:ln w="317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 rot="20605871">
              <a:off x="5180022" y="2046565"/>
              <a:ext cx="456991" cy="533400"/>
            </a:xfrm>
            <a:prstGeom prst="roundRect">
              <a:avLst/>
            </a:prstGeom>
            <a:noFill/>
            <a:ln w="317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 rot="20255247">
              <a:off x="5410097" y="2503028"/>
              <a:ext cx="641572" cy="914400"/>
            </a:xfrm>
            <a:prstGeom prst="roundRect">
              <a:avLst/>
            </a:prstGeom>
            <a:noFill/>
            <a:ln w="317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 rot="19957910">
              <a:off x="5731880" y="2419908"/>
              <a:ext cx="228070" cy="460483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 rot="3966386">
              <a:off x="5581635" y="2675718"/>
              <a:ext cx="238043" cy="592658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 rot="21417997">
              <a:off x="5191967" y="2741022"/>
              <a:ext cx="228070" cy="536685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 rot="10584277">
              <a:off x="5266546" y="3046086"/>
              <a:ext cx="207937" cy="386515"/>
            </a:xfrm>
            <a:prstGeom prst="roundRect">
              <a:avLst/>
            </a:prstGeom>
            <a:noFill/>
            <a:ln w="317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 rot="789981">
              <a:off x="5785014" y="3357572"/>
              <a:ext cx="388342" cy="697760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 rot="789981">
              <a:off x="5413212" y="3490953"/>
              <a:ext cx="396225" cy="741242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 rot="222206">
              <a:off x="5713488" y="3988078"/>
              <a:ext cx="318735" cy="969630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 rot="18974320">
              <a:off x="5500736" y="4115779"/>
              <a:ext cx="343390" cy="856084"/>
            </a:xfrm>
            <a:prstGeom prst="roundRect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>
              <a:spLocks noChangeAspect="1"/>
            </p:cNvSpPr>
            <p:nvPr/>
          </p:nvSpPr>
          <p:spPr>
            <a:xfrm rot="17535029">
              <a:off x="4870276" y="2400519"/>
              <a:ext cx="374904" cy="1132030"/>
            </a:xfrm>
            <a:prstGeom prst="rect">
              <a:avLst/>
            </a:prstGeom>
            <a:noFill/>
            <a:ln w="1587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6855982" y="4389120"/>
            <a:ext cx="1221218" cy="2011680"/>
            <a:chOff x="5486400" y="1905000"/>
            <a:chExt cx="1981200" cy="3263576"/>
          </a:xfrm>
        </p:grpSpPr>
        <p:pic>
          <p:nvPicPr>
            <p:cNvPr id="86" name="Picture 85" descr="objec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0" y="1905000"/>
              <a:ext cx="1981200" cy="3263576"/>
            </a:xfrm>
            <a:prstGeom prst="rect">
              <a:avLst/>
            </a:prstGeom>
          </p:spPr>
        </p:pic>
        <p:grpSp>
          <p:nvGrpSpPr>
            <p:cNvPr id="87" name="Group 18"/>
            <p:cNvGrpSpPr>
              <a:grpSpLocks noChangeAspect="1"/>
            </p:cNvGrpSpPr>
            <p:nvPr/>
          </p:nvGrpSpPr>
          <p:grpSpPr>
            <a:xfrm>
              <a:off x="6370320" y="1905000"/>
              <a:ext cx="182880" cy="182880"/>
              <a:chOff x="6327648" y="1645920"/>
              <a:chExt cx="246888" cy="246888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6373368" y="1691640"/>
                <a:ext cx="152400" cy="152400"/>
              </a:xfrm>
              <a:prstGeom prst="rect">
                <a:avLst/>
              </a:prstGeom>
              <a:noFill/>
              <a:ln w="31750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6327648" y="1645920"/>
                <a:ext cx="246888" cy="246888"/>
              </a:xfrm>
              <a:prstGeom prst="rect">
                <a:avLst/>
              </a:prstGeom>
              <a:noFill/>
              <a:ln w="15875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27"/>
            <p:cNvGrpSpPr>
              <a:grpSpLocks noChangeAspect="1"/>
            </p:cNvGrpSpPr>
            <p:nvPr/>
          </p:nvGrpSpPr>
          <p:grpSpPr>
            <a:xfrm>
              <a:off x="5684520" y="2103120"/>
              <a:ext cx="182880" cy="182880"/>
              <a:chOff x="6327648" y="1645920"/>
              <a:chExt cx="246888" cy="246888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6373368" y="1691640"/>
                <a:ext cx="152400" cy="152400"/>
              </a:xfrm>
              <a:prstGeom prst="rect">
                <a:avLst/>
              </a:prstGeom>
              <a:noFill/>
              <a:ln w="31750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6327648" y="1645920"/>
                <a:ext cx="246888" cy="246888"/>
              </a:xfrm>
              <a:prstGeom prst="rect">
                <a:avLst/>
              </a:prstGeom>
              <a:noFill/>
              <a:ln w="15875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33"/>
            <p:cNvGrpSpPr>
              <a:grpSpLocks noChangeAspect="1"/>
            </p:cNvGrpSpPr>
            <p:nvPr/>
          </p:nvGrpSpPr>
          <p:grpSpPr>
            <a:xfrm>
              <a:off x="6522720" y="2819400"/>
              <a:ext cx="182880" cy="182880"/>
              <a:chOff x="6327648" y="1645920"/>
              <a:chExt cx="246888" cy="246888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6373368" y="1691640"/>
                <a:ext cx="152400" cy="152400"/>
              </a:xfrm>
              <a:prstGeom prst="rect">
                <a:avLst/>
              </a:prstGeom>
              <a:noFill/>
              <a:ln w="31750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>
                <a:spLocks noChangeAspect="1"/>
              </p:cNvSpPr>
              <p:nvPr/>
            </p:nvSpPr>
            <p:spPr>
              <a:xfrm>
                <a:off x="6327648" y="1645920"/>
                <a:ext cx="246888" cy="246888"/>
              </a:xfrm>
              <a:prstGeom prst="rect">
                <a:avLst/>
              </a:prstGeom>
              <a:noFill/>
              <a:ln w="15875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36"/>
            <p:cNvGrpSpPr>
              <a:grpSpLocks noChangeAspect="1"/>
            </p:cNvGrpSpPr>
            <p:nvPr/>
          </p:nvGrpSpPr>
          <p:grpSpPr>
            <a:xfrm>
              <a:off x="7284720" y="2712720"/>
              <a:ext cx="182880" cy="182880"/>
              <a:chOff x="6327648" y="1645920"/>
              <a:chExt cx="246888" cy="246888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6373368" y="1691640"/>
                <a:ext cx="152400" cy="152400"/>
              </a:xfrm>
              <a:prstGeom prst="rect">
                <a:avLst/>
              </a:prstGeom>
              <a:noFill/>
              <a:ln w="31750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>
                <a:spLocks noChangeAspect="1"/>
              </p:cNvSpPr>
              <p:nvPr/>
            </p:nvSpPr>
            <p:spPr>
              <a:xfrm>
                <a:off x="6327648" y="1645920"/>
                <a:ext cx="246888" cy="246888"/>
              </a:xfrm>
              <a:prstGeom prst="rect">
                <a:avLst/>
              </a:prstGeom>
              <a:noFill/>
              <a:ln w="15875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40"/>
            <p:cNvGrpSpPr>
              <a:grpSpLocks noChangeAspect="1"/>
            </p:cNvGrpSpPr>
            <p:nvPr/>
          </p:nvGrpSpPr>
          <p:grpSpPr>
            <a:xfrm>
              <a:off x="7284720" y="4008120"/>
              <a:ext cx="182880" cy="182880"/>
              <a:chOff x="6327648" y="1645920"/>
              <a:chExt cx="246888" cy="246888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6373368" y="1691640"/>
                <a:ext cx="152400" cy="152400"/>
              </a:xfrm>
              <a:prstGeom prst="rect">
                <a:avLst/>
              </a:prstGeom>
              <a:noFill/>
              <a:ln w="31750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>
                <a:spLocks noChangeAspect="1"/>
              </p:cNvSpPr>
              <p:nvPr/>
            </p:nvSpPr>
            <p:spPr>
              <a:xfrm>
                <a:off x="6327648" y="1645920"/>
                <a:ext cx="246888" cy="246888"/>
              </a:xfrm>
              <a:prstGeom prst="rect">
                <a:avLst/>
              </a:prstGeom>
              <a:noFill/>
              <a:ln w="15875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43"/>
            <p:cNvGrpSpPr>
              <a:grpSpLocks noChangeAspect="1"/>
            </p:cNvGrpSpPr>
            <p:nvPr/>
          </p:nvGrpSpPr>
          <p:grpSpPr>
            <a:xfrm>
              <a:off x="7132320" y="3169920"/>
              <a:ext cx="182880" cy="182880"/>
              <a:chOff x="6327648" y="1645920"/>
              <a:chExt cx="246888" cy="246888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6373368" y="1691640"/>
                <a:ext cx="152400" cy="152400"/>
              </a:xfrm>
              <a:prstGeom prst="rect">
                <a:avLst/>
              </a:prstGeom>
              <a:noFill/>
              <a:ln w="31750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>
                <a:spLocks noChangeAspect="1"/>
              </p:cNvSpPr>
              <p:nvPr/>
            </p:nvSpPr>
            <p:spPr>
              <a:xfrm>
                <a:off x="6327648" y="1645920"/>
                <a:ext cx="246888" cy="246888"/>
              </a:xfrm>
              <a:prstGeom prst="rect">
                <a:avLst/>
              </a:prstGeom>
              <a:noFill/>
              <a:ln w="15875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46"/>
            <p:cNvGrpSpPr>
              <a:grpSpLocks noChangeAspect="1"/>
            </p:cNvGrpSpPr>
            <p:nvPr/>
          </p:nvGrpSpPr>
          <p:grpSpPr>
            <a:xfrm>
              <a:off x="6294120" y="3962400"/>
              <a:ext cx="182880" cy="182880"/>
              <a:chOff x="6327648" y="1645920"/>
              <a:chExt cx="246888" cy="246888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6373368" y="1691640"/>
                <a:ext cx="152400" cy="152400"/>
              </a:xfrm>
              <a:prstGeom prst="rect">
                <a:avLst/>
              </a:prstGeom>
              <a:noFill/>
              <a:ln w="31750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>
                <a:spLocks noChangeAspect="1"/>
              </p:cNvSpPr>
              <p:nvPr/>
            </p:nvSpPr>
            <p:spPr>
              <a:xfrm>
                <a:off x="6327648" y="1645920"/>
                <a:ext cx="246888" cy="246888"/>
              </a:xfrm>
              <a:prstGeom prst="rect">
                <a:avLst/>
              </a:prstGeom>
              <a:noFill/>
              <a:ln w="15875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49"/>
            <p:cNvGrpSpPr>
              <a:grpSpLocks noChangeAspect="1"/>
            </p:cNvGrpSpPr>
            <p:nvPr/>
          </p:nvGrpSpPr>
          <p:grpSpPr>
            <a:xfrm>
              <a:off x="5532120" y="3429000"/>
              <a:ext cx="182880" cy="182880"/>
              <a:chOff x="6327648" y="1645920"/>
              <a:chExt cx="246888" cy="246888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6373368" y="1691640"/>
                <a:ext cx="152400" cy="152400"/>
              </a:xfrm>
              <a:prstGeom prst="rect">
                <a:avLst/>
              </a:prstGeom>
              <a:noFill/>
              <a:ln w="31750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>
                <a:spLocks noChangeAspect="1"/>
              </p:cNvSpPr>
              <p:nvPr/>
            </p:nvSpPr>
            <p:spPr>
              <a:xfrm>
                <a:off x="6327648" y="1645920"/>
                <a:ext cx="246888" cy="246888"/>
              </a:xfrm>
              <a:prstGeom prst="rect">
                <a:avLst/>
              </a:prstGeom>
              <a:noFill/>
              <a:ln w="15875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2" name="Picture 5" descr="imag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8564" y="4389120"/>
            <a:ext cx="1221218" cy="2011680"/>
          </a:xfrm>
          <a:prstGeom prst="rect">
            <a:avLst/>
          </a:prstGeom>
        </p:spPr>
      </p:pic>
      <p:sp>
        <p:nvSpPr>
          <p:cNvPr id="113" name="Rounded Rectangle 112"/>
          <p:cNvSpPr/>
          <p:nvPr/>
        </p:nvSpPr>
        <p:spPr>
          <a:xfrm>
            <a:off x="5979613" y="4482687"/>
            <a:ext cx="233916" cy="327483"/>
          </a:xfrm>
          <a:prstGeom prst="roundRect">
            <a:avLst/>
          </a:prstGeom>
          <a:noFill/>
          <a:ln w="317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6073180" y="4716603"/>
            <a:ext cx="374266" cy="561399"/>
          </a:xfrm>
          <a:prstGeom prst="roundRect">
            <a:avLst/>
          </a:prstGeom>
          <a:noFill/>
          <a:ln w="317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 rot="19957910">
            <a:off x="6317459" y="4705250"/>
            <a:ext cx="140024" cy="282715"/>
          </a:xfrm>
          <a:prstGeom prst="round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 rot="19957910">
            <a:off x="6467427" y="4918832"/>
            <a:ext cx="146147" cy="330502"/>
          </a:xfrm>
          <a:prstGeom prst="round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 rot="4440663">
            <a:off x="5950313" y="4906613"/>
            <a:ext cx="140024" cy="282715"/>
          </a:xfrm>
          <a:prstGeom prst="round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 rot="6101825">
            <a:off x="5651245" y="4781886"/>
            <a:ext cx="146147" cy="417604"/>
          </a:xfrm>
          <a:prstGeom prst="round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 rot="789981">
            <a:off x="6305126" y="5275744"/>
            <a:ext cx="283977" cy="428392"/>
          </a:xfrm>
          <a:prstGeom prst="roundRect">
            <a:avLst/>
          </a:prstGeom>
          <a:noFill/>
          <a:ln w="317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 rot="1970179">
            <a:off x="5887994" y="5289254"/>
            <a:ext cx="242244" cy="428392"/>
          </a:xfrm>
          <a:prstGeom prst="roundRect">
            <a:avLst/>
          </a:prstGeom>
          <a:noFill/>
          <a:ln w="317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 rot="21249300">
            <a:off x="6290075" y="5668854"/>
            <a:ext cx="211823" cy="595308"/>
          </a:xfrm>
          <a:prstGeom prst="roundRect">
            <a:avLst/>
          </a:prstGeom>
          <a:noFill/>
          <a:ln w="317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5930615" y="5729292"/>
            <a:ext cx="211823" cy="595308"/>
          </a:xfrm>
          <a:prstGeom prst="roundRect">
            <a:avLst/>
          </a:prstGeom>
          <a:noFill/>
          <a:ln w="317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572000" y="2126903"/>
            <a:ext cx="91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With mutual context: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572000" y="4412903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Without context: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1143000" y="4835694"/>
            <a:ext cx="175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2209800" y="3997494"/>
            <a:ext cx="457200" cy="8382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371600" y="3873788"/>
            <a:ext cx="457200" cy="961906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1828800" y="3873788"/>
            <a:ext cx="1143000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828800" y="3997494"/>
            <a:ext cx="1143000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2895600" y="3810000"/>
            <a:ext cx="685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~3-4%</a:t>
            </a:r>
            <a:endParaRPr lang="en-US" sz="1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143000" y="4835694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with context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057400" y="4835694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without context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09600" y="321058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Helpful, but only moderately outperform better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33400" y="104471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Previous work – Use context cues to facilitate object detection: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" name="Picture 110" descr="c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733550"/>
            <a:ext cx="1752600" cy="1314450"/>
          </a:xfrm>
          <a:prstGeom prst="rect">
            <a:avLst/>
          </a:prstGeom>
        </p:spPr>
      </p:pic>
      <p:sp>
        <p:nvSpPr>
          <p:cNvPr id="127" name="Rectangle 126"/>
          <p:cNvSpPr/>
          <p:nvPr/>
        </p:nvSpPr>
        <p:spPr>
          <a:xfrm>
            <a:off x="1676400" y="2419350"/>
            <a:ext cx="609600" cy="457200"/>
          </a:xfrm>
          <a:prstGeom prst="rect">
            <a:avLst/>
          </a:prstGeom>
          <a:noFill/>
          <a:ln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371600" y="1828800"/>
            <a:ext cx="609600" cy="457200"/>
          </a:xfrm>
          <a:prstGeom prst="rect">
            <a:avLst/>
          </a:prstGeom>
          <a:noFill/>
          <a:ln w="15875">
            <a:solidFill>
              <a:srgbClr val="FF00F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362200" y="1905000"/>
            <a:ext cx="609600" cy="457200"/>
          </a:xfrm>
          <a:prstGeom prst="rect">
            <a:avLst/>
          </a:prstGeom>
          <a:noFill/>
          <a:ln w="15875">
            <a:solidFill>
              <a:srgbClr val="FF00F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2209800" y="2514600"/>
            <a:ext cx="609600" cy="457200"/>
          </a:xfrm>
          <a:prstGeom prst="rect">
            <a:avLst/>
          </a:prstGeom>
          <a:noFill/>
          <a:ln w="15875">
            <a:solidFill>
              <a:srgbClr val="FF00F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28600" y="5370788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Hoiem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2006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Rabinovich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2007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Oliva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Torralba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2007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Heitz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Koller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2008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Desai et al, 2009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Divvala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2009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362200" y="5352661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Murphy et al, 2003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Shotton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2006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Harzallah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2009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Li,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Socher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&amp; Fei-Fei, 2009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Marszalek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al, 2009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Savarese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7162800" cy="377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Background and Intuition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Mutual Context of Object and Human Pose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 Model Representation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Model Learning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Model Inference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Experiments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44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457200" y="6293822"/>
            <a:ext cx="3505200" cy="304800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57200" y="5855732"/>
            <a:ext cx="3581400" cy="304800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57200" y="3886200"/>
            <a:ext cx="3962400" cy="1828800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57200" y="2590800"/>
            <a:ext cx="3352800" cy="1143000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57200" y="1024354"/>
            <a:ext cx="3429000" cy="1463040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77"/>
          <p:cNvGrpSpPr/>
          <p:nvPr/>
        </p:nvGrpSpPr>
        <p:grpSpPr>
          <a:xfrm>
            <a:off x="5964681" y="2681572"/>
            <a:ext cx="1730619" cy="990010"/>
            <a:chOff x="5638797" y="2793268"/>
            <a:chExt cx="1897608" cy="1085537"/>
          </a:xfrm>
        </p:grpSpPr>
        <p:cxnSp>
          <p:nvCxnSpPr>
            <p:cNvPr id="97" name="Straight Connector 96"/>
            <p:cNvCxnSpPr>
              <a:stCxn id="88" idx="0"/>
              <a:endCxn id="54" idx="3"/>
            </p:cNvCxnSpPr>
            <p:nvPr/>
          </p:nvCxnSpPr>
          <p:spPr>
            <a:xfrm rot="5400000" flipH="1" flipV="1">
              <a:off x="5500114" y="2931952"/>
              <a:ext cx="1016732" cy="73936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5" idx="0"/>
              <a:endCxn id="54" idx="4"/>
            </p:cNvCxnSpPr>
            <p:nvPr/>
          </p:nvCxnSpPr>
          <p:spPr>
            <a:xfrm rot="5400000" flipH="1" flipV="1">
              <a:off x="5972555" y="3275077"/>
              <a:ext cx="963168" cy="106681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4" idx="1"/>
              <a:endCxn id="54" idx="5"/>
            </p:cNvCxnSpPr>
            <p:nvPr/>
          </p:nvCxnSpPr>
          <p:spPr>
            <a:xfrm rot="16200000" flipV="1">
              <a:off x="6543831" y="2886231"/>
              <a:ext cx="1085537" cy="899611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78"/>
          <p:cNvGrpSpPr/>
          <p:nvPr/>
        </p:nvGrpSpPr>
        <p:grpSpPr>
          <a:xfrm>
            <a:off x="5257800" y="3200400"/>
            <a:ext cx="2369965" cy="569854"/>
            <a:chOff x="4800644" y="3383281"/>
            <a:chExt cx="2598645" cy="624840"/>
          </a:xfrm>
        </p:grpSpPr>
        <p:cxnSp>
          <p:nvCxnSpPr>
            <p:cNvPr id="76" name="Straight Connector 75"/>
            <p:cNvCxnSpPr>
              <a:stCxn id="55" idx="5"/>
              <a:endCxn id="88" idx="1"/>
            </p:cNvCxnSpPr>
            <p:nvPr/>
          </p:nvCxnSpPr>
          <p:spPr>
            <a:xfrm rot="16200000" flipH="1">
              <a:off x="4822138" y="3491101"/>
              <a:ext cx="483015" cy="526004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953000" y="3474720"/>
              <a:ext cx="1234440" cy="4389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2"/>
              <a:endCxn id="55" idx="6"/>
            </p:cNvCxnSpPr>
            <p:nvPr/>
          </p:nvCxnSpPr>
          <p:spPr>
            <a:xfrm rot="10800000">
              <a:off x="4854208" y="3383281"/>
              <a:ext cx="2545081" cy="62484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/>
          <p:cNvCxnSpPr>
            <a:stCxn id="55" idx="7"/>
          </p:cNvCxnSpPr>
          <p:nvPr/>
        </p:nvCxnSpPr>
        <p:spPr>
          <a:xfrm rot="5400000" flipH="1" flipV="1">
            <a:off x="5665652" y="2177248"/>
            <a:ext cx="535311" cy="1313649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6"/>
          <p:cNvCxnSpPr>
            <a:endCxn id="56" idx="3"/>
          </p:cNvCxnSpPr>
          <p:nvPr/>
        </p:nvCxnSpPr>
        <p:spPr>
          <a:xfrm rot="5400000" flipH="1" flipV="1">
            <a:off x="4915317" y="2093650"/>
            <a:ext cx="1244154" cy="6743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7"/>
          <p:cNvCxnSpPr>
            <a:endCxn id="54" idx="1"/>
          </p:cNvCxnSpPr>
          <p:nvPr/>
        </p:nvCxnSpPr>
        <p:spPr>
          <a:xfrm rot="16200000" flipH="1">
            <a:off x="6049466" y="1856184"/>
            <a:ext cx="643723" cy="53531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>
            <a:spLocks noChangeAspect="1"/>
          </p:cNvSpPr>
          <p:nvPr/>
        </p:nvSpPr>
        <p:spPr>
          <a:xfrm>
            <a:off x="5769864" y="1463040"/>
            <a:ext cx="457200" cy="457200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6537960" y="2340864"/>
            <a:ext cx="457200" cy="457200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 descr="tennis_player_0_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5285" y="4267200"/>
            <a:ext cx="4180115" cy="1371600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4648200" y="4233672"/>
            <a:ext cx="4267200" cy="1447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590132" y="2396850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825694" y="1524000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03"/>
          <p:cNvGrpSpPr/>
          <p:nvPr/>
        </p:nvGrpSpPr>
        <p:grpSpPr>
          <a:xfrm>
            <a:off x="6096000" y="3789518"/>
            <a:ext cx="1621678" cy="375269"/>
            <a:chOff x="6103671" y="3789518"/>
            <a:chExt cx="1690208" cy="375269"/>
          </a:xfrm>
        </p:grpSpPr>
        <p:cxnSp>
          <p:nvCxnSpPr>
            <p:cNvPr id="69" name="Straight Connector 18"/>
            <p:cNvCxnSpPr>
              <a:stCxn id="87" idx="6"/>
              <a:endCxn id="86" idx="2"/>
            </p:cNvCxnSpPr>
            <p:nvPr/>
          </p:nvCxnSpPr>
          <p:spPr>
            <a:xfrm>
              <a:off x="6103671" y="3789518"/>
              <a:ext cx="361371" cy="0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19"/>
            <p:cNvSpPr/>
            <p:nvPr/>
          </p:nvSpPr>
          <p:spPr>
            <a:xfrm>
              <a:off x="6110377" y="3956304"/>
              <a:ext cx="1683502" cy="208483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25400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20"/>
            <p:cNvSpPr/>
            <p:nvPr/>
          </p:nvSpPr>
          <p:spPr>
            <a:xfrm>
              <a:off x="6874816" y="3886810"/>
              <a:ext cx="903427" cy="159018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25400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ubtitle 2"/>
          <p:cNvSpPr txBox="1">
            <a:spLocks/>
          </p:cNvSpPr>
          <p:nvPr/>
        </p:nvSpPr>
        <p:spPr>
          <a:xfrm>
            <a:off x="762000" y="381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Mutual Context Model Representation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143000" y="5161002"/>
            <a:ext cx="27432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More than one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for each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Unobserved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during training.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36"/>
          <p:cNvGrpSpPr/>
          <p:nvPr/>
        </p:nvGrpSpPr>
        <p:grpSpPr>
          <a:xfrm>
            <a:off x="457200" y="990600"/>
            <a:ext cx="3276600" cy="1557016"/>
            <a:chOff x="457200" y="1033046"/>
            <a:chExt cx="3276600" cy="1557016"/>
          </a:xfrm>
        </p:grpSpPr>
        <p:sp>
          <p:nvSpPr>
            <p:cNvPr id="110" name="TextBox 109"/>
            <p:cNvSpPr txBox="1"/>
            <p:nvPr/>
          </p:nvSpPr>
          <p:spPr>
            <a:xfrm>
              <a:off x="457200" y="1033046"/>
              <a:ext cx="457200" cy="40011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1" name="Picture 110" descr="image10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6400" y="1143000"/>
              <a:ext cx="685800" cy="914400"/>
            </a:xfrm>
            <a:prstGeom prst="rect">
              <a:avLst/>
            </a:prstGeom>
          </p:spPr>
        </p:pic>
        <p:graphicFrame>
          <p:nvGraphicFramePr>
            <p:cNvPr id="112" name="Object 2"/>
            <p:cNvGraphicFramePr>
              <a:graphicFrameLocks noChangeAspect="1"/>
            </p:cNvGraphicFramePr>
            <p:nvPr/>
          </p:nvGraphicFramePr>
          <p:xfrm>
            <a:off x="3352800" y="1502664"/>
            <a:ext cx="381000" cy="171450"/>
          </p:xfrm>
          <a:graphic>
            <a:graphicData uri="http://schemas.openxmlformats.org/presentationml/2006/ole">
              <p:oleObj spid="_x0000_s272388" name="Equation" r:id="rId6" imgW="330120" imgH="164880" progId="Equation.DSMT4">
                <p:embed/>
              </p:oleObj>
            </a:graphicData>
          </a:graphic>
        </p:graphicFrame>
        <p:sp>
          <p:nvSpPr>
            <p:cNvPr id="113" name="TextBox 112"/>
            <p:cNvSpPr txBox="1"/>
            <p:nvPr/>
          </p:nvSpPr>
          <p:spPr>
            <a:xfrm>
              <a:off x="1524000" y="2036064"/>
              <a:ext cx="914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Arial" pitchFamily="34" charset="0"/>
                  <a:cs typeface="Arial" pitchFamily="34" charset="0"/>
                </a:rPr>
                <a:t>Croquet shot</a:t>
              </a:r>
              <a:endParaRPr lang="en-US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4" name="Picture 113" descr="image14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4601" y="1143000"/>
              <a:ext cx="607965" cy="914400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2362200" y="2036064"/>
              <a:ext cx="106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Arial" pitchFamily="34" charset="0"/>
                  <a:cs typeface="Arial" pitchFamily="34" charset="0"/>
                </a:rPr>
                <a:t>Volleyball smash</a:t>
              </a:r>
              <a:endParaRPr lang="en-US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6" name="Picture 115" descr="image28.bmp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3575" y="1143000"/>
              <a:ext cx="570425" cy="91440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685800" y="2036064"/>
              <a:ext cx="990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Arial" pitchFamily="34" charset="0"/>
                  <a:cs typeface="Arial" pitchFamily="34" charset="0"/>
                </a:rPr>
                <a:t>Tennis forehand</a:t>
              </a:r>
              <a:endParaRPr lang="en-US" sz="15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8" name="Picture 127" descr="image10.bmp"/>
          <p:cNvPicPr>
            <a:picLocks noChangeAspect="1"/>
          </p:cNvPicPr>
          <p:nvPr/>
        </p:nvPicPr>
        <p:blipFill>
          <a:blip r:embed="rId9" cstate="print"/>
          <a:srcRect l="12438"/>
          <a:stretch>
            <a:fillRect/>
          </a:stretch>
        </p:blipFill>
        <p:spPr>
          <a:xfrm>
            <a:off x="914400" y="3965377"/>
            <a:ext cx="600502" cy="914400"/>
          </a:xfrm>
          <a:prstGeom prst="rect">
            <a:avLst/>
          </a:prstGeom>
        </p:spPr>
      </p:pic>
      <p:pic>
        <p:nvPicPr>
          <p:cNvPr id="129" name="Picture 128" descr="image09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91102" y="3965376"/>
            <a:ext cx="685800" cy="914400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1066800" y="4876800"/>
            <a:ext cx="198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Intra-class variations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953000" y="1368623"/>
            <a:ext cx="914400" cy="35394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Activity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495800" y="2667000"/>
            <a:ext cx="838200" cy="35394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Object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53200" y="1981200"/>
            <a:ext cx="1447800" cy="35394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Human pose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620000" y="3200400"/>
            <a:ext cx="1219200" cy="35394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Body parts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4" name="Picture 133" descr="p-image3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34754" y="3962400"/>
            <a:ext cx="662075" cy="914400"/>
          </a:xfrm>
          <a:prstGeom prst="rect">
            <a:avLst/>
          </a:prstGeom>
        </p:spPr>
      </p:pic>
      <p:pic>
        <p:nvPicPr>
          <p:cNvPr id="135" name="Picture 134" descr="p-image11.png"/>
          <p:cNvPicPr>
            <a:picLocks noChangeAspect="1"/>
          </p:cNvPicPr>
          <p:nvPr/>
        </p:nvPicPr>
        <p:blipFill>
          <a:blip r:embed="rId12" cstate="print"/>
          <a:srcRect r="24883"/>
          <a:stretch>
            <a:fillRect/>
          </a:stretch>
        </p:blipFill>
        <p:spPr>
          <a:xfrm>
            <a:off x="2438400" y="3962400"/>
            <a:ext cx="920154" cy="914400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838200" y="5844064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: location;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: orientation;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: scale. 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43"/>
          <p:cNvGrpSpPr/>
          <p:nvPr/>
        </p:nvGrpSpPr>
        <p:grpSpPr>
          <a:xfrm>
            <a:off x="457200" y="2667000"/>
            <a:ext cx="3200400" cy="1148357"/>
            <a:chOff x="457200" y="2667000"/>
            <a:chExt cx="3200400" cy="1148357"/>
          </a:xfrm>
        </p:grpSpPr>
        <p:pic>
          <p:nvPicPr>
            <p:cNvPr id="119" name="Picture 118" descr="croquet_mallet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5440" y="2667000"/>
              <a:ext cx="670560" cy="670560"/>
            </a:xfrm>
            <a:prstGeom prst="rect">
              <a:avLst/>
            </a:prstGeom>
          </p:spPr>
        </p:pic>
        <p:pic>
          <p:nvPicPr>
            <p:cNvPr id="120" name="Picture 119" descr="Volleyball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9396" y="2804159"/>
              <a:ext cx="452404" cy="457200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1524000" y="3261359"/>
              <a:ext cx="914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Arial" pitchFamily="34" charset="0"/>
                  <a:cs typeface="Arial" pitchFamily="34" charset="0"/>
                </a:rPr>
                <a:t>Croquet mallet</a:t>
              </a:r>
              <a:endParaRPr lang="en-US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3337559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Arial" pitchFamily="34" charset="0"/>
                  <a:cs typeface="Arial" pitchFamily="34" charset="0"/>
                </a:rPr>
                <a:t>Volleyball</a:t>
              </a:r>
              <a:endParaRPr lang="en-US" sz="15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3" name="Object 3"/>
            <p:cNvGraphicFramePr>
              <a:graphicFrameLocks noChangeAspect="1"/>
            </p:cNvGraphicFramePr>
            <p:nvPr/>
          </p:nvGraphicFramePr>
          <p:xfrm>
            <a:off x="3276600" y="3032759"/>
            <a:ext cx="381000" cy="171450"/>
          </p:xfrm>
          <a:graphic>
            <a:graphicData uri="http://schemas.openxmlformats.org/presentationml/2006/ole">
              <p:oleObj spid="_x0000_s272389" name="Equation" r:id="rId15" imgW="330120" imgH="164880" progId="Equation.DSMT4">
                <p:embed/>
              </p:oleObj>
            </a:graphicData>
          </a:graphic>
        </p:graphicFrame>
        <p:pic>
          <p:nvPicPr>
            <p:cNvPr id="124" name="Picture 123" descr="tennis-racket.jpg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0601" y="2727959"/>
              <a:ext cx="534657" cy="537865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838200" y="3261359"/>
              <a:ext cx="762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Arial" pitchFamily="34" charset="0"/>
                  <a:cs typeface="Arial" pitchFamily="34" charset="0"/>
                </a:rPr>
                <a:t>Tennis racket</a:t>
              </a:r>
              <a:endParaRPr lang="en-US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57200" y="2667000"/>
              <a:ext cx="457200" cy="40011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457200" y="3886200"/>
            <a:ext cx="457200" cy="40011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57200" y="5791200"/>
            <a:ext cx="457200" cy="40011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57200" y="6229290"/>
            <a:ext cx="457200" cy="40011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38200" y="6293822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Shape context.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209800" y="6306979"/>
            <a:ext cx="175400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Belongie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et al, 2002]</a:t>
            </a:r>
          </a:p>
        </p:txBody>
      </p:sp>
      <p:graphicFrame>
        <p:nvGraphicFramePr>
          <p:cNvPr id="63" name="Object 4"/>
          <p:cNvGraphicFramePr>
            <a:graphicFrameLocks noChangeAspect="1"/>
          </p:cNvGraphicFramePr>
          <p:nvPr/>
        </p:nvGraphicFramePr>
        <p:xfrm>
          <a:off x="7007099" y="3747821"/>
          <a:ext cx="347472" cy="156362"/>
        </p:xfrm>
        <a:graphic>
          <a:graphicData uri="http://schemas.openxmlformats.org/presentationml/2006/ole">
            <p:oleObj spid="_x0000_s272387" name="Equation" r:id="rId17" imgW="330120" imgH="164880" progId="Equation.DSMT4">
              <p:embed/>
            </p:oleObj>
          </a:graphicData>
        </a:graphic>
      </p:graphicFrame>
      <p:grpSp>
        <p:nvGrpSpPr>
          <p:cNvPr id="8" name="Group 156"/>
          <p:cNvGrpSpPr/>
          <p:nvPr/>
        </p:nvGrpSpPr>
        <p:grpSpPr>
          <a:xfrm>
            <a:off x="5756199" y="3608832"/>
            <a:ext cx="416966" cy="347472"/>
            <a:chOff x="5410200" y="3790950"/>
            <a:chExt cx="457200" cy="381000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5425440" y="380619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10200" y="3790950"/>
              <a:ext cx="457200" cy="371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3" name="Picture 152" descr="tennis_player_1_new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6592" y="4267200"/>
            <a:ext cx="4180117" cy="1371600"/>
          </a:xfrm>
          <a:prstGeom prst="rect">
            <a:avLst/>
          </a:prstGeom>
        </p:spPr>
      </p:pic>
      <p:sp>
        <p:nvSpPr>
          <p:cNvPr id="127" name="Rectangle 126"/>
          <p:cNvSpPr/>
          <p:nvPr/>
        </p:nvSpPr>
        <p:spPr>
          <a:xfrm>
            <a:off x="4648200" y="4251960"/>
            <a:ext cx="4267200" cy="1447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4953000" y="5105400"/>
            <a:ext cx="1752600" cy="35394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Image evidence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80"/>
          <p:cNvGrpSpPr/>
          <p:nvPr/>
        </p:nvGrpSpPr>
        <p:grpSpPr>
          <a:xfrm>
            <a:off x="5181600" y="3386450"/>
            <a:ext cx="2654688" cy="1278697"/>
            <a:chOff x="4671329" y="3566160"/>
            <a:chExt cx="2910841" cy="1402080"/>
          </a:xfrm>
        </p:grpSpPr>
        <p:cxnSp>
          <p:nvCxnSpPr>
            <p:cNvPr id="79" name="Straight Connector 24"/>
            <p:cNvCxnSpPr>
              <a:stCxn id="96" idx="0"/>
              <a:endCxn id="55" idx="4"/>
            </p:cNvCxnSpPr>
            <p:nvPr/>
          </p:nvCxnSpPr>
          <p:spPr>
            <a:xfrm rot="5400000" flipH="1" flipV="1">
              <a:off x="4168409" y="4069080"/>
              <a:ext cx="10058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4" idx="0"/>
              <a:endCxn id="87" idx="4"/>
            </p:cNvCxnSpPr>
            <p:nvPr/>
          </p:nvCxnSpPr>
          <p:spPr>
            <a:xfrm rot="5400000" flipH="1" flipV="1">
              <a:off x="5136149" y="4579620"/>
              <a:ext cx="7772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2" idx="0"/>
              <a:endCxn id="86" idx="4"/>
            </p:cNvCxnSpPr>
            <p:nvPr/>
          </p:nvCxnSpPr>
          <p:spPr>
            <a:xfrm rot="5400000" flipH="1" flipV="1">
              <a:off x="5898149" y="4579620"/>
              <a:ext cx="7772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0" idx="0"/>
              <a:endCxn id="84" idx="4"/>
            </p:cNvCxnSpPr>
            <p:nvPr/>
          </p:nvCxnSpPr>
          <p:spPr>
            <a:xfrm rot="5400000" flipH="1" flipV="1">
              <a:off x="7193550" y="4579620"/>
              <a:ext cx="7772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Oval 139"/>
          <p:cNvSpPr>
            <a:spLocks noChangeAspect="1"/>
          </p:cNvSpPr>
          <p:nvPr/>
        </p:nvSpPr>
        <p:spPr>
          <a:xfrm>
            <a:off x="4937760" y="4251960"/>
            <a:ext cx="457200" cy="457200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5705856" y="4608576"/>
            <a:ext cx="457200" cy="457200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>
            <a:spLocks noChangeAspect="1"/>
          </p:cNvSpPr>
          <p:nvPr/>
        </p:nvSpPr>
        <p:spPr>
          <a:xfrm>
            <a:off x="6400800" y="4608576"/>
            <a:ext cx="457200" cy="457200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>
            <a:off x="7589520" y="4608576"/>
            <a:ext cx="457200" cy="457200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Object 4"/>
          <p:cNvGraphicFramePr>
            <a:graphicFrameLocks noChangeAspect="1"/>
          </p:cNvGraphicFramePr>
          <p:nvPr/>
        </p:nvGraphicFramePr>
        <p:xfrm>
          <a:off x="7076593" y="4772863"/>
          <a:ext cx="347472" cy="156362"/>
        </p:xfrm>
        <a:graphic>
          <a:graphicData uri="http://schemas.openxmlformats.org/presentationml/2006/ole">
            <p:oleObj spid="_x0000_s272386" name="Equation" r:id="rId19" imgW="330120" imgH="164880" progId="Equation.DSMT4">
              <p:embed/>
            </p:oleObj>
          </a:graphicData>
        </a:graphic>
      </p:graphicFrame>
      <p:grpSp>
        <p:nvGrpSpPr>
          <p:cNvPr id="10" name="Group 182"/>
          <p:cNvGrpSpPr/>
          <p:nvPr/>
        </p:nvGrpSpPr>
        <p:grpSpPr>
          <a:xfrm>
            <a:off x="4991759" y="4260569"/>
            <a:ext cx="416966" cy="376780"/>
            <a:chOff x="4571998" y="4524624"/>
            <a:chExt cx="457200" cy="413136"/>
          </a:xfrm>
        </p:grpSpPr>
        <p:sp>
          <p:nvSpPr>
            <p:cNvPr id="95" name="TextBox 94"/>
            <p:cNvSpPr txBox="1"/>
            <p:nvPr/>
          </p:nvSpPr>
          <p:spPr>
            <a:xfrm>
              <a:off x="4571998" y="452462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4572000" y="457200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83"/>
          <p:cNvGrpSpPr/>
          <p:nvPr/>
        </p:nvGrpSpPr>
        <p:grpSpPr>
          <a:xfrm>
            <a:off x="5756199" y="4651248"/>
            <a:ext cx="416966" cy="347472"/>
            <a:chOff x="5410200" y="5010150"/>
            <a:chExt cx="457200" cy="381000"/>
          </a:xfrm>
        </p:grpSpPr>
        <p:sp>
          <p:nvSpPr>
            <p:cNvPr id="93" name="TextBox 92"/>
            <p:cNvSpPr txBox="1"/>
            <p:nvPr/>
          </p:nvSpPr>
          <p:spPr>
            <a:xfrm>
              <a:off x="5410200" y="501015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425440" y="502539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84"/>
          <p:cNvGrpSpPr/>
          <p:nvPr/>
        </p:nvGrpSpPr>
        <p:grpSpPr>
          <a:xfrm>
            <a:off x="6451143" y="4651248"/>
            <a:ext cx="416966" cy="347472"/>
            <a:chOff x="6172200" y="4953000"/>
            <a:chExt cx="457200" cy="381000"/>
          </a:xfrm>
        </p:grpSpPr>
        <p:sp>
          <p:nvSpPr>
            <p:cNvPr id="91" name="TextBox 90"/>
            <p:cNvSpPr txBox="1"/>
            <p:nvPr/>
          </p:nvSpPr>
          <p:spPr>
            <a:xfrm>
              <a:off x="6172200" y="4953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187440" y="49682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85"/>
          <p:cNvGrpSpPr/>
          <p:nvPr/>
        </p:nvGrpSpPr>
        <p:grpSpPr>
          <a:xfrm>
            <a:off x="7632549" y="4651248"/>
            <a:ext cx="416966" cy="347472"/>
            <a:chOff x="7467600" y="5029200"/>
            <a:chExt cx="457200" cy="381000"/>
          </a:xfrm>
        </p:grpSpPr>
        <p:sp>
          <p:nvSpPr>
            <p:cNvPr id="89" name="TextBox 88"/>
            <p:cNvSpPr txBox="1"/>
            <p:nvPr/>
          </p:nvSpPr>
          <p:spPr>
            <a:xfrm>
              <a:off x="7467600" y="5029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7482840" y="50444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5" name="Oval 124"/>
          <p:cNvSpPr>
            <a:spLocks noChangeAspect="1"/>
          </p:cNvSpPr>
          <p:nvPr/>
        </p:nvSpPr>
        <p:spPr>
          <a:xfrm>
            <a:off x="4937760" y="2990088"/>
            <a:ext cx="457200" cy="457200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991761" y="3052877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7589520" y="3566160"/>
            <a:ext cx="457200" cy="457200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6400800" y="3566160"/>
            <a:ext cx="457200" cy="457200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57"/>
          <p:cNvGrpSpPr/>
          <p:nvPr/>
        </p:nvGrpSpPr>
        <p:grpSpPr>
          <a:xfrm>
            <a:off x="6451143" y="3608832"/>
            <a:ext cx="416966" cy="347472"/>
            <a:chOff x="6172200" y="3733800"/>
            <a:chExt cx="457200" cy="381000"/>
          </a:xfrm>
        </p:grpSpPr>
        <p:sp>
          <p:nvSpPr>
            <p:cNvPr id="85" name="TextBox 84"/>
            <p:cNvSpPr txBox="1"/>
            <p:nvPr/>
          </p:nvSpPr>
          <p:spPr>
            <a:xfrm>
              <a:off x="6172200" y="3733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6187440" y="37490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58"/>
          <p:cNvGrpSpPr/>
          <p:nvPr/>
        </p:nvGrpSpPr>
        <p:grpSpPr>
          <a:xfrm>
            <a:off x="7632549" y="3608832"/>
            <a:ext cx="416966" cy="347472"/>
            <a:chOff x="7467600" y="3810000"/>
            <a:chExt cx="457200" cy="381000"/>
          </a:xfrm>
        </p:grpSpPr>
        <p:sp>
          <p:nvSpPr>
            <p:cNvPr id="83" name="TextBox 82"/>
            <p:cNvSpPr txBox="1"/>
            <p:nvPr/>
          </p:nvSpPr>
          <p:spPr>
            <a:xfrm>
              <a:off x="7467600" y="3810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7482840" y="38252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2" name="Oval 131"/>
          <p:cNvSpPr>
            <a:spLocks noChangeAspect="1"/>
          </p:cNvSpPr>
          <p:nvPr/>
        </p:nvSpPr>
        <p:spPr>
          <a:xfrm>
            <a:off x="5705856" y="3566160"/>
            <a:ext cx="457200" cy="457200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200"/>
          <p:cNvGrpSpPr/>
          <p:nvPr/>
        </p:nvGrpSpPr>
        <p:grpSpPr>
          <a:xfrm>
            <a:off x="1088136" y="4035552"/>
            <a:ext cx="393192" cy="724377"/>
            <a:chOff x="1088136" y="3959352"/>
            <a:chExt cx="393192" cy="724377"/>
          </a:xfrm>
        </p:grpSpPr>
        <p:sp>
          <p:nvSpPr>
            <p:cNvPr id="154" name="Rounded Rectangle 153"/>
            <p:cNvSpPr/>
            <p:nvPr/>
          </p:nvSpPr>
          <p:spPr>
            <a:xfrm rot="21096953">
              <a:off x="1088136" y="3959352"/>
              <a:ext cx="137160" cy="164592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ounded Rectangle 154"/>
            <p:cNvSpPr/>
            <p:nvPr/>
          </p:nvSpPr>
          <p:spPr>
            <a:xfrm rot="19236430">
              <a:off x="1207135" y="4000756"/>
              <a:ext cx="214495" cy="274320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ounded Rectangle 157"/>
            <p:cNvSpPr/>
            <p:nvPr/>
          </p:nvSpPr>
          <p:spPr>
            <a:xfrm rot="21298183">
              <a:off x="1108479" y="4062444"/>
              <a:ext cx="91440" cy="182880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ounded Rectangle 158"/>
            <p:cNvSpPr/>
            <p:nvPr/>
          </p:nvSpPr>
          <p:spPr>
            <a:xfrm rot="290976">
              <a:off x="1108423" y="4216529"/>
              <a:ext cx="91440" cy="228600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1362456" y="4205261"/>
              <a:ext cx="118872" cy="228600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1362456" y="4427697"/>
              <a:ext cx="109728" cy="256032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ounded Rectangle 167"/>
            <p:cNvSpPr/>
            <p:nvPr/>
          </p:nvSpPr>
          <p:spPr>
            <a:xfrm rot="20826390">
              <a:off x="1272318" y="4004463"/>
              <a:ext cx="91440" cy="182880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ounded Rectangle 168"/>
            <p:cNvSpPr/>
            <p:nvPr/>
          </p:nvSpPr>
          <p:spPr>
            <a:xfrm rot="4662136">
              <a:off x="1216599" y="4114800"/>
              <a:ext cx="91440" cy="228600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1252728" y="4227644"/>
              <a:ext cx="118872" cy="21945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1252728" y="4443984"/>
              <a:ext cx="109728" cy="237744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201"/>
          <p:cNvGrpSpPr/>
          <p:nvPr/>
        </p:nvGrpSpPr>
        <p:grpSpPr>
          <a:xfrm>
            <a:off x="1655064" y="4034445"/>
            <a:ext cx="530352" cy="805779"/>
            <a:chOff x="1655064" y="3958245"/>
            <a:chExt cx="530352" cy="805779"/>
          </a:xfrm>
        </p:grpSpPr>
        <p:sp>
          <p:nvSpPr>
            <p:cNvPr id="172" name="Rounded Rectangle 171"/>
            <p:cNvSpPr/>
            <p:nvPr/>
          </p:nvSpPr>
          <p:spPr>
            <a:xfrm rot="4538760">
              <a:off x="2039112" y="3949101"/>
              <a:ext cx="137160" cy="155448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ounded Rectangle 172"/>
            <p:cNvSpPr/>
            <p:nvPr/>
          </p:nvSpPr>
          <p:spPr>
            <a:xfrm rot="3518307">
              <a:off x="1805869" y="3973741"/>
              <a:ext cx="201168" cy="310896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ounded Rectangle 173"/>
            <p:cNvSpPr/>
            <p:nvPr/>
          </p:nvSpPr>
          <p:spPr>
            <a:xfrm rot="1565005">
              <a:off x="1883664" y="4042256"/>
              <a:ext cx="91440" cy="182880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ounded Rectangle 174"/>
            <p:cNvSpPr/>
            <p:nvPr/>
          </p:nvSpPr>
          <p:spPr>
            <a:xfrm rot="20365900">
              <a:off x="1880451" y="4195039"/>
              <a:ext cx="91440" cy="210312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ounded Rectangle 175"/>
            <p:cNvSpPr/>
            <p:nvPr/>
          </p:nvSpPr>
          <p:spPr>
            <a:xfrm rot="20340745">
              <a:off x="1825332" y="4253494"/>
              <a:ext cx="118872" cy="228600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ounded Rectangle 176"/>
            <p:cNvSpPr/>
            <p:nvPr/>
          </p:nvSpPr>
          <p:spPr>
            <a:xfrm rot="21152408">
              <a:off x="1874520" y="4462328"/>
              <a:ext cx="109728" cy="256032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ounded Rectangle 179"/>
            <p:cNvSpPr/>
            <p:nvPr/>
          </p:nvSpPr>
          <p:spPr>
            <a:xfrm rot="204171">
              <a:off x="1693299" y="4215384"/>
              <a:ext cx="128016" cy="237744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ounded Rectangle 180"/>
            <p:cNvSpPr/>
            <p:nvPr/>
          </p:nvSpPr>
          <p:spPr>
            <a:xfrm rot="1090080">
              <a:off x="1655064" y="4453128"/>
              <a:ext cx="109728" cy="31089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ounded Rectangle 181"/>
            <p:cNvSpPr/>
            <p:nvPr/>
          </p:nvSpPr>
          <p:spPr>
            <a:xfrm rot="18591997">
              <a:off x="1938528" y="4144179"/>
              <a:ext cx="82296" cy="182880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203"/>
          <p:cNvGrpSpPr/>
          <p:nvPr/>
        </p:nvGrpSpPr>
        <p:grpSpPr>
          <a:xfrm>
            <a:off x="3611880" y="3990823"/>
            <a:ext cx="417388" cy="821969"/>
            <a:chOff x="3611880" y="3914623"/>
            <a:chExt cx="417388" cy="821969"/>
          </a:xfrm>
        </p:grpSpPr>
        <p:sp>
          <p:nvSpPr>
            <p:cNvPr id="183" name="Rounded Rectangle 182"/>
            <p:cNvSpPr/>
            <p:nvPr/>
          </p:nvSpPr>
          <p:spPr>
            <a:xfrm rot="20848692">
              <a:off x="3712464" y="3914623"/>
              <a:ext cx="100584" cy="137160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3712464" y="4023360"/>
              <a:ext cx="182880" cy="256032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ounded Rectangle 188"/>
            <p:cNvSpPr/>
            <p:nvPr/>
          </p:nvSpPr>
          <p:spPr>
            <a:xfrm rot="19222991">
              <a:off x="3842415" y="4023360"/>
              <a:ext cx="73152" cy="12801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ounded Rectangle 190"/>
            <p:cNvSpPr/>
            <p:nvPr/>
          </p:nvSpPr>
          <p:spPr>
            <a:xfrm rot="1529970">
              <a:off x="3661699" y="4264436"/>
              <a:ext cx="100584" cy="201168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ounded Rectangle 192"/>
            <p:cNvSpPr/>
            <p:nvPr/>
          </p:nvSpPr>
          <p:spPr>
            <a:xfrm rot="18334820">
              <a:off x="3928684" y="4117782"/>
              <a:ext cx="73152" cy="12801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ounded Rectangle 193"/>
            <p:cNvSpPr/>
            <p:nvPr/>
          </p:nvSpPr>
          <p:spPr>
            <a:xfrm rot="734160">
              <a:off x="3694364" y="4044898"/>
              <a:ext cx="73152" cy="12801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3772203" y="4279392"/>
              <a:ext cx="100584" cy="21945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3611880" y="4435179"/>
              <a:ext cx="82296" cy="201168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ounded Rectangle 196"/>
            <p:cNvSpPr/>
            <p:nvPr/>
          </p:nvSpPr>
          <p:spPr>
            <a:xfrm>
              <a:off x="3785616" y="4507992"/>
              <a:ext cx="82296" cy="228600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02"/>
          <p:cNvGrpSpPr/>
          <p:nvPr/>
        </p:nvGrpSpPr>
        <p:grpSpPr>
          <a:xfrm>
            <a:off x="2553437" y="4047721"/>
            <a:ext cx="784123" cy="751075"/>
            <a:chOff x="2553437" y="3971521"/>
            <a:chExt cx="784123" cy="751075"/>
          </a:xfrm>
        </p:grpSpPr>
        <p:sp>
          <p:nvSpPr>
            <p:cNvPr id="185" name="Rounded Rectangle 184"/>
            <p:cNvSpPr/>
            <p:nvPr/>
          </p:nvSpPr>
          <p:spPr>
            <a:xfrm rot="17878888">
              <a:off x="3051740" y="4012703"/>
              <a:ext cx="91440" cy="237628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ounded Rectangle 185"/>
            <p:cNvSpPr/>
            <p:nvPr/>
          </p:nvSpPr>
          <p:spPr>
            <a:xfrm rot="2901521">
              <a:off x="2612873" y="4236740"/>
              <a:ext cx="91440" cy="210312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3191256" y="4267200"/>
              <a:ext cx="137160" cy="246888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ounded Rectangle 187"/>
            <p:cNvSpPr/>
            <p:nvPr/>
          </p:nvSpPr>
          <p:spPr>
            <a:xfrm rot="2855533">
              <a:off x="3108960" y="4088546"/>
              <a:ext cx="128016" cy="329184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ounded Rectangle 189"/>
            <p:cNvSpPr/>
            <p:nvPr/>
          </p:nvSpPr>
          <p:spPr>
            <a:xfrm rot="1317818">
              <a:off x="3138888" y="4180868"/>
              <a:ext cx="91440" cy="26517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ounded Rectangle 191"/>
            <p:cNvSpPr/>
            <p:nvPr/>
          </p:nvSpPr>
          <p:spPr>
            <a:xfrm rot="20544688">
              <a:off x="3045152" y="4336381"/>
              <a:ext cx="109728" cy="386215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ounded Rectangle 197"/>
            <p:cNvSpPr/>
            <p:nvPr/>
          </p:nvSpPr>
          <p:spPr>
            <a:xfrm rot="2498797">
              <a:off x="2743200" y="4133088"/>
              <a:ext cx="91440" cy="164592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ounded Rectangle 198"/>
            <p:cNvSpPr/>
            <p:nvPr/>
          </p:nvSpPr>
          <p:spPr>
            <a:xfrm rot="18986055">
              <a:off x="2796810" y="3971521"/>
              <a:ext cx="137160" cy="164592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ounded Rectangle 199"/>
            <p:cNvSpPr/>
            <p:nvPr/>
          </p:nvSpPr>
          <p:spPr>
            <a:xfrm rot="16200000">
              <a:off x="2955037" y="3941064"/>
              <a:ext cx="256032" cy="374904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6" grpId="0" animBg="1"/>
      <p:bldP spid="156" grpId="1" animBg="1"/>
      <p:bldP spid="152" grpId="0" animBg="1"/>
      <p:bldP spid="152" grpId="1" animBg="1"/>
      <p:bldP spid="151" grpId="0" animBg="1"/>
      <p:bldP spid="151" grpId="1" animBg="1"/>
      <p:bldP spid="150" grpId="0" animBg="1"/>
      <p:bldP spid="150" grpId="1" animBg="1"/>
      <p:bldP spid="107" grpId="0" animBg="1"/>
      <p:bldP spid="107" grpId="1" animBg="1"/>
      <p:bldP spid="131" grpId="0" animBg="1"/>
      <p:bldP spid="131" grpId="1" animBg="1"/>
      <p:bldP spid="54" grpId="0" animBg="1"/>
      <p:bldP spid="56" grpId="0" animBg="1"/>
      <p:bldP spid="108" grpId="0"/>
      <p:bldP spid="130" grpId="0"/>
      <p:bldP spid="100" grpId="0"/>
      <p:bldP spid="101" grpId="0"/>
      <p:bldP spid="102" grpId="0"/>
      <p:bldP spid="105" grpId="0"/>
      <p:bldP spid="138" grpId="0"/>
      <p:bldP spid="145" grpId="0"/>
      <p:bldP spid="146" grpId="0"/>
      <p:bldP spid="147" grpId="0"/>
      <p:bldP spid="148" grpId="0"/>
      <p:bldP spid="149" grpId="0"/>
      <p:bldP spid="127" grpId="0" animBg="1"/>
      <p:bldP spid="106" grpId="0"/>
      <p:bldP spid="140" grpId="0" animBg="1"/>
      <p:bldP spid="141" grpId="0" animBg="1"/>
      <p:bldP spid="142" grpId="0" animBg="1"/>
      <p:bldP spid="143" grpId="0" animBg="1"/>
      <p:bldP spid="125" grpId="0" animBg="1"/>
      <p:bldP spid="125" grpId="1" animBg="1"/>
      <p:bldP spid="55" grpId="0" animBg="1"/>
      <p:bldP spid="136" grpId="0" animBg="1"/>
      <p:bldP spid="136" grpId="1" animBg="1"/>
      <p:bldP spid="133" grpId="0" animBg="1"/>
      <p:bldP spid="133" grpId="1" animBg="1"/>
      <p:bldP spid="132" grpId="0" animBg="1"/>
      <p:bldP spid="1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4840069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Robots interact with objects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84006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Automatic sports commentary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650468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“Kobe is dunking the ball.”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981200" y="3048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Human-Object Interaction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Kobe_new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752600"/>
            <a:ext cx="2228850" cy="2971800"/>
          </a:xfrm>
          <a:prstGeom prst="rect">
            <a:avLst/>
          </a:prstGeom>
        </p:spPr>
      </p:pic>
      <p:pic>
        <p:nvPicPr>
          <p:cNvPr id="17" name="Picture 16" descr="robot_w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1979242" cy="2971800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447800"/>
            <a:ext cx="2038350" cy="351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248400" y="484006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Medical care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/>
          <p:cNvCxnSpPr/>
          <p:nvPr/>
        </p:nvCxnSpPr>
        <p:spPr>
          <a:xfrm rot="5400000" flipH="1" flipV="1">
            <a:off x="5665652" y="2177248"/>
            <a:ext cx="535311" cy="1313649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6"/>
          <p:cNvCxnSpPr/>
          <p:nvPr/>
        </p:nvCxnSpPr>
        <p:spPr>
          <a:xfrm rot="5400000" flipH="1" flipV="1">
            <a:off x="4915317" y="2093650"/>
            <a:ext cx="1244154" cy="6743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7"/>
          <p:cNvCxnSpPr/>
          <p:nvPr/>
        </p:nvCxnSpPr>
        <p:spPr>
          <a:xfrm rot="16200000" flipH="1">
            <a:off x="6049466" y="1856184"/>
            <a:ext cx="643723" cy="53531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tennis_player_0_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5285" y="4267200"/>
            <a:ext cx="4180115" cy="13716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724400" y="4267200"/>
            <a:ext cx="4191000" cy="144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" name="Group 177"/>
          <p:cNvGrpSpPr/>
          <p:nvPr/>
        </p:nvGrpSpPr>
        <p:grpSpPr>
          <a:xfrm>
            <a:off x="5964681" y="2681572"/>
            <a:ext cx="1730619" cy="990010"/>
            <a:chOff x="5638797" y="2793268"/>
            <a:chExt cx="1897608" cy="1085537"/>
          </a:xfrm>
        </p:grpSpPr>
        <p:cxnSp>
          <p:nvCxnSpPr>
            <p:cNvPr id="97" name="Straight Connector 96"/>
            <p:cNvCxnSpPr>
              <a:stCxn id="88" idx="0"/>
              <a:endCxn id="54" idx="3"/>
            </p:cNvCxnSpPr>
            <p:nvPr/>
          </p:nvCxnSpPr>
          <p:spPr>
            <a:xfrm rot="5400000" flipH="1" flipV="1">
              <a:off x="5500114" y="2931952"/>
              <a:ext cx="1016732" cy="73936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5" idx="0"/>
              <a:endCxn id="54" idx="4"/>
            </p:cNvCxnSpPr>
            <p:nvPr/>
          </p:nvCxnSpPr>
          <p:spPr>
            <a:xfrm rot="5400000" flipH="1" flipV="1">
              <a:off x="5972555" y="3275077"/>
              <a:ext cx="963168" cy="106681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4" idx="1"/>
              <a:endCxn id="54" idx="5"/>
            </p:cNvCxnSpPr>
            <p:nvPr/>
          </p:nvCxnSpPr>
          <p:spPr>
            <a:xfrm rot="16200000" flipV="1">
              <a:off x="6543831" y="2886231"/>
              <a:ext cx="1085537" cy="899611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0"/>
          <p:cNvGrpSpPr/>
          <p:nvPr/>
        </p:nvGrpSpPr>
        <p:grpSpPr>
          <a:xfrm>
            <a:off x="5181600" y="3386450"/>
            <a:ext cx="2654688" cy="1278697"/>
            <a:chOff x="4671329" y="3566160"/>
            <a:chExt cx="2910841" cy="1402080"/>
          </a:xfrm>
        </p:grpSpPr>
        <p:cxnSp>
          <p:nvCxnSpPr>
            <p:cNvPr id="79" name="Straight Connector 24"/>
            <p:cNvCxnSpPr>
              <a:stCxn id="96" idx="0"/>
              <a:endCxn id="55" idx="4"/>
            </p:cNvCxnSpPr>
            <p:nvPr/>
          </p:nvCxnSpPr>
          <p:spPr>
            <a:xfrm rot="5400000" flipH="1" flipV="1">
              <a:off x="4168409" y="4069080"/>
              <a:ext cx="10058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4" idx="0"/>
              <a:endCxn id="87" idx="4"/>
            </p:cNvCxnSpPr>
            <p:nvPr/>
          </p:nvCxnSpPr>
          <p:spPr>
            <a:xfrm rot="5400000" flipH="1" flipV="1">
              <a:off x="5136149" y="4579620"/>
              <a:ext cx="7772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2" idx="0"/>
              <a:endCxn id="86" idx="4"/>
            </p:cNvCxnSpPr>
            <p:nvPr/>
          </p:nvCxnSpPr>
          <p:spPr>
            <a:xfrm rot="5400000" flipH="1" flipV="1">
              <a:off x="5898149" y="4579620"/>
              <a:ext cx="7772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0" idx="0"/>
              <a:endCxn id="84" idx="4"/>
            </p:cNvCxnSpPr>
            <p:nvPr/>
          </p:nvCxnSpPr>
          <p:spPr>
            <a:xfrm rot="5400000" flipH="1" flipV="1">
              <a:off x="7193550" y="4579620"/>
              <a:ext cx="7772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78"/>
          <p:cNvGrpSpPr/>
          <p:nvPr/>
        </p:nvGrpSpPr>
        <p:grpSpPr>
          <a:xfrm>
            <a:off x="5257800" y="3219664"/>
            <a:ext cx="2312450" cy="569854"/>
            <a:chOff x="4800644" y="3383281"/>
            <a:chExt cx="2598645" cy="624840"/>
          </a:xfrm>
        </p:grpSpPr>
        <p:cxnSp>
          <p:nvCxnSpPr>
            <p:cNvPr id="76" name="Straight Connector 75"/>
            <p:cNvCxnSpPr>
              <a:stCxn id="55" idx="5"/>
              <a:endCxn id="88" idx="1"/>
            </p:cNvCxnSpPr>
            <p:nvPr/>
          </p:nvCxnSpPr>
          <p:spPr>
            <a:xfrm rot="16200000" flipH="1">
              <a:off x="4822138" y="3491101"/>
              <a:ext cx="483015" cy="526004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953000" y="3474720"/>
              <a:ext cx="1234440" cy="4389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2"/>
              <a:endCxn id="55" idx="6"/>
            </p:cNvCxnSpPr>
            <p:nvPr/>
          </p:nvCxnSpPr>
          <p:spPr>
            <a:xfrm rot="10800000">
              <a:off x="4854208" y="3383281"/>
              <a:ext cx="2545081" cy="62484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03"/>
          <p:cNvGrpSpPr/>
          <p:nvPr/>
        </p:nvGrpSpPr>
        <p:grpSpPr>
          <a:xfrm>
            <a:off x="6096000" y="3789518"/>
            <a:ext cx="1621678" cy="375269"/>
            <a:chOff x="6103671" y="3789518"/>
            <a:chExt cx="1690208" cy="375269"/>
          </a:xfrm>
        </p:grpSpPr>
        <p:cxnSp>
          <p:nvCxnSpPr>
            <p:cNvPr id="69" name="Straight Connector 18"/>
            <p:cNvCxnSpPr>
              <a:stCxn id="87" idx="6"/>
              <a:endCxn id="86" idx="2"/>
            </p:cNvCxnSpPr>
            <p:nvPr/>
          </p:nvCxnSpPr>
          <p:spPr>
            <a:xfrm>
              <a:off x="6103671" y="3789518"/>
              <a:ext cx="361371" cy="0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19"/>
            <p:cNvSpPr/>
            <p:nvPr/>
          </p:nvSpPr>
          <p:spPr>
            <a:xfrm>
              <a:off x="6110377" y="3956304"/>
              <a:ext cx="1683502" cy="208483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25400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20"/>
            <p:cNvSpPr/>
            <p:nvPr/>
          </p:nvSpPr>
          <p:spPr>
            <a:xfrm>
              <a:off x="6874816" y="3886810"/>
              <a:ext cx="903427" cy="159018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25400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5656069" y="2177248"/>
            <a:ext cx="535311" cy="13136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6"/>
          <p:cNvCxnSpPr/>
          <p:nvPr/>
        </p:nvCxnSpPr>
        <p:spPr>
          <a:xfrm rot="5400000" flipH="1" flipV="1">
            <a:off x="4905734" y="2093650"/>
            <a:ext cx="1244154" cy="6743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7"/>
          <p:cNvCxnSpPr/>
          <p:nvPr/>
        </p:nvCxnSpPr>
        <p:spPr>
          <a:xfrm rot="16200000" flipH="1">
            <a:off x="6039883" y="1856184"/>
            <a:ext cx="643723" cy="53531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ubtitle 2"/>
          <p:cNvSpPr txBox="1">
            <a:spLocks/>
          </p:cNvSpPr>
          <p:nvPr/>
        </p:nvSpPr>
        <p:spPr>
          <a:xfrm>
            <a:off x="762000" y="381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Mutual Context Model Representation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6752" name="Object 16"/>
          <p:cNvGraphicFramePr>
            <a:graphicFrameLocks noChangeAspect="1"/>
          </p:cNvGraphicFramePr>
          <p:nvPr/>
        </p:nvGraphicFramePr>
        <p:xfrm>
          <a:off x="5518150" y="2730500"/>
          <a:ext cx="838200" cy="279400"/>
        </p:xfrm>
        <a:graphic>
          <a:graphicData uri="http://schemas.openxmlformats.org/presentationml/2006/ole">
            <p:oleObj spid="_x0000_s273412" name="Equation" r:id="rId5" imgW="838080" imgH="279360" progId="Equation.DSMT4">
              <p:embed/>
            </p:oleObj>
          </a:graphicData>
        </a:graphic>
      </p:graphicFrame>
      <p:graphicFrame>
        <p:nvGraphicFramePr>
          <p:cNvPr id="116753" name="Object 17"/>
          <p:cNvGraphicFramePr>
            <a:graphicFrameLocks noChangeAspect="1"/>
          </p:cNvGraphicFramePr>
          <p:nvPr/>
        </p:nvGraphicFramePr>
        <p:xfrm>
          <a:off x="5194300" y="2247900"/>
          <a:ext cx="787400" cy="279400"/>
        </p:xfrm>
        <a:graphic>
          <a:graphicData uri="http://schemas.openxmlformats.org/presentationml/2006/ole">
            <p:oleObj spid="_x0000_s273413" name="Equation" r:id="rId6" imgW="787320" imgH="279360" progId="Equation.DSMT4">
              <p:embed/>
            </p:oleObj>
          </a:graphicData>
        </a:graphic>
      </p:graphicFrame>
      <p:graphicFrame>
        <p:nvGraphicFramePr>
          <p:cNvPr id="116754" name="Object 18"/>
          <p:cNvGraphicFramePr>
            <a:graphicFrameLocks noChangeAspect="1"/>
          </p:cNvGraphicFramePr>
          <p:nvPr/>
        </p:nvGraphicFramePr>
        <p:xfrm>
          <a:off x="5924550" y="1968500"/>
          <a:ext cx="825500" cy="279400"/>
        </p:xfrm>
        <a:graphic>
          <a:graphicData uri="http://schemas.openxmlformats.org/presentationml/2006/ole">
            <p:oleObj spid="_x0000_s273414" name="Equation" r:id="rId7" imgW="825480" imgH="279360" progId="Equation.DSMT4">
              <p:embed/>
            </p:oleObj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/>
        </p:nvGraphicFramePr>
        <p:xfrm>
          <a:off x="6959600" y="1549400"/>
          <a:ext cx="1308100" cy="533400"/>
        </p:xfrm>
        <a:graphic>
          <a:graphicData uri="http://schemas.openxmlformats.org/presentationml/2006/ole">
            <p:oleObj spid="_x0000_s273415" name="Equation" r:id="rId8" imgW="1307880" imgH="533160" progId="Equation.DSMT4">
              <p:embed/>
            </p:oleObj>
          </a:graphicData>
        </a:graphic>
      </p:graphicFrame>
      <p:sp>
        <p:nvSpPr>
          <p:cNvPr id="115" name="TextBox 114"/>
          <p:cNvSpPr txBox="1"/>
          <p:nvPr/>
        </p:nvSpPr>
        <p:spPr>
          <a:xfrm>
            <a:off x="6248400" y="1219200"/>
            <a:ext cx="2590800" cy="36933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Markov Random Field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924800" y="2219980"/>
            <a:ext cx="990600" cy="5847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Clique potential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162800" y="2219980"/>
            <a:ext cx="914400" cy="5847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Clique weight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rot="5400000" flipH="1" flipV="1">
            <a:off x="7680960" y="2082820"/>
            <a:ext cx="228600" cy="4572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6200000" flipV="1">
            <a:off x="7947660" y="2014240"/>
            <a:ext cx="228600" cy="1828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>
            <a:spLocks noChangeAspect="1"/>
          </p:cNvSpPr>
          <p:nvPr/>
        </p:nvSpPr>
        <p:spPr>
          <a:xfrm>
            <a:off x="4991761" y="3052877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" name="Object 4"/>
          <p:cNvGraphicFramePr>
            <a:graphicFrameLocks noChangeAspect="1"/>
          </p:cNvGraphicFramePr>
          <p:nvPr/>
        </p:nvGraphicFramePr>
        <p:xfrm>
          <a:off x="7007099" y="3747821"/>
          <a:ext cx="347472" cy="156362"/>
        </p:xfrm>
        <a:graphic>
          <a:graphicData uri="http://schemas.openxmlformats.org/presentationml/2006/ole">
            <p:oleObj spid="_x0000_s273411" name="Equation" r:id="rId9" imgW="330120" imgH="164880" progId="Equation.DSMT4">
              <p:embed/>
            </p:oleObj>
          </a:graphicData>
        </a:graphic>
      </p:graphicFrame>
      <p:grpSp>
        <p:nvGrpSpPr>
          <p:cNvPr id="7" name="Group 156"/>
          <p:cNvGrpSpPr/>
          <p:nvPr/>
        </p:nvGrpSpPr>
        <p:grpSpPr>
          <a:xfrm>
            <a:off x="5756199" y="3608832"/>
            <a:ext cx="416966" cy="347472"/>
            <a:chOff x="5410200" y="3790950"/>
            <a:chExt cx="457200" cy="381000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5425440" y="380619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10200" y="3790950"/>
              <a:ext cx="457200" cy="371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8"/>
          <p:cNvGrpSpPr/>
          <p:nvPr/>
        </p:nvGrpSpPr>
        <p:grpSpPr>
          <a:xfrm>
            <a:off x="7632549" y="3608832"/>
            <a:ext cx="416966" cy="347472"/>
            <a:chOff x="7467600" y="3810000"/>
            <a:chExt cx="457200" cy="381000"/>
          </a:xfrm>
        </p:grpSpPr>
        <p:sp>
          <p:nvSpPr>
            <p:cNvPr id="83" name="TextBox 82"/>
            <p:cNvSpPr txBox="1"/>
            <p:nvPr/>
          </p:nvSpPr>
          <p:spPr>
            <a:xfrm>
              <a:off x="7467600" y="3810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7482840" y="38252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58" name="Object 4"/>
          <p:cNvGraphicFramePr>
            <a:graphicFrameLocks noChangeAspect="1"/>
          </p:cNvGraphicFramePr>
          <p:nvPr/>
        </p:nvGraphicFramePr>
        <p:xfrm>
          <a:off x="7076593" y="4772863"/>
          <a:ext cx="347472" cy="156362"/>
        </p:xfrm>
        <a:graphic>
          <a:graphicData uri="http://schemas.openxmlformats.org/presentationml/2006/ole">
            <p:oleObj spid="_x0000_s273410" name="Equation" r:id="rId10" imgW="330120" imgH="164880" progId="Equation.DSMT4">
              <p:embed/>
            </p:oleObj>
          </a:graphicData>
        </a:graphic>
      </p:graphicFrame>
      <p:grpSp>
        <p:nvGrpSpPr>
          <p:cNvPr id="9" name="Group 182"/>
          <p:cNvGrpSpPr/>
          <p:nvPr/>
        </p:nvGrpSpPr>
        <p:grpSpPr>
          <a:xfrm>
            <a:off x="4991759" y="4260569"/>
            <a:ext cx="416966" cy="376780"/>
            <a:chOff x="4571998" y="4524624"/>
            <a:chExt cx="457200" cy="413136"/>
          </a:xfrm>
        </p:grpSpPr>
        <p:sp>
          <p:nvSpPr>
            <p:cNvPr id="95" name="TextBox 94"/>
            <p:cNvSpPr txBox="1"/>
            <p:nvPr/>
          </p:nvSpPr>
          <p:spPr>
            <a:xfrm>
              <a:off x="4571998" y="452462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4572000" y="457200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Oval 53"/>
          <p:cNvSpPr>
            <a:spLocks noChangeAspect="1"/>
          </p:cNvSpPr>
          <p:nvPr/>
        </p:nvSpPr>
        <p:spPr>
          <a:xfrm>
            <a:off x="6590132" y="2396850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825694" y="1524000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57"/>
          <p:cNvGrpSpPr/>
          <p:nvPr/>
        </p:nvGrpSpPr>
        <p:grpSpPr>
          <a:xfrm>
            <a:off x="6451143" y="3608832"/>
            <a:ext cx="416966" cy="347472"/>
            <a:chOff x="6172200" y="3733800"/>
            <a:chExt cx="457200" cy="381000"/>
          </a:xfrm>
        </p:grpSpPr>
        <p:sp>
          <p:nvSpPr>
            <p:cNvPr id="85" name="TextBox 84"/>
            <p:cNvSpPr txBox="1"/>
            <p:nvPr/>
          </p:nvSpPr>
          <p:spPr>
            <a:xfrm>
              <a:off x="6172200" y="3733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6187440" y="37490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83"/>
          <p:cNvGrpSpPr/>
          <p:nvPr/>
        </p:nvGrpSpPr>
        <p:grpSpPr>
          <a:xfrm>
            <a:off x="5756199" y="4651248"/>
            <a:ext cx="416966" cy="347472"/>
            <a:chOff x="5410200" y="5010150"/>
            <a:chExt cx="457200" cy="381000"/>
          </a:xfrm>
        </p:grpSpPr>
        <p:sp>
          <p:nvSpPr>
            <p:cNvPr id="93" name="TextBox 92"/>
            <p:cNvSpPr txBox="1"/>
            <p:nvPr/>
          </p:nvSpPr>
          <p:spPr>
            <a:xfrm>
              <a:off x="5410200" y="501015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425440" y="502539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84"/>
          <p:cNvGrpSpPr/>
          <p:nvPr/>
        </p:nvGrpSpPr>
        <p:grpSpPr>
          <a:xfrm>
            <a:off x="6451143" y="4651248"/>
            <a:ext cx="416966" cy="347472"/>
            <a:chOff x="6172200" y="4953000"/>
            <a:chExt cx="457200" cy="381000"/>
          </a:xfrm>
        </p:grpSpPr>
        <p:sp>
          <p:nvSpPr>
            <p:cNvPr id="91" name="TextBox 90"/>
            <p:cNvSpPr txBox="1"/>
            <p:nvPr/>
          </p:nvSpPr>
          <p:spPr>
            <a:xfrm>
              <a:off x="6172200" y="4953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187440" y="49682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85"/>
          <p:cNvGrpSpPr/>
          <p:nvPr/>
        </p:nvGrpSpPr>
        <p:grpSpPr>
          <a:xfrm>
            <a:off x="7632549" y="4651248"/>
            <a:ext cx="416966" cy="347472"/>
            <a:chOff x="7467600" y="5029200"/>
            <a:chExt cx="457200" cy="381000"/>
          </a:xfrm>
        </p:grpSpPr>
        <p:sp>
          <p:nvSpPr>
            <p:cNvPr id="89" name="TextBox 88"/>
            <p:cNvSpPr txBox="1"/>
            <p:nvPr/>
          </p:nvSpPr>
          <p:spPr>
            <a:xfrm>
              <a:off x="7467600" y="5029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7482840" y="50444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533400" y="1447800"/>
            <a:ext cx="4191000" cy="685800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5" name="Object 13"/>
          <p:cNvGraphicFramePr>
            <a:graphicFrameLocks noChangeAspect="1"/>
          </p:cNvGraphicFramePr>
          <p:nvPr/>
        </p:nvGraphicFramePr>
        <p:xfrm>
          <a:off x="819150" y="1531938"/>
          <a:ext cx="787400" cy="279400"/>
        </p:xfrm>
        <a:graphic>
          <a:graphicData uri="http://schemas.openxmlformats.org/presentationml/2006/ole">
            <p:oleObj spid="_x0000_s273416" name="Equation" r:id="rId11" imgW="787320" imgH="279360" progId="Equation.DSMT4">
              <p:embed/>
            </p:oleObj>
          </a:graphicData>
        </a:graphic>
      </p:graphicFrame>
      <p:graphicFrame>
        <p:nvGraphicFramePr>
          <p:cNvPr id="106" name="Object 14"/>
          <p:cNvGraphicFramePr>
            <a:graphicFrameLocks noChangeAspect="1"/>
          </p:cNvGraphicFramePr>
          <p:nvPr/>
        </p:nvGraphicFramePr>
        <p:xfrm>
          <a:off x="1689100" y="1531938"/>
          <a:ext cx="825500" cy="279400"/>
        </p:xfrm>
        <a:graphic>
          <a:graphicData uri="http://schemas.openxmlformats.org/presentationml/2006/ole">
            <p:oleObj spid="_x0000_s273417" name="Equation" r:id="rId12" imgW="825480" imgH="279360" progId="Equation.DSMT4">
              <p:embed/>
            </p:oleObj>
          </a:graphicData>
        </a:graphic>
      </p:graphicFrame>
      <p:graphicFrame>
        <p:nvGraphicFramePr>
          <p:cNvPr id="107" name="Object 15"/>
          <p:cNvGraphicFramePr>
            <a:graphicFrameLocks noChangeAspect="1"/>
          </p:cNvGraphicFramePr>
          <p:nvPr/>
        </p:nvGraphicFramePr>
        <p:xfrm>
          <a:off x="2590800" y="1531938"/>
          <a:ext cx="838200" cy="279400"/>
        </p:xfrm>
        <a:graphic>
          <a:graphicData uri="http://schemas.openxmlformats.org/presentationml/2006/ole">
            <p:oleObj spid="_x0000_s273418" name="Equation" r:id="rId13" imgW="838080" imgH="279360" progId="Equation.DSMT4">
              <p:embed/>
            </p:oleObj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609600" y="1524000"/>
            <a:ext cx="41910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,                ,                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: Frequency of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co-occurrence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between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04" grpId="0" animBg="1"/>
      <p:bldP spid="1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 descr="tennis_player_0_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5285" y="4267200"/>
            <a:ext cx="4180115" cy="1371600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4724400" y="4267200"/>
            <a:ext cx="4191000" cy="144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825694" y="1524000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77"/>
          <p:cNvGrpSpPr/>
          <p:nvPr/>
        </p:nvGrpSpPr>
        <p:grpSpPr>
          <a:xfrm>
            <a:off x="5964681" y="2681572"/>
            <a:ext cx="1730619" cy="990010"/>
            <a:chOff x="5638797" y="2793268"/>
            <a:chExt cx="1897608" cy="1085537"/>
          </a:xfrm>
        </p:grpSpPr>
        <p:cxnSp>
          <p:nvCxnSpPr>
            <p:cNvPr id="97" name="Straight Connector 96"/>
            <p:cNvCxnSpPr>
              <a:stCxn id="88" idx="0"/>
              <a:endCxn id="54" idx="3"/>
            </p:cNvCxnSpPr>
            <p:nvPr/>
          </p:nvCxnSpPr>
          <p:spPr>
            <a:xfrm rot="5400000" flipH="1" flipV="1">
              <a:off x="5500114" y="2931952"/>
              <a:ext cx="1016732" cy="739365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5" idx="0"/>
              <a:endCxn id="54" idx="4"/>
            </p:cNvCxnSpPr>
            <p:nvPr/>
          </p:nvCxnSpPr>
          <p:spPr>
            <a:xfrm rot="5400000" flipH="1" flipV="1">
              <a:off x="5972555" y="3275077"/>
              <a:ext cx="963168" cy="106681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4" idx="1"/>
              <a:endCxn id="54" idx="5"/>
            </p:cNvCxnSpPr>
            <p:nvPr/>
          </p:nvCxnSpPr>
          <p:spPr>
            <a:xfrm rot="16200000" flipV="1">
              <a:off x="6543831" y="2886231"/>
              <a:ext cx="1085537" cy="899611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3"/>
          <p:cNvGrpSpPr/>
          <p:nvPr/>
        </p:nvGrpSpPr>
        <p:grpSpPr>
          <a:xfrm>
            <a:off x="5756199" y="4651248"/>
            <a:ext cx="416966" cy="347472"/>
            <a:chOff x="5410200" y="5010150"/>
            <a:chExt cx="457200" cy="381000"/>
          </a:xfrm>
        </p:grpSpPr>
        <p:sp>
          <p:nvSpPr>
            <p:cNvPr id="93" name="TextBox 92"/>
            <p:cNvSpPr txBox="1"/>
            <p:nvPr/>
          </p:nvSpPr>
          <p:spPr>
            <a:xfrm>
              <a:off x="5410200" y="501015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425440" y="502539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84"/>
          <p:cNvGrpSpPr/>
          <p:nvPr/>
        </p:nvGrpSpPr>
        <p:grpSpPr>
          <a:xfrm>
            <a:off x="6451143" y="4651248"/>
            <a:ext cx="416966" cy="347472"/>
            <a:chOff x="6172200" y="4953000"/>
            <a:chExt cx="457200" cy="381000"/>
          </a:xfrm>
        </p:grpSpPr>
        <p:sp>
          <p:nvSpPr>
            <p:cNvPr id="91" name="TextBox 90"/>
            <p:cNvSpPr txBox="1"/>
            <p:nvPr/>
          </p:nvSpPr>
          <p:spPr>
            <a:xfrm>
              <a:off x="6172200" y="4953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187440" y="49682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85"/>
          <p:cNvGrpSpPr/>
          <p:nvPr/>
        </p:nvGrpSpPr>
        <p:grpSpPr>
          <a:xfrm>
            <a:off x="7632549" y="4651248"/>
            <a:ext cx="416966" cy="347472"/>
            <a:chOff x="7467600" y="5029200"/>
            <a:chExt cx="457200" cy="381000"/>
          </a:xfrm>
        </p:grpSpPr>
        <p:sp>
          <p:nvSpPr>
            <p:cNvPr id="89" name="TextBox 88"/>
            <p:cNvSpPr txBox="1"/>
            <p:nvPr/>
          </p:nvSpPr>
          <p:spPr>
            <a:xfrm>
              <a:off x="7467600" y="5029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7482840" y="50444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80"/>
          <p:cNvGrpSpPr/>
          <p:nvPr/>
        </p:nvGrpSpPr>
        <p:grpSpPr>
          <a:xfrm>
            <a:off x="5181600" y="3386450"/>
            <a:ext cx="2654688" cy="1278697"/>
            <a:chOff x="4671329" y="3566160"/>
            <a:chExt cx="2910841" cy="1402080"/>
          </a:xfrm>
        </p:grpSpPr>
        <p:cxnSp>
          <p:nvCxnSpPr>
            <p:cNvPr id="79" name="Straight Connector 24"/>
            <p:cNvCxnSpPr>
              <a:stCxn id="96" idx="0"/>
              <a:endCxn id="55" idx="4"/>
            </p:cNvCxnSpPr>
            <p:nvPr/>
          </p:nvCxnSpPr>
          <p:spPr>
            <a:xfrm rot="5400000" flipH="1" flipV="1">
              <a:off x="4168409" y="4069080"/>
              <a:ext cx="10058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4" idx="0"/>
              <a:endCxn id="87" idx="4"/>
            </p:cNvCxnSpPr>
            <p:nvPr/>
          </p:nvCxnSpPr>
          <p:spPr>
            <a:xfrm rot="5400000" flipH="1" flipV="1">
              <a:off x="5136149" y="4579620"/>
              <a:ext cx="7772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2" idx="0"/>
              <a:endCxn id="86" idx="4"/>
            </p:cNvCxnSpPr>
            <p:nvPr/>
          </p:nvCxnSpPr>
          <p:spPr>
            <a:xfrm rot="5400000" flipH="1" flipV="1">
              <a:off x="5898149" y="4579620"/>
              <a:ext cx="7772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0" idx="0"/>
              <a:endCxn id="84" idx="4"/>
            </p:cNvCxnSpPr>
            <p:nvPr/>
          </p:nvCxnSpPr>
          <p:spPr>
            <a:xfrm rot="5400000" flipH="1" flipV="1">
              <a:off x="7193550" y="4579620"/>
              <a:ext cx="7772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78"/>
          <p:cNvGrpSpPr/>
          <p:nvPr/>
        </p:nvGrpSpPr>
        <p:grpSpPr>
          <a:xfrm>
            <a:off x="5257800" y="3219664"/>
            <a:ext cx="2312450" cy="569854"/>
            <a:chOff x="4800644" y="3383281"/>
            <a:chExt cx="2598645" cy="624840"/>
          </a:xfrm>
        </p:grpSpPr>
        <p:cxnSp>
          <p:nvCxnSpPr>
            <p:cNvPr id="76" name="Straight Connector 75"/>
            <p:cNvCxnSpPr>
              <a:stCxn id="55" idx="5"/>
              <a:endCxn id="88" idx="1"/>
            </p:cNvCxnSpPr>
            <p:nvPr/>
          </p:nvCxnSpPr>
          <p:spPr>
            <a:xfrm rot="16200000" flipH="1">
              <a:off x="4822138" y="3491101"/>
              <a:ext cx="483015" cy="526004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953000" y="3474720"/>
              <a:ext cx="1234440" cy="438912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2"/>
              <a:endCxn id="55" idx="6"/>
            </p:cNvCxnSpPr>
            <p:nvPr/>
          </p:nvCxnSpPr>
          <p:spPr>
            <a:xfrm rot="10800000">
              <a:off x="4854208" y="3383281"/>
              <a:ext cx="2545081" cy="624840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03"/>
          <p:cNvGrpSpPr/>
          <p:nvPr/>
        </p:nvGrpSpPr>
        <p:grpSpPr>
          <a:xfrm>
            <a:off x="6096000" y="3789518"/>
            <a:ext cx="1621678" cy="375269"/>
            <a:chOff x="6103671" y="3789518"/>
            <a:chExt cx="1690208" cy="375269"/>
          </a:xfrm>
        </p:grpSpPr>
        <p:cxnSp>
          <p:nvCxnSpPr>
            <p:cNvPr id="69" name="Straight Connector 18"/>
            <p:cNvCxnSpPr>
              <a:stCxn id="87" idx="6"/>
              <a:endCxn id="86" idx="2"/>
            </p:cNvCxnSpPr>
            <p:nvPr/>
          </p:nvCxnSpPr>
          <p:spPr>
            <a:xfrm>
              <a:off x="6103671" y="3789518"/>
              <a:ext cx="361371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19"/>
            <p:cNvSpPr/>
            <p:nvPr/>
          </p:nvSpPr>
          <p:spPr>
            <a:xfrm>
              <a:off x="6110377" y="3956304"/>
              <a:ext cx="1683502" cy="208483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20"/>
            <p:cNvSpPr/>
            <p:nvPr/>
          </p:nvSpPr>
          <p:spPr>
            <a:xfrm>
              <a:off x="6874816" y="3886810"/>
              <a:ext cx="903427" cy="159018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72"/>
          <p:cNvCxnSpPr>
            <a:stCxn id="55" idx="7"/>
          </p:cNvCxnSpPr>
          <p:nvPr/>
        </p:nvCxnSpPr>
        <p:spPr>
          <a:xfrm rot="5400000" flipH="1" flipV="1">
            <a:off x="5665652" y="2177248"/>
            <a:ext cx="535311" cy="13136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6"/>
          <p:cNvCxnSpPr>
            <a:endCxn id="56" idx="3"/>
          </p:cNvCxnSpPr>
          <p:nvPr/>
        </p:nvCxnSpPr>
        <p:spPr>
          <a:xfrm rot="5400000" flipH="1" flipV="1">
            <a:off x="4915317" y="2093650"/>
            <a:ext cx="1244154" cy="674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7"/>
          <p:cNvCxnSpPr>
            <a:endCxn id="54" idx="1"/>
          </p:cNvCxnSpPr>
          <p:nvPr/>
        </p:nvCxnSpPr>
        <p:spPr>
          <a:xfrm rot="16200000" flipH="1">
            <a:off x="6049466" y="1856184"/>
            <a:ext cx="643723" cy="5353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ubtitle 2"/>
          <p:cNvSpPr txBox="1">
            <a:spLocks/>
          </p:cNvSpPr>
          <p:nvPr/>
        </p:nvSpPr>
        <p:spPr>
          <a:xfrm>
            <a:off x="762000" y="381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Mutual Context Model Representation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75" name="Object 15"/>
          <p:cNvGraphicFramePr>
            <a:graphicFrameLocks noChangeAspect="1"/>
          </p:cNvGraphicFramePr>
          <p:nvPr/>
        </p:nvGraphicFramePr>
        <p:xfrm>
          <a:off x="5289550" y="3263900"/>
          <a:ext cx="838200" cy="279400"/>
        </p:xfrm>
        <a:graphic>
          <a:graphicData uri="http://schemas.openxmlformats.org/presentationml/2006/ole">
            <p:oleObj spid="_x0000_s274436" name="Equation" r:id="rId5" imgW="838080" imgH="279360" progId="Equation.DSMT4">
              <p:embed/>
            </p:oleObj>
          </a:graphicData>
        </a:graphic>
      </p:graphicFrame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6762750" y="3949700"/>
          <a:ext cx="901700" cy="279400"/>
        </p:xfrm>
        <a:graphic>
          <a:graphicData uri="http://schemas.openxmlformats.org/presentationml/2006/ole">
            <p:oleObj spid="_x0000_s274437" name="Equation" r:id="rId6" imgW="901440" imgH="279360" progId="Equation.DSMT4">
              <p:embed/>
            </p:oleObj>
          </a:graphicData>
        </a:graphic>
      </p:graphicFrame>
      <p:graphicFrame>
        <p:nvGraphicFramePr>
          <p:cNvPr id="58" name="Object 4"/>
          <p:cNvGraphicFramePr>
            <a:graphicFrameLocks noChangeAspect="1"/>
          </p:cNvGraphicFramePr>
          <p:nvPr/>
        </p:nvGraphicFramePr>
        <p:xfrm>
          <a:off x="7076593" y="4772863"/>
          <a:ext cx="347472" cy="156362"/>
        </p:xfrm>
        <a:graphic>
          <a:graphicData uri="http://schemas.openxmlformats.org/presentationml/2006/ole">
            <p:oleObj spid="_x0000_s274434" name="Equation" r:id="rId7" imgW="330120" imgH="164880" progId="Equation.DSMT4">
              <p:embed/>
            </p:oleObj>
          </a:graphicData>
        </a:graphic>
      </p:graphicFrame>
      <p:grpSp>
        <p:nvGrpSpPr>
          <p:cNvPr id="10" name="Group 182"/>
          <p:cNvGrpSpPr/>
          <p:nvPr/>
        </p:nvGrpSpPr>
        <p:grpSpPr>
          <a:xfrm>
            <a:off x="4991759" y="4260569"/>
            <a:ext cx="416966" cy="376780"/>
            <a:chOff x="4571998" y="4524624"/>
            <a:chExt cx="457200" cy="413136"/>
          </a:xfrm>
        </p:grpSpPr>
        <p:sp>
          <p:nvSpPr>
            <p:cNvPr id="95" name="TextBox 94"/>
            <p:cNvSpPr txBox="1"/>
            <p:nvPr/>
          </p:nvSpPr>
          <p:spPr>
            <a:xfrm>
              <a:off x="4571998" y="452462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4572000" y="457200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63" name="Object 4"/>
          <p:cNvGraphicFramePr>
            <a:graphicFrameLocks noChangeAspect="1"/>
          </p:cNvGraphicFramePr>
          <p:nvPr/>
        </p:nvGraphicFramePr>
        <p:xfrm>
          <a:off x="7007099" y="3747821"/>
          <a:ext cx="347472" cy="156362"/>
        </p:xfrm>
        <a:graphic>
          <a:graphicData uri="http://schemas.openxmlformats.org/presentationml/2006/ole">
            <p:oleObj spid="_x0000_s274435" name="Equation" r:id="rId8" imgW="330120" imgH="164880" progId="Equation.DSMT4">
              <p:embed/>
            </p:oleObj>
          </a:graphicData>
        </a:graphic>
      </p:graphicFrame>
      <p:grpSp>
        <p:nvGrpSpPr>
          <p:cNvPr id="11" name="Group 156"/>
          <p:cNvGrpSpPr/>
          <p:nvPr/>
        </p:nvGrpSpPr>
        <p:grpSpPr>
          <a:xfrm>
            <a:off x="5756199" y="3608832"/>
            <a:ext cx="416966" cy="347472"/>
            <a:chOff x="5410200" y="3790950"/>
            <a:chExt cx="457200" cy="381000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5425440" y="380619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10200" y="3790950"/>
              <a:ext cx="457200" cy="371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58"/>
          <p:cNvGrpSpPr/>
          <p:nvPr/>
        </p:nvGrpSpPr>
        <p:grpSpPr>
          <a:xfrm>
            <a:off x="7632549" y="3608832"/>
            <a:ext cx="416966" cy="347472"/>
            <a:chOff x="7467600" y="3810000"/>
            <a:chExt cx="457200" cy="381000"/>
          </a:xfrm>
        </p:grpSpPr>
        <p:sp>
          <p:nvSpPr>
            <p:cNvPr id="83" name="TextBox 82"/>
            <p:cNvSpPr txBox="1"/>
            <p:nvPr/>
          </p:nvSpPr>
          <p:spPr>
            <a:xfrm>
              <a:off x="7467600" y="3810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7482840" y="38252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57"/>
          <p:cNvGrpSpPr/>
          <p:nvPr/>
        </p:nvGrpSpPr>
        <p:grpSpPr>
          <a:xfrm>
            <a:off x="6451143" y="3608832"/>
            <a:ext cx="416966" cy="347472"/>
            <a:chOff x="6172200" y="3733800"/>
            <a:chExt cx="457200" cy="381000"/>
          </a:xfrm>
        </p:grpSpPr>
        <p:sp>
          <p:nvSpPr>
            <p:cNvPr id="85" name="TextBox 84"/>
            <p:cNvSpPr txBox="1"/>
            <p:nvPr/>
          </p:nvSpPr>
          <p:spPr>
            <a:xfrm>
              <a:off x="6172200" y="3733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6187440" y="37490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Oval 54"/>
          <p:cNvSpPr>
            <a:spLocks noChangeAspect="1"/>
          </p:cNvSpPr>
          <p:nvPr/>
        </p:nvSpPr>
        <p:spPr>
          <a:xfrm>
            <a:off x="4991761" y="3052877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590132" y="2396850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33400" y="2286000"/>
            <a:ext cx="4267200" cy="1219200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600" y="2283023"/>
            <a:ext cx="42672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,                 ,                  :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Spatial relationship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among object and body parts.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" name="Object 8"/>
          <p:cNvGraphicFramePr>
            <a:graphicFrameLocks noChangeAspect="1"/>
          </p:cNvGraphicFramePr>
          <p:nvPr/>
        </p:nvGraphicFramePr>
        <p:xfrm>
          <a:off x="812800" y="2308225"/>
          <a:ext cx="838200" cy="279400"/>
        </p:xfrm>
        <a:graphic>
          <a:graphicData uri="http://schemas.openxmlformats.org/presentationml/2006/ole">
            <p:oleObj spid="_x0000_s274438" name="Equation" r:id="rId9" imgW="838080" imgH="279360" progId="Equation.DSMT4">
              <p:embed/>
            </p:oleObj>
          </a:graphicData>
        </a:graphic>
      </p:graphicFrame>
      <p:graphicFrame>
        <p:nvGraphicFramePr>
          <p:cNvPr id="113" name="Object 10"/>
          <p:cNvGraphicFramePr>
            <a:graphicFrameLocks noChangeAspect="1"/>
          </p:cNvGraphicFramePr>
          <p:nvPr/>
        </p:nvGraphicFramePr>
        <p:xfrm>
          <a:off x="2667000" y="2308225"/>
          <a:ext cx="901700" cy="279400"/>
        </p:xfrm>
        <a:graphic>
          <a:graphicData uri="http://schemas.openxmlformats.org/presentationml/2006/ole">
            <p:oleObj spid="_x0000_s274439" name="Equation" r:id="rId10" imgW="901440" imgH="279360" progId="Equation.DSMT4">
              <p:embed/>
            </p:oleObj>
          </a:graphicData>
        </a:graphic>
      </p:graphicFrame>
      <p:graphicFrame>
        <p:nvGraphicFramePr>
          <p:cNvPr id="120" name="Object 10"/>
          <p:cNvGraphicFramePr>
            <a:graphicFrameLocks noChangeAspect="1"/>
          </p:cNvGraphicFramePr>
          <p:nvPr/>
        </p:nvGraphicFramePr>
        <p:xfrm>
          <a:off x="1714500" y="2308225"/>
          <a:ext cx="876300" cy="279400"/>
        </p:xfrm>
        <a:graphic>
          <a:graphicData uri="http://schemas.openxmlformats.org/presentationml/2006/ole">
            <p:oleObj spid="_x0000_s274440" name="Equation" r:id="rId11" imgW="876240" imgH="279360" progId="Equation.DSMT4">
              <p:embed/>
            </p:oleObj>
          </a:graphicData>
        </a:graphic>
      </p:graphicFrame>
      <p:graphicFrame>
        <p:nvGraphicFramePr>
          <p:cNvPr id="127" name="Object 9"/>
          <p:cNvGraphicFramePr>
            <a:graphicFrameLocks noChangeAspect="1"/>
          </p:cNvGraphicFramePr>
          <p:nvPr/>
        </p:nvGraphicFramePr>
        <p:xfrm>
          <a:off x="762000" y="2841625"/>
          <a:ext cx="3886200" cy="457200"/>
        </p:xfrm>
        <a:graphic>
          <a:graphicData uri="http://schemas.openxmlformats.org/presentationml/2006/ole">
            <p:oleObj spid="_x0000_s274441" name="Equation" r:id="rId12" imgW="3886200" imgH="457200" progId="Equation.DSMT4">
              <p:embed/>
            </p:oleObj>
          </a:graphicData>
        </a:graphic>
      </p:graphicFrame>
      <p:cxnSp>
        <p:nvCxnSpPr>
          <p:cNvPr id="128" name="Straight Connector 16"/>
          <p:cNvCxnSpPr/>
          <p:nvPr/>
        </p:nvCxnSpPr>
        <p:spPr>
          <a:xfrm>
            <a:off x="990600" y="3227832"/>
            <a:ext cx="990600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6"/>
          <p:cNvCxnSpPr/>
          <p:nvPr/>
        </p:nvCxnSpPr>
        <p:spPr>
          <a:xfrm>
            <a:off x="2286000" y="3227832"/>
            <a:ext cx="990600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6"/>
          <p:cNvCxnSpPr/>
          <p:nvPr/>
        </p:nvCxnSpPr>
        <p:spPr>
          <a:xfrm>
            <a:off x="3505200" y="3227832"/>
            <a:ext cx="838200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990600" y="3200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location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133600" y="3200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orientation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581400" y="3197423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size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86" name="Object 26"/>
          <p:cNvGraphicFramePr>
            <a:graphicFrameLocks noChangeAspect="1"/>
          </p:cNvGraphicFramePr>
          <p:nvPr/>
        </p:nvGraphicFramePr>
        <p:xfrm>
          <a:off x="6337300" y="2933700"/>
          <a:ext cx="876300" cy="279400"/>
        </p:xfrm>
        <a:graphic>
          <a:graphicData uri="http://schemas.openxmlformats.org/presentationml/2006/ole">
            <p:oleObj spid="_x0000_s274442" name="Equation" r:id="rId13" imgW="876240" imgH="279360" progId="Equation.DSMT4">
              <p:embed/>
            </p:oleObj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/>
        </p:nvGraphicFramePr>
        <p:xfrm>
          <a:off x="6959600" y="1549400"/>
          <a:ext cx="1308100" cy="533400"/>
        </p:xfrm>
        <a:graphic>
          <a:graphicData uri="http://schemas.openxmlformats.org/presentationml/2006/ole">
            <p:oleObj spid="_x0000_s274443" name="Equation" r:id="rId14" imgW="1307880" imgH="533160" progId="Equation.DSMT4">
              <p:embed/>
            </p:oleObj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6248400" y="1219200"/>
            <a:ext cx="2590800" cy="36933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Markov Random Field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924800" y="2219980"/>
            <a:ext cx="990600" cy="5847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Clique potential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162800" y="2219980"/>
            <a:ext cx="914400" cy="5847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Clique weight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rot="5400000" flipH="1" flipV="1">
            <a:off x="7680960" y="2082820"/>
            <a:ext cx="228600" cy="4572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16200000" flipV="1">
            <a:off x="7947660" y="2014240"/>
            <a:ext cx="228600" cy="1828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Object 13"/>
          <p:cNvGraphicFramePr>
            <a:graphicFrameLocks noChangeAspect="1"/>
          </p:cNvGraphicFramePr>
          <p:nvPr/>
        </p:nvGraphicFramePr>
        <p:xfrm>
          <a:off x="819150" y="1531938"/>
          <a:ext cx="787400" cy="279400"/>
        </p:xfrm>
        <a:graphic>
          <a:graphicData uri="http://schemas.openxmlformats.org/presentationml/2006/ole">
            <p:oleObj spid="_x0000_s274444" name="Equation" r:id="rId15" imgW="787320" imgH="279360" progId="Equation.DSMT4">
              <p:embed/>
            </p:oleObj>
          </a:graphicData>
        </a:graphic>
      </p:graphicFrame>
      <p:graphicFrame>
        <p:nvGraphicFramePr>
          <p:cNvPr id="119" name="Object 14"/>
          <p:cNvGraphicFramePr>
            <a:graphicFrameLocks noChangeAspect="1"/>
          </p:cNvGraphicFramePr>
          <p:nvPr/>
        </p:nvGraphicFramePr>
        <p:xfrm>
          <a:off x="1689100" y="1531938"/>
          <a:ext cx="825500" cy="279400"/>
        </p:xfrm>
        <a:graphic>
          <a:graphicData uri="http://schemas.openxmlformats.org/presentationml/2006/ole">
            <p:oleObj spid="_x0000_s274445" name="Equation" r:id="rId16" imgW="825480" imgH="279360" progId="Equation.DSMT4">
              <p:embed/>
            </p:oleObj>
          </a:graphicData>
        </a:graphic>
      </p:graphicFrame>
      <p:graphicFrame>
        <p:nvGraphicFramePr>
          <p:cNvPr id="134" name="Object 15"/>
          <p:cNvGraphicFramePr>
            <a:graphicFrameLocks noChangeAspect="1"/>
          </p:cNvGraphicFramePr>
          <p:nvPr/>
        </p:nvGraphicFramePr>
        <p:xfrm>
          <a:off x="2590800" y="1531938"/>
          <a:ext cx="838200" cy="279400"/>
        </p:xfrm>
        <a:graphic>
          <a:graphicData uri="http://schemas.openxmlformats.org/presentationml/2006/ole">
            <p:oleObj spid="_x0000_s274446" name="Equation" r:id="rId17" imgW="838080" imgH="279360" progId="Equation.DSMT4">
              <p:embed/>
            </p:oleObj>
          </a:graphicData>
        </a:graphic>
      </p:graphicFrame>
      <p:sp>
        <p:nvSpPr>
          <p:cNvPr id="135" name="TextBox 134"/>
          <p:cNvSpPr txBox="1"/>
          <p:nvPr/>
        </p:nvSpPr>
        <p:spPr>
          <a:xfrm>
            <a:off x="609600" y="1524000"/>
            <a:ext cx="41910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,                ,                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: Frequency of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co-occurrence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between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 descr="tennis_player_0_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5285" y="4267200"/>
            <a:ext cx="4180115" cy="1371600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4724400" y="4267200"/>
            <a:ext cx="4191000" cy="144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590132" y="2396850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825694" y="1524000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77"/>
          <p:cNvGrpSpPr/>
          <p:nvPr/>
        </p:nvGrpSpPr>
        <p:grpSpPr>
          <a:xfrm>
            <a:off x="5964681" y="2681572"/>
            <a:ext cx="1730619" cy="990010"/>
            <a:chOff x="5638797" y="2793268"/>
            <a:chExt cx="1897608" cy="1085537"/>
          </a:xfrm>
        </p:grpSpPr>
        <p:cxnSp>
          <p:nvCxnSpPr>
            <p:cNvPr id="97" name="Straight Connector 96"/>
            <p:cNvCxnSpPr>
              <a:stCxn id="88" idx="0"/>
              <a:endCxn id="54" idx="3"/>
            </p:cNvCxnSpPr>
            <p:nvPr/>
          </p:nvCxnSpPr>
          <p:spPr>
            <a:xfrm rot="5400000" flipH="1" flipV="1">
              <a:off x="5500114" y="2931952"/>
              <a:ext cx="1016732" cy="739365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5" idx="0"/>
              <a:endCxn id="54" idx="4"/>
            </p:cNvCxnSpPr>
            <p:nvPr/>
          </p:nvCxnSpPr>
          <p:spPr>
            <a:xfrm rot="5400000" flipH="1" flipV="1">
              <a:off x="5972555" y="3275077"/>
              <a:ext cx="963168" cy="106681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4" idx="1"/>
              <a:endCxn id="54" idx="5"/>
            </p:cNvCxnSpPr>
            <p:nvPr/>
          </p:nvCxnSpPr>
          <p:spPr>
            <a:xfrm rot="16200000" flipV="1">
              <a:off x="6543831" y="2886231"/>
              <a:ext cx="1085537" cy="899611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3"/>
          <p:cNvGrpSpPr/>
          <p:nvPr/>
        </p:nvGrpSpPr>
        <p:grpSpPr>
          <a:xfrm>
            <a:off x="5756199" y="4651248"/>
            <a:ext cx="416966" cy="347472"/>
            <a:chOff x="5410200" y="5010150"/>
            <a:chExt cx="457200" cy="381000"/>
          </a:xfrm>
        </p:grpSpPr>
        <p:sp>
          <p:nvSpPr>
            <p:cNvPr id="93" name="TextBox 92"/>
            <p:cNvSpPr txBox="1"/>
            <p:nvPr/>
          </p:nvSpPr>
          <p:spPr>
            <a:xfrm>
              <a:off x="5410200" y="501015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425440" y="502539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84"/>
          <p:cNvGrpSpPr/>
          <p:nvPr/>
        </p:nvGrpSpPr>
        <p:grpSpPr>
          <a:xfrm>
            <a:off x="6451143" y="4651248"/>
            <a:ext cx="416966" cy="347472"/>
            <a:chOff x="6172200" y="4953000"/>
            <a:chExt cx="457200" cy="381000"/>
          </a:xfrm>
        </p:grpSpPr>
        <p:sp>
          <p:nvSpPr>
            <p:cNvPr id="91" name="TextBox 90"/>
            <p:cNvSpPr txBox="1"/>
            <p:nvPr/>
          </p:nvSpPr>
          <p:spPr>
            <a:xfrm>
              <a:off x="6172200" y="4953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187440" y="49682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85"/>
          <p:cNvGrpSpPr/>
          <p:nvPr/>
        </p:nvGrpSpPr>
        <p:grpSpPr>
          <a:xfrm>
            <a:off x="7632549" y="4651248"/>
            <a:ext cx="416966" cy="347472"/>
            <a:chOff x="7467600" y="5029200"/>
            <a:chExt cx="457200" cy="381000"/>
          </a:xfrm>
        </p:grpSpPr>
        <p:sp>
          <p:nvSpPr>
            <p:cNvPr id="89" name="TextBox 88"/>
            <p:cNvSpPr txBox="1"/>
            <p:nvPr/>
          </p:nvSpPr>
          <p:spPr>
            <a:xfrm>
              <a:off x="7467600" y="5029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7482840" y="50444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80"/>
          <p:cNvGrpSpPr/>
          <p:nvPr/>
        </p:nvGrpSpPr>
        <p:grpSpPr>
          <a:xfrm>
            <a:off x="5181600" y="3386450"/>
            <a:ext cx="2654688" cy="1278697"/>
            <a:chOff x="4671329" y="3566160"/>
            <a:chExt cx="2910841" cy="1402080"/>
          </a:xfrm>
        </p:grpSpPr>
        <p:cxnSp>
          <p:nvCxnSpPr>
            <p:cNvPr id="79" name="Straight Connector 24"/>
            <p:cNvCxnSpPr>
              <a:stCxn id="96" idx="0"/>
              <a:endCxn id="55" idx="4"/>
            </p:cNvCxnSpPr>
            <p:nvPr/>
          </p:nvCxnSpPr>
          <p:spPr>
            <a:xfrm rot="5400000" flipH="1" flipV="1">
              <a:off x="4168409" y="4069080"/>
              <a:ext cx="10058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4" idx="0"/>
              <a:endCxn id="87" idx="4"/>
            </p:cNvCxnSpPr>
            <p:nvPr/>
          </p:nvCxnSpPr>
          <p:spPr>
            <a:xfrm rot="5400000" flipH="1" flipV="1">
              <a:off x="5136149" y="4579620"/>
              <a:ext cx="7772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2" idx="0"/>
              <a:endCxn id="86" idx="4"/>
            </p:cNvCxnSpPr>
            <p:nvPr/>
          </p:nvCxnSpPr>
          <p:spPr>
            <a:xfrm rot="5400000" flipH="1" flipV="1">
              <a:off x="5898149" y="4579620"/>
              <a:ext cx="7772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0" idx="0"/>
              <a:endCxn id="84" idx="4"/>
            </p:cNvCxnSpPr>
            <p:nvPr/>
          </p:nvCxnSpPr>
          <p:spPr>
            <a:xfrm rot="5400000" flipH="1" flipV="1">
              <a:off x="7193550" y="4579620"/>
              <a:ext cx="7772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78"/>
          <p:cNvGrpSpPr/>
          <p:nvPr/>
        </p:nvGrpSpPr>
        <p:grpSpPr>
          <a:xfrm>
            <a:off x="5257800" y="3219664"/>
            <a:ext cx="2312450" cy="569854"/>
            <a:chOff x="4800644" y="3383281"/>
            <a:chExt cx="2598645" cy="624840"/>
          </a:xfrm>
        </p:grpSpPr>
        <p:cxnSp>
          <p:nvCxnSpPr>
            <p:cNvPr id="76" name="Straight Connector 75"/>
            <p:cNvCxnSpPr>
              <a:stCxn id="55" idx="5"/>
              <a:endCxn id="88" idx="1"/>
            </p:cNvCxnSpPr>
            <p:nvPr/>
          </p:nvCxnSpPr>
          <p:spPr>
            <a:xfrm rot="16200000" flipH="1">
              <a:off x="4822138" y="3491101"/>
              <a:ext cx="483015" cy="526004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953000" y="3474720"/>
              <a:ext cx="1234440" cy="438912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2"/>
              <a:endCxn id="55" idx="6"/>
            </p:cNvCxnSpPr>
            <p:nvPr/>
          </p:nvCxnSpPr>
          <p:spPr>
            <a:xfrm rot="10800000">
              <a:off x="4854208" y="3383281"/>
              <a:ext cx="2545081" cy="624840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03"/>
          <p:cNvGrpSpPr/>
          <p:nvPr/>
        </p:nvGrpSpPr>
        <p:grpSpPr>
          <a:xfrm>
            <a:off x="6096000" y="3789518"/>
            <a:ext cx="1621678" cy="375269"/>
            <a:chOff x="6103671" y="3789518"/>
            <a:chExt cx="1690208" cy="375269"/>
          </a:xfrm>
        </p:grpSpPr>
        <p:cxnSp>
          <p:nvCxnSpPr>
            <p:cNvPr id="69" name="Straight Connector 18"/>
            <p:cNvCxnSpPr>
              <a:stCxn id="87" idx="6"/>
              <a:endCxn id="86" idx="2"/>
            </p:cNvCxnSpPr>
            <p:nvPr/>
          </p:nvCxnSpPr>
          <p:spPr>
            <a:xfrm>
              <a:off x="6103671" y="3789518"/>
              <a:ext cx="361371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19"/>
            <p:cNvSpPr/>
            <p:nvPr/>
          </p:nvSpPr>
          <p:spPr>
            <a:xfrm>
              <a:off x="6110377" y="3956304"/>
              <a:ext cx="1683502" cy="208483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20"/>
            <p:cNvSpPr/>
            <p:nvPr/>
          </p:nvSpPr>
          <p:spPr>
            <a:xfrm>
              <a:off x="6874816" y="3886810"/>
              <a:ext cx="903427" cy="159018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72"/>
          <p:cNvCxnSpPr>
            <a:stCxn id="55" idx="7"/>
          </p:cNvCxnSpPr>
          <p:nvPr/>
        </p:nvCxnSpPr>
        <p:spPr>
          <a:xfrm rot="5400000" flipH="1" flipV="1">
            <a:off x="5665652" y="2177248"/>
            <a:ext cx="535311" cy="13136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6"/>
          <p:cNvCxnSpPr>
            <a:endCxn id="56" idx="3"/>
          </p:cNvCxnSpPr>
          <p:nvPr/>
        </p:nvCxnSpPr>
        <p:spPr>
          <a:xfrm rot="5400000" flipH="1" flipV="1">
            <a:off x="4915317" y="2093650"/>
            <a:ext cx="1244154" cy="674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7"/>
          <p:cNvCxnSpPr>
            <a:endCxn id="54" idx="1"/>
          </p:cNvCxnSpPr>
          <p:nvPr/>
        </p:nvCxnSpPr>
        <p:spPr>
          <a:xfrm rot="16200000" flipH="1">
            <a:off x="6049466" y="1856184"/>
            <a:ext cx="643723" cy="5353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ubtitle 2"/>
          <p:cNvSpPr txBox="1">
            <a:spLocks/>
          </p:cNvSpPr>
          <p:nvPr/>
        </p:nvSpPr>
        <p:spPr>
          <a:xfrm>
            <a:off x="762000" y="381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Mutual Context Model Representation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781800" y="3179802"/>
            <a:ext cx="1828800" cy="553998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Obtained by structure learning</a:t>
            </a:r>
            <a:endParaRPr lang="en-US" sz="1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" name="Object 4"/>
          <p:cNvGraphicFramePr>
            <a:graphicFrameLocks noChangeAspect="1"/>
          </p:cNvGraphicFramePr>
          <p:nvPr/>
        </p:nvGraphicFramePr>
        <p:xfrm>
          <a:off x="7076593" y="4772863"/>
          <a:ext cx="347472" cy="156362"/>
        </p:xfrm>
        <a:graphic>
          <a:graphicData uri="http://schemas.openxmlformats.org/presentationml/2006/ole">
            <p:oleObj spid="_x0000_s275458" name="Equation" r:id="rId5" imgW="330120" imgH="164880" progId="Equation.DSMT4">
              <p:embed/>
            </p:oleObj>
          </a:graphicData>
        </a:graphic>
      </p:graphicFrame>
      <p:grpSp>
        <p:nvGrpSpPr>
          <p:cNvPr id="10" name="Group 182"/>
          <p:cNvGrpSpPr/>
          <p:nvPr/>
        </p:nvGrpSpPr>
        <p:grpSpPr>
          <a:xfrm>
            <a:off x="4991759" y="4260569"/>
            <a:ext cx="416966" cy="376780"/>
            <a:chOff x="4571998" y="4524624"/>
            <a:chExt cx="457200" cy="413136"/>
          </a:xfrm>
        </p:grpSpPr>
        <p:sp>
          <p:nvSpPr>
            <p:cNvPr id="95" name="TextBox 94"/>
            <p:cNvSpPr txBox="1"/>
            <p:nvPr/>
          </p:nvSpPr>
          <p:spPr>
            <a:xfrm>
              <a:off x="4571998" y="452462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4572000" y="457200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58"/>
          <p:cNvGrpSpPr/>
          <p:nvPr/>
        </p:nvGrpSpPr>
        <p:grpSpPr>
          <a:xfrm>
            <a:off x="7632549" y="3608832"/>
            <a:ext cx="416966" cy="347472"/>
            <a:chOff x="7467600" y="3810000"/>
            <a:chExt cx="457200" cy="381000"/>
          </a:xfrm>
        </p:grpSpPr>
        <p:sp>
          <p:nvSpPr>
            <p:cNvPr id="83" name="TextBox 82"/>
            <p:cNvSpPr txBox="1"/>
            <p:nvPr/>
          </p:nvSpPr>
          <p:spPr>
            <a:xfrm>
              <a:off x="7467600" y="3810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7482840" y="38252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56"/>
          <p:cNvGrpSpPr/>
          <p:nvPr/>
        </p:nvGrpSpPr>
        <p:grpSpPr>
          <a:xfrm>
            <a:off x="5756199" y="3608832"/>
            <a:ext cx="416966" cy="347472"/>
            <a:chOff x="5410200" y="3790950"/>
            <a:chExt cx="457200" cy="381000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5425440" y="380619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10200" y="3790950"/>
              <a:ext cx="457200" cy="371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63" name="Object 4"/>
          <p:cNvGraphicFramePr>
            <a:graphicFrameLocks noChangeAspect="1"/>
          </p:cNvGraphicFramePr>
          <p:nvPr/>
        </p:nvGraphicFramePr>
        <p:xfrm>
          <a:off x="7007099" y="3747821"/>
          <a:ext cx="347472" cy="156362"/>
        </p:xfrm>
        <a:graphic>
          <a:graphicData uri="http://schemas.openxmlformats.org/presentationml/2006/ole">
            <p:oleObj spid="_x0000_s275459" name="Equation" r:id="rId6" imgW="330120" imgH="164880" progId="Equation.DSMT4">
              <p:embed/>
            </p:oleObj>
          </a:graphicData>
        </a:graphic>
      </p:graphicFrame>
      <p:grpSp>
        <p:nvGrpSpPr>
          <p:cNvPr id="13" name="Group 157"/>
          <p:cNvGrpSpPr/>
          <p:nvPr/>
        </p:nvGrpSpPr>
        <p:grpSpPr>
          <a:xfrm>
            <a:off x="6451143" y="3608832"/>
            <a:ext cx="416966" cy="347472"/>
            <a:chOff x="6172200" y="3733800"/>
            <a:chExt cx="457200" cy="381000"/>
          </a:xfrm>
        </p:grpSpPr>
        <p:sp>
          <p:nvSpPr>
            <p:cNvPr id="85" name="TextBox 84"/>
            <p:cNvSpPr txBox="1"/>
            <p:nvPr/>
          </p:nvSpPr>
          <p:spPr>
            <a:xfrm>
              <a:off x="6172200" y="3733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6187440" y="37490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Oval 54"/>
          <p:cNvSpPr>
            <a:spLocks noChangeAspect="1"/>
          </p:cNvSpPr>
          <p:nvPr/>
        </p:nvSpPr>
        <p:spPr>
          <a:xfrm>
            <a:off x="4991761" y="3052877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33400" y="3581400"/>
            <a:ext cx="3886200" cy="685800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609600" y="3637002"/>
            <a:ext cx="38862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Learn structural connectivity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among the body parts and the object.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6" name="Object 13"/>
          <p:cNvGraphicFramePr>
            <a:graphicFrameLocks noChangeAspect="1"/>
          </p:cNvGraphicFramePr>
          <p:nvPr/>
        </p:nvGraphicFramePr>
        <p:xfrm>
          <a:off x="819150" y="1531938"/>
          <a:ext cx="787400" cy="279400"/>
        </p:xfrm>
        <a:graphic>
          <a:graphicData uri="http://schemas.openxmlformats.org/presentationml/2006/ole">
            <p:oleObj spid="_x0000_s275460" name="Equation" r:id="rId7" imgW="787320" imgH="279360" progId="Equation.DSMT4">
              <p:embed/>
            </p:oleObj>
          </a:graphicData>
        </a:graphic>
      </p:graphicFrame>
      <p:graphicFrame>
        <p:nvGraphicFramePr>
          <p:cNvPr id="117" name="Object 14"/>
          <p:cNvGraphicFramePr>
            <a:graphicFrameLocks noChangeAspect="1"/>
          </p:cNvGraphicFramePr>
          <p:nvPr/>
        </p:nvGraphicFramePr>
        <p:xfrm>
          <a:off x="1689100" y="1531938"/>
          <a:ext cx="825500" cy="279400"/>
        </p:xfrm>
        <a:graphic>
          <a:graphicData uri="http://schemas.openxmlformats.org/presentationml/2006/ole">
            <p:oleObj spid="_x0000_s275461" name="Equation" r:id="rId8" imgW="825480" imgH="279360" progId="Equation.DSMT4">
              <p:embed/>
            </p:oleObj>
          </a:graphicData>
        </a:graphic>
      </p:graphicFrame>
      <p:graphicFrame>
        <p:nvGraphicFramePr>
          <p:cNvPr id="118" name="Object 15"/>
          <p:cNvGraphicFramePr>
            <a:graphicFrameLocks noChangeAspect="1"/>
          </p:cNvGraphicFramePr>
          <p:nvPr/>
        </p:nvGraphicFramePr>
        <p:xfrm>
          <a:off x="2590800" y="1531938"/>
          <a:ext cx="838200" cy="279400"/>
        </p:xfrm>
        <a:graphic>
          <a:graphicData uri="http://schemas.openxmlformats.org/presentationml/2006/ole">
            <p:oleObj spid="_x0000_s275462" name="Equation" r:id="rId9" imgW="838080" imgH="279360" progId="Equation.DSMT4">
              <p:embed/>
            </p:oleObj>
          </a:graphicData>
        </a:graphic>
      </p:graphicFrame>
      <p:sp>
        <p:nvSpPr>
          <p:cNvPr id="119" name="TextBox 118"/>
          <p:cNvSpPr txBox="1"/>
          <p:nvPr/>
        </p:nvSpPr>
        <p:spPr>
          <a:xfrm>
            <a:off x="609600" y="1524000"/>
            <a:ext cx="41910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,                ,                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: Frequency of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co-occurrence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between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09600" y="2283023"/>
            <a:ext cx="42672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,                 ,                  :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Spatial relationship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among object and body parts.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1" name="Object 8"/>
          <p:cNvGraphicFramePr>
            <a:graphicFrameLocks noChangeAspect="1"/>
          </p:cNvGraphicFramePr>
          <p:nvPr/>
        </p:nvGraphicFramePr>
        <p:xfrm>
          <a:off x="812800" y="2308225"/>
          <a:ext cx="838200" cy="279400"/>
        </p:xfrm>
        <a:graphic>
          <a:graphicData uri="http://schemas.openxmlformats.org/presentationml/2006/ole">
            <p:oleObj spid="_x0000_s275463" name="Equation" r:id="rId10" imgW="838080" imgH="279360" progId="Equation.DSMT4">
              <p:embed/>
            </p:oleObj>
          </a:graphicData>
        </a:graphic>
      </p:graphicFrame>
      <p:graphicFrame>
        <p:nvGraphicFramePr>
          <p:cNvPr id="152" name="Object 10"/>
          <p:cNvGraphicFramePr>
            <a:graphicFrameLocks noChangeAspect="1"/>
          </p:cNvGraphicFramePr>
          <p:nvPr/>
        </p:nvGraphicFramePr>
        <p:xfrm>
          <a:off x="2667000" y="2308225"/>
          <a:ext cx="901700" cy="279400"/>
        </p:xfrm>
        <a:graphic>
          <a:graphicData uri="http://schemas.openxmlformats.org/presentationml/2006/ole">
            <p:oleObj spid="_x0000_s275464" name="Equation" r:id="rId11" imgW="901440" imgH="279360" progId="Equation.DSMT4">
              <p:embed/>
            </p:oleObj>
          </a:graphicData>
        </a:graphic>
      </p:graphicFrame>
      <p:graphicFrame>
        <p:nvGraphicFramePr>
          <p:cNvPr id="153" name="Object 10"/>
          <p:cNvGraphicFramePr>
            <a:graphicFrameLocks noChangeAspect="1"/>
          </p:cNvGraphicFramePr>
          <p:nvPr/>
        </p:nvGraphicFramePr>
        <p:xfrm>
          <a:off x="1714500" y="2308225"/>
          <a:ext cx="876300" cy="279400"/>
        </p:xfrm>
        <a:graphic>
          <a:graphicData uri="http://schemas.openxmlformats.org/presentationml/2006/ole">
            <p:oleObj spid="_x0000_s275465" name="Equation" r:id="rId12" imgW="876240" imgH="279360" progId="Equation.DSMT4">
              <p:embed/>
            </p:oleObj>
          </a:graphicData>
        </a:graphic>
      </p:graphicFrame>
      <p:graphicFrame>
        <p:nvGraphicFramePr>
          <p:cNvPr id="154" name="Object 9"/>
          <p:cNvGraphicFramePr>
            <a:graphicFrameLocks noChangeAspect="1"/>
          </p:cNvGraphicFramePr>
          <p:nvPr/>
        </p:nvGraphicFramePr>
        <p:xfrm>
          <a:off x="762000" y="2841625"/>
          <a:ext cx="3886200" cy="457200"/>
        </p:xfrm>
        <a:graphic>
          <a:graphicData uri="http://schemas.openxmlformats.org/presentationml/2006/ole">
            <p:oleObj spid="_x0000_s275466" name="Equation" r:id="rId13" imgW="3886200" imgH="457200" progId="Equation.DSMT4">
              <p:embed/>
            </p:oleObj>
          </a:graphicData>
        </a:graphic>
      </p:graphicFrame>
      <p:cxnSp>
        <p:nvCxnSpPr>
          <p:cNvPr id="155" name="Straight Connector 16"/>
          <p:cNvCxnSpPr/>
          <p:nvPr/>
        </p:nvCxnSpPr>
        <p:spPr>
          <a:xfrm>
            <a:off x="990600" y="3227832"/>
            <a:ext cx="990600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6"/>
          <p:cNvCxnSpPr/>
          <p:nvPr/>
        </p:nvCxnSpPr>
        <p:spPr>
          <a:xfrm>
            <a:off x="2286000" y="3227832"/>
            <a:ext cx="990600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6"/>
          <p:cNvCxnSpPr/>
          <p:nvPr/>
        </p:nvCxnSpPr>
        <p:spPr>
          <a:xfrm>
            <a:off x="3505200" y="3227832"/>
            <a:ext cx="838200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990600" y="3200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location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2133600" y="3200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orientation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581400" y="3197423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size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9845" name="Object 37"/>
          <p:cNvGraphicFramePr>
            <a:graphicFrameLocks noChangeAspect="1"/>
          </p:cNvGraphicFramePr>
          <p:nvPr/>
        </p:nvGraphicFramePr>
        <p:xfrm>
          <a:off x="5289550" y="3263900"/>
          <a:ext cx="838200" cy="279400"/>
        </p:xfrm>
        <a:graphic>
          <a:graphicData uri="http://schemas.openxmlformats.org/presentationml/2006/ole">
            <p:oleObj spid="_x0000_s275467" name="Equation" r:id="rId14" imgW="838080" imgH="279360" progId="Equation.DSMT4">
              <p:embed/>
            </p:oleObj>
          </a:graphicData>
        </a:graphic>
      </p:graphicFrame>
      <p:graphicFrame>
        <p:nvGraphicFramePr>
          <p:cNvPr id="119846" name="Object 38"/>
          <p:cNvGraphicFramePr>
            <a:graphicFrameLocks noChangeAspect="1"/>
          </p:cNvGraphicFramePr>
          <p:nvPr/>
        </p:nvGraphicFramePr>
        <p:xfrm>
          <a:off x="6762750" y="3949700"/>
          <a:ext cx="901700" cy="279400"/>
        </p:xfrm>
        <a:graphic>
          <a:graphicData uri="http://schemas.openxmlformats.org/presentationml/2006/ole">
            <p:oleObj spid="_x0000_s275468" name="Equation" r:id="rId15" imgW="901440" imgH="279360" progId="Equation.DSMT4">
              <p:embed/>
            </p:oleObj>
          </a:graphicData>
        </a:graphic>
      </p:graphicFrame>
      <p:graphicFrame>
        <p:nvGraphicFramePr>
          <p:cNvPr id="119847" name="Object 39"/>
          <p:cNvGraphicFramePr>
            <a:graphicFrameLocks noChangeAspect="1"/>
          </p:cNvGraphicFramePr>
          <p:nvPr/>
        </p:nvGraphicFramePr>
        <p:xfrm>
          <a:off x="6337300" y="2933700"/>
          <a:ext cx="876300" cy="279400"/>
        </p:xfrm>
        <a:graphic>
          <a:graphicData uri="http://schemas.openxmlformats.org/presentationml/2006/ole">
            <p:oleObj spid="_x0000_s275469" name="Equation" r:id="rId16" imgW="876240" imgH="279360" progId="Equation.DSMT4">
              <p:embed/>
            </p:oleObj>
          </a:graphicData>
        </a:graphic>
      </p:graphicFrame>
      <p:graphicFrame>
        <p:nvGraphicFramePr>
          <p:cNvPr id="161" name="Object 160"/>
          <p:cNvGraphicFramePr>
            <a:graphicFrameLocks noChangeAspect="1"/>
          </p:cNvGraphicFramePr>
          <p:nvPr/>
        </p:nvGraphicFramePr>
        <p:xfrm>
          <a:off x="6959600" y="1549400"/>
          <a:ext cx="1308100" cy="533400"/>
        </p:xfrm>
        <a:graphic>
          <a:graphicData uri="http://schemas.openxmlformats.org/presentationml/2006/ole">
            <p:oleObj spid="_x0000_s275470" name="Equation" r:id="rId17" imgW="1307880" imgH="533160" progId="Equation.DSMT4">
              <p:embed/>
            </p:oleObj>
          </a:graphicData>
        </a:graphic>
      </p:graphicFrame>
      <p:sp>
        <p:nvSpPr>
          <p:cNvPr id="162" name="TextBox 161"/>
          <p:cNvSpPr txBox="1"/>
          <p:nvPr/>
        </p:nvSpPr>
        <p:spPr>
          <a:xfrm>
            <a:off x="6248400" y="1219200"/>
            <a:ext cx="2590800" cy="36933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Markov Random Field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924800" y="2219980"/>
            <a:ext cx="990600" cy="5847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Clique potential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162800" y="2219980"/>
            <a:ext cx="914400" cy="5847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Clique weight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5400000" flipH="1" flipV="1">
            <a:off x="7680960" y="2082820"/>
            <a:ext cx="228600" cy="4572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rot="16200000" flipV="1">
            <a:off x="7947660" y="2014240"/>
            <a:ext cx="228600" cy="1828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 descr="tennis_player_0_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5285" y="4267200"/>
            <a:ext cx="4180115" cy="1371600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>
            <a:off x="4724400" y="4267200"/>
            <a:ext cx="4191000" cy="144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33400" y="4419600"/>
            <a:ext cx="4038600" cy="1676400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590132" y="2396850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991761" y="3052877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825694" y="1524000"/>
            <a:ext cx="333573" cy="333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77"/>
          <p:cNvGrpSpPr/>
          <p:nvPr/>
        </p:nvGrpSpPr>
        <p:grpSpPr>
          <a:xfrm>
            <a:off x="5964681" y="2681572"/>
            <a:ext cx="1730619" cy="990010"/>
            <a:chOff x="5638797" y="2793268"/>
            <a:chExt cx="1897608" cy="1085537"/>
          </a:xfrm>
        </p:grpSpPr>
        <p:cxnSp>
          <p:nvCxnSpPr>
            <p:cNvPr id="97" name="Straight Connector 96"/>
            <p:cNvCxnSpPr>
              <a:stCxn id="88" idx="0"/>
              <a:endCxn id="54" idx="3"/>
            </p:cNvCxnSpPr>
            <p:nvPr/>
          </p:nvCxnSpPr>
          <p:spPr>
            <a:xfrm rot="5400000" flipH="1" flipV="1">
              <a:off x="5500114" y="2931952"/>
              <a:ext cx="1016732" cy="73936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5" idx="0"/>
              <a:endCxn id="54" idx="4"/>
            </p:cNvCxnSpPr>
            <p:nvPr/>
          </p:nvCxnSpPr>
          <p:spPr>
            <a:xfrm rot="5400000" flipH="1" flipV="1">
              <a:off x="5972555" y="3275077"/>
              <a:ext cx="963168" cy="10668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4" idx="1"/>
              <a:endCxn id="54" idx="5"/>
            </p:cNvCxnSpPr>
            <p:nvPr/>
          </p:nvCxnSpPr>
          <p:spPr>
            <a:xfrm rot="16200000" flipV="1">
              <a:off x="6543831" y="2886231"/>
              <a:ext cx="1085537" cy="89961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8" name="Object 4"/>
          <p:cNvGraphicFramePr>
            <a:graphicFrameLocks noChangeAspect="1"/>
          </p:cNvGraphicFramePr>
          <p:nvPr/>
        </p:nvGraphicFramePr>
        <p:xfrm>
          <a:off x="7076593" y="4772863"/>
          <a:ext cx="347472" cy="156362"/>
        </p:xfrm>
        <a:graphic>
          <a:graphicData uri="http://schemas.openxmlformats.org/presentationml/2006/ole">
            <p:oleObj spid="_x0000_s276482" name="Equation" r:id="rId5" imgW="330120" imgH="164880" progId="Equation.DSMT4">
              <p:embed/>
            </p:oleObj>
          </a:graphicData>
        </a:graphic>
      </p:graphicFrame>
      <p:grpSp>
        <p:nvGrpSpPr>
          <p:cNvPr id="3" name="Group 182"/>
          <p:cNvGrpSpPr/>
          <p:nvPr/>
        </p:nvGrpSpPr>
        <p:grpSpPr>
          <a:xfrm>
            <a:off x="4991759" y="4260569"/>
            <a:ext cx="416966" cy="376780"/>
            <a:chOff x="4571998" y="4524624"/>
            <a:chExt cx="457200" cy="413136"/>
          </a:xfrm>
        </p:grpSpPr>
        <p:sp>
          <p:nvSpPr>
            <p:cNvPr id="95" name="TextBox 94"/>
            <p:cNvSpPr txBox="1"/>
            <p:nvPr/>
          </p:nvSpPr>
          <p:spPr>
            <a:xfrm>
              <a:off x="4571998" y="452462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4572000" y="457200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83"/>
          <p:cNvGrpSpPr/>
          <p:nvPr/>
        </p:nvGrpSpPr>
        <p:grpSpPr>
          <a:xfrm>
            <a:off x="5756199" y="4651248"/>
            <a:ext cx="416966" cy="347472"/>
            <a:chOff x="5410200" y="5010150"/>
            <a:chExt cx="457200" cy="381000"/>
          </a:xfrm>
        </p:grpSpPr>
        <p:sp>
          <p:nvSpPr>
            <p:cNvPr id="93" name="TextBox 92"/>
            <p:cNvSpPr txBox="1"/>
            <p:nvPr/>
          </p:nvSpPr>
          <p:spPr>
            <a:xfrm>
              <a:off x="5410200" y="501015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425440" y="502539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84"/>
          <p:cNvGrpSpPr/>
          <p:nvPr/>
        </p:nvGrpSpPr>
        <p:grpSpPr>
          <a:xfrm>
            <a:off x="6451143" y="4651248"/>
            <a:ext cx="416966" cy="347472"/>
            <a:chOff x="6172200" y="4953000"/>
            <a:chExt cx="457200" cy="381000"/>
          </a:xfrm>
        </p:grpSpPr>
        <p:sp>
          <p:nvSpPr>
            <p:cNvPr id="91" name="TextBox 90"/>
            <p:cNvSpPr txBox="1"/>
            <p:nvPr/>
          </p:nvSpPr>
          <p:spPr>
            <a:xfrm>
              <a:off x="6172200" y="4953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187440" y="49682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85"/>
          <p:cNvGrpSpPr/>
          <p:nvPr/>
        </p:nvGrpSpPr>
        <p:grpSpPr>
          <a:xfrm>
            <a:off x="7632549" y="4651248"/>
            <a:ext cx="416966" cy="347472"/>
            <a:chOff x="7467600" y="5029200"/>
            <a:chExt cx="457200" cy="381000"/>
          </a:xfrm>
        </p:grpSpPr>
        <p:sp>
          <p:nvSpPr>
            <p:cNvPr id="89" name="TextBox 88"/>
            <p:cNvSpPr txBox="1"/>
            <p:nvPr/>
          </p:nvSpPr>
          <p:spPr>
            <a:xfrm>
              <a:off x="7467600" y="5029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7482840" y="50444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63" name="Object 4"/>
          <p:cNvGraphicFramePr>
            <a:graphicFrameLocks noChangeAspect="1"/>
          </p:cNvGraphicFramePr>
          <p:nvPr/>
        </p:nvGraphicFramePr>
        <p:xfrm>
          <a:off x="7007099" y="3747821"/>
          <a:ext cx="347472" cy="156362"/>
        </p:xfrm>
        <a:graphic>
          <a:graphicData uri="http://schemas.openxmlformats.org/presentationml/2006/ole">
            <p:oleObj spid="_x0000_s276483" name="Equation" r:id="rId6" imgW="330120" imgH="164880" progId="Equation.DSMT4">
              <p:embed/>
            </p:oleObj>
          </a:graphicData>
        </a:graphic>
      </p:graphicFrame>
      <p:grpSp>
        <p:nvGrpSpPr>
          <p:cNvPr id="8" name="Group 156"/>
          <p:cNvGrpSpPr/>
          <p:nvPr/>
        </p:nvGrpSpPr>
        <p:grpSpPr>
          <a:xfrm>
            <a:off x="5756199" y="3608832"/>
            <a:ext cx="416966" cy="347472"/>
            <a:chOff x="5410200" y="3790950"/>
            <a:chExt cx="457200" cy="381000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5425440" y="380619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10200" y="3790950"/>
              <a:ext cx="457200" cy="371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57"/>
          <p:cNvGrpSpPr/>
          <p:nvPr/>
        </p:nvGrpSpPr>
        <p:grpSpPr>
          <a:xfrm>
            <a:off x="6451143" y="3608832"/>
            <a:ext cx="416966" cy="347472"/>
            <a:chOff x="6172200" y="3733800"/>
            <a:chExt cx="457200" cy="381000"/>
          </a:xfrm>
        </p:grpSpPr>
        <p:sp>
          <p:nvSpPr>
            <p:cNvPr id="85" name="TextBox 84"/>
            <p:cNvSpPr txBox="1"/>
            <p:nvPr/>
          </p:nvSpPr>
          <p:spPr>
            <a:xfrm>
              <a:off x="6172200" y="3733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6187440" y="37490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158"/>
          <p:cNvGrpSpPr/>
          <p:nvPr/>
        </p:nvGrpSpPr>
        <p:grpSpPr>
          <a:xfrm>
            <a:off x="7632549" y="3608832"/>
            <a:ext cx="416966" cy="347472"/>
            <a:chOff x="7467600" y="3810000"/>
            <a:chExt cx="457200" cy="381000"/>
          </a:xfrm>
        </p:grpSpPr>
        <p:sp>
          <p:nvSpPr>
            <p:cNvPr id="83" name="TextBox 82"/>
            <p:cNvSpPr txBox="1"/>
            <p:nvPr/>
          </p:nvSpPr>
          <p:spPr>
            <a:xfrm>
              <a:off x="7467600" y="3810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7482840" y="3825240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80"/>
          <p:cNvGrpSpPr/>
          <p:nvPr/>
        </p:nvGrpSpPr>
        <p:grpSpPr>
          <a:xfrm>
            <a:off x="5181600" y="3386450"/>
            <a:ext cx="2654688" cy="1278697"/>
            <a:chOff x="4671329" y="3566160"/>
            <a:chExt cx="2910841" cy="1402080"/>
          </a:xfrm>
        </p:grpSpPr>
        <p:cxnSp>
          <p:nvCxnSpPr>
            <p:cNvPr id="79" name="Straight Connector 24"/>
            <p:cNvCxnSpPr>
              <a:stCxn id="96" idx="0"/>
              <a:endCxn id="55" idx="4"/>
            </p:cNvCxnSpPr>
            <p:nvPr/>
          </p:nvCxnSpPr>
          <p:spPr>
            <a:xfrm rot="5400000" flipH="1" flipV="1">
              <a:off x="4168409" y="4069080"/>
              <a:ext cx="100584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4" idx="0"/>
              <a:endCxn id="87" idx="4"/>
            </p:cNvCxnSpPr>
            <p:nvPr/>
          </p:nvCxnSpPr>
          <p:spPr>
            <a:xfrm rot="5400000" flipH="1" flipV="1">
              <a:off x="5136149" y="4579620"/>
              <a:ext cx="77724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2" idx="0"/>
              <a:endCxn id="86" idx="4"/>
            </p:cNvCxnSpPr>
            <p:nvPr/>
          </p:nvCxnSpPr>
          <p:spPr>
            <a:xfrm rot="5400000" flipH="1" flipV="1">
              <a:off x="5898149" y="4579620"/>
              <a:ext cx="77724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0" idx="0"/>
              <a:endCxn id="84" idx="4"/>
            </p:cNvCxnSpPr>
            <p:nvPr/>
          </p:nvCxnSpPr>
          <p:spPr>
            <a:xfrm rot="5400000" flipH="1" flipV="1">
              <a:off x="7193550" y="4579620"/>
              <a:ext cx="77724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78"/>
          <p:cNvGrpSpPr/>
          <p:nvPr/>
        </p:nvGrpSpPr>
        <p:grpSpPr>
          <a:xfrm>
            <a:off x="5257800" y="3219664"/>
            <a:ext cx="2312450" cy="569854"/>
            <a:chOff x="4800644" y="3383281"/>
            <a:chExt cx="2598645" cy="624840"/>
          </a:xfrm>
        </p:grpSpPr>
        <p:cxnSp>
          <p:nvCxnSpPr>
            <p:cNvPr id="76" name="Straight Connector 75"/>
            <p:cNvCxnSpPr>
              <a:stCxn id="55" idx="5"/>
              <a:endCxn id="88" idx="1"/>
            </p:cNvCxnSpPr>
            <p:nvPr/>
          </p:nvCxnSpPr>
          <p:spPr>
            <a:xfrm rot="16200000" flipH="1">
              <a:off x="4822138" y="3491101"/>
              <a:ext cx="483015" cy="52600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953000" y="3474720"/>
              <a:ext cx="1234440" cy="43891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2"/>
              <a:endCxn id="55" idx="6"/>
            </p:cNvCxnSpPr>
            <p:nvPr/>
          </p:nvCxnSpPr>
          <p:spPr>
            <a:xfrm rot="10800000">
              <a:off x="4854208" y="3383281"/>
              <a:ext cx="2545081" cy="62484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03"/>
          <p:cNvGrpSpPr/>
          <p:nvPr/>
        </p:nvGrpSpPr>
        <p:grpSpPr>
          <a:xfrm>
            <a:off x="6096000" y="3789518"/>
            <a:ext cx="1621678" cy="375269"/>
            <a:chOff x="6103671" y="3789518"/>
            <a:chExt cx="1690208" cy="375269"/>
          </a:xfrm>
        </p:grpSpPr>
        <p:cxnSp>
          <p:nvCxnSpPr>
            <p:cNvPr id="69" name="Straight Connector 18"/>
            <p:cNvCxnSpPr>
              <a:stCxn id="87" idx="6"/>
              <a:endCxn id="86" idx="2"/>
            </p:cNvCxnSpPr>
            <p:nvPr/>
          </p:nvCxnSpPr>
          <p:spPr>
            <a:xfrm>
              <a:off x="6103671" y="3789518"/>
              <a:ext cx="361371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19"/>
            <p:cNvSpPr/>
            <p:nvPr/>
          </p:nvSpPr>
          <p:spPr>
            <a:xfrm>
              <a:off x="6110377" y="3956304"/>
              <a:ext cx="1683502" cy="208483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20"/>
            <p:cNvSpPr/>
            <p:nvPr/>
          </p:nvSpPr>
          <p:spPr>
            <a:xfrm>
              <a:off x="6874816" y="3886810"/>
              <a:ext cx="903427" cy="159018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72"/>
          <p:cNvCxnSpPr>
            <a:stCxn id="55" idx="7"/>
          </p:cNvCxnSpPr>
          <p:nvPr/>
        </p:nvCxnSpPr>
        <p:spPr>
          <a:xfrm rot="5400000" flipH="1" flipV="1">
            <a:off x="5665652" y="2177248"/>
            <a:ext cx="535311" cy="13136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6"/>
          <p:cNvCxnSpPr>
            <a:endCxn id="56" idx="3"/>
          </p:cNvCxnSpPr>
          <p:nvPr/>
        </p:nvCxnSpPr>
        <p:spPr>
          <a:xfrm rot="5400000" flipH="1" flipV="1">
            <a:off x="4915317" y="2093650"/>
            <a:ext cx="1244154" cy="674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7"/>
          <p:cNvCxnSpPr>
            <a:endCxn id="54" idx="1"/>
          </p:cNvCxnSpPr>
          <p:nvPr/>
        </p:nvCxnSpPr>
        <p:spPr>
          <a:xfrm rot="16200000" flipH="1">
            <a:off x="6049466" y="1856184"/>
            <a:ext cx="643723" cy="5353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ubtitle 2"/>
          <p:cNvSpPr txBox="1">
            <a:spLocks/>
          </p:cNvSpPr>
          <p:nvPr/>
        </p:nvSpPr>
        <p:spPr>
          <a:xfrm>
            <a:off x="762000" y="381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Mutual Context Model Representation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9600" y="4419600"/>
            <a:ext cx="39624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 and                   :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Discriminative part detection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scores.</a:t>
            </a:r>
          </a:p>
        </p:txBody>
      </p:sp>
      <p:graphicFrame>
        <p:nvGraphicFramePr>
          <p:cNvPr id="106" name="Object 10"/>
          <p:cNvGraphicFramePr>
            <a:graphicFrameLocks noChangeAspect="1"/>
          </p:cNvGraphicFramePr>
          <p:nvPr/>
        </p:nvGraphicFramePr>
        <p:xfrm>
          <a:off x="793750" y="4445000"/>
          <a:ext cx="876300" cy="279400"/>
        </p:xfrm>
        <a:graphic>
          <a:graphicData uri="http://schemas.openxmlformats.org/presentationml/2006/ole">
            <p:oleObj spid="_x0000_s276484" name="Equation" r:id="rId7" imgW="876240" imgH="279360" progId="Equation.DSMT4">
              <p:embed/>
            </p:oleObj>
          </a:graphicData>
        </a:graphic>
      </p:graphicFrame>
      <p:graphicFrame>
        <p:nvGraphicFramePr>
          <p:cNvPr id="101390" name="Object 14"/>
          <p:cNvGraphicFramePr>
            <a:graphicFrameLocks noChangeAspect="1"/>
          </p:cNvGraphicFramePr>
          <p:nvPr/>
        </p:nvGraphicFramePr>
        <p:xfrm>
          <a:off x="2108200" y="4432300"/>
          <a:ext cx="939800" cy="304800"/>
        </p:xfrm>
        <a:graphic>
          <a:graphicData uri="http://schemas.openxmlformats.org/presentationml/2006/ole">
            <p:oleObj spid="_x0000_s276485" name="Equation" r:id="rId8" imgW="939600" imgH="304560" progId="Equation.DSMT4">
              <p:embed/>
            </p:oleObj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2438400" y="5321808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[Andriluka et al, 2009]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90600" y="5010835"/>
            <a:ext cx="2819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Shape context + AdaBoost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09600" y="3637002"/>
            <a:ext cx="38100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Learn structural connectivity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among the body parts and the object.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438400" y="55412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[Belongie et al, 2002]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[Viola &amp; Jones, 2001]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0847" name="Object 15"/>
          <p:cNvGraphicFramePr>
            <a:graphicFrameLocks noChangeAspect="1"/>
          </p:cNvGraphicFramePr>
          <p:nvPr/>
        </p:nvGraphicFramePr>
        <p:xfrm>
          <a:off x="4749800" y="3721100"/>
          <a:ext cx="876300" cy="279400"/>
        </p:xfrm>
        <a:graphic>
          <a:graphicData uri="http://schemas.openxmlformats.org/presentationml/2006/ole">
            <p:oleObj spid="_x0000_s276486" name="Equation" r:id="rId9" imgW="876240" imgH="279360" progId="Equation.DSMT4">
              <p:embed/>
            </p:oleObj>
          </a:graphicData>
        </a:graphic>
      </p:graphicFrame>
      <p:graphicFrame>
        <p:nvGraphicFramePr>
          <p:cNvPr id="120848" name="Object 16"/>
          <p:cNvGraphicFramePr>
            <a:graphicFrameLocks noChangeAspect="1"/>
          </p:cNvGraphicFramePr>
          <p:nvPr/>
        </p:nvGraphicFramePr>
        <p:xfrm>
          <a:off x="6197600" y="4108450"/>
          <a:ext cx="939800" cy="304800"/>
        </p:xfrm>
        <a:graphic>
          <a:graphicData uri="http://schemas.openxmlformats.org/presentationml/2006/ole">
            <p:oleObj spid="_x0000_s276487" name="Equation" r:id="rId10" imgW="939600" imgH="304560" progId="Equation.DSMT4">
              <p:embed/>
            </p:oleObj>
          </a:graphicData>
        </a:graphic>
      </p:graphicFrame>
      <p:graphicFrame>
        <p:nvGraphicFramePr>
          <p:cNvPr id="117" name="Object 13"/>
          <p:cNvGraphicFramePr>
            <a:graphicFrameLocks noChangeAspect="1"/>
          </p:cNvGraphicFramePr>
          <p:nvPr/>
        </p:nvGraphicFramePr>
        <p:xfrm>
          <a:off x="819150" y="1531938"/>
          <a:ext cx="787400" cy="279400"/>
        </p:xfrm>
        <a:graphic>
          <a:graphicData uri="http://schemas.openxmlformats.org/presentationml/2006/ole">
            <p:oleObj spid="_x0000_s276488" name="Equation" r:id="rId11" imgW="787320" imgH="279360" progId="Equation.DSMT4">
              <p:embed/>
            </p:oleObj>
          </a:graphicData>
        </a:graphic>
      </p:graphicFrame>
      <p:graphicFrame>
        <p:nvGraphicFramePr>
          <p:cNvPr id="118" name="Object 14"/>
          <p:cNvGraphicFramePr>
            <a:graphicFrameLocks noChangeAspect="1"/>
          </p:cNvGraphicFramePr>
          <p:nvPr/>
        </p:nvGraphicFramePr>
        <p:xfrm>
          <a:off x="1689100" y="1531938"/>
          <a:ext cx="825500" cy="279400"/>
        </p:xfrm>
        <a:graphic>
          <a:graphicData uri="http://schemas.openxmlformats.org/presentationml/2006/ole">
            <p:oleObj spid="_x0000_s276489" name="Equation" r:id="rId12" imgW="825480" imgH="279360" progId="Equation.DSMT4">
              <p:embed/>
            </p:oleObj>
          </a:graphicData>
        </a:graphic>
      </p:graphicFrame>
      <p:graphicFrame>
        <p:nvGraphicFramePr>
          <p:cNvPr id="119" name="Object 15"/>
          <p:cNvGraphicFramePr>
            <a:graphicFrameLocks noChangeAspect="1"/>
          </p:cNvGraphicFramePr>
          <p:nvPr/>
        </p:nvGraphicFramePr>
        <p:xfrm>
          <a:off x="2590800" y="1531938"/>
          <a:ext cx="838200" cy="279400"/>
        </p:xfrm>
        <a:graphic>
          <a:graphicData uri="http://schemas.openxmlformats.org/presentationml/2006/ole">
            <p:oleObj spid="_x0000_s276490" name="Equation" r:id="rId13" imgW="838080" imgH="279360" progId="Equation.DSMT4">
              <p:embed/>
            </p:oleObj>
          </a:graphicData>
        </a:graphic>
      </p:graphicFrame>
      <p:sp>
        <p:nvSpPr>
          <p:cNvPr id="120" name="TextBox 119"/>
          <p:cNvSpPr txBox="1"/>
          <p:nvPr/>
        </p:nvSpPr>
        <p:spPr>
          <a:xfrm>
            <a:off x="609600" y="1524000"/>
            <a:ext cx="41910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,                ,                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: Frequency of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co-occurrence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between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09600" y="2283023"/>
            <a:ext cx="42672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,                 ,                  :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Spatial relationship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among object and body parts.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8" name="Object 8"/>
          <p:cNvGraphicFramePr>
            <a:graphicFrameLocks noChangeAspect="1"/>
          </p:cNvGraphicFramePr>
          <p:nvPr/>
        </p:nvGraphicFramePr>
        <p:xfrm>
          <a:off x="812800" y="2308225"/>
          <a:ext cx="838200" cy="279400"/>
        </p:xfrm>
        <a:graphic>
          <a:graphicData uri="http://schemas.openxmlformats.org/presentationml/2006/ole">
            <p:oleObj spid="_x0000_s276491" name="Equation" r:id="rId14" imgW="838080" imgH="279360" progId="Equation.DSMT4">
              <p:embed/>
            </p:oleObj>
          </a:graphicData>
        </a:graphic>
      </p:graphicFrame>
      <p:graphicFrame>
        <p:nvGraphicFramePr>
          <p:cNvPr id="139" name="Object 10"/>
          <p:cNvGraphicFramePr>
            <a:graphicFrameLocks noChangeAspect="1"/>
          </p:cNvGraphicFramePr>
          <p:nvPr/>
        </p:nvGraphicFramePr>
        <p:xfrm>
          <a:off x="2667000" y="2308225"/>
          <a:ext cx="901700" cy="279400"/>
        </p:xfrm>
        <a:graphic>
          <a:graphicData uri="http://schemas.openxmlformats.org/presentationml/2006/ole">
            <p:oleObj spid="_x0000_s276492" name="Equation" r:id="rId15" imgW="901440" imgH="279360" progId="Equation.DSMT4">
              <p:embed/>
            </p:oleObj>
          </a:graphicData>
        </a:graphic>
      </p:graphicFrame>
      <p:graphicFrame>
        <p:nvGraphicFramePr>
          <p:cNvPr id="140" name="Object 10"/>
          <p:cNvGraphicFramePr>
            <a:graphicFrameLocks noChangeAspect="1"/>
          </p:cNvGraphicFramePr>
          <p:nvPr/>
        </p:nvGraphicFramePr>
        <p:xfrm>
          <a:off x="1714500" y="2308225"/>
          <a:ext cx="876300" cy="279400"/>
        </p:xfrm>
        <a:graphic>
          <a:graphicData uri="http://schemas.openxmlformats.org/presentationml/2006/ole">
            <p:oleObj spid="_x0000_s276493" name="Equation" r:id="rId16" imgW="876240" imgH="279360" progId="Equation.DSMT4">
              <p:embed/>
            </p:oleObj>
          </a:graphicData>
        </a:graphic>
      </p:graphicFrame>
      <p:graphicFrame>
        <p:nvGraphicFramePr>
          <p:cNvPr id="141" name="Object 9"/>
          <p:cNvGraphicFramePr>
            <a:graphicFrameLocks noChangeAspect="1"/>
          </p:cNvGraphicFramePr>
          <p:nvPr/>
        </p:nvGraphicFramePr>
        <p:xfrm>
          <a:off x="762000" y="2841625"/>
          <a:ext cx="3886200" cy="457200"/>
        </p:xfrm>
        <a:graphic>
          <a:graphicData uri="http://schemas.openxmlformats.org/presentationml/2006/ole">
            <p:oleObj spid="_x0000_s276494" name="Equation" r:id="rId17" imgW="3886200" imgH="457200" progId="Equation.DSMT4">
              <p:embed/>
            </p:oleObj>
          </a:graphicData>
        </a:graphic>
      </p:graphicFrame>
      <p:cxnSp>
        <p:nvCxnSpPr>
          <p:cNvPr id="142" name="Straight Connector 16"/>
          <p:cNvCxnSpPr/>
          <p:nvPr/>
        </p:nvCxnSpPr>
        <p:spPr>
          <a:xfrm>
            <a:off x="990600" y="3227832"/>
            <a:ext cx="990600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6"/>
          <p:cNvCxnSpPr/>
          <p:nvPr/>
        </p:nvCxnSpPr>
        <p:spPr>
          <a:xfrm>
            <a:off x="2286000" y="3227832"/>
            <a:ext cx="990600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6"/>
          <p:cNvCxnSpPr/>
          <p:nvPr/>
        </p:nvCxnSpPr>
        <p:spPr>
          <a:xfrm>
            <a:off x="3505200" y="3227832"/>
            <a:ext cx="838200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990600" y="3200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location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133600" y="3200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orientation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581400" y="3197423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size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8" name="Object 147"/>
          <p:cNvGraphicFramePr>
            <a:graphicFrameLocks noChangeAspect="1"/>
          </p:cNvGraphicFramePr>
          <p:nvPr/>
        </p:nvGraphicFramePr>
        <p:xfrm>
          <a:off x="6959600" y="1549400"/>
          <a:ext cx="1308100" cy="533400"/>
        </p:xfrm>
        <a:graphic>
          <a:graphicData uri="http://schemas.openxmlformats.org/presentationml/2006/ole">
            <p:oleObj spid="_x0000_s276495" name="Equation" r:id="rId18" imgW="1307880" imgH="533160" progId="Equation.DSMT4">
              <p:embed/>
            </p:oleObj>
          </a:graphicData>
        </a:graphic>
      </p:graphicFrame>
      <p:sp>
        <p:nvSpPr>
          <p:cNvPr id="149" name="TextBox 148"/>
          <p:cNvSpPr txBox="1"/>
          <p:nvPr/>
        </p:nvSpPr>
        <p:spPr>
          <a:xfrm>
            <a:off x="6248400" y="1219200"/>
            <a:ext cx="2590800" cy="36933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Markov Random Field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924800" y="2219980"/>
            <a:ext cx="990600" cy="5847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Clique potential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162800" y="2219980"/>
            <a:ext cx="914400" cy="5847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Clique weight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 rot="5400000" flipH="1" flipV="1">
            <a:off x="7680960" y="2082820"/>
            <a:ext cx="228600" cy="4572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16200000" flipV="1">
            <a:off x="7947660" y="2014240"/>
            <a:ext cx="228600" cy="1828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7162800" cy="377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Background and Intuition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Mutual Context of Object and Human Pose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Model Representation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 Model Learning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Model Inference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Experiments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44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4600" y="3810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Learning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1371600" y="1097280"/>
            <a:ext cx="2668273" cy="3017520"/>
            <a:chOff x="5089169" y="1219200"/>
            <a:chExt cx="3369031" cy="381000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6858000" y="2176272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5105400" y="28956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6019800" y="12192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77"/>
            <p:cNvGrpSpPr/>
            <p:nvPr/>
          </p:nvGrpSpPr>
          <p:grpSpPr>
            <a:xfrm>
              <a:off x="6165477" y="2488468"/>
              <a:ext cx="1904327" cy="1085536"/>
              <a:chOff x="5632077" y="2793268"/>
              <a:chExt cx="1904327" cy="1085536"/>
            </a:xfrm>
          </p:grpSpPr>
          <p:cxnSp>
            <p:nvCxnSpPr>
              <p:cNvPr id="50" name="Straight Connector 49"/>
              <p:cNvCxnSpPr>
                <a:stCxn id="41" idx="0"/>
                <a:endCxn id="7" idx="3"/>
              </p:cNvCxnSpPr>
              <p:nvPr/>
            </p:nvCxnSpPr>
            <p:spPr>
              <a:xfrm rot="5400000" flipH="1" flipV="1">
                <a:off x="5496754" y="2928592"/>
                <a:ext cx="1016732" cy="746086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38" idx="0"/>
                <a:endCxn id="7" idx="4"/>
              </p:cNvCxnSpPr>
              <p:nvPr/>
            </p:nvCxnSpPr>
            <p:spPr>
              <a:xfrm rot="5400000" flipH="1" flipV="1">
                <a:off x="5961724" y="3264245"/>
                <a:ext cx="963168" cy="128343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37" idx="1"/>
                <a:endCxn id="7" idx="5"/>
              </p:cNvCxnSpPr>
              <p:nvPr/>
            </p:nvCxnSpPr>
            <p:spPr>
              <a:xfrm rot="16200000" flipV="1">
                <a:off x="6543832" y="2886232"/>
                <a:ext cx="1085536" cy="899608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7391400" y="4781550"/>
            <a:ext cx="381000" cy="171450"/>
          </p:xfrm>
          <a:graphic>
            <a:graphicData uri="http://schemas.openxmlformats.org/presentationml/2006/ole">
              <p:oleObj spid="_x0000_s277506" name="Equation" r:id="rId3" imgW="330120" imgH="164880" progId="Equation.DSMT4">
                <p:embed/>
              </p:oleObj>
            </a:graphicData>
          </a:graphic>
        </p:graphicFrame>
        <p:grpSp>
          <p:nvGrpSpPr>
            <p:cNvPr id="6" name="Group 182"/>
            <p:cNvGrpSpPr/>
            <p:nvPr/>
          </p:nvGrpSpPr>
          <p:grpSpPr>
            <a:xfrm>
              <a:off x="5089169" y="4233881"/>
              <a:ext cx="457200" cy="399079"/>
              <a:chOff x="4555769" y="4538681"/>
              <a:chExt cx="457200" cy="39907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555769" y="4538681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4572000" y="457200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183"/>
            <p:cNvGrpSpPr/>
            <p:nvPr/>
          </p:nvGrpSpPr>
          <p:grpSpPr>
            <a:xfrm>
              <a:off x="5943600" y="4648200"/>
              <a:ext cx="457200" cy="381000"/>
              <a:chOff x="5410200" y="5010150"/>
              <a:chExt cx="457200" cy="38100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410200" y="50101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5425440" y="50253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84"/>
            <p:cNvGrpSpPr/>
            <p:nvPr/>
          </p:nvGrpSpPr>
          <p:grpSpPr>
            <a:xfrm>
              <a:off x="6705600" y="4648200"/>
              <a:ext cx="457200" cy="381000"/>
              <a:chOff x="6172200" y="4953000"/>
              <a:chExt cx="457200" cy="38100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6172200" y="4953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187440" y="4968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185"/>
            <p:cNvGrpSpPr/>
            <p:nvPr/>
          </p:nvGrpSpPr>
          <p:grpSpPr>
            <a:xfrm>
              <a:off x="8001000" y="4648200"/>
              <a:ext cx="457200" cy="381000"/>
              <a:chOff x="7467600" y="5029200"/>
              <a:chExt cx="457200" cy="381000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7467600" y="50292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7482840" y="50444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7315200" y="3657600"/>
            <a:ext cx="381000" cy="171450"/>
          </p:xfrm>
          <a:graphic>
            <a:graphicData uri="http://schemas.openxmlformats.org/presentationml/2006/ole">
              <p:oleObj spid="_x0000_s277507" name="Equation" r:id="rId4" imgW="330120" imgH="164880" progId="Equation.DSMT4">
                <p:embed/>
              </p:oleObj>
            </a:graphicData>
          </a:graphic>
        </p:graphicFrame>
        <p:grpSp>
          <p:nvGrpSpPr>
            <p:cNvPr id="14" name="Group 156"/>
            <p:cNvGrpSpPr/>
            <p:nvPr/>
          </p:nvGrpSpPr>
          <p:grpSpPr>
            <a:xfrm>
              <a:off x="5936877" y="3505200"/>
              <a:ext cx="457200" cy="381000"/>
              <a:chOff x="5403477" y="3790950"/>
              <a:chExt cx="457200" cy="381000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5425440" y="38061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403477" y="37909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Group 157"/>
            <p:cNvGrpSpPr/>
            <p:nvPr/>
          </p:nvGrpSpPr>
          <p:grpSpPr>
            <a:xfrm>
              <a:off x="6683936" y="3505200"/>
              <a:ext cx="457200" cy="381000"/>
              <a:chOff x="6150536" y="3733800"/>
              <a:chExt cx="457200" cy="38100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150536" y="37338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6187440" y="37490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Group 158"/>
            <p:cNvGrpSpPr/>
            <p:nvPr/>
          </p:nvGrpSpPr>
          <p:grpSpPr>
            <a:xfrm>
              <a:off x="7991288" y="3505200"/>
              <a:ext cx="457200" cy="381000"/>
              <a:chOff x="7457888" y="3810000"/>
              <a:chExt cx="457200" cy="38100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7457888" y="3810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7482840" y="3825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Group 180"/>
            <p:cNvGrpSpPr/>
            <p:nvPr/>
          </p:nvGrpSpPr>
          <p:grpSpPr>
            <a:xfrm>
              <a:off x="5288280" y="3261360"/>
              <a:ext cx="2910840" cy="1402080"/>
              <a:chOff x="4754880" y="3566160"/>
              <a:chExt cx="2910840" cy="1402080"/>
            </a:xfrm>
          </p:grpSpPr>
          <p:cxnSp>
            <p:nvCxnSpPr>
              <p:cNvPr id="32" name="Straight Connector 24"/>
              <p:cNvCxnSpPr>
                <a:stCxn id="49" idx="0"/>
                <a:endCxn id="8" idx="4"/>
              </p:cNvCxnSpPr>
              <p:nvPr/>
            </p:nvCxnSpPr>
            <p:spPr>
              <a:xfrm rot="5400000" flipH="1" flipV="1">
                <a:off x="4251960" y="4069080"/>
                <a:ext cx="10058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47" idx="0"/>
                <a:endCxn id="40" idx="4"/>
              </p:cNvCxnSpPr>
              <p:nvPr/>
            </p:nvCxnSpPr>
            <p:spPr>
              <a:xfrm rot="5400000" flipH="1" flipV="1">
                <a:off x="5219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45" idx="0"/>
                <a:endCxn id="39" idx="4"/>
              </p:cNvCxnSpPr>
              <p:nvPr/>
            </p:nvCxnSpPr>
            <p:spPr>
              <a:xfrm rot="5400000" flipH="1" flipV="1">
                <a:off x="5981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43" idx="0"/>
                <a:endCxn id="37" idx="4"/>
              </p:cNvCxnSpPr>
              <p:nvPr/>
            </p:nvCxnSpPr>
            <p:spPr>
              <a:xfrm rot="5400000" flipH="1" flipV="1">
                <a:off x="72771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78"/>
            <p:cNvGrpSpPr/>
            <p:nvPr/>
          </p:nvGrpSpPr>
          <p:grpSpPr>
            <a:xfrm>
              <a:off x="5417595" y="3078480"/>
              <a:ext cx="2598645" cy="624840"/>
              <a:chOff x="4884195" y="3383280"/>
              <a:chExt cx="2598645" cy="624840"/>
            </a:xfrm>
          </p:grpSpPr>
          <p:cxnSp>
            <p:nvCxnSpPr>
              <p:cNvPr id="29" name="Straight Connector 28"/>
              <p:cNvCxnSpPr>
                <a:stCxn id="8" idx="5"/>
                <a:endCxn id="41" idx="1"/>
              </p:cNvCxnSpPr>
              <p:nvPr/>
            </p:nvCxnSpPr>
            <p:spPr>
              <a:xfrm rot="16200000" flipH="1">
                <a:off x="4905554" y="3491238"/>
                <a:ext cx="476564" cy="51928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953000" y="3474720"/>
                <a:ext cx="1234440" cy="43891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37" idx="2"/>
                <a:endCxn id="8" idx="6"/>
              </p:cNvCxnSpPr>
              <p:nvPr/>
            </p:nvCxnSpPr>
            <p:spPr>
              <a:xfrm rot="10800000">
                <a:off x="4937760" y="3383280"/>
                <a:ext cx="2545080" cy="62484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18"/>
            <p:cNvCxnSpPr>
              <a:stCxn id="40" idx="6"/>
              <a:endCxn id="39" idx="2"/>
            </p:cNvCxnSpPr>
            <p:nvPr/>
          </p:nvCxnSpPr>
          <p:spPr>
            <a:xfrm>
              <a:off x="6324600" y="3703320"/>
              <a:ext cx="39624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19"/>
            <p:cNvSpPr/>
            <p:nvPr/>
          </p:nvSpPr>
          <p:spPr>
            <a:xfrm>
              <a:off x="6248400" y="3886200"/>
              <a:ext cx="1845945" cy="228600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0"/>
            <p:cNvSpPr/>
            <p:nvPr/>
          </p:nvSpPr>
          <p:spPr>
            <a:xfrm>
              <a:off x="7086600" y="3810000"/>
              <a:ext cx="990600" cy="174362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76"/>
            <p:cNvGrpSpPr/>
            <p:nvPr/>
          </p:nvGrpSpPr>
          <p:grpSpPr>
            <a:xfrm>
              <a:off x="5334000" y="1524000"/>
              <a:ext cx="1577564" cy="1425164"/>
              <a:chOff x="4800600" y="1828800"/>
              <a:chExt cx="1577564" cy="1425164"/>
            </a:xfrm>
          </p:grpSpPr>
          <p:cxnSp>
            <p:nvCxnSpPr>
              <p:cNvPr id="26" name="Straight Connector 25"/>
              <p:cNvCxnSpPr>
                <a:stCxn id="8" idx="7"/>
              </p:cNvCxnSpPr>
              <p:nvPr/>
            </p:nvCxnSpPr>
            <p:spPr>
              <a:xfrm rot="5400000" flipH="1" flipV="1">
                <a:off x="5310916" y="2240280"/>
                <a:ext cx="586964" cy="144040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6"/>
              <p:cNvCxnSpPr>
                <a:endCxn id="9" idx="3"/>
              </p:cNvCxnSpPr>
              <p:nvPr/>
            </p:nvCxnSpPr>
            <p:spPr>
              <a:xfrm rot="5400000" flipH="1" flipV="1">
                <a:off x="4488180" y="2148616"/>
                <a:ext cx="1364204" cy="7393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7"/>
              <p:cNvCxnSpPr>
                <a:endCxn id="7" idx="1"/>
              </p:cNvCxnSpPr>
              <p:nvPr/>
            </p:nvCxnSpPr>
            <p:spPr>
              <a:xfrm rot="16200000" flipH="1">
                <a:off x="5731764" y="1888236"/>
                <a:ext cx="705836" cy="5869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508000" y="1262063"/>
          <a:ext cx="1371600" cy="558800"/>
        </p:xfrm>
        <a:graphic>
          <a:graphicData uri="http://schemas.openxmlformats.org/presentationml/2006/ole">
            <p:oleObj spid="_x0000_s277508" name="Equation" r:id="rId5" imgW="1371600" imgH="558720" progId="Equation.DSMT4">
              <p:embed/>
            </p:oleObj>
          </a:graphicData>
        </a:graphic>
      </p:graphicFrame>
      <p:graphicFrame>
        <p:nvGraphicFramePr>
          <p:cNvPr id="105" name="Object 4"/>
          <p:cNvGraphicFramePr>
            <a:graphicFrameLocks noChangeAspect="1"/>
          </p:cNvGraphicFramePr>
          <p:nvPr/>
        </p:nvGraphicFramePr>
        <p:xfrm>
          <a:off x="7391400" y="2055955"/>
          <a:ext cx="381000" cy="171450"/>
        </p:xfrm>
        <a:graphic>
          <a:graphicData uri="http://schemas.openxmlformats.org/presentationml/2006/ole">
            <p:oleObj spid="_x0000_s277509" name="Equation" r:id="rId6" imgW="330120" imgH="164880" progId="Equation.DSMT4">
              <p:embed/>
            </p:oleObj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5181600" y="2618601"/>
            <a:ext cx="914400" cy="55399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cricket shot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248400" y="2608405"/>
            <a:ext cx="990600" cy="55399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cricket bowling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4953000" y="990600"/>
            <a:ext cx="990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Input: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Line Callout 2 144"/>
          <p:cNvSpPr/>
          <p:nvPr/>
        </p:nvSpPr>
        <p:spPr>
          <a:xfrm>
            <a:off x="3276600" y="1143000"/>
            <a:ext cx="1447800" cy="1600200"/>
          </a:xfrm>
          <a:prstGeom prst="borderCallout2">
            <a:avLst>
              <a:gd name="adj1" fmla="val 29670"/>
              <a:gd name="adj2" fmla="val -69"/>
              <a:gd name="adj3" fmla="val 30260"/>
              <a:gd name="adj4" fmla="val -8531"/>
              <a:gd name="adj5" fmla="val 41596"/>
              <a:gd name="adj6" fmla="val -1823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334000" y="1447800"/>
            <a:ext cx="667512" cy="10972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294376" y="1493520"/>
            <a:ext cx="667512" cy="1097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39"/>
          <p:cNvGrpSpPr/>
          <p:nvPr/>
        </p:nvGrpSpPr>
        <p:grpSpPr>
          <a:xfrm>
            <a:off x="5257800" y="1541605"/>
            <a:ext cx="666118" cy="1097280"/>
            <a:chOff x="5715000" y="1236805"/>
            <a:chExt cx="666118" cy="1097280"/>
          </a:xfrm>
        </p:grpSpPr>
        <p:pic>
          <p:nvPicPr>
            <p:cNvPr id="91" name="Picture 90" descr="image15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5000" y="1236805"/>
              <a:ext cx="666118" cy="1097280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 rot="17506315">
              <a:off x="5863176" y="1421970"/>
              <a:ext cx="82891" cy="344962"/>
            </a:xfrm>
            <a:prstGeom prst="rect">
              <a:avLst/>
            </a:prstGeom>
            <a:noFill/>
            <a:ln w="222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31"/>
            <p:cNvGrpSpPr/>
            <p:nvPr/>
          </p:nvGrpSpPr>
          <p:grpSpPr>
            <a:xfrm>
              <a:off x="5946782" y="1284213"/>
              <a:ext cx="332651" cy="979635"/>
              <a:chOff x="2665422" y="2046565"/>
              <a:chExt cx="993334" cy="2925298"/>
            </a:xfrm>
          </p:grpSpPr>
          <p:sp>
            <p:nvSpPr>
              <p:cNvPr id="95" name="Rounded Rectangle 94"/>
              <p:cNvSpPr/>
              <p:nvPr/>
            </p:nvSpPr>
            <p:spPr>
              <a:xfrm rot="20605871">
                <a:off x="2665422" y="2046565"/>
                <a:ext cx="456991" cy="533400"/>
              </a:xfrm>
              <a:prstGeom prst="roundRect">
                <a:avLst/>
              </a:prstGeom>
              <a:noFill/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ed Rectangle 18"/>
              <p:cNvSpPr/>
              <p:nvPr/>
            </p:nvSpPr>
            <p:spPr>
              <a:xfrm rot="20255247">
                <a:off x="2895497" y="2503028"/>
                <a:ext cx="641572" cy="914400"/>
              </a:xfrm>
              <a:prstGeom prst="roundRect">
                <a:avLst/>
              </a:prstGeom>
              <a:noFill/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 rot="19957910">
                <a:off x="3217280" y="2419908"/>
                <a:ext cx="228070" cy="460483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 rot="3966386">
                <a:off x="3067035" y="2675718"/>
                <a:ext cx="238043" cy="592658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 rot="21417997">
                <a:off x="2677367" y="2741022"/>
                <a:ext cx="228070" cy="536685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 rot="10584277">
                <a:off x="2751946" y="3046086"/>
                <a:ext cx="207937" cy="386515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 rot="789981">
                <a:off x="3270414" y="3357572"/>
                <a:ext cx="388342" cy="697760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 rot="789981">
                <a:off x="2898612" y="3490953"/>
                <a:ext cx="396225" cy="741242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 rot="222206">
                <a:off x="3198888" y="3988078"/>
                <a:ext cx="318735" cy="969630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 rot="18974320">
                <a:off x="2986136" y="4115779"/>
                <a:ext cx="343390" cy="856084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>
              <a:spLocks noChangeAspect="1"/>
            </p:cNvSpPr>
            <p:nvPr/>
          </p:nvSpPr>
          <p:spPr>
            <a:xfrm rot="17535029">
              <a:off x="5843053" y="1402747"/>
              <a:ext cx="125549" cy="379098"/>
            </a:xfrm>
            <a:prstGeom prst="rect">
              <a:avLst/>
            </a:prstGeom>
            <a:noFill/>
            <a:ln w="95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6391656" y="1447800"/>
            <a:ext cx="667512" cy="10972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355080" y="1493520"/>
            <a:ext cx="667512" cy="1097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133"/>
          <p:cNvGrpSpPr>
            <a:grpSpLocks noChangeAspect="1"/>
          </p:cNvGrpSpPr>
          <p:nvPr/>
        </p:nvGrpSpPr>
        <p:grpSpPr>
          <a:xfrm>
            <a:off x="6324600" y="1541605"/>
            <a:ext cx="666118" cy="1097280"/>
            <a:chOff x="5486400" y="1905000"/>
            <a:chExt cx="1981200" cy="3263576"/>
          </a:xfrm>
        </p:grpSpPr>
        <p:pic>
          <p:nvPicPr>
            <p:cNvPr id="77" name="Picture 76" descr="objec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6400" y="1905000"/>
              <a:ext cx="1981200" cy="3263576"/>
            </a:xfrm>
            <a:prstGeom prst="rect">
              <a:avLst/>
            </a:prstGeom>
          </p:spPr>
        </p:pic>
        <p:sp>
          <p:nvSpPr>
            <p:cNvPr id="78" name="Rounded Rectangle 77"/>
            <p:cNvSpPr/>
            <p:nvPr/>
          </p:nvSpPr>
          <p:spPr>
            <a:xfrm>
              <a:off x="6248400" y="2209800"/>
              <a:ext cx="304800" cy="457200"/>
            </a:xfrm>
            <a:prstGeom prst="round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172200" y="2590800"/>
              <a:ext cx="609600" cy="990600"/>
            </a:xfrm>
            <a:prstGeom prst="round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 rot="8355878">
              <a:off x="6602823" y="2157337"/>
              <a:ext cx="169963" cy="448723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 rot="13506310">
              <a:off x="6630061" y="2442439"/>
              <a:ext cx="173357" cy="334049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 rot="8268781">
              <a:off x="5892401" y="2302939"/>
              <a:ext cx="228070" cy="460483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 rot="14320704">
              <a:off x="6033628" y="1815719"/>
              <a:ext cx="187210" cy="704952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 rot="378764">
              <a:off x="6481815" y="3626266"/>
              <a:ext cx="378692" cy="719559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 rot="21413603">
              <a:off x="6171024" y="3620222"/>
              <a:ext cx="383504" cy="591266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 rot="21249300">
              <a:off x="6248594" y="4132084"/>
              <a:ext cx="304739" cy="897974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 rot="1220503">
              <a:off x="6412503" y="4222644"/>
              <a:ext cx="281870" cy="556311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404187" y="1938867"/>
              <a:ext cx="112889" cy="112889"/>
            </a:xfrm>
            <a:prstGeom prst="rect">
              <a:avLst/>
            </a:prstGeom>
            <a:noFill/>
            <a:ln w="222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>
              <a:spLocks noChangeAspect="1"/>
            </p:cNvSpPr>
            <p:nvPr/>
          </p:nvSpPr>
          <p:spPr>
            <a:xfrm>
              <a:off x="6370320" y="1905000"/>
              <a:ext cx="182880" cy="182880"/>
            </a:xfrm>
            <a:prstGeom prst="rect">
              <a:avLst/>
            </a:prstGeom>
            <a:noFill/>
            <a:ln w="95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Oval 108"/>
          <p:cNvSpPr>
            <a:spLocks noChangeAspect="1"/>
          </p:cNvSpPr>
          <p:nvPr/>
        </p:nvSpPr>
        <p:spPr>
          <a:xfrm>
            <a:off x="2727960" y="1819656"/>
            <a:ext cx="374904" cy="374904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ubtitle 2"/>
          <p:cNvSpPr txBox="1">
            <a:spLocks/>
          </p:cNvSpPr>
          <p:nvPr/>
        </p:nvSpPr>
        <p:spPr>
          <a:xfrm>
            <a:off x="533400" y="4191000"/>
            <a:ext cx="1066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09600" y="4663440"/>
            <a:ext cx="27432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Hidden human poses</a:t>
            </a:r>
          </a:p>
        </p:txBody>
      </p:sp>
      <p:grpSp>
        <p:nvGrpSpPr>
          <p:cNvPr id="54" name="Group 187"/>
          <p:cNvGrpSpPr>
            <a:grpSpLocks noChangeAspect="1"/>
          </p:cNvGrpSpPr>
          <p:nvPr/>
        </p:nvGrpSpPr>
        <p:grpSpPr>
          <a:xfrm>
            <a:off x="3405798" y="1219200"/>
            <a:ext cx="480402" cy="731520"/>
            <a:chOff x="4589971" y="3965377"/>
            <a:chExt cx="600502" cy="914400"/>
          </a:xfrm>
        </p:grpSpPr>
        <p:pic>
          <p:nvPicPr>
            <p:cNvPr id="134" name="Picture 133" descr="image10.bmp"/>
            <p:cNvPicPr>
              <a:picLocks noChangeAspect="1"/>
            </p:cNvPicPr>
            <p:nvPr/>
          </p:nvPicPr>
          <p:blipFill>
            <a:blip r:embed="rId9" cstate="print"/>
            <a:srcRect l="12438"/>
            <a:stretch>
              <a:fillRect/>
            </a:stretch>
          </p:blipFill>
          <p:spPr>
            <a:xfrm>
              <a:off x="4589971" y="3965377"/>
              <a:ext cx="600502" cy="914400"/>
            </a:xfrm>
            <a:prstGeom prst="rect">
              <a:avLst/>
            </a:prstGeom>
          </p:spPr>
        </p:pic>
        <p:grpSp>
          <p:nvGrpSpPr>
            <p:cNvPr id="55" name="Group 139"/>
            <p:cNvGrpSpPr/>
            <p:nvPr/>
          </p:nvGrpSpPr>
          <p:grpSpPr>
            <a:xfrm>
              <a:off x="4763707" y="4035552"/>
              <a:ext cx="393192" cy="724377"/>
              <a:chOff x="1088136" y="3959352"/>
              <a:chExt cx="393192" cy="724377"/>
            </a:xfrm>
          </p:grpSpPr>
          <p:sp>
            <p:nvSpPr>
              <p:cNvPr id="141" name="Rounded Rectangle 140"/>
              <p:cNvSpPr/>
              <p:nvPr/>
            </p:nvSpPr>
            <p:spPr>
              <a:xfrm rot="21096953">
                <a:off x="1088136" y="3959352"/>
                <a:ext cx="137160" cy="164592"/>
              </a:xfrm>
              <a:prstGeom prst="roundRect">
                <a:avLst/>
              </a:prstGeom>
              <a:noFill/>
              <a:ln w="15875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 rot="19236430">
                <a:off x="1207135" y="4000756"/>
                <a:ext cx="214495" cy="274320"/>
              </a:xfrm>
              <a:prstGeom prst="roundRect">
                <a:avLst/>
              </a:prstGeom>
              <a:noFill/>
              <a:ln w="15875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 rot="21298183">
                <a:off x="1108479" y="4062444"/>
                <a:ext cx="91440" cy="182880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 rot="290976">
                <a:off x="1108423" y="4216529"/>
                <a:ext cx="91440" cy="228600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>
                <a:off x="1362456" y="4205261"/>
                <a:ext cx="118872" cy="228600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>
                <a:off x="1362456" y="4427697"/>
                <a:ext cx="109728" cy="256032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 rot="20826390">
                <a:off x="1272318" y="4004463"/>
                <a:ext cx="91440" cy="182880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 rot="4662136">
                <a:off x="1216599" y="4114800"/>
                <a:ext cx="91440" cy="228600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1252728" y="4227644"/>
                <a:ext cx="118872" cy="219456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1252728" y="4443984"/>
                <a:ext cx="109728" cy="237744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" name="Group 188"/>
          <p:cNvGrpSpPr>
            <a:grpSpLocks noChangeAspect="1"/>
          </p:cNvGrpSpPr>
          <p:nvPr/>
        </p:nvGrpSpPr>
        <p:grpSpPr>
          <a:xfrm>
            <a:off x="4023360" y="1219200"/>
            <a:ext cx="548640" cy="731520"/>
            <a:chOff x="5266673" y="3965376"/>
            <a:chExt cx="685800" cy="914400"/>
          </a:xfrm>
        </p:grpSpPr>
        <p:pic>
          <p:nvPicPr>
            <p:cNvPr id="135" name="Picture 134" descr="image09.bmp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66673" y="3965376"/>
              <a:ext cx="685800" cy="914400"/>
            </a:xfrm>
            <a:prstGeom prst="rect">
              <a:avLst/>
            </a:prstGeom>
          </p:spPr>
        </p:pic>
        <p:grpSp>
          <p:nvGrpSpPr>
            <p:cNvPr id="57" name="Group 157"/>
            <p:cNvGrpSpPr/>
            <p:nvPr/>
          </p:nvGrpSpPr>
          <p:grpSpPr>
            <a:xfrm>
              <a:off x="5330635" y="4034445"/>
              <a:ext cx="530352" cy="805779"/>
              <a:chOff x="1655064" y="3958245"/>
              <a:chExt cx="530352" cy="805779"/>
            </a:xfrm>
          </p:grpSpPr>
          <p:sp>
            <p:nvSpPr>
              <p:cNvPr id="159" name="Rounded Rectangle 158"/>
              <p:cNvSpPr/>
              <p:nvPr/>
            </p:nvSpPr>
            <p:spPr>
              <a:xfrm rot="4538760">
                <a:off x="2039112" y="3949101"/>
                <a:ext cx="137160" cy="155448"/>
              </a:xfrm>
              <a:prstGeom prst="roundRect">
                <a:avLst/>
              </a:prstGeom>
              <a:noFill/>
              <a:ln w="15875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ed Rectangle 159"/>
              <p:cNvSpPr/>
              <p:nvPr/>
            </p:nvSpPr>
            <p:spPr>
              <a:xfrm rot="3518307">
                <a:off x="1805869" y="3973741"/>
                <a:ext cx="201168" cy="310896"/>
              </a:xfrm>
              <a:prstGeom prst="roundRect">
                <a:avLst/>
              </a:prstGeom>
              <a:noFill/>
              <a:ln w="15875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 rot="1565005">
                <a:off x="1883664" y="4042256"/>
                <a:ext cx="91440" cy="182880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 rot="20365900">
                <a:off x="1880451" y="4195039"/>
                <a:ext cx="91440" cy="210312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ounded Rectangle 162"/>
              <p:cNvSpPr/>
              <p:nvPr/>
            </p:nvSpPr>
            <p:spPr>
              <a:xfrm rot="20340745">
                <a:off x="1825332" y="4253494"/>
                <a:ext cx="118872" cy="228600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ounded Rectangle 163"/>
              <p:cNvSpPr/>
              <p:nvPr/>
            </p:nvSpPr>
            <p:spPr>
              <a:xfrm rot="21152408">
                <a:off x="1874520" y="4462328"/>
                <a:ext cx="109728" cy="256032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ounded Rectangle 164"/>
              <p:cNvSpPr/>
              <p:nvPr/>
            </p:nvSpPr>
            <p:spPr>
              <a:xfrm rot="204171">
                <a:off x="1693299" y="4215384"/>
                <a:ext cx="128016" cy="237744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 rot="1090080">
                <a:off x="1655064" y="4453128"/>
                <a:ext cx="109728" cy="310896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ounded Rectangle 166"/>
              <p:cNvSpPr/>
              <p:nvPr/>
            </p:nvSpPr>
            <p:spPr>
              <a:xfrm rot="18591997">
                <a:off x="1938528" y="4144179"/>
                <a:ext cx="82296" cy="182880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190"/>
          <p:cNvGrpSpPr>
            <a:grpSpLocks noChangeAspect="1"/>
          </p:cNvGrpSpPr>
          <p:nvPr/>
        </p:nvGrpSpPr>
        <p:grpSpPr>
          <a:xfrm>
            <a:off x="4114800" y="1981200"/>
            <a:ext cx="529660" cy="731520"/>
            <a:chOff x="7110325" y="3962400"/>
            <a:chExt cx="662075" cy="914400"/>
          </a:xfrm>
        </p:grpSpPr>
        <p:pic>
          <p:nvPicPr>
            <p:cNvPr id="136" name="Picture 135" descr="p-image30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0325" y="3962400"/>
              <a:ext cx="662075" cy="914400"/>
            </a:xfrm>
            <a:prstGeom prst="rect">
              <a:avLst/>
            </a:prstGeom>
          </p:spPr>
        </p:pic>
        <p:grpSp>
          <p:nvGrpSpPr>
            <p:cNvPr id="59" name="Group 167"/>
            <p:cNvGrpSpPr/>
            <p:nvPr/>
          </p:nvGrpSpPr>
          <p:grpSpPr>
            <a:xfrm>
              <a:off x="7287451" y="3990823"/>
              <a:ext cx="417388" cy="821969"/>
              <a:chOff x="3611880" y="3914623"/>
              <a:chExt cx="417388" cy="821969"/>
            </a:xfrm>
          </p:grpSpPr>
          <p:sp>
            <p:nvSpPr>
              <p:cNvPr id="169" name="Rounded Rectangle 168"/>
              <p:cNvSpPr/>
              <p:nvPr/>
            </p:nvSpPr>
            <p:spPr>
              <a:xfrm rot="20848692">
                <a:off x="3712464" y="3914623"/>
                <a:ext cx="100584" cy="137160"/>
              </a:xfrm>
              <a:prstGeom prst="roundRect">
                <a:avLst/>
              </a:prstGeom>
              <a:noFill/>
              <a:ln w="15875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ounded Rectangle 169"/>
              <p:cNvSpPr/>
              <p:nvPr/>
            </p:nvSpPr>
            <p:spPr>
              <a:xfrm>
                <a:off x="3712464" y="4023360"/>
                <a:ext cx="182880" cy="256032"/>
              </a:xfrm>
              <a:prstGeom prst="roundRect">
                <a:avLst/>
              </a:prstGeom>
              <a:noFill/>
              <a:ln w="15875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ounded Rectangle 170"/>
              <p:cNvSpPr/>
              <p:nvPr/>
            </p:nvSpPr>
            <p:spPr>
              <a:xfrm rot="19222991">
                <a:off x="3842415" y="4023360"/>
                <a:ext cx="73152" cy="128016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ounded Rectangle 171"/>
              <p:cNvSpPr/>
              <p:nvPr/>
            </p:nvSpPr>
            <p:spPr>
              <a:xfrm rot="1529970">
                <a:off x="3661699" y="4264436"/>
                <a:ext cx="100584" cy="201168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ounded Rectangle 172"/>
              <p:cNvSpPr/>
              <p:nvPr/>
            </p:nvSpPr>
            <p:spPr>
              <a:xfrm rot="18334820">
                <a:off x="3928684" y="4117782"/>
                <a:ext cx="73152" cy="128016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 rot="734160">
                <a:off x="3694364" y="4044898"/>
                <a:ext cx="73152" cy="128016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ounded Rectangle 174"/>
              <p:cNvSpPr/>
              <p:nvPr/>
            </p:nvSpPr>
            <p:spPr>
              <a:xfrm>
                <a:off x="3772203" y="4279392"/>
                <a:ext cx="100584" cy="219456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ounded Rectangle 175"/>
              <p:cNvSpPr/>
              <p:nvPr/>
            </p:nvSpPr>
            <p:spPr>
              <a:xfrm>
                <a:off x="3611880" y="4435179"/>
                <a:ext cx="82296" cy="201168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3785616" y="4507992"/>
                <a:ext cx="82296" cy="228600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189"/>
          <p:cNvGrpSpPr>
            <a:grpSpLocks noChangeAspect="1"/>
          </p:cNvGrpSpPr>
          <p:nvPr/>
        </p:nvGrpSpPr>
        <p:grpSpPr>
          <a:xfrm>
            <a:off x="3352800" y="1981200"/>
            <a:ext cx="736124" cy="731520"/>
            <a:chOff x="6113971" y="3962400"/>
            <a:chExt cx="920154" cy="914400"/>
          </a:xfrm>
        </p:grpSpPr>
        <p:pic>
          <p:nvPicPr>
            <p:cNvPr id="138" name="Picture 137" descr="p-image11.png"/>
            <p:cNvPicPr>
              <a:picLocks noChangeAspect="1"/>
            </p:cNvPicPr>
            <p:nvPr/>
          </p:nvPicPr>
          <p:blipFill>
            <a:blip r:embed="rId12" cstate="print"/>
            <a:srcRect r="24883"/>
            <a:stretch>
              <a:fillRect/>
            </a:stretch>
          </p:blipFill>
          <p:spPr>
            <a:xfrm>
              <a:off x="6113971" y="3962400"/>
              <a:ext cx="920154" cy="914400"/>
            </a:xfrm>
            <a:prstGeom prst="rect">
              <a:avLst/>
            </a:prstGeom>
          </p:spPr>
        </p:pic>
        <p:grpSp>
          <p:nvGrpSpPr>
            <p:cNvPr id="61" name="Group 177"/>
            <p:cNvGrpSpPr/>
            <p:nvPr/>
          </p:nvGrpSpPr>
          <p:grpSpPr>
            <a:xfrm>
              <a:off x="6229008" y="4047721"/>
              <a:ext cx="784123" cy="751075"/>
              <a:chOff x="2553437" y="3971521"/>
              <a:chExt cx="784123" cy="751075"/>
            </a:xfrm>
          </p:grpSpPr>
          <p:sp>
            <p:nvSpPr>
              <p:cNvPr id="179" name="Rounded Rectangle 178"/>
              <p:cNvSpPr/>
              <p:nvPr/>
            </p:nvSpPr>
            <p:spPr>
              <a:xfrm rot="17878888">
                <a:off x="3051740" y="4012703"/>
                <a:ext cx="91440" cy="237628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 rot="2901521">
                <a:off x="2612873" y="4236740"/>
                <a:ext cx="91440" cy="210312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ounded Rectangle 180"/>
              <p:cNvSpPr/>
              <p:nvPr/>
            </p:nvSpPr>
            <p:spPr>
              <a:xfrm>
                <a:off x="3191256" y="4267200"/>
                <a:ext cx="137160" cy="246888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ounded Rectangle 181"/>
              <p:cNvSpPr/>
              <p:nvPr/>
            </p:nvSpPr>
            <p:spPr>
              <a:xfrm rot="2855533">
                <a:off x="3108960" y="4088546"/>
                <a:ext cx="128016" cy="329184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 rot="1317818">
                <a:off x="3138888" y="4180868"/>
                <a:ext cx="91440" cy="265176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ounded Rectangle 183"/>
              <p:cNvSpPr/>
              <p:nvPr/>
            </p:nvSpPr>
            <p:spPr>
              <a:xfrm rot="20544688">
                <a:off x="3045152" y="4336381"/>
                <a:ext cx="109728" cy="386215"/>
              </a:xfrm>
              <a:prstGeom prst="roundRect">
                <a:avLst/>
              </a:prstGeom>
              <a:noFill/>
              <a:ln w="158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ounded Rectangle 184"/>
              <p:cNvSpPr/>
              <p:nvPr/>
            </p:nvSpPr>
            <p:spPr>
              <a:xfrm rot="2498797">
                <a:off x="2743200" y="4133088"/>
                <a:ext cx="91440" cy="164592"/>
              </a:xfrm>
              <a:prstGeom prst="roundRect">
                <a:avLst/>
              </a:prstGeom>
              <a:noFill/>
              <a:ln w="158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 rot="18986055">
                <a:off x="2796810" y="3971521"/>
                <a:ext cx="137160" cy="164592"/>
              </a:xfrm>
              <a:prstGeom prst="roundRect">
                <a:avLst/>
              </a:prstGeom>
              <a:noFill/>
              <a:ln w="15875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ounded Rectangle 186"/>
              <p:cNvSpPr/>
              <p:nvPr/>
            </p:nvSpPr>
            <p:spPr>
              <a:xfrm rot="16200000">
                <a:off x="2955037" y="3941064"/>
                <a:ext cx="256032" cy="374904"/>
              </a:xfrm>
              <a:prstGeom prst="roundRect">
                <a:avLst/>
              </a:prstGeom>
              <a:noFill/>
              <a:ln w="15875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09" grpId="0" animBg="1"/>
      <p:bldP spid="1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4600" y="3810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Learning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1371600" y="1097280"/>
            <a:ext cx="2668273" cy="3017520"/>
            <a:chOff x="5089169" y="1219200"/>
            <a:chExt cx="3369031" cy="381000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6858000" y="2176272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5105400" y="28956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6019800" y="12192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77"/>
            <p:cNvGrpSpPr/>
            <p:nvPr/>
          </p:nvGrpSpPr>
          <p:grpSpPr>
            <a:xfrm>
              <a:off x="6165477" y="2488468"/>
              <a:ext cx="1904327" cy="1085536"/>
              <a:chOff x="5632077" y="2793268"/>
              <a:chExt cx="1904327" cy="1085536"/>
            </a:xfrm>
          </p:grpSpPr>
          <p:cxnSp>
            <p:nvCxnSpPr>
              <p:cNvPr id="50" name="Straight Connector 49"/>
              <p:cNvCxnSpPr>
                <a:stCxn id="41" idx="0"/>
                <a:endCxn id="7" idx="3"/>
              </p:cNvCxnSpPr>
              <p:nvPr/>
            </p:nvCxnSpPr>
            <p:spPr>
              <a:xfrm rot="5400000" flipH="1" flipV="1">
                <a:off x="5496754" y="2928592"/>
                <a:ext cx="1016732" cy="746086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38" idx="0"/>
                <a:endCxn id="7" idx="4"/>
              </p:cNvCxnSpPr>
              <p:nvPr/>
            </p:nvCxnSpPr>
            <p:spPr>
              <a:xfrm rot="5400000" flipH="1" flipV="1">
                <a:off x="5961724" y="3264245"/>
                <a:ext cx="963168" cy="128343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37" idx="1"/>
                <a:endCxn id="7" idx="5"/>
              </p:cNvCxnSpPr>
              <p:nvPr/>
            </p:nvCxnSpPr>
            <p:spPr>
              <a:xfrm rot="16200000" flipV="1">
                <a:off x="6543832" y="2886232"/>
                <a:ext cx="1085536" cy="899608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7391400" y="4781550"/>
            <a:ext cx="381000" cy="171450"/>
          </p:xfrm>
          <a:graphic>
            <a:graphicData uri="http://schemas.openxmlformats.org/presentationml/2006/ole">
              <p:oleObj spid="_x0000_s278530" name="Equation" r:id="rId3" imgW="330120" imgH="164880" progId="Equation.DSMT4">
                <p:embed/>
              </p:oleObj>
            </a:graphicData>
          </a:graphic>
        </p:graphicFrame>
        <p:grpSp>
          <p:nvGrpSpPr>
            <p:cNvPr id="6" name="Group 182"/>
            <p:cNvGrpSpPr/>
            <p:nvPr/>
          </p:nvGrpSpPr>
          <p:grpSpPr>
            <a:xfrm>
              <a:off x="5089169" y="4233881"/>
              <a:ext cx="457200" cy="399079"/>
              <a:chOff x="4555769" y="4538681"/>
              <a:chExt cx="457200" cy="39907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555769" y="4538681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4572000" y="457200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183"/>
            <p:cNvGrpSpPr/>
            <p:nvPr/>
          </p:nvGrpSpPr>
          <p:grpSpPr>
            <a:xfrm>
              <a:off x="5943600" y="4648200"/>
              <a:ext cx="457200" cy="381000"/>
              <a:chOff x="5410200" y="5010150"/>
              <a:chExt cx="457200" cy="38100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410200" y="50101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5425440" y="50253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84"/>
            <p:cNvGrpSpPr/>
            <p:nvPr/>
          </p:nvGrpSpPr>
          <p:grpSpPr>
            <a:xfrm>
              <a:off x="6705600" y="4648200"/>
              <a:ext cx="457200" cy="381000"/>
              <a:chOff x="6172200" y="4953000"/>
              <a:chExt cx="457200" cy="38100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6172200" y="4953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187440" y="4968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185"/>
            <p:cNvGrpSpPr/>
            <p:nvPr/>
          </p:nvGrpSpPr>
          <p:grpSpPr>
            <a:xfrm>
              <a:off x="8001000" y="4648200"/>
              <a:ext cx="457200" cy="381000"/>
              <a:chOff x="7467600" y="5029200"/>
              <a:chExt cx="457200" cy="381000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7467600" y="50292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7482840" y="50444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7315200" y="3657600"/>
            <a:ext cx="381000" cy="171450"/>
          </p:xfrm>
          <a:graphic>
            <a:graphicData uri="http://schemas.openxmlformats.org/presentationml/2006/ole">
              <p:oleObj spid="_x0000_s278531" name="Equation" r:id="rId4" imgW="330120" imgH="164880" progId="Equation.DSMT4">
                <p:embed/>
              </p:oleObj>
            </a:graphicData>
          </a:graphic>
        </p:graphicFrame>
        <p:grpSp>
          <p:nvGrpSpPr>
            <p:cNvPr id="14" name="Group 156"/>
            <p:cNvGrpSpPr/>
            <p:nvPr/>
          </p:nvGrpSpPr>
          <p:grpSpPr>
            <a:xfrm>
              <a:off x="5936877" y="3505200"/>
              <a:ext cx="457200" cy="381000"/>
              <a:chOff x="5403477" y="3790950"/>
              <a:chExt cx="457200" cy="381000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5425440" y="38061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403477" y="37909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Group 157"/>
            <p:cNvGrpSpPr/>
            <p:nvPr/>
          </p:nvGrpSpPr>
          <p:grpSpPr>
            <a:xfrm>
              <a:off x="6683936" y="3505200"/>
              <a:ext cx="457200" cy="381000"/>
              <a:chOff x="6150536" y="3733800"/>
              <a:chExt cx="457200" cy="38100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150536" y="37338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6187440" y="37490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Group 158"/>
            <p:cNvGrpSpPr/>
            <p:nvPr/>
          </p:nvGrpSpPr>
          <p:grpSpPr>
            <a:xfrm>
              <a:off x="7991288" y="3505200"/>
              <a:ext cx="457200" cy="381000"/>
              <a:chOff x="7457888" y="3810000"/>
              <a:chExt cx="457200" cy="38100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7457888" y="3810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7482840" y="3825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Group 180"/>
            <p:cNvGrpSpPr/>
            <p:nvPr/>
          </p:nvGrpSpPr>
          <p:grpSpPr>
            <a:xfrm>
              <a:off x="5288280" y="3261360"/>
              <a:ext cx="2910840" cy="1402080"/>
              <a:chOff x="4754880" y="3566160"/>
              <a:chExt cx="2910840" cy="1402080"/>
            </a:xfrm>
          </p:grpSpPr>
          <p:cxnSp>
            <p:nvCxnSpPr>
              <p:cNvPr id="32" name="Straight Connector 24"/>
              <p:cNvCxnSpPr>
                <a:stCxn id="49" idx="0"/>
                <a:endCxn id="8" idx="4"/>
              </p:cNvCxnSpPr>
              <p:nvPr/>
            </p:nvCxnSpPr>
            <p:spPr>
              <a:xfrm rot="5400000" flipH="1" flipV="1">
                <a:off x="4251960" y="4069080"/>
                <a:ext cx="10058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47" idx="0"/>
                <a:endCxn id="40" idx="4"/>
              </p:cNvCxnSpPr>
              <p:nvPr/>
            </p:nvCxnSpPr>
            <p:spPr>
              <a:xfrm rot="5400000" flipH="1" flipV="1">
                <a:off x="5219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45" idx="0"/>
                <a:endCxn id="39" idx="4"/>
              </p:cNvCxnSpPr>
              <p:nvPr/>
            </p:nvCxnSpPr>
            <p:spPr>
              <a:xfrm rot="5400000" flipH="1" flipV="1">
                <a:off x="5981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43" idx="0"/>
                <a:endCxn id="37" idx="4"/>
              </p:cNvCxnSpPr>
              <p:nvPr/>
            </p:nvCxnSpPr>
            <p:spPr>
              <a:xfrm rot="5400000" flipH="1" flipV="1">
                <a:off x="72771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78"/>
            <p:cNvGrpSpPr/>
            <p:nvPr/>
          </p:nvGrpSpPr>
          <p:grpSpPr>
            <a:xfrm>
              <a:off x="5417595" y="3078480"/>
              <a:ext cx="2598645" cy="624840"/>
              <a:chOff x="4884195" y="3383280"/>
              <a:chExt cx="2598645" cy="624840"/>
            </a:xfrm>
          </p:grpSpPr>
          <p:cxnSp>
            <p:nvCxnSpPr>
              <p:cNvPr id="29" name="Straight Connector 28"/>
              <p:cNvCxnSpPr>
                <a:stCxn id="8" idx="5"/>
                <a:endCxn id="41" idx="1"/>
              </p:cNvCxnSpPr>
              <p:nvPr/>
            </p:nvCxnSpPr>
            <p:spPr>
              <a:xfrm rot="16200000" flipH="1">
                <a:off x="4905554" y="3491238"/>
                <a:ext cx="476564" cy="519282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953000" y="3474720"/>
                <a:ext cx="1234440" cy="438912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37" idx="2"/>
                <a:endCxn id="8" idx="6"/>
              </p:cNvCxnSpPr>
              <p:nvPr/>
            </p:nvCxnSpPr>
            <p:spPr>
              <a:xfrm rot="10800000">
                <a:off x="4937760" y="3383280"/>
                <a:ext cx="2545080" cy="624840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18"/>
            <p:cNvCxnSpPr>
              <a:stCxn id="40" idx="6"/>
              <a:endCxn id="39" idx="2"/>
            </p:cNvCxnSpPr>
            <p:nvPr/>
          </p:nvCxnSpPr>
          <p:spPr>
            <a:xfrm>
              <a:off x="6324600" y="3703320"/>
              <a:ext cx="396240" cy="0"/>
            </a:xfrm>
            <a:prstGeom prst="line">
              <a:avLst/>
            </a:pr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19"/>
            <p:cNvSpPr/>
            <p:nvPr/>
          </p:nvSpPr>
          <p:spPr>
            <a:xfrm>
              <a:off x="6248400" y="3886200"/>
              <a:ext cx="1845945" cy="228600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0"/>
            <p:cNvSpPr/>
            <p:nvPr/>
          </p:nvSpPr>
          <p:spPr>
            <a:xfrm>
              <a:off x="7086600" y="3810000"/>
              <a:ext cx="990600" cy="174362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76"/>
            <p:cNvGrpSpPr/>
            <p:nvPr/>
          </p:nvGrpSpPr>
          <p:grpSpPr>
            <a:xfrm>
              <a:off x="5334000" y="1524000"/>
              <a:ext cx="1577564" cy="1425164"/>
              <a:chOff x="4800600" y="1828800"/>
              <a:chExt cx="1577564" cy="1425164"/>
            </a:xfrm>
          </p:grpSpPr>
          <p:cxnSp>
            <p:nvCxnSpPr>
              <p:cNvPr id="26" name="Straight Connector 25"/>
              <p:cNvCxnSpPr>
                <a:stCxn id="8" idx="7"/>
              </p:cNvCxnSpPr>
              <p:nvPr/>
            </p:nvCxnSpPr>
            <p:spPr>
              <a:xfrm rot="5400000" flipH="1" flipV="1">
                <a:off x="5310916" y="2240280"/>
                <a:ext cx="586964" cy="144040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6"/>
              <p:cNvCxnSpPr>
                <a:endCxn id="9" idx="3"/>
              </p:cNvCxnSpPr>
              <p:nvPr/>
            </p:nvCxnSpPr>
            <p:spPr>
              <a:xfrm rot="5400000" flipH="1" flipV="1">
                <a:off x="4488180" y="2148616"/>
                <a:ext cx="1364204" cy="7393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7"/>
              <p:cNvCxnSpPr>
                <a:endCxn id="7" idx="1"/>
              </p:cNvCxnSpPr>
              <p:nvPr/>
            </p:nvCxnSpPr>
            <p:spPr>
              <a:xfrm rot="16200000" flipH="1">
                <a:off x="5731764" y="1888236"/>
                <a:ext cx="705836" cy="5869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05" name="Object 4"/>
          <p:cNvGraphicFramePr>
            <a:graphicFrameLocks noChangeAspect="1"/>
          </p:cNvGraphicFramePr>
          <p:nvPr/>
        </p:nvGraphicFramePr>
        <p:xfrm>
          <a:off x="7391400" y="2055955"/>
          <a:ext cx="381000" cy="171450"/>
        </p:xfrm>
        <a:graphic>
          <a:graphicData uri="http://schemas.openxmlformats.org/presentationml/2006/ole">
            <p:oleObj spid="_x0000_s278532" name="Equation" r:id="rId5" imgW="330120" imgH="164880" progId="Equation.DSMT4">
              <p:embed/>
            </p:oleObj>
          </a:graphicData>
        </a:graphic>
      </p:graphicFrame>
      <p:sp>
        <p:nvSpPr>
          <p:cNvPr id="108" name="Subtitle 2"/>
          <p:cNvSpPr txBox="1">
            <a:spLocks/>
          </p:cNvSpPr>
          <p:nvPr/>
        </p:nvSpPr>
        <p:spPr>
          <a:xfrm>
            <a:off x="4953000" y="990600"/>
            <a:ext cx="990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Input: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5334000" y="1447800"/>
            <a:ext cx="667512" cy="10972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294376" y="1493520"/>
            <a:ext cx="667512" cy="1097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39"/>
          <p:cNvGrpSpPr/>
          <p:nvPr/>
        </p:nvGrpSpPr>
        <p:grpSpPr>
          <a:xfrm>
            <a:off x="5257800" y="1541605"/>
            <a:ext cx="666118" cy="1097280"/>
            <a:chOff x="5715000" y="1236805"/>
            <a:chExt cx="666118" cy="1097280"/>
          </a:xfrm>
        </p:grpSpPr>
        <p:pic>
          <p:nvPicPr>
            <p:cNvPr id="91" name="Picture 90" descr="image1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5000" y="1236805"/>
              <a:ext cx="666118" cy="1097280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 rot="17506315">
              <a:off x="5863176" y="1421970"/>
              <a:ext cx="82891" cy="344962"/>
            </a:xfrm>
            <a:prstGeom prst="rect">
              <a:avLst/>
            </a:prstGeom>
            <a:noFill/>
            <a:ln w="222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31"/>
            <p:cNvGrpSpPr/>
            <p:nvPr/>
          </p:nvGrpSpPr>
          <p:grpSpPr>
            <a:xfrm>
              <a:off x="5946782" y="1284213"/>
              <a:ext cx="332651" cy="979635"/>
              <a:chOff x="2665422" y="2046565"/>
              <a:chExt cx="993334" cy="2925298"/>
            </a:xfrm>
          </p:grpSpPr>
          <p:sp>
            <p:nvSpPr>
              <p:cNvPr id="95" name="Rounded Rectangle 94"/>
              <p:cNvSpPr/>
              <p:nvPr/>
            </p:nvSpPr>
            <p:spPr>
              <a:xfrm rot="20605871">
                <a:off x="2665422" y="2046565"/>
                <a:ext cx="456991" cy="533400"/>
              </a:xfrm>
              <a:prstGeom prst="roundRect">
                <a:avLst/>
              </a:prstGeom>
              <a:noFill/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ed Rectangle 18"/>
              <p:cNvSpPr/>
              <p:nvPr/>
            </p:nvSpPr>
            <p:spPr>
              <a:xfrm rot="20255247">
                <a:off x="2895497" y="2503028"/>
                <a:ext cx="641572" cy="914400"/>
              </a:xfrm>
              <a:prstGeom prst="roundRect">
                <a:avLst/>
              </a:prstGeom>
              <a:noFill/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 rot="19957910">
                <a:off x="3217280" y="2419908"/>
                <a:ext cx="228070" cy="460483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 rot="3966386">
                <a:off x="3067035" y="2675718"/>
                <a:ext cx="238043" cy="592658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 rot="21417997">
                <a:off x="2677367" y="2741022"/>
                <a:ext cx="228070" cy="536685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 rot="10584277">
                <a:off x="2751946" y="3046086"/>
                <a:ext cx="207937" cy="386515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 rot="789981">
                <a:off x="3270414" y="3357572"/>
                <a:ext cx="388342" cy="697760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 rot="789981">
                <a:off x="2898612" y="3490953"/>
                <a:ext cx="396225" cy="741242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 rot="222206">
                <a:off x="3198888" y="3988078"/>
                <a:ext cx="318735" cy="969630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 rot="18974320">
                <a:off x="2986136" y="4115779"/>
                <a:ext cx="343390" cy="856084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>
              <a:spLocks noChangeAspect="1"/>
            </p:cNvSpPr>
            <p:nvPr/>
          </p:nvSpPr>
          <p:spPr>
            <a:xfrm rot="17535029">
              <a:off x="5843053" y="1402747"/>
              <a:ext cx="125549" cy="379098"/>
            </a:xfrm>
            <a:prstGeom prst="rect">
              <a:avLst/>
            </a:prstGeom>
            <a:noFill/>
            <a:ln w="95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6391656" y="1447800"/>
            <a:ext cx="667512" cy="10972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355080" y="1493520"/>
            <a:ext cx="667512" cy="1097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133"/>
          <p:cNvGrpSpPr>
            <a:grpSpLocks noChangeAspect="1"/>
          </p:cNvGrpSpPr>
          <p:nvPr/>
        </p:nvGrpSpPr>
        <p:grpSpPr>
          <a:xfrm>
            <a:off x="6324600" y="1541605"/>
            <a:ext cx="666118" cy="1097280"/>
            <a:chOff x="5486400" y="1905000"/>
            <a:chExt cx="1981200" cy="3263576"/>
          </a:xfrm>
        </p:grpSpPr>
        <p:pic>
          <p:nvPicPr>
            <p:cNvPr id="77" name="Picture 76" descr="objec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6400" y="1905000"/>
              <a:ext cx="1981200" cy="3263576"/>
            </a:xfrm>
            <a:prstGeom prst="rect">
              <a:avLst/>
            </a:prstGeom>
          </p:spPr>
        </p:pic>
        <p:sp>
          <p:nvSpPr>
            <p:cNvPr id="78" name="Rounded Rectangle 77"/>
            <p:cNvSpPr/>
            <p:nvPr/>
          </p:nvSpPr>
          <p:spPr>
            <a:xfrm>
              <a:off x="6248400" y="2209800"/>
              <a:ext cx="304800" cy="457200"/>
            </a:xfrm>
            <a:prstGeom prst="round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172200" y="2590800"/>
              <a:ext cx="609600" cy="990600"/>
            </a:xfrm>
            <a:prstGeom prst="round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 rot="8355878">
              <a:off x="6602823" y="2157337"/>
              <a:ext cx="169963" cy="448723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 rot="13506310">
              <a:off x="6630061" y="2442439"/>
              <a:ext cx="173357" cy="334049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 rot="8268781">
              <a:off x="5892401" y="2302939"/>
              <a:ext cx="228070" cy="460483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 rot="14320704">
              <a:off x="6033628" y="1815719"/>
              <a:ext cx="187210" cy="704952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 rot="378764">
              <a:off x="6481815" y="3626266"/>
              <a:ext cx="378692" cy="719559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 rot="21413603">
              <a:off x="6171024" y="3620222"/>
              <a:ext cx="383504" cy="591266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 rot="21249300">
              <a:off x="6248594" y="4132084"/>
              <a:ext cx="304739" cy="897974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 rot="1220503">
              <a:off x="6412503" y="4222644"/>
              <a:ext cx="281870" cy="556311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404187" y="1938867"/>
              <a:ext cx="112889" cy="112889"/>
            </a:xfrm>
            <a:prstGeom prst="rect">
              <a:avLst/>
            </a:prstGeom>
            <a:noFill/>
            <a:ln w="222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>
              <a:spLocks noChangeAspect="1"/>
            </p:cNvSpPr>
            <p:nvPr/>
          </p:nvSpPr>
          <p:spPr>
            <a:xfrm>
              <a:off x="6370320" y="1905000"/>
              <a:ext cx="182880" cy="182880"/>
            </a:xfrm>
            <a:prstGeom prst="rect">
              <a:avLst/>
            </a:prstGeom>
            <a:noFill/>
            <a:ln w="95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ubtitle 2"/>
          <p:cNvSpPr txBox="1">
            <a:spLocks/>
          </p:cNvSpPr>
          <p:nvPr/>
        </p:nvSpPr>
        <p:spPr>
          <a:xfrm>
            <a:off x="533400" y="4191000"/>
            <a:ext cx="1066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09600" y="4663440"/>
            <a:ext cx="25146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Hidden human poses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09600" y="5029200"/>
            <a:ext cx="28194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Structural connectivity</a:t>
            </a:r>
          </a:p>
        </p:txBody>
      </p:sp>
      <p:graphicFrame>
        <p:nvGraphicFramePr>
          <p:cNvPr id="225286" name="Object 6"/>
          <p:cNvGraphicFramePr>
            <a:graphicFrameLocks noChangeAspect="1"/>
          </p:cNvGraphicFramePr>
          <p:nvPr/>
        </p:nvGraphicFramePr>
        <p:xfrm>
          <a:off x="508000" y="1262063"/>
          <a:ext cx="1371600" cy="558800"/>
        </p:xfrm>
        <a:graphic>
          <a:graphicData uri="http://schemas.openxmlformats.org/presentationml/2006/ole">
            <p:oleObj spid="_x0000_s278533" name="Equation" r:id="rId8" imgW="1371600" imgH="558720" progId="Equation.DSMT4">
              <p:embed/>
            </p:oleObj>
          </a:graphicData>
        </a:graphic>
      </p:graphicFrame>
      <p:sp>
        <p:nvSpPr>
          <p:cNvPr id="93" name="TextBox 92"/>
          <p:cNvSpPr txBox="1"/>
          <p:nvPr/>
        </p:nvSpPr>
        <p:spPr>
          <a:xfrm>
            <a:off x="5181600" y="2618601"/>
            <a:ext cx="914400" cy="55399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cricket shot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48400" y="2608405"/>
            <a:ext cx="990600" cy="55399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cricket bowling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31"/>
          <p:cNvSpPr/>
          <p:nvPr/>
        </p:nvSpPr>
        <p:spPr>
          <a:xfrm>
            <a:off x="1295400" y="1295400"/>
            <a:ext cx="533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6314" name="Object 10"/>
          <p:cNvGraphicFramePr>
            <a:graphicFrameLocks noChangeAspect="1"/>
          </p:cNvGraphicFramePr>
          <p:nvPr/>
        </p:nvGraphicFramePr>
        <p:xfrm>
          <a:off x="508000" y="1262063"/>
          <a:ext cx="1371600" cy="558800"/>
        </p:xfrm>
        <a:graphic>
          <a:graphicData uri="http://schemas.openxmlformats.org/presentationml/2006/ole">
            <p:oleObj spid="_x0000_s279557" name="Equation" r:id="rId3" imgW="1371600" imgH="558720" progId="Equation.DSMT4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4600" y="3810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Learning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533400" y="4191000"/>
            <a:ext cx="1066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09600" y="4663440"/>
            <a:ext cx="25146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Hidden human poses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09600" y="5029200"/>
            <a:ext cx="2590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Structural connectivity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09600" y="5394960"/>
            <a:ext cx="2590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Potential parameters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09600" y="5760720"/>
            <a:ext cx="2209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Potential weights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1371600" y="1097280"/>
            <a:ext cx="2668273" cy="3017520"/>
            <a:chOff x="5089169" y="1219200"/>
            <a:chExt cx="3369031" cy="3810000"/>
          </a:xfrm>
        </p:grpSpPr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858000" y="2176272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105400" y="28956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019800" y="12192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77"/>
            <p:cNvGrpSpPr/>
            <p:nvPr/>
          </p:nvGrpSpPr>
          <p:grpSpPr>
            <a:xfrm>
              <a:off x="6165477" y="2488468"/>
              <a:ext cx="1904327" cy="1085536"/>
              <a:chOff x="5632077" y="2793268"/>
              <a:chExt cx="1904327" cy="1085536"/>
            </a:xfrm>
          </p:grpSpPr>
          <p:cxnSp>
            <p:nvCxnSpPr>
              <p:cNvPr id="191" name="Straight Connector 190"/>
              <p:cNvCxnSpPr>
                <a:stCxn id="149" idx="0"/>
                <a:endCxn id="104" idx="3"/>
              </p:cNvCxnSpPr>
              <p:nvPr/>
            </p:nvCxnSpPr>
            <p:spPr>
              <a:xfrm rot="5400000" flipH="1" flipV="1">
                <a:off x="5496754" y="2928592"/>
                <a:ext cx="1016732" cy="746086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stCxn id="136" idx="0"/>
                <a:endCxn id="104" idx="4"/>
              </p:cNvCxnSpPr>
              <p:nvPr/>
            </p:nvCxnSpPr>
            <p:spPr>
              <a:xfrm rot="5400000" flipH="1" flipV="1">
                <a:off x="5961724" y="3264245"/>
                <a:ext cx="963168" cy="128343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35" idx="1"/>
                <a:endCxn id="104" idx="5"/>
              </p:cNvCxnSpPr>
              <p:nvPr/>
            </p:nvCxnSpPr>
            <p:spPr>
              <a:xfrm rot="16200000" flipV="1">
                <a:off x="6543832" y="2886232"/>
                <a:ext cx="1085536" cy="899608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09" name="Object 4"/>
            <p:cNvGraphicFramePr>
              <a:graphicFrameLocks noChangeAspect="1"/>
            </p:cNvGraphicFramePr>
            <p:nvPr/>
          </p:nvGraphicFramePr>
          <p:xfrm>
            <a:off x="7391400" y="4781550"/>
            <a:ext cx="381000" cy="171450"/>
          </p:xfrm>
          <a:graphic>
            <a:graphicData uri="http://schemas.openxmlformats.org/presentationml/2006/ole">
              <p:oleObj spid="_x0000_s279554" name="Equation" r:id="rId4" imgW="330120" imgH="164880" progId="Equation.DSMT4">
                <p:embed/>
              </p:oleObj>
            </a:graphicData>
          </a:graphic>
        </p:graphicFrame>
        <p:grpSp>
          <p:nvGrpSpPr>
            <p:cNvPr id="6" name="Group 182"/>
            <p:cNvGrpSpPr/>
            <p:nvPr/>
          </p:nvGrpSpPr>
          <p:grpSpPr>
            <a:xfrm>
              <a:off x="5089169" y="4233881"/>
              <a:ext cx="457200" cy="399079"/>
              <a:chOff x="4555769" y="4538681"/>
              <a:chExt cx="457200" cy="399079"/>
            </a:xfrm>
          </p:grpSpPr>
          <p:sp>
            <p:nvSpPr>
              <p:cNvPr id="189" name="TextBox 188"/>
              <p:cNvSpPr txBox="1"/>
              <p:nvPr/>
            </p:nvSpPr>
            <p:spPr>
              <a:xfrm>
                <a:off x="4555769" y="4538681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0" name="Oval 189"/>
              <p:cNvSpPr>
                <a:spLocks noChangeAspect="1"/>
              </p:cNvSpPr>
              <p:nvPr/>
            </p:nvSpPr>
            <p:spPr>
              <a:xfrm>
                <a:off x="4572000" y="457200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83"/>
            <p:cNvGrpSpPr/>
            <p:nvPr/>
          </p:nvGrpSpPr>
          <p:grpSpPr>
            <a:xfrm>
              <a:off x="5943600" y="4648200"/>
              <a:ext cx="457200" cy="381000"/>
              <a:chOff x="5410200" y="5010150"/>
              <a:chExt cx="457200" cy="381000"/>
            </a:xfrm>
          </p:grpSpPr>
          <p:sp>
            <p:nvSpPr>
              <p:cNvPr id="187" name="TextBox 186"/>
              <p:cNvSpPr txBox="1"/>
              <p:nvPr/>
            </p:nvSpPr>
            <p:spPr>
              <a:xfrm>
                <a:off x="5410200" y="50101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8" name="Oval 187"/>
              <p:cNvSpPr>
                <a:spLocks noChangeAspect="1"/>
              </p:cNvSpPr>
              <p:nvPr/>
            </p:nvSpPr>
            <p:spPr>
              <a:xfrm>
                <a:off x="5425440" y="50253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184"/>
            <p:cNvGrpSpPr/>
            <p:nvPr/>
          </p:nvGrpSpPr>
          <p:grpSpPr>
            <a:xfrm>
              <a:off x="6705600" y="4648200"/>
              <a:ext cx="457200" cy="381000"/>
              <a:chOff x="6172200" y="4953000"/>
              <a:chExt cx="457200" cy="381000"/>
            </a:xfrm>
          </p:grpSpPr>
          <p:sp>
            <p:nvSpPr>
              <p:cNvPr id="185" name="TextBox 184"/>
              <p:cNvSpPr txBox="1"/>
              <p:nvPr/>
            </p:nvSpPr>
            <p:spPr>
              <a:xfrm>
                <a:off x="6172200" y="4953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6" name="Oval 185"/>
              <p:cNvSpPr>
                <a:spLocks noChangeAspect="1"/>
              </p:cNvSpPr>
              <p:nvPr/>
            </p:nvSpPr>
            <p:spPr>
              <a:xfrm>
                <a:off x="6187440" y="4968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85"/>
            <p:cNvGrpSpPr/>
            <p:nvPr/>
          </p:nvGrpSpPr>
          <p:grpSpPr>
            <a:xfrm>
              <a:off x="8001000" y="4648200"/>
              <a:ext cx="457200" cy="381000"/>
              <a:chOff x="7467600" y="5029200"/>
              <a:chExt cx="457200" cy="381000"/>
            </a:xfrm>
          </p:grpSpPr>
          <p:sp>
            <p:nvSpPr>
              <p:cNvPr id="170" name="TextBox 169"/>
              <p:cNvSpPr txBox="1"/>
              <p:nvPr/>
            </p:nvSpPr>
            <p:spPr>
              <a:xfrm>
                <a:off x="7467600" y="50292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" name="Oval 183"/>
              <p:cNvSpPr>
                <a:spLocks noChangeAspect="1"/>
              </p:cNvSpPr>
              <p:nvPr/>
            </p:nvSpPr>
            <p:spPr>
              <a:xfrm>
                <a:off x="7482840" y="50444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14" name="Object 4"/>
            <p:cNvGraphicFramePr>
              <a:graphicFrameLocks noChangeAspect="1"/>
            </p:cNvGraphicFramePr>
            <p:nvPr/>
          </p:nvGraphicFramePr>
          <p:xfrm>
            <a:off x="7315200" y="3657600"/>
            <a:ext cx="381000" cy="171450"/>
          </p:xfrm>
          <a:graphic>
            <a:graphicData uri="http://schemas.openxmlformats.org/presentationml/2006/ole">
              <p:oleObj spid="_x0000_s279555" name="Equation" r:id="rId5" imgW="330120" imgH="164880" progId="Equation.DSMT4">
                <p:embed/>
              </p:oleObj>
            </a:graphicData>
          </a:graphic>
        </p:graphicFrame>
        <p:grpSp>
          <p:nvGrpSpPr>
            <p:cNvPr id="10" name="Group 156"/>
            <p:cNvGrpSpPr/>
            <p:nvPr/>
          </p:nvGrpSpPr>
          <p:grpSpPr>
            <a:xfrm>
              <a:off x="5936877" y="3505200"/>
              <a:ext cx="457200" cy="381000"/>
              <a:chOff x="5403477" y="3790950"/>
              <a:chExt cx="457200" cy="381000"/>
            </a:xfrm>
          </p:grpSpPr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5425440" y="38061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403477" y="37909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57"/>
            <p:cNvGrpSpPr/>
            <p:nvPr/>
          </p:nvGrpSpPr>
          <p:grpSpPr>
            <a:xfrm>
              <a:off x="6683936" y="3505200"/>
              <a:ext cx="457200" cy="381000"/>
              <a:chOff x="6150536" y="3733800"/>
              <a:chExt cx="457200" cy="381000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6150536" y="37338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6187440" y="37490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58"/>
            <p:cNvGrpSpPr/>
            <p:nvPr/>
          </p:nvGrpSpPr>
          <p:grpSpPr>
            <a:xfrm>
              <a:off x="7991288" y="3505200"/>
              <a:ext cx="457200" cy="381000"/>
              <a:chOff x="7457888" y="3810000"/>
              <a:chExt cx="457200" cy="381000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7457888" y="3810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7482840" y="3825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180"/>
            <p:cNvGrpSpPr/>
            <p:nvPr/>
          </p:nvGrpSpPr>
          <p:grpSpPr>
            <a:xfrm>
              <a:off x="5288280" y="3261360"/>
              <a:ext cx="2910840" cy="1402080"/>
              <a:chOff x="4754880" y="3566160"/>
              <a:chExt cx="2910840" cy="1402080"/>
            </a:xfrm>
          </p:grpSpPr>
          <p:cxnSp>
            <p:nvCxnSpPr>
              <p:cNvPr id="130" name="Straight Connector 24"/>
              <p:cNvCxnSpPr>
                <a:stCxn id="190" idx="0"/>
                <a:endCxn id="105" idx="4"/>
              </p:cNvCxnSpPr>
              <p:nvPr/>
            </p:nvCxnSpPr>
            <p:spPr>
              <a:xfrm rot="5400000" flipH="1" flipV="1">
                <a:off x="4251960" y="4069080"/>
                <a:ext cx="10058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88" idx="0"/>
                <a:endCxn id="146" idx="4"/>
              </p:cNvCxnSpPr>
              <p:nvPr/>
            </p:nvCxnSpPr>
            <p:spPr>
              <a:xfrm rot="5400000" flipH="1" flipV="1">
                <a:off x="5219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86" idx="0"/>
                <a:endCxn id="137" idx="4"/>
              </p:cNvCxnSpPr>
              <p:nvPr/>
            </p:nvCxnSpPr>
            <p:spPr>
              <a:xfrm rot="5400000" flipH="1" flipV="1">
                <a:off x="5981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84" idx="0"/>
                <a:endCxn id="135" idx="4"/>
              </p:cNvCxnSpPr>
              <p:nvPr/>
            </p:nvCxnSpPr>
            <p:spPr>
              <a:xfrm rot="5400000" flipH="1" flipV="1">
                <a:off x="72771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78"/>
            <p:cNvGrpSpPr/>
            <p:nvPr/>
          </p:nvGrpSpPr>
          <p:grpSpPr>
            <a:xfrm>
              <a:off x="5417595" y="3078480"/>
              <a:ext cx="2598645" cy="624840"/>
              <a:chOff x="4884195" y="3383280"/>
              <a:chExt cx="2598645" cy="624840"/>
            </a:xfrm>
          </p:grpSpPr>
          <p:cxnSp>
            <p:nvCxnSpPr>
              <p:cNvPr id="127" name="Straight Connector 126"/>
              <p:cNvCxnSpPr>
                <a:stCxn id="105" idx="5"/>
                <a:endCxn id="149" idx="1"/>
              </p:cNvCxnSpPr>
              <p:nvPr/>
            </p:nvCxnSpPr>
            <p:spPr>
              <a:xfrm rot="16200000" flipH="1">
                <a:off x="4905554" y="3491238"/>
                <a:ext cx="476564" cy="51928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4953000" y="3474720"/>
                <a:ext cx="1234440" cy="43891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35" idx="2"/>
                <a:endCxn id="105" idx="6"/>
              </p:cNvCxnSpPr>
              <p:nvPr/>
            </p:nvCxnSpPr>
            <p:spPr>
              <a:xfrm rot="10800000">
                <a:off x="4937760" y="3383280"/>
                <a:ext cx="2545080" cy="62484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Straight Connector 18"/>
            <p:cNvCxnSpPr>
              <a:stCxn id="146" idx="6"/>
              <a:endCxn id="137" idx="2"/>
            </p:cNvCxnSpPr>
            <p:nvPr/>
          </p:nvCxnSpPr>
          <p:spPr>
            <a:xfrm>
              <a:off x="6324600" y="3703320"/>
              <a:ext cx="39624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reeform 19"/>
            <p:cNvSpPr/>
            <p:nvPr/>
          </p:nvSpPr>
          <p:spPr>
            <a:xfrm>
              <a:off x="6248400" y="3886200"/>
              <a:ext cx="1845945" cy="228600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20"/>
            <p:cNvSpPr/>
            <p:nvPr/>
          </p:nvSpPr>
          <p:spPr>
            <a:xfrm>
              <a:off x="7086600" y="3810000"/>
              <a:ext cx="990600" cy="174362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76"/>
            <p:cNvGrpSpPr/>
            <p:nvPr/>
          </p:nvGrpSpPr>
          <p:grpSpPr>
            <a:xfrm>
              <a:off x="5334000" y="1524000"/>
              <a:ext cx="1577564" cy="1425164"/>
              <a:chOff x="4800600" y="1828800"/>
              <a:chExt cx="1577564" cy="1425164"/>
            </a:xfrm>
          </p:grpSpPr>
          <p:cxnSp>
            <p:nvCxnSpPr>
              <p:cNvPr id="124" name="Straight Connector 123"/>
              <p:cNvCxnSpPr>
                <a:stCxn id="105" idx="7"/>
              </p:cNvCxnSpPr>
              <p:nvPr/>
            </p:nvCxnSpPr>
            <p:spPr>
              <a:xfrm rot="5400000" flipH="1" flipV="1">
                <a:off x="5310916" y="2240280"/>
                <a:ext cx="586964" cy="144040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6"/>
              <p:cNvCxnSpPr>
                <a:endCxn id="106" idx="3"/>
              </p:cNvCxnSpPr>
              <p:nvPr/>
            </p:nvCxnSpPr>
            <p:spPr>
              <a:xfrm rot="5400000" flipH="1" flipV="1">
                <a:off x="4488180" y="2148616"/>
                <a:ext cx="1364204" cy="7393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7"/>
              <p:cNvCxnSpPr>
                <a:endCxn id="104" idx="1"/>
              </p:cNvCxnSpPr>
              <p:nvPr/>
            </p:nvCxnSpPr>
            <p:spPr>
              <a:xfrm rot="16200000" flipH="1">
                <a:off x="5731764" y="1888236"/>
                <a:ext cx="705836" cy="5869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5" name="Object 4"/>
          <p:cNvGraphicFramePr>
            <a:graphicFrameLocks noChangeAspect="1"/>
          </p:cNvGraphicFramePr>
          <p:nvPr/>
        </p:nvGraphicFramePr>
        <p:xfrm>
          <a:off x="7391400" y="2055955"/>
          <a:ext cx="381000" cy="171450"/>
        </p:xfrm>
        <a:graphic>
          <a:graphicData uri="http://schemas.openxmlformats.org/presentationml/2006/ole">
            <p:oleObj spid="_x0000_s279556" name="Equation" r:id="rId6" imgW="330120" imgH="164880" progId="Equation.DSMT4">
              <p:embed/>
            </p:oleObj>
          </a:graphicData>
        </a:graphic>
      </p:graphicFrame>
      <p:sp>
        <p:nvSpPr>
          <p:cNvPr id="198" name="Subtitle 2"/>
          <p:cNvSpPr txBox="1">
            <a:spLocks/>
          </p:cNvSpPr>
          <p:nvPr/>
        </p:nvSpPr>
        <p:spPr>
          <a:xfrm>
            <a:off x="4953000" y="990600"/>
            <a:ext cx="990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Input: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334000" y="1447800"/>
            <a:ext cx="667512" cy="10972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5294376" y="1493520"/>
            <a:ext cx="667512" cy="1097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39"/>
          <p:cNvGrpSpPr/>
          <p:nvPr/>
        </p:nvGrpSpPr>
        <p:grpSpPr>
          <a:xfrm>
            <a:off x="5257800" y="1541605"/>
            <a:ext cx="666118" cy="1097280"/>
            <a:chOff x="5715000" y="1236805"/>
            <a:chExt cx="666118" cy="1097280"/>
          </a:xfrm>
        </p:grpSpPr>
        <p:pic>
          <p:nvPicPr>
            <p:cNvPr id="202" name="Picture 201" descr="image15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5000" y="1236805"/>
              <a:ext cx="666118" cy="1097280"/>
            </a:xfrm>
            <a:prstGeom prst="rect">
              <a:avLst/>
            </a:prstGeom>
          </p:spPr>
        </p:pic>
        <p:sp>
          <p:nvSpPr>
            <p:cNvPr id="203" name="Rectangle 202"/>
            <p:cNvSpPr/>
            <p:nvPr/>
          </p:nvSpPr>
          <p:spPr>
            <a:xfrm rot="17506315">
              <a:off x="5863176" y="1421970"/>
              <a:ext cx="82891" cy="344962"/>
            </a:xfrm>
            <a:prstGeom prst="rect">
              <a:avLst/>
            </a:prstGeom>
            <a:noFill/>
            <a:ln w="222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31"/>
            <p:cNvGrpSpPr/>
            <p:nvPr/>
          </p:nvGrpSpPr>
          <p:grpSpPr>
            <a:xfrm>
              <a:off x="5946785" y="1284212"/>
              <a:ext cx="332652" cy="979636"/>
              <a:chOff x="2665422" y="2046565"/>
              <a:chExt cx="993334" cy="2925298"/>
            </a:xfrm>
          </p:grpSpPr>
          <p:sp>
            <p:nvSpPr>
              <p:cNvPr id="206" name="Rounded Rectangle 205"/>
              <p:cNvSpPr/>
              <p:nvPr/>
            </p:nvSpPr>
            <p:spPr>
              <a:xfrm rot="20605871">
                <a:off x="2665422" y="2046565"/>
                <a:ext cx="456991" cy="533400"/>
              </a:xfrm>
              <a:prstGeom prst="roundRect">
                <a:avLst/>
              </a:prstGeom>
              <a:noFill/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ounded Rectangle 18"/>
              <p:cNvSpPr/>
              <p:nvPr/>
            </p:nvSpPr>
            <p:spPr>
              <a:xfrm rot="20255247">
                <a:off x="2895497" y="2503028"/>
                <a:ext cx="641572" cy="914400"/>
              </a:xfrm>
              <a:prstGeom prst="roundRect">
                <a:avLst/>
              </a:prstGeom>
              <a:noFill/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ounded Rectangle 207"/>
              <p:cNvSpPr/>
              <p:nvPr/>
            </p:nvSpPr>
            <p:spPr>
              <a:xfrm rot="19957910">
                <a:off x="3217280" y="2419908"/>
                <a:ext cx="228070" cy="460483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ounded Rectangle 208"/>
              <p:cNvSpPr/>
              <p:nvPr/>
            </p:nvSpPr>
            <p:spPr>
              <a:xfrm rot="3966386">
                <a:off x="3067035" y="2675718"/>
                <a:ext cx="238043" cy="592658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ounded Rectangle 209"/>
              <p:cNvSpPr/>
              <p:nvPr/>
            </p:nvSpPr>
            <p:spPr>
              <a:xfrm rot="21417997">
                <a:off x="2677367" y="2741022"/>
                <a:ext cx="228070" cy="536685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 rot="10584277">
                <a:off x="2751946" y="3046086"/>
                <a:ext cx="207937" cy="386515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ounded Rectangle 211"/>
              <p:cNvSpPr/>
              <p:nvPr/>
            </p:nvSpPr>
            <p:spPr>
              <a:xfrm rot="789981">
                <a:off x="3270414" y="3357572"/>
                <a:ext cx="388342" cy="697760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ounded Rectangle 212"/>
              <p:cNvSpPr/>
              <p:nvPr/>
            </p:nvSpPr>
            <p:spPr>
              <a:xfrm rot="789981">
                <a:off x="2898612" y="3490953"/>
                <a:ext cx="396225" cy="741242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ounded Rectangle 213"/>
              <p:cNvSpPr/>
              <p:nvPr/>
            </p:nvSpPr>
            <p:spPr>
              <a:xfrm rot="222206">
                <a:off x="3198888" y="3988078"/>
                <a:ext cx="318735" cy="969630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ounded Rectangle 214"/>
              <p:cNvSpPr/>
              <p:nvPr/>
            </p:nvSpPr>
            <p:spPr>
              <a:xfrm rot="18974320">
                <a:off x="2986136" y="4115779"/>
                <a:ext cx="343390" cy="856084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5" name="Rectangle 204"/>
            <p:cNvSpPr>
              <a:spLocks noChangeAspect="1"/>
            </p:cNvSpPr>
            <p:nvPr/>
          </p:nvSpPr>
          <p:spPr>
            <a:xfrm rot="17535029">
              <a:off x="5843053" y="1402747"/>
              <a:ext cx="125549" cy="379098"/>
            </a:xfrm>
            <a:prstGeom prst="rect">
              <a:avLst/>
            </a:prstGeom>
            <a:noFill/>
            <a:ln w="95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" name="Rectangle 215"/>
          <p:cNvSpPr/>
          <p:nvPr/>
        </p:nvSpPr>
        <p:spPr>
          <a:xfrm>
            <a:off x="6391656" y="1447800"/>
            <a:ext cx="667512" cy="10972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6355080" y="1493520"/>
            <a:ext cx="667512" cy="1097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33"/>
          <p:cNvGrpSpPr>
            <a:grpSpLocks noChangeAspect="1"/>
          </p:cNvGrpSpPr>
          <p:nvPr/>
        </p:nvGrpSpPr>
        <p:grpSpPr>
          <a:xfrm>
            <a:off x="6324600" y="1541605"/>
            <a:ext cx="666118" cy="1097280"/>
            <a:chOff x="5486400" y="1905000"/>
            <a:chExt cx="1981200" cy="3263576"/>
          </a:xfrm>
        </p:grpSpPr>
        <p:pic>
          <p:nvPicPr>
            <p:cNvPr id="219" name="Picture 218" descr="objec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6400" y="1905000"/>
              <a:ext cx="1981200" cy="3263576"/>
            </a:xfrm>
            <a:prstGeom prst="rect">
              <a:avLst/>
            </a:prstGeom>
          </p:spPr>
        </p:pic>
        <p:sp>
          <p:nvSpPr>
            <p:cNvPr id="220" name="Rounded Rectangle 219"/>
            <p:cNvSpPr/>
            <p:nvPr/>
          </p:nvSpPr>
          <p:spPr>
            <a:xfrm>
              <a:off x="6248400" y="2209800"/>
              <a:ext cx="304800" cy="457200"/>
            </a:xfrm>
            <a:prstGeom prst="round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ounded Rectangle 220"/>
            <p:cNvSpPr/>
            <p:nvPr/>
          </p:nvSpPr>
          <p:spPr>
            <a:xfrm>
              <a:off x="6172200" y="2590800"/>
              <a:ext cx="609600" cy="990600"/>
            </a:xfrm>
            <a:prstGeom prst="round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ounded Rectangle 221"/>
            <p:cNvSpPr/>
            <p:nvPr/>
          </p:nvSpPr>
          <p:spPr>
            <a:xfrm rot="8355878">
              <a:off x="6602823" y="2157337"/>
              <a:ext cx="169963" cy="448723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ounded Rectangle 222"/>
            <p:cNvSpPr/>
            <p:nvPr/>
          </p:nvSpPr>
          <p:spPr>
            <a:xfrm rot="13506310">
              <a:off x="6630061" y="2442439"/>
              <a:ext cx="173357" cy="334049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ounded Rectangle 223"/>
            <p:cNvSpPr/>
            <p:nvPr/>
          </p:nvSpPr>
          <p:spPr>
            <a:xfrm rot="8268781">
              <a:off x="5892401" y="2302939"/>
              <a:ext cx="228070" cy="460483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ounded Rectangle 224"/>
            <p:cNvSpPr/>
            <p:nvPr/>
          </p:nvSpPr>
          <p:spPr>
            <a:xfrm rot="14320704">
              <a:off x="6033628" y="1815719"/>
              <a:ext cx="187210" cy="704952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ounded Rectangle 225"/>
            <p:cNvSpPr/>
            <p:nvPr/>
          </p:nvSpPr>
          <p:spPr>
            <a:xfrm rot="378764">
              <a:off x="6481815" y="3626266"/>
              <a:ext cx="378692" cy="719559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ounded Rectangle 226"/>
            <p:cNvSpPr/>
            <p:nvPr/>
          </p:nvSpPr>
          <p:spPr>
            <a:xfrm rot="21413603">
              <a:off x="6171024" y="3620222"/>
              <a:ext cx="383504" cy="591266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ounded Rectangle 227"/>
            <p:cNvSpPr/>
            <p:nvPr/>
          </p:nvSpPr>
          <p:spPr>
            <a:xfrm rot="21249300">
              <a:off x="6248594" y="4132084"/>
              <a:ext cx="304739" cy="897974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ounded Rectangle 228"/>
            <p:cNvSpPr/>
            <p:nvPr/>
          </p:nvSpPr>
          <p:spPr>
            <a:xfrm rot="1220503">
              <a:off x="6412503" y="4222644"/>
              <a:ext cx="281870" cy="556311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404187" y="1938867"/>
              <a:ext cx="112889" cy="112889"/>
            </a:xfrm>
            <a:prstGeom prst="rect">
              <a:avLst/>
            </a:prstGeom>
            <a:noFill/>
            <a:ln w="222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>
              <a:spLocks noChangeAspect="1"/>
            </p:cNvSpPr>
            <p:nvPr/>
          </p:nvSpPr>
          <p:spPr>
            <a:xfrm>
              <a:off x="6370320" y="1905000"/>
              <a:ext cx="182880" cy="182880"/>
            </a:xfrm>
            <a:prstGeom prst="rect">
              <a:avLst/>
            </a:prstGeom>
            <a:noFill/>
            <a:ln w="95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181600" y="2618601"/>
            <a:ext cx="914400" cy="55399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cricket shot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48400" y="2608405"/>
            <a:ext cx="990600" cy="55399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cricket bowling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Oval 286"/>
          <p:cNvSpPr>
            <a:spLocks noChangeAspect="1"/>
          </p:cNvSpPr>
          <p:nvPr/>
        </p:nvSpPr>
        <p:spPr>
          <a:xfrm>
            <a:off x="2727960" y="1819656"/>
            <a:ext cx="374904" cy="374904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4600" y="3810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Learning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533400" y="4191000"/>
            <a:ext cx="1066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5200" y="5596128"/>
            <a:ext cx="26670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Arial" pitchFamily="34" charset="0"/>
                <a:cs typeface="Arial" pitchFamily="34" charset="0"/>
              </a:rPr>
              <a:t>Parameter estimation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505200" y="4672584"/>
            <a:ext cx="21336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Arial" pitchFamily="34" charset="0"/>
                <a:cs typeface="Arial" pitchFamily="34" charset="0"/>
              </a:rPr>
              <a:t>Hidden variables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505200" y="5038344"/>
            <a:ext cx="22860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Arial" pitchFamily="34" charset="0"/>
                <a:cs typeface="Arial" pitchFamily="34" charset="0"/>
              </a:rPr>
              <a:t>Structure learning</a:t>
            </a:r>
          </a:p>
        </p:txBody>
      </p:sp>
      <p:sp>
        <p:nvSpPr>
          <p:cNvPr id="161" name="Left Brace 160"/>
          <p:cNvSpPr/>
          <p:nvPr/>
        </p:nvSpPr>
        <p:spPr>
          <a:xfrm flipH="1">
            <a:off x="3212592" y="5562600"/>
            <a:ext cx="228600" cy="438912"/>
          </a:xfrm>
          <a:prstGeom prst="leftBrace">
            <a:avLst>
              <a:gd name="adj1" fmla="val 3001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3200400" y="4864608"/>
            <a:ext cx="304800" cy="14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3200400" y="5221224"/>
            <a:ext cx="304800" cy="14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1371600" y="1097280"/>
            <a:ext cx="2668273" cy="3017520"/>
            <a:chOff x="5089169" y="1219200"/>
            <a:chExt cx="3369031" cy="3810000"/>
          </a:xfrm>
        </p:grpSpPr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6858000" y="2176272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5105400" y="28956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6019800" y="12192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77"/>
            <p:cNvGrpSpPr/>
            <p:nvPr/>
          </p:nvGrpSpPr>
          <p:grpSpPr>
            <a:xfrm>
              <a:off x="6165477" y="2488468"/>
              <a:ext cx="1904327" cy="1085536"/>
              <a:chOff x="5632077" y="2793268"/>
              <a:chExt cx="1904327" cy="1085536"/>
            </a:xfrm>
          </p:grpSpPr>
          <p:cxnSp>
            <p:nvCxnSpPr>
              <p:cNvPr id="246" name="Straight Connector 245"/>
              <p:cNvCxnSpPr>
                <a:stCxn id="237" idx="0"/>
                <a:endCxn id="203" idx="3"/>
              </p:cNvCxnSpPr>
              <p:nvPr/>
            </p:nvCxnSpPr>
            <p:spPr>
              <a:xfrm rot="5400000" flipH="1" flipV="1">
                <a:off x="5496754" y="2928592"/>
                <a:ext cx="1016732" cy="746086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stCxn id="234" idx="0"/>
                <a:endCxn id="203" idx="4"/>
              </p:cNvCxnSpPr>
              <p:nvPr/>
            </p:nvCxnSpPr>
            <p:spPr>
              <a:xfrm rot="5400000" flipH="1" flipV="1">
                <a:off x="5961724" y="3264245"/>
                <a:ext cx="963168" cy="128343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33" idx="1"/>
                <a:endCxn id="203" idx="5"/>
              </p:cNvCxnSpPr>
              <p:nvPr/>
            </p:nvCxnSpPr>
            <p:spPr>
              <a:xfrm rot="16200000" flipV="1">
                <a:off x="6543832" y="2886232"/>
                <a:ext cx="1085536" cy="899608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07" name="Object 4"/>
            <p:cNvGraphicFramePr>
              <a:graphicFrameLocks noChangeAspect="1"/>
            </p:cNvGraphicFramePr>
            <p:nvPr/>
          </p:nvGraphicFramePr>
          <p:xfrm>
            <a:off x="7391400" y="4781550"/>
            <a:ext cx="381000" cy="171450"/>
          </p:xfrm>
          <a:graphic>
            <a:graphicData uri="http://schemas.openxmlformats.org/presentationml/2006/ole">
              <p:oleObj spid="_x0000_s280578" name="Equation" r:id="rId3" imgW="330120" imgH="164880" progId="Equation.DSMT4">
                <p:embed/>
              </p:oleObj>
            </a:graphicData>
          </a:graphic>
        </p:graphicFrame>
        <p:grpSp>
          <p:nvGrpSpPr>
            <p:cNvPr id="6" name="Group 182"/>
            <p:cNvGrpSpPr/>
            <p:nvPr/>
          </p:nvGrpSpPr>
          <p:grpSpPr>
            <a:xfrm>
              <a:off x="5089169" y="4233881"/>
              <a:ext cx="457200" cy="399079"/>
              <a:chOff x="4555769" y="4538681"/>
              <a:chExt cx="457200" cy="399079"/>
            </a:xfrm>
          </p:grpSpPr>
          <p:sp>
            <p:nvSpPr>
              <p:cNvPr id="244" name="TextBox 243"/>
              <p:cNvSpPr txBox="1"/>
              <p:nvPr/>
            </p:nvSpPr>
            <p:spPr>
              <a:xfrm>
                <a:off x="4555769" y="4538681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Oval 244"/>
              <p:cNvSpPr>
                <a:spLocks noChangeAspect="1"/>
              </p:cNvSpPr>
              <p:nvPr/>
            </p:nvSpPr>
            <p:spPr>
              <a:xfrm>
                <a:off x="4572000" y="457200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83"/>
            <p:cNvGrpSpPr/>
            <p:nvPr/>
          </p:nvGrpSpPr>
          <p:grpSpPr>
            <a:xfrm>
              <a:off x="5943600" y="4648200"/>
              <a:ext cx="457200" cy="381000"/>
              <a:chOff x="5410200" y="5010150"/>
              <a:chExt cx="457200" cy="381000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5410200" y="50101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5425440" y="50253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184"/>
            <p:cNvGrpSpPr/>
            <p:nvPr/>
          </p:nvGrpSpPr>
          <p:grpSpPr>
            <a:xfrm>
              <a:off x="6705600" y="4648200"/>
              <a:ext cx="457200" cy="381000"/>
              <a:chOff x="6172200" y="4953000"/>
              <a:chExt cx="457200" cy="381000"/>
            </a:xfrm>
          </p:grpSpPr>
          <p:sp>
            <p:nvSpPr>
              <p:cNvPr id="240" name="TextBox 239"/>
              <p:cNvSpPr txBox="1"/>
              <p:nvPr/>
            </p:nvSpPr>
            <p:spPr>
              <a:xfrm>
                <a:off x="6172200" y="4953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6187440" y="4968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85"/>
            <p:cNvGrpSpPr/>
            <p:nvPr/>
          </p:nvGrpSpPr>
          <p:grpSpPr>
            <a:xfrm>
              <a:off x="8001000" y="4648200"/>
              <a:ext cx="457200" cy="381000"/>
              <a:chOff x="7467600" y="5029200"/>
              <a:chExt cx="457200" cy="381000"/>
            </a:xfrm>
          </p:grpSpPr>
          <p:sp>
            <p:nvSpPr>
              <p:cNvPr id="238" name="TextBox 237"/>
              <p:cNvSpPr txBox="1"/>
              <p:nvPr/>
            </p:nvSpPr>
            <p:spPr>
              <a:xfrm>
                <a:off x="7467600" y="50292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" name="Oval 238"/>
              <p:cNvSpPr>
                <a:spLocks noChangeAspect="1"/>
              </p:cNvSpPr>
              <p:nvPr/>
            </p:nvSpPr>
            <p:spPr>
              <a:xfrm>
                <a:off x="7482840" y="50444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212" name="Object 4"/>
            <p:cNvGraphicFramePr>
              <a:graphicFrameLocks noChangeAspect="1"/>
            </p:cNvGraphicFramePr>
            <p:nvPr/>
          </p:nvGraphicFramePr>
          <p:xfrm>
            <a:off x="7315200" y="3657600"/>
            <a:ext cx="381000" cy="171450"/>
          </p:xfrm>
          <a:graphic>
            <a:graphicData uri="http://schemas.openxmlformats.org/presentationml/2006/ole">
              <p:oleObj spid="_x0000_s280579" name="Equation" r:id="rId4" imgW="330120" imgH="164880" progId="Equation.DSMT4">
                <p:embed/>
              </p:oleObj>
            </a:graphicData>
          </a:graphic>
        </p:graphicFrame>
        <p:grpSp>
          <p:nvGrpSpPr>
            <p:cNvPr id="10" name="Group 156"/>
            <p:cNvGrpSpPr/>
            <p:nvPr/>
          </p:nvGrpSpPr>
          <p:grpSpPr>
            <a:xfrm>
              <a:off x="5936877" y="3505200"/>
              <a:ext cx="457200" cy="381000"/>
              <a:chOff x="5403477" y="3790950"/>
              <a:chExt cx="457200" cy="381000"/>
            </a:xfrm>
          </p:grpSpPr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>
                <a:off x="5425440" y="38061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5403477" y="37909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57"/>
            <p:cNvGrpSpPr/>
            <p:nvPr/>
          </p:nvGrpSpPr>
          <p:grpSpPr>
            <a:xfrm>
              <a:off x="6683936" y="3505200"/>
              <a:ext cx="457200" cy="381000"/>
              <a:chOff x="6150536" y="3733800"/>
              <a:chExt cx="457200" cy="381000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150536" y="37338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" name="Oval 234"/>
              <p:cNvSpPr>
                <a:spLocks noChangeAspect="1"/>
              </p:cNvSpPr>
              <p:nvPr/>
            </p:nvSpPr>
            <p:spPr>
              <a:xfrm>
                <a:off x="6187440" y="37490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58"/>
            <p:cNvGrpSpPr/>
            <p:nvPr/>
          </p:nvGrpSpPr>
          <p:grpSpPr>
            <a:xfrm>
              <a:off x="7991288" y="3505200"/>
              <a:ext cx="457200" cy="381000"/>
              <a:chOff x="7457888" y="3810000"/>
              <a:chExt cx="457200" cy="381000"/>
            </a:xfrm>
          </p:grpSpPr>
          <p:sp>
            <p:nvSpPr>
              <p:cNvPr id="232" name="TextBox 231"/>
              <p:cNvSpPr txBox="1"/>
              <p:nvPr/>
            </p:nvSpPr>
            <p:spPr>
              <a:xfrm>
                <a:off x="7457888" y="3810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" name="Oval 232"/>
              <p:cNvSpPr>
                <a:spLocks noChangeAspect="1"/>
              </p:cNvSpPr>
              <p:nvPr/>
            </p:nvSpPr>
            <p:spPr>
              <a:xfrm>
                <a:off x="7482840" y="3825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180"/>
            <p:cNvGrpSpPr/>
            <p:nvPr/>
          </p:nvGrpSpPr>
          <p:grpSpPr>
            <a:xfrm>
              <a:off x="5288280" y="3261360"/>
              <a:ext cx="2910840" cy="1402080"/>
              <a:chOff x="4754880" y="3566160"/>
              <a:chExt cx="2910840" cy="1402080"/>
            </a:xfrm>
          </p:grpSpPr>
          <p:cxnSp>
            <p:nvCxnSpPr>
              <p:cNvPr id="228" name="Straight Connector 24"/>
              <p:cNvCxnSpPr>
                <a:stCxn id="245" idx="0"/>
                <a:endCxn id="204" idx="4"/>
              </p:cNvCxnSpPr>
              <p:nvPr/>
            </p:nvCxnSpPr>
            <p:spPr>
              <a:xfrm rot="5400000" flipH="1" flipV="1">
                <a:off x="4251960" y="4069080"/>
                <a:ext cx="10058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43" idx="0"/>
                <a:endCxn id="236" idx="4"/>
              </p:cNvCxnSpPr>
              <p:nvPr/>
            </p:nvCxnSpPr>
            <p:spPr>
              <a:xfrm rot="5400000" flipH="1" flipV="1">
                <a:off x="5219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stCxn id="241" idx="0"/>
                <a:endCxn id="235" idx="4"/>
              </p:cNvCxnSpPr>
              <p:nvPr/>
            </p:nvCxnSpPr>
            <p:spPr>
              <a:xfrm rot="5400000" flipH="1" flipV="1">
                <a:off x="5981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39" idx="0"/>
                <a:endCxn id="233" idx="4"/>
              </p:cNvCxnSpPr>
              <p:nvPr/>
            </p:nvCxnSpPr>
            <p:spPr>
              <a:xfrm rot="5400000" flipH="1" flipV="1">
                <a:off x="72771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78"/>
            <p:cNvGrpSpPr/>
            <p:nvPr/>
          </p:nvGrpSpPr>
          <p:grpSpPr>
            <a:xfrm>
              <a:off x="5417595" y="3078480"/>
              <a:ext cx="2598645" cy="624840"/>
              <a:chOff x="4884195" y="3383280"/>
              <a:chExt cx="2598645" cy="624840"/>
            </a:xfrm>
          </p:grpSpPr>
          <p:cxnSp>
            <p:nvCxnSpPr>
              <p:cNvPr id="225" name="Straight Connector 224"/>
              <p:cNvCxnSpPr>
                <a:stCxn id="204" idx="5"/>
                <a:endCxn id="237" idx="1"/>
              </p:cNvCxnSpPr>
              <p:nvPr/>
            </p:nvCxnSpPr>
            <p:spPr>
              <a:xfrm rot="16200000" flipH="1">
                <a:off x="4905554" y="3491238"/>
                <a:ext cx="476564" cy="519282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4953000" y="3474720"/>
                <a:ext cx="1234440" cy="438912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>
                <a:stCxn id="233" idx="2"/>
                <a:endCxn id="204" idx="6"/>
              </p:cNvCxnSpPr>
              <p:nvPr/>
            </p:nvCxnSpPr>
            <p:spPr>
              <a:xfrm rot="10800000">
                <a:off x="4937760" y="3383280"/>
                <a:ext cx="2545080" cy="624840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8" name="Straight Connector 18"/>
            <p:cNvCxnSpPr>
              <a:stCxn id="236" idx="6"/>
              <a:endCxn id="235" idx="2"/>
            </p:cNvCxnSpPr>
            <p:nvPr/>
          </p:nvCxnSpPr>
          <p:spPr>
            <a:xfrm>
              <a:off x="6324600" y="3703320"/>
              <a:ext cx="396240" cy="0"/>
            </a:xfrm>
            <a:prstGeom prst="line">
              <a:avLst/>
            </a:pr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Freeform 19"/>
            <p:cNvSpPr/>
            <p:nvPr/>
          </p:nvSpPr>
          <p:spPr>
            <a:xfrm>
              <a:off x="6248400" y="3886200"/>
              <a:ext cx="1845945" cy="228600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0"/>
            <p:cNvSpPr/>
            <p:nvPr/>
          </p:nvSpPr>
          <p:spPr>
            <a:xfrm>
              <a:off x="7086600" y="3810000"/>
              <a:ext cx="990600" cy="174362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76"/>
            <p:cNvGrpSpPr/>
            <p:nvPr/>
          </p:nvGrpSpPr>
          <p:grpSpPr>
            <a:xfrm>
              <a:off x="5334000" y="1524000"/>
              <a:ext cx="1577564" cy="1425164"/>
              <a:chOff x="4800600" y="1828800"/>
              <a:chExt cx="1577564" cy="1425164"/>
            </a:xfrm>
          </p:grpSpPr>
          <p:cxnSp>
            <p:nvCxnSpPr>
              <p:cNvPr id="222" name="Straight Connector 221"/>
              <p:cNvCxnSpPr>
                <a:stCxn id="204" idx="7"/>
              </p:cNvCxnSpPr>
              <p:nvPr/>
            </p:nvCxnSpPr>
            <p:spPr>
              <a:xfrm rot="5400000" flipH="1" flipV="1">
                <a:off x="5310916" y="2240280"/>
                <a:ext cx="586964" cy="144040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16"/>
              <p:cNvCxnSpPr>
                <a:endCxn id="205" idx="3"/>
              </p:cNvCxnSpPr>
              <p:nvPr/>
            </p:nvCxnSpPr>
            <p:spPr>
              <a:xfrm rot="5400000" flipH="1" flipV="1">
                <a:off x="4488180" y="2148616"/>
                <a:ext cx="1364204" cy="7393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17"/>
              <p:cNvCxnSpPr>
                <a:endCxn id="203" idx="1"/>
              </p:cNvCxnSpPr>
              <p:nvPr/>
            </p:nvCxnSpPr>
            <p:spPr>
              <a:xfrm rot="16200000" flipH="1">
                <a:off x="5731764" y="1888236"/>
                <a:ext cx="705836" cy="5869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50" name="Object 4"/>
          <p:cNvGraphicFramePr>
            <a:graphicFrameLocks noChangeAspect="1"/>
          </p:cNvGraphicFramePr>
          <p:nvPr/>
        </p:nvGraphicFramePr>
        <p:xfrm>
          <a:off x="7391400" y="2055955"/>
          <a:ext cx="381000" cy="171450"/>
        </p:xfrm>
        <a:graphic>
          <a:graphicData uri="http://schemas.openxmlformats.org/presentationml/2006/ole">
            <p:oleObj spid="_x0000_s280580" name="Equation" r:id="rId5" imgW="330120" imgH="164880" progId="Equation.DSMT4">
              <p:embed/>
            </p:oleObj>
          </a:graphicData>
        </a:graphic>
      </p:graphicFrame>
      <p:sp>
        <p:nvSpPr>
          <p:cNvPr id="253" name="Subtitle 2"/>
          <p:cNvSpPr txBox="1">
            <a:spLocks/>
          </p:cNvSpPr>
          <p:nvPr/>
        </p:nvSpPr>
        <p:spPr>
          <a:xfrm>
            <a:off x="4953000" y="990600"/>
            <a:ext cx="990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Input: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5334000" y="1447800"/>
            <a:ext cx="667512" cy="10972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5294376" y="1493520"/>
            <a:ext cx="667512" cy="1097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39"/>
          <p:cNvGrpSpPr/>
          <p:nvPr/>
        </p:nvGrpSpPr>
        <p:grpSpPr>
          <a:xfrm>
            <a:off x="5257800" y="1541605"/>
            <a:ext cx="666118" cy="1097280"/>
            <a:chOff x="5715000" y="1236805"/>
            <a:chExt cx="666118" cy="1097280"/>
          </a:xfrm>
        </p:grpSpPr>
        <p:pic>
          <p:nvPicPr>
            <p:cNvPr id="257" name="Picture 256" descr="image1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5000" y="1236805"/>
              <a:ext cx="666118" cy="1097280"/>
            </a:xfrm>
            <a:prstGeom prst="rect">
              <a:avLst/>
            </a:prstGeom>
          </p:spPr>
        </p:pic>
        <p:sp>
          <p:nvSpPr>
            <p:cNvPr id="258" name="Rectangle 257"/>
            <p:cNvSpPr/>
            <p:nvPr/>
          </p:nvSpPr>
          <p:spPr>
            <a:xfrm rot="17506315">
              <a:off x="5863176" y="1421970"/>
              <a:ext cx="82891" cy="344962"/>
            </a:xfrm>
            <a:prstGeom prst="rect">
              <a:avLst/>
            </a:prstGeom>
            <a:noFill/>
            <a:ln w="222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31"/>
            <p:cNvGrpSpPr/>
            <p:nvPr/>
          </p:nvGrpSpPr>
          <p:grpSpPr>
            <a:xfrm>
              <a:off x="5946785" y="1284210"/>
              <a:ext cx="332652" cy="979636"/>
              <a:chOff x="2665422" y="2046565"/>
              <a:chExt cx="993334" cy="2925298"/>
            </a:xfrm>
          </p:grpSpPr>
          <p:sp>
            <p:nvSpPr>
              <p:cNvPr id="261" name="Rounded Rectangle 260"/>
              <p:cNvSpPr/>
              <p:nvPr/>
            </p:nvSpPr>
            <p:spPr>
              <a:xfrm rot="20605871">
                <a:off x="2665422" y="2046565"/>
                <a:ext cx="456991" cy="533400"/>
              </a:xfrm>
              <a:prstGeom prst="roundRect">
                <a:avLst/>
              </a:prstGeom>
              <a:noFill/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ounded Rectangle 18"/>
              <p:cNvSpPr/>
              <p:nvPr/>
            </p:nvSpPr>
            <p:spPr>
              <a:xfrm rot="20255247">
                <a:off x="2895497" y="2503028"/>
                <a:ext cx="641572" cy="914400"/>
              </a:xfrm>
              <a:prstGeom prst="roundRect">
                <a:avLst/>
              </a:prstGeom>
              <a:noFill/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ounded Rectangle 262"/>
              <p:cNvSpPr/>
              <p:nvPr/>
            </p:nvSpPr>
            <p:spPr>
              <a:xfrm rot="19957910">
                <a:off x="3217280" y="2419908"/>
                <a:ext cx="228070" cy="460483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ounded Rectangle 263"/>
              <p:cNvSpPr/>
              <p:nvPr/>
            </p:nvSpPr>
            <p:spPr>
              <a:xfrm rot="3966386">
                <a:off x="3067035" y="2675718"/>
                <a:ext cx="238043" cy="592658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ounded Rectangle 264"/>
              <p:cNvSpPr/>
              <p:nvPr/>
            </p:nvSpPr>
            <p:spPr>
              <a:xfrm rot="21417997">
                <a:off x="2677367" y="2741022"/>
                <a:ext cx="228070" cy="536685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ounded Rectangle 265"/>
              <p:cNvSpPr/>
              <p:nvPr/>
            </p:nvSpPr>
            <p:spPr>
              <a:xfrm rot="10584277">
                <a:off x="2751946" y="3046086"/>
                <a:ext cx="207937" cy="386515"/>
              </a:xfrm>
              <a:prstGeom prst="roundRect">
                <a:avLst/>
              </a:prstGeom>
              <a:noFill/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ounded Rectangle 266"/>
              <p:cNvSpPr/>
              <p:nvPr/>
            </p:nvSpPr>
            <p:spPr>
              <a:xfrm rot="789981">
                <a:off x="3270414" y="3357572"/>
                <a:ext cx="388342" cy="697760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ounded Rectangle 267"/>
              <p:cNvSpPr/>
              <p:nvPr/>
            </p:nvSpPr>
            <p:spPr>
              <a:xfrm rot="789981">
                <a:off x="2898612" y="3490953"/>
                <a:ext cx="396225" cy="741242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ounded Rectangle 268"/>
              <p:cNvSpPr/>
              <p:nvPr/>
            </p:nvSpPr>
            <p:spPr>
              <a:xfrm rot="222206">
                <a:off x="3198888" y="3988078"/>
                <a:ext cx="318735" cy="969630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ounded Rectangle 269"/>
              <p:cNvSpPr/>
              <p:nvPr/>
            </p:nvSpPr>
            <p:spPr>
              <a:xfrm rot="18974320">
                <a:off x="2986136" y="4115779"/>
                <a:ext cx="343390" cy="856084"/>
              </a:xfrm>
              <a:prstGeom prst="roundRect">
                <a:avLst/>
              </a:prstGeom>
              <a:noFill/>
              <a:ln w="190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0" name="Rectangle 259"/>
            <p:cNvSpPr>
              <a:spLocks noChangeAspect="1"/>
            </p:cNvSpPr>
            <p:nvPr/>
          </p:nvSpPr>
          <p:spPr>
            <a:xfrm rot="17535029">
              <a:off x="5843053" y="1402747"/>
              <a:ext cx="125549" cy="379098"/>
            </a:xfrm>
            <a:prstGeom prst="rect">
              <a:avLst/>
            </a:prstGeom>
            <a:noFill/>
            <a:ln w="95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1" name="Rectangle 270"/>
          <p:cNvSpPr/>
          <p:nvPr/>
        </p:nvSpPr>
        <p:spPr>
          <a:xfrm>
            <a:off x="6391656" y="1447800"/>
            <a:ext cx="667512" cy="10972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6355080" y="1493520"/>
            <a:ext cx="667512" cy="1097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33"/>
          <p:cNvGrpSpPr>
            <a:grpSpLocks noChangeAspect="1"/>
          </p:cNvGrpSpPr>
          <p:nvPr/>
        </p:nvGrpSpPr>
        <p:grpSpPr>
          <a:xfrm>
            <a:off x="6324600" y="1541605"/>
            <a:ext cx="666118" cy="1097280"/>
            <a:chOff x="5486400" y="1905000"/>
            <a:chExt cx="1981200" cy="3263576"/>
          </a:xfrm>
        </p:grpSpPr>
        <p:pic>
          <p:nvPicPr>
            <p:cNvPr id="274" name="Picture 273" descr="objec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6400" y="1905000"/>
              <a:ext cx="1981200" cy="3263576"/>
            </a:xfrm>
            <a:prstGeom prst="rect">
              <a:avLst/>
            </a:prstGeom>
          </p:spPr>
        </p:pic>
        <p:sp>
          <p:nvSpPr>
            <p:cNvPr id="275" name="Rounded Rectangle 274"/>
            <p:cNvSpPr/>
            <p:nvPr/>
          </p:nvSpPr>
          <p:spPr>
            <a:xfrm>
              <a:off x="6248400" y="2209800"/>
              <a:ext cx="304800" cy="457200"/>
            </a:xfrm>
            <a:prstGeom prst="round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ounded Rectangle 275"/>
            <p:cNvSpPr/>
            <p:nvPr/>
          </p:nvSpPr>
          <p:spPr>
            <a:xfrm>
              <a:off x="6172200" y="2590800"/>
              <a:ext cx="609600" cy="990600"/>
            </a:xfrm>
            <a:prstGeom prst="round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ounded Rectangle 276"/>
            <p:cNvSpPr/>
            <p:nvPr/>
          </p:nvSpPr>
          <p:spPr>
            <a:xfrm rot="8355878">
              <a:off x="6602823" y="2157337"/>
              <a:ext cx="169963" cy="448723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ounded Rectangle 277"/>
            <p:cNvSpPr/>
            <p:nvPr/>
          </p:nvSpPr>
          <p:spPr>
            <a:xfrm rot="13506310">
              <a:off x="6630061" y="2442439"/>
              <a:ext cx="173357" cy="334049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ounded Rectangle 278"/>
            <p:cNvSpPr/>
            <p:nvPr/>
          </p:nvSpPr>
          <p:spPr>
            <a:xfrm rot="8268781">
              <a:off x="5892401" y="2302939"/>
              <a:ext cx="228070" cy="460483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ounded Rectangle 279"/>
            <p:cNvSpPr/>
            <p:nvPr/>
          </p:nvSpPr>
          <p:spPr>
            <a:xfrm rot="14320704">
              <a:off x="6033628" y="1815719"/>
              <a:ext cx="187210" cy="704952"/>
            </a:xfrm>
            <a:prstGeom prst="round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ounded Rectangle 280"/>
            <p:cNvSpPr/>
            <p:nvPr/>
          </p:nvSpPr>
          <p:spPr>
            <a:xfrm rot="378764">
              <a:off x="6481815" y="3626266"/>
              <a:ext cx="378692" cy="719559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ounded Rectangle 281"/>
            <p:cNvSpPr/>
            <p:nvPr/>
          </p:nvSpPr>
          <p:spPr>
            <a:xfrm rot="21413603">
              <a:off x="6171024" y="3620222"/>
              <a:ext cx="383504" cy="591266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ounded Rectangle 282"/>
            <p:cNvSpPr/>
            <p:nvPr/>
          </p:nvSpPr>
          <p:spPr>
            <a:xfrm rot="21249300">
              <a:off x="6248594" y="4132084"/>
              <a:ext cx="304739" cy="897974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ounded Rectangle 283"/>
            <p:cNvSpPr/>
            <p:nvPr/>
          </p:nvSpPr>
          <p:spPr>
            <a:xfrm rot="1220503">
              <a:off x="6412503" y="4222644"/>
              <a:ext cx="281870" cy="556311"/>
            </a:xfrm>
            <a:prstGeom prst="round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6404187" y="1938867"/>
              <a:ext cx="112889" cy="112889"/>
            </a:xfrm>
            <a:prstGeom prst="rect">
              <a:avLst/>
            </a:prstGeom>
            <a:noFill/>
            <a:ln w="222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>
              <a:spLocks noChangeAspect="1"/>
            </p:cNvSpPr>
            <p:nvPr/>
          </p:nvSpPr>
          <p:spPr>
            <a:xfrm>
              <a:off x="6370320" y="1905000"/>
              <a:ext cx="182880" cy="182880"/>
            </a:xfrm>
            <a:prstGeom prst="rect">
              <a:avLst/>
            </a:prstGeom>
            <a:noFill/>
            <a:ln w="9525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1295400" y="1295400"/>
            <a:ext cx="533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" name="Object 10"/>
          <p:cNvGraphicFramePr>
            <a:graphicFrameLocks noChangeAspect="1"/>
          </p:cNvGraphicFramePr>
          <p:nvPr/>
        </p:nvGraphicFramePr>
        <p:xfrm>
          <a:off x="508000" y="1262063"/>
          <a:ext cx="1371600" cy="558800"/>
        </p:xfrm>
        <a:graphic>
          <a:graphicData uri="http://schemas.openxmlformats.org/presentationml/2006/ole">
            <p:oleObj spid="_x0000_s280581" name="Equation" r:id="rId8" imgW="1371600" imgH="558720" progId="Equation.DSMT4">
              <p:embed/>
            </p:oleObj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5181600" y="2618601"/>
            <a:ext cx="914400" cy="55399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cricket shot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248400" y="2608405"/>
            <a:ext cx="990600" cy="55399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cricket bowling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09600" y="4663440"/>
            <a:ext cx="25146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Hidden human poses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09600" y="5029200"/>
            <a:ext cx="2590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Structural connectivity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09600" y="5394960"/>
            <a:ext cx="2590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Potential parameters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09600" y="5760720"/>
            <a:ext cx="2209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Potential weights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Oval 286"/>
          <p:cNvSpPr>
            <a:spLocks noChangeAspect="1"/>
          </p:cNvSpPr>
          <p:nvPr/>
        </p:nvSpPr>
        <p:spPr>
          <a:xfrm>
            <a:off x="2727960" y="1819656"/>
            <a:ext cx="374904" cy="374904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4600" y="3810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Learning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533400" y="4191000"/>
            <a:ext cx="1066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1371600" y="1097280"/>
            <a:ext cx="2668273" cy="3017520"/>
            <a:chOff x="5089169" y="1219200"/>
            <a:chExt cx="3369031" cy="3810000"/>
          </a:xfrm>
        </p:grpSpPr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6858000" y="2176272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5105400" y="28956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6019800" y="12192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77"/>
            <p:cNvGrpSpPr/>
            <p:nvPr/>
          </p:nvGrpSpPr>
          <p:grpSpPr>
            <a:xfrm>
              <a:off x="6165477" y="2488468"/>
              <a:ext cx="1904327" cy="1085536"/>
              <a:chOff x="5632077" y="2793268"/>
              <a:chExt cx="1904327" cy="1085536"/>
            </a:xfrm>
          </p:grpSpPr>
          <p:cxnSp>
            <p:nvCxnSpPr>
              <p:cNvPr id="246" name="Straight Connector 245"/>
              <p:cNvCxnSpPr>
                <a:stCxn id="237" idx="0"/>
                <a:endCxn id="203" idx="3"/>
              </p:cNvCxnSpPr>
              <p:nvPr/>
            </p:nvCxnSpPr>
            <p:spPr>
              <a:xfrm rot="5400000" flipH="1" flipV="1">
                <a:off x="5496754" y="2928592"/>
                <a:ext cx="1016732" cy="746086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stCxn id="234" idx="0"/>
                <a:endCxn id="203" idx="4"/>
              </p:cNvCxnSpPr>
              <p:nvPr/>
            </p:nvCxnSpPr>
            <p:spPr>
              <a:xfrm rot="5400000" flipH="1" flipV="1">
                <a:off x="5961724" y="3264245"/>
                <a:ext cx="963168" cy="128343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33" idx="1"/>
                <a:endCxn id="203" idx="5"/>
              </p:cNvCxnSpPr>
              <p:nvPr/>
            </p:nvCxnSpPr>
            <p:spPr>
              <a:xfrm rot="16200000" flipV="1">
                <a:off x="6543832" y="2886232"/>
                <a:ext cx="1085536" cy="899608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07" name="Object 4"/>
            <p:cNvGraphicFramePr>
              <a:graphicFrameLocks noChangeAspect="1"/>
            </p:cNvGraphicFramePr>
            <p:nvPr/>
          </p:nvGraphicFramePr>
          <p:xfrm>
            <a:off x="7391400" y="4781550"/>
            <a:ext cx="381000" cy="171450"/>
          </p:xfrm>
          <a:graphic>
            <a:graphicData uri="http://schemas.openxmlformats.org/presentationml/2006/ole">
              <p:oleObj spid="_x0000_s281602" name="Equation" r:id="rId3" imgW="330120" imgH="164880" progId="Equation.DSMT4">
                <p:embed/>
              </p:oleObj>
            </a:graphicData>
          </a:graphic>
        </p:graphicFrame>
        <p:grpSp>
          <p:nvGrpSpPr>
            <p:cNvPr id="6" name="Group 182"/>
            <p:cNvGrpSpPr/>
            <p:nvPr/>
          </p:nvGrpSpPr>
          <p:grpSpPr>
            <a:xfrm>
              <a:off x="5089169" y="4233881"/>
              <a:ext cx="457200" cy="399079"/>
              <a:chOff x="4555769" y="4538681"/>
              <a:chExt cx="457200" cy="399079"/>
            </a:xfrm>
          </p:grpSpPr>
          <p:sp>
            <p:nvSpPr>
              <p:cNvPr id="244" name="TextBox 243"/>
              <p:cNvSpPr txBox="1"/>
              <p:nvPr/>
            </p:nvSpPr>
            <p:spPr>
              <a:xfrm>
                <a:off x="4555769" y="4538681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Oval 244"/>
              <p:cNvSpPr>
                <a:spLocks noChangeAspect="1"/>
              </p:cNvSpPr>
              <p:nvPr/>
            </p:nvSpPr>
            <p:spPr>
              <a:xfrm>
                <a:off x="4572000" y="457200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83"/>
            <p:cNvGrpSpPr/>
            <p:nvPr/>
          </p:nvGrpSpPr>
          <p:grpSpPr>
            <a:xfrm>
              <a:off x="5943600" y="4648200"/>
              <a:ext cx="457200" cy="381000"/>
              <a:chOff x="5410200" y="5010150"/>
              <a:chExt cx="457200" cy="381000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5410200" y="50101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5425440" y="50253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184"/>
            <p:cNvGrpSpPr/>
            <p:nvPr/>
          </p:nvGrpSpPr>
          <p:grpSpPr>
            <a:xfrm>
              <a:off x="6705600" y="4648200"/>
              <a:ext cx="457200" cy="381000"/>
              <a:chOff x="6172200" y="4953000"/>
              <a:chExt cx="457200" cy="381000"/>
            </a:xfrm>
          </p:grpSpPr>
          <p:sp>
            <p:nvSpPr>
              <p:cNvPr id="240" name="TextBox 239"/>
              <p:cNvSpPr txBox="1"/>
              <p:nvPr/>
            </p:nvSpPr>
            <p:spPr>
              <a:xfrm>
                <a:off x="6172200" y="4953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6187440" y="4968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85"/>
            <p:cNvGrpSpPr/>
            <p:nvPr/>
          </p:nvGrpSpPr>
          <p:grpSpPr>
            <a:xfrm>
              <a:off x="8001000" y="4648200"/>
              <a:ext cx="457200" cy="381000"/>
              <a:chOff x="7467600" y="5029200"/>
              <a:chExt cx="457200" cy="381000"/>
            </a:xfrm>
          </p:grpSpPr>
          <p:sp>
            <p:nvSpPr>
              <p:cNvPr id="238" name="TextBox 237"/>
              <p:cNvSpPr txBox="1"/>
              <p:nvPr/>
            </p:nvSpPr>
            <p:spPr>
              <a:xfrm>
                <a:off x="7467600" y="50292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" name="Oval 238"/>
              <p:cNvSpPr>
                <a:spLocks noChangeAspect="1"/>
              </p:cNvSpPr>
              <p:nvPr/>
            </p:nvSpPr>
            <p:spPr>
              <a:xfrm>
                <a:off x="7482840" y="50444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212" name="Object 4"/>
            <p:cNvGraphicFramePr>
              <a:graphicFrameLocks noChangeAspect="1"/>
            </p:cNvGraphicFramePr>
            <p:nvPr/>
          </p:nvGraphicFramePr>
          <p:xfrm>
            <a:off x="7315200" y="3657600"/>
            <a:ext cx="381000" cy="171450"/>
          </p:xfrm>
          <a:graphic>
            <a:graphicData uri="http://schemas.openxmlformats.org/presentationml/2006/ole">
              <p:oleObj spid="_x0000_s281603" name="Equation" r:id="rId4" imgW="330120" imgH="164880" progId="Equation.DSMT4">
                <p:embed/>
              </p:oleObj>
            </a:graphicData>
          </a:graphic>
        </p:graphicFrame>
        <p:grpSp>
          <p:nvGrpSpPr>
            <p:cNvPr id="10" name="Group 156"/>
            <p:cNvGrpSpPr/>
            <p:nvPr/>
          </p:nvGrpSpPr>
          <p:grpSpPr>
            <a:xfrm>
              <a:off x="5936877" y="3505200"/>
              <a:ext cx="457200" cy="381000"/>
              <a:chOff x="5403477" y="3790950"/>
              <a:chExt cx="457200" cy="381000"/>
            </a:xfrm>
          </p:grpSpPr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>
                <a:off x="5425440" y="38061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5403477" y="37909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57"/>
            <p:cNvGrpSpPr/>
            <p:nvPr/>
          </p:nvGrpSpPr>
          <p:grpSpPr>
            <a:xfrm>
              <a:off x="6683936" y="3505200"/>
              <a:ext cx="457200" cy="381000"/>
              <a:chOff x="6150536" y="3733800"/>
              <a:chExt cx="457200" cy="381000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150536" y="37338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" name="Oval 234"/>
              <p:cNvSpPr>
                <a:spLocks noChangeAspect="1"/>
              </p:cNvSpPr>
              <p:nvPr/>
            </p:nvSpPr>
            <p:spPr>
              <a:xfrm>
                <a:off x="6187440" y="37490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58"/>
            <p:cNvGrpSpPr/>
            <p:nvPr/>
          </p:nvGrpSpPr>
          <p:grpSpPr>
            <a:xfrm>
              <a:off x="7991288" y="3505200"/>
              <a:ext cx="457200" cy="381000"/>
              <a:chOff x="7457888" y="3810000"/>
              <a:chExt cx="457200" cy="381000"/>
            </a:xfrm>
          </p:grpSpPr>
          <p:sp>
            <p:nvSpPr>
              <p:cNvPr id="232" name="TextBox 231"/>
              <p:cNvSpPr txBox="1"/>
              <p:nvPr/>
            </p:nvSpPr>
            <p:spPr>
              <a:xfrm>
                <a:off x="7457888" y="3810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" name="Oval 232"/>
              <p:cNvSpPr>
                <a:spLocks noChangeAspect="1"/>
              </p:cNvSpPr>
              <p:nvPr/>
            </p:nvSpPr>
            <p:spPr>
              <a:xfrm>
                <a:off x="7482840" y="3825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180"/>
            <p:cNvGrpSpPr/>
            <p:nvPr/>
          </p:nvGrpSpPr>
          <p:grpSpPr>
            <a:xfrm>
              <a:off x="5288280" y="3261360"/>
              <a:ext cx="2910840" cy="1402080"/>
              <a:chOff x="4754880" y="3566160"/>
              <a:chExt cx="2910840" cy="1402080"/>
            </a:xfrm>
          </p:grpSpPr>
          <p:cxnSp>
            <p:nvCxnSpPr>
              <p:cNvPr id="228" name="Straight Connector 24"/>
              <p:cNvCxnSpPr>
                <a:stCxn id="245" idx="0"/>
                <a:endCxn id="204" idx="4"/>
              </p:cNvCxnSpPr>
              <p:nvPr/>
            </p:nvCxnSpPr>
            <p:spPr>
              <a:xfrm rot="5400000" flipH="1" flipV="1">
                <a:off x="4251960" y="4069080"/>
                <a:ext cx="10058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43" idx="0"/>
                <a:endCxn id="236" idx="4"/>
              </p:cNvCxnSpPr>
              <p:nvPr/>
            </p:nvCxnSpPr>
            <p:spPr>
              <a:xfrm rot="5400000" flipH="1" flipV="1">
                <a:off x="5219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stCxn id="241" idx="0"/>
                <a:endCxn id="235" idx="4"/>
              </p:cNvCxnSpPr>
              <p:nvPr/>
            </p:nvCxnSpPr>
            <p:spPr>
              <a:xfrm rot="5400000" flipH="1" flipV="1">
                <a:off x="5981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39" idx="0"/>
                <a:endCxn id="233" idx="4"/>
              </p:cNvCxnSpPr>
              <p:nvPr/>
            </p:nvCxnSpPr>
            <p:spPr>
              <a:xfrm rot="5400000" flipH="1" flipV="1">
                <a:off x="72771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78"/>
            <p:cNvGrpSpPr/>
            <p:nvPr/>
          </p:nvGrpSpPr>
          <p:grpSpPr>
            <a:xfrm>
              <a:off x="5417595" y="3078480"/>
              <a:ext cx="2598645" cy="624840"/>
              <a:chOff x="4884195" y="3383280"/>
              <a:chExt cx="2598645" cy="624840"/>
            </a:xfrm>
          </p:grpSpPr>
          <p:cxnSp>
            <p:nvCxnSpPr>
              <p:cNvPr id="225" name="Straight Connector 224"/>
              <p:cNvCxnSpPr>
                <a:stCxn id="204" idx="5"/>
                <a:endCxn id="237" idx="1"/>
              </p:cNvCxnSpPr>
              <p:nvPr/>
            </p:nvCxnSpPr>
            <p:spPr>
              <a:xfrm rot="16200000" flipH="1">
                <a:off x="4905554" y="3491238"/>
                <a:ext cx="476564" cy="51928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4953000" y="3474720"/>
                <a:ext cx="1234440" cy="43891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>
                <a:stCxn id="233" idx="2"/>
                <a:endCxn id="204" idx="6"/>
              </p:cNvCxnSpPr>
              <p:nvPr/>
            </p:nvCxnSpPr>
            <p:spPr>
              <a:xfrm rot="10800000">
                <a:off x="4937760" y="3383280"/>
                <a:ext cx="2545080" cy="62484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8" name="Straight Connector 18"/>
            <p:cNvCxnSpPr>
              <a:stCxn id="236" idx="6"/>
              <a:endCxn id="235" idx="2"/>
            </p:cNvCxnSpPr>
            <p:nvPr/>
          </p:nvCxnSpPr>
          <p:spPr>
            <a:xfrm>
              <a:off x="6324600" y="3703320"/>
              <a:ext cx="39624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Freeform 19"/>
            <p:cNvSpPr/>
            <p:nvPr/>
          </p:nvSpPr>
          <p:spPr>
            <a:xfrm>
              <a:off x="6248400" y="3886200"/>
              <a:ext cx="1845945" cy="228600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0"/>
            <p:cNvSpPr/>
            <p:nvPr/>
          </p:nvSpPr>
          <p:spPr>
            <a:xfrm>
              <a:off x="7086600" y="3810000"/>
              <a:ext cx="990600" cy="174362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76"/>
            <p:cNvGrpSpPr/>
            <p:nvPr/>
          </p:nvGrpSpPr>
          <p:grpSpPr>
            <a:xfrm>
              <a:off x="5334000" y="1524000"/>
              <a:ext cx="1577564" cy="1425164"/>
              <a:chOff x="4800600" y="1828800"/>
              <a:chExt cx="1577564" cy="1425164"/>
            </a:xfrm>
          </p:grpSpPr>
          <p:cxnSp>
            <p:nvCxnSpPr>
              <p:cNvPr id="222" name="Straight Connector 221"/>
              <p:cNvCxnSpPr>
                <a:stCxn id="204" idx="7"/>
              </p:cNvCxnSpPr>
              <p:nvPr/>
            </p:nvCxnSpPr>
            <p:spPr>
              <a:xfrm rot="5400000" flipH="1" flipV="1">
                <a:off x="5310916" y="2240280"/>
                <a:ext cx="586964" cy="144040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16"/>
              <p:cNvCxnSpPr>
                <a:endCxn id="205" idx="3"/>
              </p:cNvCxnSpPr>
              <p:nvPr/>
            </p:nvCxnSpPr>
            <p:spPr>
              <a:xfrm rot="5400000" flipH="1" flipV="1">
                <a:off x="4488180" y="2148616"/>
                <a:ext cx="1364204" cy="7393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17"/>
              <p:cNvCxnSpPr>
                <a:endCxn id="203" idx="1"/>
              </p:cNvCxnSpPr>
              <p:nvPr/>
            </p:nvCxnSpPr>
            <p:spPr>
              <a:xfrm rot="16200000" flipH="1">
                <a:off x="5731764" y="1888236"/>
                <a:ext cx="705836" cy="5869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3" name="Subtitle 2"/>
          <p:cNvSpPr txBox="1">
            <a:spLocks/>
          </p:cNvSpPr>
          <p:nvPr/>
        </p:nvSpPr>
        <p:spPr>
          <a:xfrm>
            <a:off x="4495800" y="12954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Approach: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34000" y="1981200"/>
            <a:ext cx="1295400" cy="32316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croquet shot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Picture 99" descr="image10.bmp"/>
          <p:cNvPicPr>
            <a:picLocks noChangeAspect="1"/>
          </p:cNvPicPr>
          <p:nvPr/>
        </p:nvPicPr>
        <p:blipFill>
          <a:blip r:embed="rId5" cstate="print"/>
          <a:srcRect l="12438"/>
          <a:stretch>
            <a:fillRect/>
          </a:stretch>
        </p:blipFill>
        <p:spPr>
          <a:xfrm>
            <a:off x="4966648" y="4038600"/>
            <a:ext cx="900752" cy="1371600"/>
          </a:xfrm>
          <a:prstGeom prst="rect">
            <a:avLst/>
          </a:prstGeom>
        </p:spPr>
      </p:pic>
      <p:grpSp>
        <p:nvGrpSpPr>
          <p:cNvPr id="16" name="Group 138"/>
          <p:cNvGrpSpPr/>
          <p:nvPr/>
        </p:nvGrpSpPr>
        <p:grpSpPr>
          <a:xfrm>
            <a:off x="4572000" y="4876800"/>
            <a:ext cx="589787" cy="1086565"/>
            <a:chOff x="4207900" y="4296263"/>
            <a:chExt cx="589787" cy="1086565"/>
          </a:xfrm>
        </p:grpSpPr>
        <p:sp>
          <p:nvSpPr>
            <p:cNvPr id="107" name="Rounded Rectangle 106"/>
            <p:cNvSpPr/>
            <p:nvPr/>
          </p:nvSpPr>
          <p:spPr>
            <a:xfrm rot="21096953">
              <a:off x="4207900" y="4296263"/>
              <a:ext cx="205740" cy="246888"/>
            </a:xfrm>
            <a:prstGeom prst="roundRect">
              <a:avLst/>
            </a:prstGeom>
            <a:noFill/>
            <a:ln w="2222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 rot="19236430">
              <a:off x="4386398" y="4358369"/>
              <a:ext cx="321742" cy="411480"/>
            </a:xfrm>
            <a:prstGeom prst="roundRect">
              <a:avLst/>
            </a:prstGeom>
            <a:noFill/>
            <a:ln w="2222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 rot="21298183">
              <a:off x="4238414" y="4450901"/>
              <a:ext cx="137160" cy="274320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 rot="290976">
              <a:off x="4238330" y="4682028"/>
              <a:ext cx="137160" cy="342900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619379" y="4665126"/>
              <a:ext cx="178308" cy="34290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4619379" y="4998780"/>
              <a:ext cx="164592" cy="384048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 rot="20826390">
              <a:off x="4484172" y="4363929"/>
              <a:ext cx="137160" cy="274320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/>
          </p:nvSpPr>
          <p:spPr>
            <a:xfrm rot="4662136">
              <a:off x="4400594" y="4529435"/>
              <a:ext cx="137160" cy="342900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454787" y="4698701"/>
              <a:ext cx="178308" cy="329184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4454787" y="5023211"/>
              <a:ext cx="164592" cy="356616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1" name="Picture 100" descr="image09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4100" y="4038600"/>
            <a:ext cx="1028700" cy="1371600"/>
          </a:xfrm>
          <a:prstGeom prst="rect">
            <a:avLst/>
          </a:prstGeom>
        </p:spPr>
      </p:pic>
      <p:grpSp>
        <p:nvGrpSpPr>
          <p:cNvPr id="17" name="Group 141"/>
          <p:cNvGrpSpPr>
            <a:grpSpLocks noChangeAspect="1"/>
          </p:cNvGrpSpPr>
          <p:nvPr/>
        </p:nvGrpSpPr>
        <p:grpSpPr>
          <a:xfrm>
            <a:off x="6964680" y="4876800"/>
            <a:ext cx="731520" cy="1111419"/>
            <a:chOff x="7564608" y="4294604"/>
            <a:chExt cx="795528" cy="1208668"/>
          </a:xfrm>
        </p:grpSpPr>
        <p:sp>
          <p:nvSpPr>
            <p:cNvPr id="128" name="Rounded Rectangle 127"/>
            <p:cNvSpPr/>
            <p:nvPr/>
          </p:nvSpPr>
          <p:spPr>
            <a:xfrm rot="4538760">
              <a:off x="8140680" y="4280888"/>
              <a:ext cx="205740" cy="233172"/>
            </a:xfrm>
            <a:prstGeom prst="roundRect">
              <a:avLst/>
            </a:prstGeom>
            <a:noFill/>
            <a:ln w="2222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 rot="3518307">
              <a:off x="7790816" y="4317848"/>
              <a:ext cx="301752" cy="466344"/>
            </a:xfrm>
            <a:prstGeom prst="roundRect">
              <a:avLst/>
            </a:prstGeom>
            <a:noFill/>
            <a:ln w="2222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 rot="1565005">
              <a:off x="7907508" y="4420620"/>
              <a:ext cx="137160" cy="274320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 rot="20365900">
              <a:off x="7902689" y="4649795"/>
              <a:ext cx="137160" cy="315468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 rot="20340745">
              <a:off x="7820010" y="4737477"/>
              <a:ext cx="178308" cy="34290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 rot="21152408">
              <a:off x="7893792" y="5050728"/>
              <a:ext cx="164592" cy="384048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 rot="204171">
              <a:off x="7621961" y="4680312"/>
              <a:ext cx="192024" cy="356616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 rot="1090080">
              <a:off x="7564608" y="5036928"/>
              <a:ext cx="164592" cy="466344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ounded Rectangle 135"/>
            <p:cNvSpPr/>
            <p:nvPr/>
          </p:nvSpPr>
          <p:spPr>
            <a:xfrm rot="18591997">
              <a:off x="7989804" y="4573505"/>
              <a:ext cx="123444" cy="274320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 descr="p-image0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2286000"/>
            <a:ext cx="993115" cy="1371600"/>
          </a:xfrm>
          <a:prstGeom prst="rect">
            <a:avLst/>
          </a:prstGeom>
        </p:spPr>
      </p:pic>
      <p:grpSp>
        <p:nvGrpSpPr>
          <p:cNvPr id="18" name="Group 126"/>
          <p:cNvGrpSpPr>
            <a:grpSpLocks noChangeAspect="1"/>
          </p:cNvGrpSpPr>
          <p:nvPr/>
        </p:nvGrpSpPr>
        <p:grpSpPr>
          <a:xfrm>
            <a:off x="6477000" y="2133600"/>
            <a:ext cx="469633" cy="1188720"/>
            <a:chOff x="6928306" y="2209800"/>
            <a:chExt cx="438324" cy="1109472"/>
          </a:xfrm>
        </p:grpSpPr>
        <p:sp>
          <p:nvSpPr>
            <p:cNvPr id="140" name="Rounded Rectangle 139"/>
            <p:cNvSpPr/>
            <p:nvPr/>
          </p:nvSpPr>
          <p:spPr>
            <a:xfrm>
              <a:off x="7046590" y="2209800"/>
              <a:ext cx="173736" cy="201168"/>
            </a:xfrm>
            <a:prstGeom prst="roundRect">
              <a:avLst/>
            </a:prstGeom>
            <a:noFill/>
            <a:ln w="2222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ounded Rectangle 18"/>
            <p:cNvSpPr/>
            <p:nvPr/>
          </p:nvSpPr>
          <p:spPr>
            <a:xfrm>
              <a:off x="7006624" y="2362200"/>
              <a:ext cx="268566" cy="382773"/>
            </a:xfrm>
            <a:prstGeom prst="roundRect">
              <a:avLst/>
            </a:prstGeom>
            <a:noFill/>
            <a:ln w="2222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ounded Rectangle 142"/>
            <p:cNvSpPr/>
            <p:nvPr/>
          </p:nvSpPr>
          <p:spPr>
            <a:xfrm rot="709519">
              <a:off x="7172722" y="2640783"/>
              <a:ext cx="91440" cy="274320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ounded Rectangle 143"/>
            <p:cNvSpPr/>
            <p:nvPr/>
          </p:nvSpPr>
          <p:spPr>
            <a:xfrm rot="21417997">
              <a:off x="6928306" y="2404855"/>
              <a:ext cx="95471" cy="246888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6991726" y="2734056"/>
              <a:ext cx="137160" cy="27432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ounded Rectangle 147"/>
            <p:cNvSpPr/>
            <p:nvPr/>
          </p:nvSpPr>
          <p:spPr>
            <a:xfrm rot="21336357">
              <a:off x="7010014" y="2999232"/>
              <a:ext cx="128016" cy="32004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ounded Rectangle 150"/>
            <p:cNvSpPr/>
            <p:nvPr/>
          </p:nvSpPr>
          <p:spPr>
            <a:xfrm rot="230014">
              <a:off x="7211182" y="2395728"/>
              <a:ext cx="95471" cy="246888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ounded Rectangle 151"/>
            <p:cNvSpPr/>
            <p:nvPr/>
          </p:nvSpPr>
          <p:spPr>
            <a:xfrm rot="19678954">
              <a:off x="7027438" y="2633472"/>
              <a:ext cx="91440" cy="274320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ounded Rectangle 153"/>
            <p:cNvSpPr/>
            <p:nvPr/>
          </p:nvSpPr>
          <p:spPr>
            <a:xfrm rot="21133971">
              <a:off x="7183750" y="2724912"/>
              <a:ext cx="137160" cy="27432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ounded Rectangle 154"/>
            <p:cNvSpPr/>
            <p:nvPr/>
          </p:nvSpPr>
          <p:spPr>
            <a:xfrm rot="21047803">
              <a:off x="7238614" y="2990088"/>
              <a:ext cx="128016" cy="32004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44"/>
          <p:cNvGrpSpPr>
            <a:grpSpLocks noChangeAspect="1"/>
          </p:cNvGrpSpPr>
          <p:nvPr/>
        </p:nvGrpSpPr>
        <p:grpSpPr>
          <a:xfrm>
            <a:off x="4648200" y="4800600"/>
            <a:ext cx="469633" cy="1188720"/>
            <a:chOff x="6928306" y="2209800"/>
            <a:chExt cx="438324" cy="1109472"/>
          </a:xfrm>
        </p:grpSpPr>
        <p:sp>
          <p:nvSpPr>
            <p:cNvPr id="146" name="Rounded Rectangle 145"/>
            <p:cNvSpPr/>
            <p:nvPr/>
          </p:nvSpPr>
          <p:spPr>
            <a:xfrm>
              <a:off x="7046590" y="2209800"/>
              <a:ext cx="173736" cy="201168"/>
            </a:xfrm>
            <a:prstGeom prst="roundRect">
              <a:avLst/>
            </a:prstGeom>
            <a:noFill/>
            <a:ln w="2222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ounded Rectangle 18"/>
            <p:cNvSpPr/>
            <p:nvPr/>
          </p:nvSpPr>
          <p:spPr>
            <a:xfrm>
              <a:off x="7006624" y="2362200"/>
              <a:ext cx="268566" cy="382773"/>
            </a:xfrm>
            <a:prstGeom prst="roundRect">
              <a:avLst/>
            </a:prstGeom>
            <a:noFill/>
            <a:ln w="2222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ounded Rectangle 152"/>
            <p:cNvSpPr/>
            <p:nvPr/>
          </p:nvSpPr>
          <p:spPr>
            <a:xfrm rot="709519">
              <a:off x="7172722" y="2640783"/>
              <a:ext cx="91440" cy="274320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ounded Rectangle 160"/>
            <p:cNvSpPr/>
            <p:nvPr/>
          </p:nvSpPr>
          <p:spPr>
            <a:xfrm rot="21417997">
              <a:off x="6928306" y="2404855"/>
              <a:ext cx="95471" cy="246888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6991726" y="2734056"/>
              <a:ext cx="137160" cy="27432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ounded Rectangle 162"/>
            <p:cNvSpPr/>
            <p:nvPr/>
          </p:nvSpPr>
          <p:spPr>
            <a:xfrm rot="21336357">
              <a:off x="7010014" y="2999232"/>
              <a:ext cx="128016" cy="32004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ounded Rectangle 163"/>
            <p:cNvSpPr/>
            <p:nvPr/>
          </p:nvSpPr>
          <p:spPr>
            <a:xfrm rot="230014">
              <a:off x="7211182" y="2395728"/>
              <a:ext cx="95471" cy="246888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ounded Rectangle 164"/>
            <p:cNvSpPr/>
            <p:nvPr/>
          </p:nvSpPr>
          <p:spPr>
            <a:xfrm rot="19678954">
              <a:off x="7027438" y="2633472"/>
              <a:ext cx="91440" cy="274320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ounded Rectangle 165"/>
            <p:cNvSpPr/>
            <p:nvPr/>
          </p:nvSpPr>
          <p:spPr>
            <a:xfrm rot="21133971">
              <a:off x="7183750" y="2724912"/>
              <a:ext cx="137160" cy="27432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ounded Rectangle 166"/>
            <p:cNvSpPr/>
            <p:nvPr/>
          </p:nvSpPr>
          <p:spPr>
            <a:xfrm rot="21047803">
              <a:off x="7238614" y="2990088"/>
              <a:ext cx="128016" cy="32004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67"/>
          <p:cNvGrpSpPr>
            <a:grpSpLocks noChangeAspect="1"/>
          </p:cNvGrpSpPr>
          <p:nvPr/>
        </p:nvGrpSpPr>
        <p:grpSpPr>
          <a:xfrm>
            <a:off x="7029276" y="4800600"/>
            <a:ext cx="469633" cy="1188720"/>
            <a:chOff x="6928306" y="2209800"/>
            <a:chExt cx="438324" cy="1109472"/>
          </a:xfrm>
        </p:grpSpPr>
        <p:sp>
          <p:nvSpPr>
            <p:cNvPr id="169" name="Rounded Rectangle 168"/>
            <p:cNvSpPr/>
            <p:nvPr/>
          </p:nvSpPr>
          <p:spPr>
            <a:xfrm>
              <a:off x="7046590" y="2209800"/>
              <a:ext cx="173736" cy="201168"/>
            </a:xfrm>
            <a:prstGeom prst="roundRect">
              <a:avLst/>
            </a:prstGeom>
            <a:noFill/>
            <a:ln w="2222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ounded Rectangle 18"/>
            <p:cNvSpPr/>
            <p:nvPr/>
          </p:nvSpPr>
          <p:spPr>
            <a:xfrm>
              <a:off x="7006624" y="2362200"/>
              <a:ext cx="268566" cy="382773"/>
            </a:xfrm>
            <a:prstGeom prst="roundRect">
              <a:avLst/>
            </a:prstGeom>
            <a:noFill/>
            <a:ln w="2222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ounded Rectangle 170"/>
            <p:cNvSpPr/>
            <p:nvPr/>
          </p:nvSpPr>
          <p:spPr>
            <a:xfrm rot="709519">
              <a:off x="7172722" y="2640783"/>
              <a:ext cx="91440" cy="274320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ounded Rectangle 171"/>
            <p:cNvSpPr/>
            <p:nvPr/>
          </p:nvSpPr>
          <p:spPr>
            <a:xfrm rot="21417997">
              <a:off x="6928306" y="2404855"/>
              <a:ext cx="95471" cy="246888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6991726" y="2734056"/>
              <a:ext cx="137160" cy="27432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ounded Rectangle 173"/>
            <p:cNvSpPr/>
            <p:nvPr/>
          </p:nvSpPr>
          <p:spPr>
            <a:xfrm rot="21336357">
              <a:off x="7010014" y="2999232"/>
              <a:ext cx="128016" cy="32004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ounded Rectangle 174"/>
            <p:cNvSpPr/>
            <p:nvPr/>
          </p:nvSpPr>
          <p:spPr>
            <a:xfrm rot="230014">
              <a:off x="7211182" y="2395728"/>
              <a:ext cx="95471" cy="246888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ounded Rectangle 175"/>
            <p:cNvSpPr/>
            <p:nvPr/>
          </p:nvSpPr>
          <p:spPr>
            <a:xfrm rot="19678954">
              <a:off x="7027438" y="2633472"/>
              <a:ext cx="91440" cy="274320"/>
            </a:xfrm>
            <a:prstGeom prst="roundRect">
              <a:avLst/>
            </a:prstGeom>
            <a:noFill/>
            <a:ln w="222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ounded Rectangle 176"/>
            <p:cNvSpPr/>
            <p:nvPr/>
          </p:nvSpPr>
          <p:spPr>
            <a:xfrm rot="21133971">
              <a:off x="7183750" y="2724912"/>
              <a:ext cx="137160" cy="27432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ounded Rectangle 177"/>
            <p:cNvSpPr/>
            <p:nvPr/>
          </p:nvSpPr>
          <p:spPr>
            <a:xfrm rot="21047803">
              <a:off x="7238614" y="2990088"/>
              <a:ext cx="128016" cy="320040"/>
            </a:xfrm>
            <a:prstGeom prst="roundRect">
              <a:avLst/>
            </a:prstGeom>
            <a:noFill/>
            <a:ln w="222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183"/>
          <p:cNvGrpSpPr/>
          <p:nvPr/>
        </p:nvGrpSpPr>
        <p:grpSpPr>
          <a:xfrm>
            <a:off x="7010400" y="4953000"/>
            <a:ext cx="457200" cy="762000"/>
            <a:chOff x="7924800" y="3429000"/>
            <a:chExt cx="457200" cy="762000"/>
          </a:xfrm>
        </p:grpSpPr>
        <p:cxnSp>
          <p:nvCxnSpPr>
            <p:cNvPr id="180" name="Straight Connector 179"/>
            <p:cNvCxnSpPr/>
            <p:nvPr/>
          </p:nvCxnSpPr>
          <p:spPr>
            <a:xfrm rot="5400000">
              <a:off x="7772400" y="3581400"/>
              <a:ext cx="762000" cy="4572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7772400" y="3581400"/>
              <a:ext cx="762000" cy="4572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84"/>
          <p:cNvGrpSpPr/>
          <p:nvPr/>
        </p:nvGrpSpPr>
        <p:grpSpPr>
          <a:xfrm>
            <a:off x="4648200" y="4953000"/>
            <a:ext cx="457200" cy="762000"/>
            <a:chOff x="7924800" y="3429000"/>
            <a:chExt cx="457200" cy="762000"/>
          </a:xfrm>
        </p:grpSpPr>
        <p:cxnSp>
          <p:nvCxnSpPr>
            <p:cNvPr id="186" name="Straight Connector 185"/>
            <p:cNvCxnSpPr/>
            <p:nvPr/>
          </p:nvCxnSpPr>
          <p:spPr>
            <a:xfrm rot="5400000">
              <a:off x="7772400" y="3581400"/>
              <a:ext cx="762000" cy="4572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7772400" y="3581400"/>
              <a:ext cx="762000" cy="4572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8" name="Object 10"/>
          <p:cNvGraphicFramePr>
            <a:graphicFrameLocks noChangeAspect="1"/>
          </p:cNvGraphicFramePr>
          <p:nvPr/>
        </p:nvGraphicFramePr>
        <p:xfrm>
          <a:off x="508000" y="1262063"/>
          <a:ext cx="1371600" cy="558800"/>
        </p:xfrm>
        <a:graphic>
          <a:graphicData uri="http://schemas.openxmlformats.org/presentationml/2006/ole">
            <p:oleObj spid="_x0000_s281604" name="Equation" r:id="rId8" imgW="1371600" imgH="558720" progId="Equation.DSMT4">
              <p:embed/>
            </p:oleObj>
          </a:graphicData>
        </a:graphic>
      </p:graphicFrame>
      <p:sp>
        <p:nvSpPr>
          <p:cNvPr id="182" name="TextBox 181"/>
          <p:cNvSpPr txBox="1"/>
          <p:nvPr/>
        </p:nvSpPr>
        <p:spPr>
          <a:xfrm>
            <a:off x="609600" y="4663440"/>
            <a:ext cx="26670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Hidden human poses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09600" y="5029200"/>
            <a:ext cx="2590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Structural connectivity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09600" y="5394960"/>
            <a:ext cx="2590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Potential parameters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09600" y="5760720"/>
            <a:ext cx="2209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Potential weights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" name="Group 28"/>
          <p:cNvGrpSpPr>
            <a:grpSpLocks noChangeAspect="1"/>
          </p:cNvGrpSpPr>
          <p:nvPr/>
        </p:nvGrpSpPr>
        <p:grpSpPr>
          <a:xfrm>
            <a:off x="1005840" y="1447800"/>
            <a:ext cx="1554480" cy="1554480"/>
            <a:chOff x="838200" y="1722120"/>
            <a:chExt cx="1554480" cy="1554480"/>
          </a:xfrm>
        </p:grpSpPr>
        <p:pic>
          <p:nvPicPr>
            <p:cNvPr id="6" name="Picture 5" descr="Norm_Play_Saxophone_062_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722120"/>
              <a:ext cx="1554480" cy="15544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529080" y="2089150"/>
              <a:ext cx="161925" cy="161925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475278" y="2812152"/>
              <a:ext cx="222629" cy="303521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Norm_Play_Saxophone_062_0 - Copy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800" y="2556933"/>
              <a:ext cx="143933" cy="143933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622271" y="2537743"/>
              <a:ext cx="319417" cy="143933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 flipH="1">
              <a:off x="1485900" y="2326640"/>
              <a:ext cx="431800" cy="17272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oval" w="sm" len="sm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Norm_Play_Saxophone_062_0 - Copy (3).jp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1509889" y="2873587"/>
              <a:ext cx="143933" cy="143933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rot="5400000">
              <a:off x="1205230" y="2564130"/>
              <a:ext cx="777240" cy="4318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oval" w="sm" len="sm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9"/>
          <p:cNvGrpSpPr>
            <a:grpSpLocks noChangeAspect="1"/>
          </p:cNvGrpSpPr>
          <p:nvPr/>
        </p:nvGrpSpPr>
        <p:grpSpPr>
          <a:xfrm>
            <a:off x="3093720" y="1447800"/>
            <a:ext cx="1554480" cy="1554480"/>
            <a:chOff x="2849880" y="1722120"/>
            <a:chExt cx="1554480" cy="1554480"/>
          </a:xfrm>
        </p:grpSpPr>
        <p:pic>
          <p:nvPicPr>
            <p:cNvPr id="16" name="Picture 15" descr="Norm_With_Saxophone_089_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9880" y="1722120"/>
              <a:ext cx="1554480" cy="155448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538361" y="2120538"/>
              <a:ext cx="161925" cy="161925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469261" y="2758440"/>
              <a:ext cx="222629" cy="303521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631553" y="2569131"/>
              <a:ext cx="319417" cy="143933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H="1">
              <a:off x="3495181" y="2358028"/>
              <a:ext cx="431800" cy="17272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ash"/>
              <a:headEnd type="oval" w="sm" len="sm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3263790" y="2527048"/>
              <a:ext cx="659492" cy="62371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oval" w="sm" len="sm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>
            <a:off x="2590800" y="1905000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Arial" pitchFamily="34" charset="0"/>
                <a:ea typeface="+mj-ea"/>
                <a:cs typeface="Arial" pitchFamily="34" charset="0"/>
              </a:rPr>
              <a:t>Vs.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981200" y="3048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Human-Object Interaction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 descr="comput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4309110"/>
            <a:ext cx="1524000" cy="1405890"/>
          </a:xfrm>
          <a:prstGeom prst="rect">
            <a:avLst/>
          </a:prstGeom>
        </p:spPr>
      </p:pic>
      <p:pic>
        <p:nvPicPr>
          <p:cNvPr id="28" name="Picture 27" descr="desk_and_chai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1800" y="4232910"/>
            <a:ext cx="1466850" cy="1408176"/>
          </a:xfrm>
          <a:prstGeom prst="rect">
            <a:avLst/>
          </a:prstGeom>
        </p:spPr>
      </p:pic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5181600" y="1447800"/>
            <a:ext cx="2627300" cy="1920240"/>
            <a:chOff x="5181600" y="1752600"/>
            <a:chExt cx="3127740" cy="2286000"/>
          </a:xfrm>
        </p:grpSpPr>
        <p:pic>
          <p:nvPicPr>
            <p:cNvPr id="29" name="Picture 28" descr="0001315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1600" y="1752600"/>
              <a:ext cx="3127740" cy="22860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6578601" y="2239335"/>
              <a:ext cx="825501" cy="1291265"/>
            </a:xfrm>
            <a:prstGeom prst="rect">
              <a:avLst/>
            </a:prstGeom>
            <a:noFill/>
            <a:ln w="28575">
              <a:solidFill>
                <a:srgbClr val="00DF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93296" y="2197100"/>
              <a:ext cx="775804" cy="1191063"/>
            </a:xfrm>
            <a:prstGeom prst="rect">
              <a:avLst/>
            </a:prstGeom>
            <a:noFill/>
            <a:ln w="25400">
              <a:solidFill>
                <a:srgbClr val="00DF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53100" y="2514600"/>
              <a:ext cx="444500" cy="762000"/>
            </a:xfrm>
            <a:prstGeom prst="rect">
              <a:avLst/>
            </a:prstGeom>
            <a:noFill/>
            <a:ln w="25400">
              <a:solidFill>
                <a:srgbClr val="00DF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10351" y="1943101"/>
              <a:ext cx="839108" cy="403040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Playing saxophone</a:t>
              </a:r>
              <a:endParaRPr lang="en-US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07315" y="1871246"/>
              <a:ext cx="722086" cy="403040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Playing bassoon</a:t>
              </a:r>
              <a:endParaRPr lang="en-US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53743" y="2176045"/>
              <a:ext cx="870859" cy="403040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Playing saxophone</a:t>
              </a:r>
              <a:endParaRPr lang="en-US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609600" y="3429000"/>
            <a:ext cx="701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Grouplet is a generic feature for structured objects, or interactions of groups of objects.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 rot="20203201">
            <a:off x="1464315" y="5220529"/>
            <a:ext cx="626394" cy="212606"/>
          </a:xfrm>
          <a:prstGeom prst="ellipse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447800" y="4495800"/>
            <a:ext cx="364485" cy="288806"/>
          </a:xfrm>
          <a:prstGeom prst="ellipse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 rot="21105657">
            <a:off x="3328364" y="4321260"/>
            <a:ext cx="319967" cy="152400"/>
          </a:xfrm>
          <a:prstGeom prst="ellipse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 rot="5106051">
            <a:off x="3188351" y="4878125"/>
            <a:ext cx="473426" cy="132463"/>
          </a:xfrm>
          <a:prstGeom prst="ellipse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 rot="21105657">
            <a:off x="3743069" y="4778460"/>
            <a:ext cx="319967" cy="152400"/>
          </a:xfrm>
          <a:prstGeom prst="ellipse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 descr="Terracotta Army - Cop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4038600"/>
            <a:ext cx="3886200" cy="1499071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>
            <a:off x="1109980" y="4267200"/>
            <a:ext cx="566420" cy="381000"/>
          </a:xfrm>
          <a:prstGeom prst="straightConnector1">
            <a:avLst/>
          </a:prstGeom>
          <a:ln w="19050">
            <a:solidFill>
              <a:srgbClr val="FF00FF"/>
            </a:solidFill>
            <a:prstDash val="solid"/>
            <a:headEnd type="oval" w="sm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914400" y="4457700"/>
            <a:ext cx="1066800" cy="685800"/>
          </a:xfrm>
          <a:prstGeom prst="straightConnector1">
            <a:avLst/>
          </a:prstGeom>
          <a:ln w="19050">
            <a:solidFill>
              <a:srgbClr val="FF00FF"/>
            </a:solidFill>
            <a:prstDash val="solid"/>
            <a:headEnd type="oval" w="sm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048000" y="4267201"/>
            <a:ext cx="457200" cy="152399"/>
          </a:xfrm>
          <a:prstGeom prst="straightConnector1">
            <a:avLst/>
          </a:prstGeom>
          <a:ln w="19050">
            <a:solidFill>
              <a:srgbClr val="FF00FF"/>
            </a:solidFill>
            <a:prstDash val="solid"/>
            <a:headEnd type="oval" w="sm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 flipH="1">
            <a:off x="2895600" y="4419600"/>
            <a:ext cx="685800" cy="381000"/>
          </a:xfrm>
          <a:prstGeom prst="straightConnector1">
            <a:avLst/>
          </a:prstGeom>
          <a:ln w="19050">
            <a:solidFill>
              <a:srgbClr val="FF00FF"/>
            </a:solidFill>
            <a:prstDash val="solid"/>
            <a:headEnd type="oval" w="sm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048000" y="4267200"/>
            <a:ext cx="838200" cy="609600"/>
          </a:xfrm>
          <a:prstGeom prst="straightConnector1">
            <a:avLst/>
          </a:prstGeom>
          <a:ln w="19050">
            <a:solidFill>
              <a:srgbClr val="FF00FF"/>
            </a:solidFill>
            <a:prstDash val="solid"/>
            <a:headEnd type="oval" w="sm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 rot="21105657">
            <a:off x="5460047" y="4957683"/>
            <a:ext cx="319967" cy="377067"/>
          </a:xfrm>
          <a:prstGeom prst="ellipse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 rot="19022902">
            <a:off x="6877923" y="4943143"/>
            <a:ext cx="424541" cy="323083"/>
          </a:xfrm>
          <a:prstGeom prst="ellipse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 rot="2052354">
            <a:off x="7723167" y="4398096"/>
            <a:ext cx="424541" cy="226567"/>
          </a:xfrm>
          <a:prstGeom prst="ellipse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 rot="16200000" flipH="1">
            <a:off x="4876800" y="4419600"/>
            <a:ext cx="838200" cy="685800"/>
          </a:xfrm>
          <a:prstGeom prst="straightConnector1">
            <a:avLst/>
          </a:prstGeom>
          <a:ln w="19050">
            <a:solidFill>
              <a:srgbClr val="FF00FF"/>
            </a:solidFill>
            <a:prstDash val="solid"/>
            <a:headEnd type="oval" w="sm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953000" y="4343401"/>
            <a:ext cx="2133600" cy="761999"/>
          </a:xfrm>
          <a:prstGeom prst="straightConnector1">
            <a:avLst/>
          </a:prstGeom>
          <a:ln w="19050">
            <a:solidFill>
              <a:srgbClr val="FF00FF"/>
            </a:solidFill>
            <a:prstDash val="solid"/>
            <a:headEnd type="oval" w="sm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953000" y="4343401"/>
            <a:ext cx="2971800" cy="152399"/>
          </a:xfrm>
          <a:prstGeom prst="straightConnector1">
            <a:avLst/>
          </a:prstGeom>
          <a:ln w="19050">
            <a:solidFill>
              <a:srgbClr val="FF00FF"/>
            </a:solidFill>
            <a:prstDash val="solid"/>
            <a:headEnd type="oval" w="sm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itle 1"/>
          <p:cNvSpPr txBox="1">
            <a:spLocks/>
          </p:cNvSpPr>
          <p:nvPr/>
        </p:nvSpPr>
        <p:spPr>
          <a:xfrm>
            <a:off x="5029200" y="990600"/>
            <a:ext cx="2971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Arial" pitchFamily="34" charset="0"/>
                <a:ea typeface="+mj-ea"/>
                <a:cs typeface="Arial" pitchFamily="34" charset="0"/>
              </a:rPr>
              <a:t>(Previous talk: Grouplet)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5" name="Picture 54" descr="tennis_player_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9400" y="3286125"/>
            <a:ext cx="3524250" cy="220027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0" y="6031468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Caltech101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67000" y="5486400"/>
            <a:ext cx="382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HOI activity: Tennis Forehand</a:t>
            </a:r>
            <a:endParaRPr lang="en-US" sz="2400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609600" y="990600"/>
            <a:ext cx="4495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Holistic image based classification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609600" y="1752600"/>
            <a:ext cx="5029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Detailed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understanding </a:t>
            </a: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and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reasoning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0" name="Down Arrow 69"/>
          <p:cNvSpPr/>
          <p:nvPr/>
        </p:nvSpPr>
        <p:spPr>
          <a:xfrm rot="2479865">
            <a:off x="2948407" y="1350912"/>
            <a:ext cx="228600" cy="372610"/>
          </a:xfrm>
          <a:prstGeom prst="downArrow">
            <a:avLst/>
          </a:prstGeom>
          <a:solidFill>
            <a:srgbClr val="8FFF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1371600" y="5943600"/>
          <a:ext cx="73152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286000"/>
                <a:gridCol w="2286000"/>
                <a:gridCol w="914400"/>
              </a:tblGrid>
              <a:tr h="3021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Berg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Malik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, 2005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Grauman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&amp; Darrell, 2005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Gehler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Nowozin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, 2009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OURS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4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48%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59%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77%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62%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39" grpId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5" grpId="0"/>
      <p:bldP spid="62" grpId="0"/>
      <p:bldP spid="62" grpId="1"/>
      <p:bldP spid="67" grpId="0"/>
      <p:bldP spid="69" grpId="0"/>
      <p:bldP spid="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4600" y="3810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Learning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533400" y="4191000"/>
            <a:ext cx="1066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1371600" y="1097280"/>
            <a:ext cx="2668273" cy="3017520"/>
            <a:chOff x="5089169" y="1219200"/>
            <a:chExt cx="3369031" cy="3810000"/>
          </a:xfrm>
        </p:grpSpPr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6858000" y="2176272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5105400" y="28956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6019800" y="12192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77"/>
            <p:cNvGrpSpPr/>
            <p:nvPr/>
          </p:nvGrpSpPr>
          <p:grpSpPr>
            <a:xfrm>
              <a:off x="6165477" y="2488468"/>
              <a:ext cx="1904327" cy="1085536"/>
              <a:chOff x="5632077" y="2793268"/>
              <a:chExt cx="1904327" cy="1085536"/>
            </a:xfrm>
          </p:grpSpPr>
          <p:cxnSp>
            <p:nvCxnSpPr>
              <p:cNvPr id="246" name="Straight Connector 245"/>
              <p:cNvCxnSpPr>
                <a:stCxn id="237" idx="0"/>
                <a:endCxn id="203" idx="3"/>
              </p:cNvCxnSpPr>
              <p:nvPr/>
            </p:nvCxnSpPr>
            <p:spPr>
              <a:xfrm rot="5400000" flipH="1" flipV="1">
                <a:off x="5496754" y="2928592"/>
                <a:ext cx="1016732" cy="746086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stCxn id="234" idx="0"/>
                <a:endCxn id="203" idx="4"/>
              </p:cNvCxnSpPr>
              <p:nvPr/>
            </p:nvCxnSpPr>
            <p:spPr>
              <a:xfrm rot="5400000" flipH="1" flipV="1">
                <a:off x="5961724" y="3264245"/>
                <a:ext cx="963168" cy="128343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33" idx="1"/>
                <a:endCxn id="203" idx="5"/>
              </p:cNvCxnSpPr>
              <p:nvPr/>
            </p:nvCxnSpPr>
            <p:spPr>
              <a:xfrm rot="16200000" flipV="1">
                <a:off x="6543832" y="2886232"/>
                <a:ext cx="1085536" cy="899608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07" name="Object 4"/>
            <p:cNvGraphicFramePr>
              <a:graphicFrameLocks noChangeAspect="1"/>
            </p:cNvGraphicFramePr>
            <p:nvPr/>
          </p:nvGraphicFramePr>
          <p:xfrm>
            <a:off x="7391400" y="4781550"/>
            <a:ext cx="381000" cy="171450"/>
          </p:xfrm>
          <a:graphic>
            <a:graphicData uri="http://schemas.openxmlformats.org/presentationml/2006/ole">
              <p:oleObj spid="_x0000_s282626" name="Equation" r:id="rId3" imgW="330120" imgH="164880" progId="Equation.DSMT4">
                <p:embed/>
              </p:oleObj>
            </a:graphicData>
          </a:graphic>
        </p:graphicFrame>
        <p:grpSp>
          <p:nvGrpSpPr>
            <p:cNvPr id="6" name="Group 182"/>
            <p:cNvGrpSpPr/>
            <p:nvPr/>
          </p:nvGrpSpPr>
          <p:grpSpPr>
            <a:xfrm>
              <a:off x="5089169" y="4233881"/>
              <a:ext cx="457200" cy="399079"/>
              <a:chOff x="4555769" y="4538681"/>
              <a:chExt cx="457200" cy="399079"/>
            </a:xfrm>
          </p:grpSpPr>
          <p:sp>
            <p:nvSpPr>
              <p:cNvPr id="244" name="TextBox 243"/>
              <p:cNvSpPr txBox="1"/>
              <p:nvPr/>
            </p:nvSpPr>
            <p:spPr>
              <a:xfrm>
                <a:off x="4555769" y="4538681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Oval 244"/>
              <p:cNvSpPr>
                <a:spLocks noChangeAspect="1"/>
              </p:cNvSpPr>
              <p:nvPr/>
            </p:nvSpPr>
            <p:spPr>
              <a:xfrm>
                <a:off x="4572000" y="457200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83"/>
            <p:cNvGrpSpPr/>
            <p:nvPr/>
          </p:nvGrpSpPr>
          <p:grpSpPr>
            <a:xfrm>
              <a:off x="5943600" y="4648200"/>
              <a:ext cx="457200" cy="381000"/>
              <a:chOff x="5410200" y="5010150"/>
              <a:chExt cx="457200" cy="381000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5410200" y="50101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5425440" y="50253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184"/>
            <p:cNvGrpSpPr/>
            <p:nvPr/>
          </p:nvGrpSpPr>
          <p:grpSpPr>
            <a:xfrm>
              <a:off x="6705600" y="4648200"/>
              <a:ext cx="457200" cy="381000"/>
              <a:chOff x="6172200" y="4953000"/>
              <a:chExt cx="457200" cy="381000"/>
            </a:xfrm>
          </p:grpSpPr>
          <p:sp>
            <p:nvSpPr>
              <p:cNvPr id="240" name="TextBox 239"/>
              <p:cNvSpPr txBox="1"/>
              <p:nvPr/>
            </p:nvSpPr>
            <p:spPr>
              <a:xfrm>
                <a:off x="6172200" y="4953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6187440" y="4968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85"/>
            <p:cNvGrpSpPr/>
            <p:nvPr/>
          </p:nvGrpSpPr>
          <p:grpSpPr>
            <a:xfrm>
              <a:off x="8001000" y="4648200"/>
              <a:ext cx="457200" cy="381000"/>
              <a:chOff x="7467600" y="5029200"/>
              <a:chExt cx="457200" cy="381000"/>
            </a:xfrm>
          </p:grpSpPr>
          <p:sp>
            <p:nvSpPr>
              <p:cNvPr id="238" name="TextBox 237"/>
              <p:cNvSpPr txBox="1"/>
              <p:nvPr/>
            </p:nvSpPr>
            <p:spPr>
              <a:xfrm>
                <a:off x="7467600" y="50292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" name="Oval 238"/>
              <p:cNvSpPr>
                <a:spLocks noChangeAspect="1"/>
              </p:cNvSpPr>
              <p:nvPr/>
            </p:nvSpPr>
            <p:spPr>
              <a:xfrm>
                <a:off x="7482840" y="50444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212" name="Object 4"/>
            <p:cNvGraphicFramePr>
              <a:graphicFrameLocks noChangeAspect="1"/>
            </p:cNvGraphicFramePr>
            <p:nvPr/>
          </p:nvGraphicFramePr>
          <p:xfrm>
            <a:off x="7315200" y="3657600"/>
            <a:ext cx="381000" cy="171450"/>
          </p:xfrm>
          <a:graphic>
            <a:graphicData uri="http://schemas.openxmlformats.org/presentationml/2006/ole">
              <p:oleObj spid="_x0000_s282627" name="Equation" r:id="rId4" imgW="330120" imgH="164880" progId="Equation.DSMT4">
                <p:embed/>
              </p:oleObj>
            </a:graphicData>
          </a:graphic>
        </p:graphicFrame>
        <p:grpSp>
          <p:nvGrpSpPr>
            <p:cNvPr id="10" name="Group 156"/>
            <p:cNvGrpSpPr/>
            <p:nvPr/>
          </p:nvGrpSpPr>
          <p:grpSpPr>
            <a:xfrm>
              <a:off x="5936877" y="3505200"/>
              <a:ext cx="457200" cy="381000"/>
              <a:chOff x="5403477" y="3790950"/>
              <a:chExt cx="457200" cy="381000"/>
            </a:xfrm>
          </p:grpSpPr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>
                <a:off x="5425440" y="38061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5403477" y="37909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57"/>
            <p:cNvGrpSpPr/>
            <p:nvPr/>
          </p:nvGrpSpPr>
          <p:grpSpPr>
            <a:xfrm>
              <a:off x="6683936" y="3505200"/>
              <a:ext cx="457200" cy="381000"/>
              <a:chOff x="6150536" y="3733800"/>
              <a:chExt cx="457200" cy="381000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150536" y="37338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" name="Oval 234"/>
              <p:cNvSpPr>
                <a:spLocks noChangeAspect="1"/>
              </p:cNvSpPr>
              <p:nvPr/>
            </p:nvSpPr>
            <p:spPr>
              <a:xfrm>
                <a:off x="6187440" y="37490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58"/>
            <p:cNvGrpSpPr/>
            <p:nvPr/>
          </p:nvGrpSpPr>
          <p:grpSpPr>
            <a:xfrm>
              <a:off x="7991288" y="3505200"/>
              <a:ext cx="457200" cy="381000"/>
              <a:chOff x="7457888" y="3810000"/>
              <a:chExt cx="457200" cy="381000"/>
            </a:xfrm>
          </p:grpSpPr>
          <p:sp>
            <p:nvSpPr>
              <p:cNvPr id="232" name="TextBox 231"/>
              <p:cNvSpPr txBox="1"/>
              <p:nvPr/>
            </p:nvSpPr>
            <p:spPr>
              <a:xfrm>
                <a:off x="7457888" y="3810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" name="Oval 232"/>
              <p:cNvSpPr>
                <a:spLocks noChangeAspect="1"/>
              </p:cNvSpPr>
              <p:nvPr/>
            </p:nvSpPr>
            <p:spPr>
              <a:xfrm>
                <a:off x="7482840" y="3825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180"/>
            <p:cNvGrpSpPr/>
            <p:nvPr/>
          </p:nvGrpSpPr>
          <p:grpSpPr>
            <a:xfrm>
              <a:off x="5288280" y="3261360"/>
              <a:ext cx="2910840" cy="1402080"/>
              <a:chOff x="4754880" y="3566160"/>
              <a:chExt cx="2910840" cy="1402080"/>
            </a:xfrm>
          </p:grpSpPr>
          <p:cxnSp>
            <p:nvCxnSpPr>
              <p:cNvPr id="228" name="Straight Connector 24"/>
              <p:cNvCxnSpPr>
                <a:stCxn id="245" idx="0"/>
                <a:endCxn id="204" idx="4"/>
              </p:cNvCxnSpPr>
              <p:nvPr/>
            </p:nvCxnSpPr>
            <p:spPr>
              <a:xfrm rot="5400000" flipH="1" flipV="1">
                <a:off x="4251960" y="4069080"/>
                <a:ext cx="10058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43" idx="0"/>
                <a:endCxn id="236" idx="4"/>
              </p:cNvCxnSpPr>
              <p:nvPr/>
            </p:nvCxnSpPr>
            <p:spPr>
              <a:xfrm rot="5400000" flipH="1" flipV="1">
                <a:off x="5219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stCxn id="241" idx="0"/>
                <a:endCxn id="235" idx="4"/>
              </p:cNvCxnSpPr>
              <p:nvPr/>
            </p:nvCxnSpPr>
            <p:spPr>
              <a:xfrm rot="5400000" flipH="1" flipV="1">
                <a:off x="5981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39" idx="0"/>
                <a:endCxn id="233" idx="4"/>
              </p:cNvCxnSpPr>
              <p:nvPr/>
            </p:nvCxnSpPr>
            <p:spPr>
              <a:xfrm rot="5400000" flipH="1" flipV="1">
                <a:off x="72771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78"/>
            <p:cNvGrpSpPr/>
            <p:nvPr/>
          </p:nvGrpSpPr>
          <p:grpSpPr>
            <a:xfrm>
              <a:off x="5417595" y="3078480"/>
              <a:ext cx="2598645" cy="624840"/>
              <a:chOff x="4884195" y="3383280"/>
              <a:chExt cx="2598645" cy="624840"/>
            </a:xfrm>
          </p:grpSpPr>
          <p:cxnSp>
            <p:nvCxnSpPr>
              <p:cNvPr id="225" name="Straight Connector 224"/>
              <p:cNvCxnSpPr>
                <a:stCxn id="204" idx="5"/>
                <a:endCxn id="237" idx="1"/>
              </p:cNvCxnSpPr>
              <p:nvPr/>
            </p:nvCxnSpPr>
            <p:spPr>
              <a:xfrm rot="16200000" flipH="1">
                <a:off x="4905554" y="3491238"/>
                <a:ext cx="476564" cy="519282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4953000" y="3474720"/>
                <a:ext cx="1234440" cy="438912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>
                <a:stCxn id="233" idx="2"/>
                <a:endCxn id="204" idx="6"/>
              </p:cNvCxnSpPr>
              <p:nvPr/>
            </p:nvCxnSpPr>
            <p:spPr>
              <a:xfrm rot="10800000">
                <a:off x="4937760" y="3383280"/>
                <a:ext cx="2545080" cy="624840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8" name="Straight Connector 18"/>
            <p:cNvCxnSpPr>
              <a:stCxn id="236" idx="6"/>
              <a:endCxn id="235" idx="2"/>
            </p:cNvCxnSpPr>
            <p:nvPr/>
          </p:nvCxnSpPr>
          <p:spPr>
            <a:xfrm>
              <a:off x="6324600" y="3703320"/>
              <a:ext cx="396240" cy="0"/>
            </a:xfrm>
            <a:prstGeom prst="line">
              <a:avLst/>
            </a:pr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Freeform 19"/>
            <p:cNvSpPr/>
            <p:nvPr/>
          </p:nvSpPr>
          <p:spPr>
            <a:xfrm>
              <a:off x="6248400" y="3886200"/>
              <a:ext cx="1845945" cy="228600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0"/>
            <p:cNvSpPr/>
            <p:nvPr/>
          </p:nvSpPr>
          <p:spPr>
            <a:xfrm>
              <a:off x="7086600" y="3810000"/>
              <a:ext cx="990600" cy="174362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76"/>
            <p:cNvGrpSpPr/>
            <p:nvPr/>
          </p:nvGrpSpPr>
          <p:grpSpPr>
            <a:xfrm>
              <a:off x="5334000" y="1524000"/>
              <a:ext cx="1577564" cy="1425164"/>
              <a:chOff x="4800600" y="1828800"/>
              <a:chExt cx="1577564" cy="1425164"/>
            </a:xfrm>
          </p:grpSpPr>
          <p:cxnSp>
            <p:nvCxnSpPr>
              <p:cNvPr id="222" name="Straight Connector 221"/>
              <p:cNvCxnSpPr>
                <a:stCxn id="204" idx="7"/>
              </p:cNvCxnSpPr>
              <p:nvPr/>
            </p:nvCxnSpPr>
            <p:spPr>
              <a:xfrm rot="5400000" flipH="1" flipV="1">
                <a:off x="5310916" y="2240280"/>
                <a:ext cx="586964" cy="144040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16"/>
              <p:cNvCxnSpPr>
                <a:endCxn id="205" idx="3"/>
              </p:cNvCxnSpPr>
              <p:nvPr/>
            </p:nvCxnSpPr>
            <p:spPr>
              <a:xfrm rot="5400000" flipH="1" flipV="1">
                <a:off x="4488180" y="2148616"/>
                <a:ext cx="1364204" cy="7393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17"/>
              <p:cNvCxnSpPr>
                <a:endCxn id="203" idx="1"/>
              </p:cNvCxnSpPr>
              <p:nvPr/>
            </p:nvCxnSpPr>
            <p:spPr>
              <a:xfrm rot="16200000" flipH="1">
                <a:off x="5731764" y="1888236"/>
                <a:ext cx="705836" cy="5869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3" name="Subtitle 2"/>
          <p:cNvSpPr txBox="1">
            <a:spLocks/>
          </p:cNvSpPr>
          <p:nvPr/>
        </p:nvSpPr>
        <p:spPr>
          <a:xfrm>
            <a:off x="4495800" y="12954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Approach: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5473700" y="1739900"/>
          <a:ext cx="2882900" cy="939800"/>
        </p:xfrm>
        <a:graphic>
          <a:graphicData uri="http://schemas.openxmlformats.org/presentationml/2006/ole">
            <p:oleObj spid="_x0000_s282628" name="Equation" r:id="rId5" imgW="2882880" imgH="939600" progId="Equation.DSMT4">
              <p:embed/>
            </p:oleObj>
          </a:graphicData>
        </a:graphic>
      </p:graphicFrame>
      <p:cxnSp>
        <p:nvCxnSpPr>
          <p:cNvPr id="74" name="Straight Connector 73"/>
          <p:cNvCxnSpPr/>
          <p:nvPr/>
        </p:nvCxnSpPr>
        <p:spPr>
          <a:xfrm>
            <a:off x="6248400" y="2514599"/>
            <a:ext cx="6858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239000" y="2514599"/>
            <a:ext cx="762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6442994" y="2556793"/>
            <a:ext cx="144212" cy="76201"/>
          </a:xfrm>
          <a:prstGeom prst="line">
            <a:avLst/>
          </a:prstGeom>
          <a:ln w="19050">
            <a:solidFill>
              <a:srgbClr val="00B05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715000" y="2615625"/>
            <a:ext cx="1371600" cy="5847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Joint density of the model</a:t>
            </a:r>
            <a:endParaRPr lang="en-US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10400" y="2615625"/>
            <a:ext cx="1828800" cy="5847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Gaussian priori of the edge number</a:t>
            </a:r>
            <a:endParaRPr lang="en-US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rot="16200000" flipV="1">
            <a:off x="7438686" y="2561885"/>
            <a:ext cx="134031" cy="76198"/>
          </a:xfrm>
          <a:prstGeom prst="line">
            <a:avLst/>
          </a:prstGeom>
          <a:ln w="19050">
            <a:solidFill>
              <a:srgbClr val="00B05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8"/>
          <p:cNvGrpSpPr>
            <a:grpSpLocks noChangeAspect="1"/>
          </p:cNvGrpSpPr>
          <p:nvPr/>
        </p:nvGrpSpPr>
        <p:grpSpPr>
          <a:xfrm>
            <a:off x="5594261" y="3200400"/>
            <a:ext cx="920647" cy="1097280"/>
            <a:chOff x="5029200" y="1962150"/>
            <a:chExt cx="3276600" cy="3905250"/>
          </a:xfrm>
        </p:grpSpPr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6781800" y="2919222"/>
              <a:ext cx="365760" cy="3657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5029200" y="3638550"/>
              <a:ext cx="365760" cy="3657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5943600" y="1962150"/>
              <a:ext cx="365760" cy="3657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Straight Connector 83"/>
            <p:cNvCxnSpPr>
              <a:endCxn id="81" idx="5"/>
            </p:cNvCxnSpPr>
            <p:nvPr/>
          </p:nvCxnSpPr>
          <p:spPr>
            <a:xfrm rot="16200000" flipV="1">
              <a:off x="7001032" y="3324382"/>
              <a:ext cx="1085536" cy="899608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5" name="Object 4"/>
            <p:cNvGraphicFramePr>
              <a:graphicFrameLocks noChangeAspect="1"/>
            </p:cNvGraphicFramePr>
            <p:nvPr/>
          </p:nvGraphicFramePr>
          <p:xfrm>
            <a:off x="7315200" y="5695950"/>
            <a:ext cx="381000" cy="171450"/>
          </p:xfrm>
          <a:graphic>
            <a:graphicData uri="http://schemas.openxmlformats.org/presentationml/2006/ole">
              <p:oleObj spid="_x0000_s282629" name="Equation" r:id="rId6" imgW="330120" imgH="164880" progId="Equation.DSMT4">
                <p:embed/>
              </p:oleObj>
            </a:graphicData>
          </a:graphic>
        </p:graphicFrame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029200" y="5010150"/>
              <a:ext cx="365760" cy="3657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5882640" y="5463540"/>
              <a:ext cx="365760" cy="3657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644640" y="5406390"/>
              <a:ext cx="365760" cy="3657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7940040" y="5482590"/>
              <a:ext cx="365760" cy="3657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0" name="Object 4"/>
            <p:cNvGraphicFramePr>
              <a:graphicFrameLocks noChangeAspect="1"/>
            </p:cNvGraphicFramePr>
            <p:nvPr/>
          </p:nvGraphicFramePr>
          <p:xfrm>
            <a:off x="7315200" y="4476750"/>
            <a:ext cx="381000" cy="171450"/>
          </p:xfrm>
          <a:graphic>
            <a:graphicData uri="http://schemas.openxmlformats.org/presentationml/2006/ole">
              <p:oleObj spid="_x0000_s282630" name="Equation" r:id="rId7" imgW="330120" imgH="164880" progId="Equation.DSMT4">
                <p:embed/>
              </p:oleObj>
            </a:graphicData>
          </a:graphic>
        </p:graphicFrame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5882640" y="4244340"/>
              <a:ext cx="365760" cy="3657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644640" y="4187190"/>
              <a:ext cx="365760" cy="3657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7940040" y="4263390"/>
              <a:ext cx="365760" cy="3657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709160" y="4507230"/>
              <a:ext cx="100584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5638800" y="5040630"/>
              <a:ext cx="85344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6400800" y="4964430"/>
              <a:ext cx="85344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7696200" y="5040630"/>
              <a:ext cx="85344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2" idx="5"/>
            </p:cNvCxnSpPr>
            <p:nvPr/>
          </p:nvCxnSpPr>
          <p:spPr>
            <a:xfrm rot="16200000" flipH="1">
              <a:off x="5410988" y="3881154"/>
              <a:ext cx="386820" cy="526004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82" idx="6"/>
            </p:cNvCxnSpPr>
            <p:nvPr/>
          </p:nvCxnSpPr>
          <p:spPr>
            <a:xfrm rot="10800000">
              <a:off x="5394960" y="3821430"/>
              <a:ext cx="2545080" cy="54864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reeform 99"/>
            <p:cNvSpPr/>
            <p:nvPr/>
          </p:nvSpPr>
          <p:spPr>
            <a:xfrm>
              <a:off x="6160770" y="4581525"/>
              <a:ext cx="1857375" cy="276225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>
              <a:stCxn id="82" idx="7"/>
            </p:cNvCxnSpPr>
            <p:nvPr/>
          </p:nvCxnSpPr>
          <p:spPr>
            <a:xfrm rot="5400000" flipH="1" flipV="1">
              <a:off x="5768116" y="2678430"/>
              <a:ext cx="586964" cy="144040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endCxn id="83" idx="3"/>
            </p:cNvCxnSpPr>
            <p:nvPr/>
          </p:nvCxnSpPr>
          <p:spPr>
            <a:xfrm rot="5400000" flipH="1" flipV="1">
              <a:off x="4945380" y="2586766"/>
              <a:ext cx="1364204" cy="73936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endCxn id="81" idx="1"/>
            </p:cNvCxnSpPr>
            <p:nvPr/>
          </p:nvCxnSpPr>
          <p:spPr>
            <a:xfrm rot="16200000" flipH="1">
              <a:off x="6188964" y="2326386"/>
              <a:ext cx="705836" cy="58696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76"/>
          <p:cNvGrpSpPr/>
          <p:nvPr/>
        </p:nvGrpSpPr>
        <p:grpSpPr>
          <a:xfrm>
            <a:off x="4900921" y="3827510"/>
            <a:ext cx="522079" cy="638155"/>
            <a:chOff x="4900921" y="3827510"/>
            <a:chExt cx="522079" cy="638155"/>
          </a:xfrm>
        </p:grpSpPr>
        <p:cxnSp>
          <p:nvCxnSpPr>
            <p:cNvPr id="109" name="Straight Connector 108"/>
            <p:cNvCxnSpPr/>
            <p:nvPr/>
          </p:nvCxnSpPr>
          <p:spPr>
            <a:xfrm rot="5400000">
              <a:off x="5095168" y="4137833"/>
              <a:ext cx="350865" cy="304799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 rot="18661289">
              <a:off x="4795889" y="3932542"/>
              <a:ext cx="610173" cy="40011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Add an edge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16"/>
          <p:cNvGrpSpPr/>
          <p:nvPr/>
        </p:nvGrpSpPr>
        <p:grpSpPr>
          <a:xfrm>
            <a:off x="4057753" y="4470400"/>
            <a:ext cx="920647" cy="1097280"/>
            <a:chOff x="3518132" y="3525520"/>
            <a:chExt cx="920647" cy="1097280"/>
          </a:xfrm>
        </p:grpSpPr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4010571" y="3794434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518132" y="3996548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3775057" y="3525520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Straight Connector 123"/>
            <p:cNvCxnSpPr>
              <a:endCxn id="121" idx="5"/>
            </p:cNvCxnSpPr>
            <p:nvPr/>
          </p:nvCxnSpPr>
          <p:spPr>
            <a:xfrm rot="16200000" flipV="1">
              <a:off x="4072170" y="3908274"/>
              <a:ext cx="305009" cy="252769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5" name="Object 4"/>
            <p:cNvGraphicFramePr>
              <a:graphicFrameLocks noChangeAspect="1"/>
            </p:cNvGraphicFramePr>
            <p:nvPr/>
          </p:nvGraphicFramePr>
          <p:xfrm>
            <a:off x="4160444" y="4574627"/>
            <a:ext cx="107052" cy="48173"/>
          </p:xfrm>
          <a:graphic>
            <a:graphicData uri="http://schemas.openxmlformats.org/presentationml/2006/ole">
              <p:oleObj spid="_x0000_s282631" name="Equation" r:id="rId8" imgW="330120" imgH="164880" progId="Equation.DSMT4">
                <p:embed/>
              </p:oleObj>
            </a:graphicData>
          </a:graphic>
        </p:graphicFrame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3518132" y="4381934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3757928" y="4509325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3972032" y="4493267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4336009" y="4514678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0" name="Object 4"/>
            <p:cNvGraphicFramePr>
              <a:graphicFrameLocks noChangeAspect="1"/>
            </p:cNvGraphicFramePr>
            <p:nvPr/>
          </p:nvGraphicFramePr>
          <p:xfrm>
            <a:off x="4160444" y="4232061"/>
            <a:ext cx="107052" cy="48173"/>
          </p:xfrm>
          <a:graphic>
            <a:graphicData uri="http://schemas.openxmlformats.org/presentationml/2006/ole">
              <p:oleObj spid="_x0000_s282632" name="Equation" r:id="rId9" imgW="330120" imgH="164880" progId="Equation.DSMT4">
                <p:embed/>
              </p:oleObj>
            </a:graphicData>
          </a:graphic>
        </p:graphicFrame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3757928" y="4166760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3972032" y="4150702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4336009" y="4172112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3428209" y="4240625"/>
              <a:ext cx="28261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3689415" y="4390498"/>
              <a:ext cx="2397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 flipH="1" flipV="1">
              <a:off x="3903519" y="4369087"/>
              <a:ext cx="2397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 flipH="1" flipV="1">
              <a:off x="4267496" y="4390498"/>
              <a:ext cx="2397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22" idx="5"/>
            </p:cNvCxnSpPr>
            <p:nvPr/>
          </p:nvCxnSpPr>
          <p:spPr>
            <a:xfrm rot="16200000" flipH="1">
              <a:off x="3625406" y="4064713"/>
              <a:ext cx="108687" cy="147795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endCxn id="122" idx="6"/>
            </p:cNvCxnSpPr>
            <p:nvPr/>
          </p:nvCxnSpPr>
          <p:spPr>
            <a:xfrm rot="10800000">
              <a:off x="3620902" y="4047932"/>
              <a:ext cx="715107" cy="154154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Freeform 139"/>
            <p:cNvSpPr/>
            <p:nvPr/>
          </p:nvSpPr>
          <p:spPr>
            <a:xfrm>
              <a:off x="3836076" y="4261500"/>
              <a:ext cx="521878" cy="77612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/>
            <p:cNvCxnSpPr>
              <a:stCxn id="122" idx="7"/>
            </p:cNvCxnSpPr>
            <p:nvPr/>
          </p:nvCxnSpPr>
          <p:spPr>
            <a:xfrm rot="5400000" flipH="1" flipV="1">
              <a:off x="3725750" y="3726777"/>
              <a:ext cx="164923" cy="40471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endCxn id="123" idx="3"/>
            </p:cNvCxnSpPr>
            <p:nvPr/>
          </p:nvCxnSpPr>
          <p:spPr>
            <a:xfrm rot="5400000" flipH="1" flipV="1">
              <a:off x="3494581" y="3701022"/>
              <a:ext cx="383308" cy="20774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endCxn id="121" idx="1"/>
            </p:cNvCxnSpPr>
            <p:nvPr/>
          </p:nvCxnSpPr>
          <p:spPr>
            <a:xfrm rot="16200000" flipH="1">
              <a:off x="3843998" y="3627861"/>
              <a:ext cx="198323" cy="1649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31" idx="0"/>
              <a:endCxn id="121" idx="3"/>
            </p:cNvCxnSpPr>
            <p:nvPr/>
          </p:nvCxnSpPr>
          <p:spPr>
            <a:xfrm rot="5400000" flipH="1" flipV="1">
              <a:off x="3775164" y="3916303"/>
              <a:ext cx="284606" cy="216308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41"/>
          <p:cNvGrpSpPr/>
          <p:nvPr/>
        </p:nvGrpSpPr>
        <p:grpSpPr>
          <a:xfrm>
            <a:off x="5048353" y="4470400"/>
            <a:ext cx="920647" cy="1097280"/>
            <a:chOff x="4591166" y="3525520"/>
            <a:chExt cx="920647" cy="1097280"/>
          </a:xfrm>
        </p:grpSpPr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5083605" y="3794434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4591166" y="3996548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4848091" y="3525520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9" name="Straight Connector 148"/>
            <p:cNvCxnSpPr>
              <a:endCxn id="146" idx="5"/>
            </p:cNvCxnSpPr>
            <p:nvPr/>
          </p:nvCxnSpPr>
          <p:spPr>
            <a:xfrm rot="16200000" flipV="1">
              <a:off x="5145204" y="3908274"/>
              <a:ext cx="305009" cy="252769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0" name="Object 4"/>
            <p:cNvGraphicFramePr>
              <a:graphicFrameLocks noChangeAspect="1"/>
            </p:cNvGraphicFramePr>
            <p:nvPr/>
          </p:nvGraphicFramePr>
          <p:xfrm>
            <a:off x="5233478" y="4574627"/>
            <a:ext cx="107052" cy="48173"/>
          </p:xfrm>
          <a:graphic>
            <a:graphicData uri="http://schemas.openxmlformats.org/presentationml/2006/ole">
              <p:oleObj spid="_x0000_s282633" name="Equation" r:id="rId10" imgW="330120" imgH="164880" progId="Equation.DSMT4">
                <p:embed/>
              </p:oleObj>
            </a:graphicData>
          </a:graphic>
        </p:graphicFrame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4591166" y="4381934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4830962" y="4509325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5045066" y="4493267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5409043" y="4514678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5" name="Object 4"/>
            <p:cNvGraphicFramePr>
              <a:graphicFrameLocks noChangeAspect="1"/>
            </p:cNvGraphicFramePr>
            <p:nvPr/>
          </p:nvGraphicFramePr>
          <p:xfrm>
            <a:off x="5233478" y="4232061"/>
            <a:ext cx="107052" cy="48173"/>
          </p:xfrm>
          <a:graphic>
            <a:graphicData uri="http://schemas.openxmlformats.org/presentationml/2006/ole">
              <p:oleObj spid="_x0000_s282634" name="Equation" r:id="rId11" imgW="330120" imgH="164880" progId="Equation.DSMT4">
                <p:embed/>
              </p:oleObj>
            </a:graphicData>
          </a:graphic>
        </p:graphicFrame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4830962" y="4166760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5045066" y="4150702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5409043" y="4172112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rot="5400000" flipH="1" flipV="1">
              <a:off x="4501243" y="4240625"/>
              <a:ext cx="28261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4762449" y="4390498"/>
              <a:ext cx="2397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4976553" y="4369087"/>
              <a:ext cx="2397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 flipH="1" flipV="1">
              <a:off x="5340530" y="4390498"/>
              <a:ext cx="2397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47" idx="5"/>
            </p:cNvCxnSpPr>
            <p:nvPr/>
          </p:nvCxnSpPr>
          <p:spPr>
            <a:xfrm rot="16200000" flipH="1">
              <a:off x="4698440" y="4064713"/>
              <a:ext cx="108687" cy="147795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endCxn id="147" idx="6"/>
            </p:cNvCxnSpPr>
            <p:nvPr/>
          </p:nvCxnSpPr>
          <p:spPr>
            <a:xfrm rot="10800000">
              <a:off x="4693936" y="4047932"/>
              <a:ext cx="715107" cy="154154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Freeform 168"/>
            <p:cNvSpPr/>
            <p:nvPr/>
          </p:nvSpPr>
          <p:spPr>
            <a:xfrm>
              <a:off x="4909110" y="4261500"/>
              <a:ext cx="521878" cy="77612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>
              <a:stCxn id="147" idx="7"/>
            </p:cNvCxnSpPr>
            <p:nvPr/>
          </p:nvCxnSpPr>
          <p:spPr>
            <a:xfrm rot="5400000" flipH="1" flipV="1">
              <a:off x="4798784" y="3726777"/>
              <a:ext cx="164923" cy="40471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endCxn id="148" idx="3"/>
            </p:cNvCxnSpPr>
            <p:nvPr/>
          </p:nvCxnSpPr>
          <p:spPr>
            <a:xfrm rot="5400000" flipH="1" flipV="1">
              <a:off x="4567615" y="3701022"/>
              <a:ext cx="383308" cy="20774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endCxn id="146" idx="1"/>
            </p:cNvCxnSpPr>
            <p:nvPr/>
          </p:nvCxnSpPr>
          <p:spPr>
            <a:xfrm rot="16200000" flipH="1">
              <a:off x="4917032" y="3627861"/>
              <a:ext cx="198323" cy="1649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16200000" flipV="1">
              <a:off x="4818117" y="3923753"/>
              <a:ext cx="117819" cy="36618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6"/>
          <p:cNvGrpSpPr/>
          <p:nvPr/>
        </p:nvGrpSpPr>
        <p:grpSpPr>
          <a:xfrm>
            <a:off x="6426200" y="4470400"/>
            <a:ext cx="920647" cy="1097280"/>
            <a:chOff x="6248400" y="3525520"/>
            <a:chExt cx="920647" cy="1097280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6740839" y="3794434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6248400" y="3996548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6505325" y="3525520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8" name="Straight Connector 177"/>
            <p:cNvCxnSpPr>
              <a:endCxn id="175" idx="5"/>
            </p:cNvCxnSpPr>
            <p:nvPr/>
          </p:nvCxnSpPr>
          <p:spPr>
            <a:xfrm rot="16200000" flipV="1">
              <a:off x="6802438" y="3908274"/>
              <a:ext cx="305009" cy="252769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9" name="Object 4"/>
            <p:cNvGraphicFramePr>
              <a:graphicFrameLocks noChangeAspect="1"/>
            </p:cNvGraphicFramePr>
            <p:nvPr/>
          </p:nvGraphicFramePr>
          <p:xfrm>
            <a:off x="6890712" y="4574627"/>
            <a:ext cx="107052" cy="48173"/>
          </p:xfrm>
          <a:graphic>
            <a:graphicData uri="http://schemas.openxmlformats.org/presentationml/2006/ole">
              <p:oleObj spid="_x0000_s282635" name="Equation" r:id="rId12" imgW="330120" imgH="164880" progId="Equation.DSMT4">
                <p:embed/>
              </p:oleObj>
            </a:graphicData>
          </a:graphic>
        </p:graphicFrame>
        <p:sp>
          <p:nvSpPr>
            <p:cNvPr id="180" name="Oval 179"/>
            <p:cNvSpPr>
              <a:spLocks noChangeAspect="1"/>
            </p:cNvSpPr>
            <p:nvPr/>
          </p:nvSpPr>
          <p:spPr>
            <a:xfrm>
              <a:off x="6248400" y="4381934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488196" y="4509325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>
            <a:xfrm>
              <a:off x="6702300" y="4493267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7066277" y="4514678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4" name="Object 4"/>
            <p:cNvGraphicFramePr>
              <a:graphicFrameLocks noChangeAspect="1"/>
            </p:cNvGraphicFramePr>
            <p:nvPr/>
          </p:nvGraphicFramePr>
          <p:xfrm>
            <a:off x="6890712" y="4232061"/>
            <a:ext cx="107052" cy="48173"/>
          </p:xfrm>
          <a:graphic>
            <a:graphicData uri="http://schemas.openxmlformats.org/presentationml/2006/ole">
              <p:oleObj spid="_x0000_s282636" name="Equation" r:id="rId13" imgW="330120" imgH="164880" progId="Equation.DSMT4">
                <p:embed/>
              </p:oleObj>
            </a:graphicData>
          </a:graphic>
        </p:graphicFrame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6488196" y="4166760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>
            <a:xfrm>
              <a:off x="6702300" y="4150702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Oval 186"/>
            <p:cNvSpPr>
              <a:spLocks noChangeAspect="1"/>
            </p:cNvSpPr>
            <p:nvPr/>
          </p:nvSpPr>
          <p:spPr>
            <a:xfrm>
              <a:off x="7066277" y="4172112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8" name="Straight Connector 187"/>
            <p:cNvCxnSpPr/>
            <p:nvPr/>
          </p:nvCxnSpPr>
          <p:spPr>
            <a:xfrm rot="5400000" flipH="1" flipV="1">
              <a:off x="6158477" y="4240625"/>
              <a:ext cx="28261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6419683" y="4390498"/>
              <a:ext cx="2397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 flipH="1" flipV="1">
              <a:off x="6633787" y="4369087"/>
              <a:ext cx="2397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 flipH="1" flipV="1">
              <a:off x="6997764" y="4390498"/>
              <a:ext cx="2397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76" idx="5"/>
            </p:cNvCxnSpPr>
            <p:nvPr/>
          </p:nvCxnSpPr>
          <p:spPr>
            <a:xfrm rot="16200000" flipH="1">
              <a:off x="6355674" y="4064713"/>
              <a:ext cx="108687" cy="147795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endCxn id="176" idx="6"/>
            </p:cNvCxnSpPr>
            <p:nvPr/>
          </p:nvCxnSpPr>
          <p:spPr>
            <a:xfrm rot="10800000">
              <a:off x="6351170" y="4047932"/>
              <a:ext cx="715107" cy="154154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Freeform 193"/>
            <p:cNvSpPr/>
            <p:nvPr/>
          </p:nvSpPr>
          <p:spPr>
            <a:xfrm>
              <a:off x="6566344" y="4261500"/>
              <a:ext cx="521878" cy="77612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/>
            <p:cNvCxnSpPr>
              <a:stCxn id="176" idx="7"/>
            </p:cNvCxnSpPr>
            <p:nvPr/>
          </p:nvCxnSpPr>
          <p:spPr>
            <a:xfrm rot="5400000" flipH="1" flipV="1">
              <a:off x="6456018" y="3726777"/>
              <a:ext cx="164923" cy="40471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endCxn id="177" idx="3"/>
            </p:cNvCxnSpPr>
            <p:nvPr/>
          </p:nvCxnSpPr>
          <p:spPr>
            <a:xfrm rot="5400000" flipH="1" flipV="1">
              <a:off x="6224849" y="3701022"/>
              <a:ext cx="383308" cy="20774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endCxn id="175" idx="1"/>
            </p:cNvCxnSpPr>
            <p:nvPr/>
          </p:nvCxnSpPr>
          <p:spPr>
            <a:xfrm rot="16200000" flipH="1">
              <a:off x="6574266" y="3627861"/>
              <a:ext cx="198323" cy="1649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8" name="Object 197"/>
            <p:cNvGraphicFramePr>
              <a:graphicFrameLocks noChangeAspect="1"/>
            </p:cNvGraphicFramePr>
            <p:nvPr/>
          </p:nvGraphicFramePr>
          <p:xfrm>
            <a:off x="6553200" y="4013200"/>
            <a:ext cx="146050" cy="157285"/>
          </p:xfrm>
          <a:graphic>
            <a:graphicData uri="http://schemas.openxmlformats.org/presentationml/2006/ole">
              <p:oleObj spid="_x0000_s282637" name="Equation" r:id="rId14" imgW="164880" imgH="177480" progId="Equation.DSMT4">
                <p:embed/>
              </p:oleObj>
            </a:graphicData>
          </a:graphic>
        </p:graphicFrame>
      </p:grpSp>
      <p:grpSp>
        <p:nvGrpSpPr>
          <p:cNvPr id="21" name="Group 191"/>
          <p:cNvGrpSpPr/>
          <p:nvPr/>
        </p:nvGrpSpPr>
        <p:grpSpPr>
          <a:xfrm>
            <a:off x="7416800" y="4470400"/>
            <a:ext cx="920647" cy="1097280"/>
            <a:chOff x="7327694" y="3525520"/>
            <a:chExt cx="920647" cy="1097280"/>
          </a:xfrm>
        </p:grpSpPr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7820133" y="3794434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7327694" y="3996548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7584619" y="3525520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6" name="Straight Connector 205"/>
            <p:cNvCxnSpPr>
              <a:endCxn id="200" idx="5"/>
            </p:cNvCxnSpPr>
            <p:nvPr/>
          </p:nvCxnSpPr>
          <p:spPr>
            <a:xfrm rot="16200000" flipV="1">
              <a:off x="7881732" y="3908274"/>
              <a:ext cx="305009" cy="252769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8" name="Object 4"/>
            <p:cNvGraphicFramePr>
              <a:graphicFrameLocks noChangeAspect="1"/>
            </p:cNvGraphicFramePr>
            <p:nvPr/>
          </p:nvGraphicFramePr>
          <p:xfrm>
            <a:off x="7970006" y="4574627"/>
            <a:ext cx="107052" cy="48173"/>
          </p:xfrm>
          <a:graphic>
            <a:graphicData uri="http://schemas.openxmlformats.org/presentationml/2006/ole">
              <p:oleObj spid="_x0000_s282638" name="Equation" r:id="rId15" imgW="330120" imgH="164880" progId="Equation.DSMT4">
                <p:embed/>
              </p:oleObj>
            </a:graphicData>
          </a:graphic>
        </p:graphicFrame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7327694" y="4381934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>
            <a:xfrm>
              <a:off x="7567490" y="4509325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7781594" y="4493267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8145571" y="4514678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4" name="Object 4"/>
            <p:cNvGraphicFramePr>
              <a:graphicFrameLocks noChangeAspect="1"/>
            </p:cNvGraphicFramePr>
            <p:nvPr/>
          </p:nvGraphicFramePr>
          <p:xfrm>
            <a:off x="7970006" y="4232061"/>
            <a:ext cx="107052" cy="48173"/>
          </p:xfrm>
          <a:graphic>
            <a:graphicData uri="http://schemas.openxmlformats.org/presentationml/2006/ole">
              <p:oleObj spid="_x0000_s282639" name="Equation" r:id="rId16" imgW="330120" imgH="164880" progId="Equation.DSMT4">
                <p:embed/>
              </p:oleObj>
            </a:graphicData>
          </a:graphic>
        </p:graphicFrame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7567490" y="4166760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7781594" y="4150702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8145571" y="4172112"/>
              <a:ext cx="102770" cy="1027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7237771" y="4240625"/>
              <a:ext cx="28261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7498977" y="4390498"/>
              <a:ext cx="2397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 flipH="1" flipV="1">
              <a:off x="7713081" y="4369087"/>
              <a:ext cx="2397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 flipH="1" flipV="1">
              <a:off x="8077058" y="4390498"/>
              <a:ext cx="2397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01" idx="5"/>
            </p:cNvCxnSpPr>
            <p:nvPr/>
          </p:nvCxnSpPr>
          <p:spPr>
            <a:xfrm rot="16200000" flipH="1">
              <a:off x="7434968" y="4064713"/>
              <a:ext cx="108687" cy="147795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endCxn id="201" idx="6"/>
            </p:cNvCxnSpPr>
            <p:nvPr/>
          </p:nvCxnSpPr>
          <p:spPr>
            <a:xfrm rot="10800000">
              <a:off x="7430464" y="4047932"/>
              <a:ext cx="715107" cy="154154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Freeform 255"/>
            <p:cNvSpPr/>
            <p:nvPr/>
          </p:nvSpPr>
          <p:spPr>
            <a:xfrm>
              <a:off x="7645638" y="4261500"/>
              <a:ext cx="521878" cy="77612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/>
            <p:cNvCxnSpPr>
              <a:stCxn id="201" idx="7"/>
            </p:cNvCxnSpPr>
            <p:nvPr/>
          </p:nvCxnSpPr>
          <p:spPr>
            <a:xfrm rot="5400000" flipH="1" flipV="1">
              <a:off x="7535312" y="3726777"/>
              <a:ext cx="164923" cy="40471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endCxn id="202" idx="3"/>
            </p:cNvCxnSpPr>
            <p:nvPr/>
          </p:nvCxnSpPr>
          <p:spPr>
            <a:xfrm rot="5400000" flipH="1" flipV="1">
              <a:off x="7304143" y="3701022"/>
              <a:ext cx="383308" cy="20774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endCxn id="200" idx="1"/>
            </p:cNvCxnSpPr>
            <p:nvPr/>
          </p:nvCxnSpPr>
          <p:spPr>
            <a:xfrm rot="16200000" flipH="1">
              <a:off x="7653560" y="3627861"/>
              <a:ext cx="198323" cy="1649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0" name="Object 33"/>
            <p:cNvGraphicFramePr>
              <a:graphicFrameLocks noChangeAspect="1"/>
            </p:cNvGraphicFramePr>
            <p:nvPr/>
          </p:nvGraphicFramePr>
          <p:xfrm>
            <a:off x="7937397" y="3937000"/>
            <a:ext cx="146050" cy="157163"/>
          </p:xfrm>
          <a:graphic>
            <a:graphicData uri="http://schemas.openxmlformats.org/presentationml/2006/ole">
              <p:oleObj spid="_x0000_s282640" name="Equation" r:id="rId17" imgW="164880" imgH="177480" progId="Equation.DSMT4">
                <p:embed/>
              </p:oleObj>
            </a:graphicData>
          </a:graphic>
        </p:graphicFrame>
      </p:grpSp>
      <p:graphicFrame>
        <p:nvGraphicFramePr>
          <p:cNvPr id="261" name="Object 35"/>
          <p:cNvGraphicFramePr>
            <a:graphicFrameLocks noChangeAspect="1"/>
          </p:cNvGraphicFramePr>
          <p:nvPr/>
        </p:nvGraphicFramePr>
        <p:xfrm>
          <a:off x="5892800" y="4932680"/>
          <a:ext cx="355600" cy="177800"/>
        </p:xfrm>
        <a:graphic>
          <a:graphicData uri="http://schemas.openxmlformats.org/presentationml/2006/ole">
            <p:oleObj spid="_x0000_s282641" name="Equation" r:id="rId18" imgW="355320" imgH="177480" progId="Equation.DSMT4">
              <p:embed/>
            </p:oleObj>
          </a:graphicData>
        </a:graphic>
      </p:graphicFrame>
      <p:sp>
        <p:nvSpPr>
          <p:cNvPr id="262" name="Rectangle 261"/>
          <p:cNvSpPr/>
          <p:nvPr/>
        </p:nvSpPr>
        <p:spPr>
          <a:xfrm>
            <a:off x="5054600" y="4470400"/>
            <a:ext cx="9144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3" name="Object 36"/>
          <p:cNvGraphicFramePr>
            <a:graphicFrameLocks noChangeAspect="1"/>
          </p:cNvGraphicFramePr>
          <p:nvPr/>
        </p:nvGraphicFramePr>
        <p:xfrm>
          <a:off x="8255000" y="4856480"/>
          <a:ext cx="355600" cy="177800"/>
        </p:xfrm>
        <a:graphic>
          <a:graphicData uri="http://schemas.openxmlformats.org/presentationml/2006/ole">
            <p:oleObj spid="_x0000_s282642" name="Equation" r:id="rId19" imgW="355320" imgH="177480" progId="Equation.DSMT4">
              <p:embed/>
            </p:oleObj>
          </a:graphicData>
        </a:graphic>
      </p:graphicFrame>
      <p:graphicFrame>
        <p:nvGraphicFramePr>
          <p:cNvPr id="264" name="Object 37"/>
          <p:cNvGraphicFramePr>
            <a:graphicFrameLocks noChangeAspect="1"/>
          </p:cNvGraphicFramePr>
          <p:nvPr/>
        </p:nvGraphicFramePr>
        <p:xfrm>
          <a:off x="6045200" y="6248400"/>
          <a:ext cx="355600" cy="177800"/>
        </p:xfrm>
        <a:graphic>
          <a:graphicData uri="http://schemas.openxmlformats.org/presentationml/2006/ole">
            <p:oleObj spid="_x0000_s282643" name="Equation" r:id="rId20" imgW="355320" imgH="177480" progId="Equation.DSMT4">
              <p:embed/>
            </p:oleObj>
          </a:graphicData>
        </a:graphic>
      </p:graphicFrame>
      <p:graphicFrame>
        <p:nvGraphicFramePr>
          <p:cNvPr id="265" name="Object 38"/>
          <p:cNvGraphicFramePr>
            <a:graphicFrameLocks noChangeAspect="1"/>
          </p:cNvGraphicFramePr>
          <p:nvPr/>
        </p:nvGraphicFramePr>
        <p:xfrm>
          <a:off x="4775200" y="6248400"/>
          <a:ext cx="355600" cy="177800"/>
        </p:xfrm>
        <a:graphic>
          <a:graphicData uri="http://schemas.openxmlformats.org/presentationml/2006/ole">
            <p:oleObj spid="_x0000_s282644" name="Equation" r:id="rId21" imgW="355320" imgH="177480" progId="Equation.DSMT4">
              <p:embed/>
            </p:oleObj>
          </a:graphicData>
        </a:graphic>
      </p:graphicFrame>
      <p:grpSp>
        <p:nvGrpSpPr>
          <p:cNvPr id="22" name="Group 277"/>
          <p:cNvGrpSpPr/>
          <p:nvPr/>
        </p:nvGrpSpPr>
        <p:grpSpPr>
          <a:xfrm>
            <a:off x="6654800" y="3779069"/>
            <a:ext cx="504939" cy="700799"/>
            <a:chOff x="6654800" y="3779069"/>
            <a:chExt cx="504939" cy="700799"/>
          </a:xfrm>
        </p:grpSpPr>
        <p:cxnSp>
          <p:nvCxnSpPr>
            <p:cNvPr id="266" name="Straight Connector 265"/>
            <p:cNvCxnSpPr/>
            <p:nvPr/>
          </p:nvCxnSpPr>
          <p:spPr>
            <a:xfrm rot="16200000" flipH="1">
              <a:off x="6631767" y="4139554"/>
              <a:ext cx="350865" cy="304799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TextBox 266"/>
            <p:cNvSpPr txBox="1"/>
            <p:nvPr/>
          </p:nvSpPr>
          <p:spPr>
            <a:xfrm rot="2938711" flipH="1">
              <a:off x="6609284" y="3929414"/>
              <a:ext cx="700799" cy="40011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Remove an edge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78"/>
          <p:cNvGrpSpPr/>
          <p:nvPr/>
        </p:nvGrpSpPr>
        <p:grpSpPr>
          <a:xfrm>
            <a:off x="4824721" y="5503910"/>
            <a:ext cx="522079" cy="638155"/>
            <a:chOff x="4824721" y="5503910"/>
            <a:chExt cx="522079" cy="638155"/>
          </a:xfrm>
        </p:grpSpPr>
        <p:cxnSp>
          <p:nvCxnSpPr>
            <p:cNvPr id="268" name="Straight Connector 267"/>
            <p:cNvCxnSpPr/>
            <p:nvPr/>
          </p:nvCxnSpPr>
          <p:spPr>
            <a:xfrm rot="5400000">
              <a:off x="5018968" y="5814233"/>
              <a:ext cx="350865" cy="304799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TextBox 268"/>
            <p:cNvSpPr txBox="1"/>
            <p:nvPr/>
          </p:nvSpPr>
          <p:spPr>
            <a:xfrm rot="18661289">
              <a:off x="4719689" y="5608942"/>
              <a:ext cx="610173" cy="40011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Add an edge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79"/>
          <p:cNvGrpSpPr/>
          <p:nvPr/>
        </p:nvGrpSpPr>
        <p:grpSpPr>
          <a:xfrm>
            <a:off x="5816600" y="5455469"/>
            <a:ext cx="504939" cy="700799"/>
            <a:chOff x="5816600" y="5455469"/>
            <a:chExt cx="504939" cy="700799"/>
          </a:xfrm>
        </p:grpSpPr>
        <p:cxnSp>
          <p:nvCxnSpPr>
            <p:cNvPr id="270" name="Straight Connector 269"/>
            <p:cNvCxnSpPr/>
            <p:nvPr/>
          </p:nvCxnSpPr>
          <p:spPr>
            <a:xfrm rot="16200000" flipH="1">
              <a:off x="5793567" y="5815954"/>
              <a:ext cx="350865" cy="304799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TextBox 270"/>
            <p:cNvSpPr txBox="1"/>
            <p:nvPr/>
          </p:nvSpPr>
          <p:spPr>
            <a:xfrm rot="2938711" flipH="1">
              <a:off x="5771084" y="5605814"/>
              <a:ext cx="700799" cy="40011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Remove an edge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6" name="TextBox 275"/>
          <p:cNvSpPr txBox="1"/>
          <p:nvPr/>
        </p:nvSpPr>
        <p:spPr>
          <a:xfrm>
            <a:off x="4038600" y="2023646"/>
            <a:ext cx="1447800" cy="36933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Hill-climbing</a:t>
            </a:r>
          </a:p>
        </p:txBody>
      </p:sp>
      <p:graphicFrame>
        <p:nvGraphicFramePr>
          <p:cNvPr id="230423" name="Object 23"/>
          <p:cNvGraphicFramePr>
            <a:graphicFrameLocks noChangeAspect="1"/>
          </p:cNvGraphicFramePr>
          <p:nvPr/>
        </p:nvGraphicFramePr>
        <p:xfrm>
          <a:off x="508000" y="1262063"/>
          <a:ext cx="1371600" cy="558800"/>
        </p:xfrm>
        <a:graphic>
          <a:graphicData uri="http://schemas.openxmlformats.org/presentationml/2006/ole">
            <p:oleObj spid="_x0000_s282645" name="Equation" r:id="rId22" imgW="1371600" imgH="558720" progId="Equation.DSMT4">
              <p:embed/>
            </p:oleObj>
          </a:graphicData>
        </a:graphic>
      </p:graphicFrame>
      <p:sp>
        <p:nvSpPr>
          <p:cNvPr id="272" name="TextBox 271"/>
          <p:cNvSpPr txBox="1"/>
          <p:nvPr/>
        </p:nvSpPr>
        <p:spPr>
          <a:xfrm>
            <a:off x="609600" y="4663440"/>
            <a:ext cx="25146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Hidden human poses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609600" y="5029200"/>
            <a:ext cx="28194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Structural connectivity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609600" y="5394960"/>
            <a:ext cx="2590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Potential parameters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609600" y="5760720"/>
            <a:ext cx="2209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Potential weights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1524000" y="1295400"/>
            <a:ext cx="304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4600" y="3810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Learning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533400" y="4191000"/>
            <a:ext cx="1066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1371600" y="1097280"/>
            <a:ext cx="2668273" cy="3017520"/>
            <a:chOff x="5089169" y="1219200"/>
            <a:chExt cx="3369031" cy="3810000"/>
          </a:xfrm>
        </p:grpSpPr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6858000" y="2176272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5105400" y="28956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6019800" y="12192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77"/>
            <p:cNvGrpSpPr/>
            <p:nvPr/>
          </p:nvGrpSpPr>
          <p:grpSpPr>
            <a:xfrm>
              <a:off x="6165477" y="2488468"/>
              <a:ext cx="1904327" cy="1085536"/>
              <a:chOff x="5632077" y="2793268"/>
              <a:chExt cx="1904327" cy="1085536"/>
            </a:xfrm>
          </p:grpSpPr>
          <p:cxnSp>
            <p:nvCxnSpPr>
              <p:cNvPr id="246" name="Straight Connector 245"/>
              <p:cNvCxnSpPr>
                <a:stCxn id="237" idx="0"/>
                <a:endCxn id="203" idx="3"/>
              </p:cNvCxnSpPr>
              <p:nvPr/>
            </p:nvCxnSpPr>
            <p:spPr>
              <a:xfrm rot="5400000" flipH="1" flipV="1">
                <a:off x="5496754" y="2928592"/>
                <a:ext cx="1016732" cy="746086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stCxn id="234" idx="0"/>
                <a:endCxn id="203" idx="4"/>
              </p:cNvCxnSpPr>
              <p:nvPr/>
            </p:nvCxnSpPr>
            <p:spPr>
              <a:xfrm rot="5400000" flipH="1" flipV="1">
                <a:off x="5961724" y="3264245"/>
                <a:ext cx="963168" cy="128343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33" idx="1"/>
                <a:endCxn id="203" idx="5"/>
              </p:cNvCxnSpPr>
              <p:nvPr/>
            </p:nvCxnSpPr>
            <p:spPr>
              <a:xfrm rot="16200000" flipV="1">
                <a:off x="6543832" y="2886232"/>
                <a:ext cx="1085536" cy="899608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07" name="Object 4"/>
            <p:cNvGraphicFramePr>
              <a:graphicFrameLocks noChangeAspect="1"/>
            </p:cNvGraphicFramePr>
            <p:nvPr/>
          </p:nvGraphicFramePr>
          <p:xfrm>
            <a:off x="7391400" y="4781550"/>
            <a:ext cx="381000" cy="171450"/>
          </p:xfrm>
          <a:graphic>
            <a:graphicData uri="http://schemas.openxmlformats.org/presentationml/2006/ole">
              <p:oleObj spid="_x0000_s283650" name="Equation" r:id="rId3" imgW="330120" imgH="164880" progId="Equation.DSMT4">
                <p:embed/>
              </p:oleObj>
            </a:graphicData>
          </a:graphic>
        </p:graphicFrame>
        <p:grpSp>
          <p:nvGrpSpPr>
            <p:cNvPr id="6" name="Group 182"/>
            <p:cNvGrpSpPr/>
            <p:nvPr/>
          </p:nvGrpSpPr>
          <p:grpSpPr>
            <a:xfrm>
              <a:off x="5089169" y="4233881"/>
              <a:ext cx="457200" cy="399079"/>
              <a:chOff x="4555769" y="4538681"/>
              <a:chExt cx="457200" cy="399079"/>
            </a:xfrm>
          </p:grpSpPr>
          <p:sp>
            <p:nvSpPr>
              <p:cNvPr id="244" name="TextBox 243"/>
              <p:cNvSpPr txBox="1"/>
              <p:nvPr/>
            </p:nvSpPr>
            <p:spPr>
              <a:xfrm>
                <a:off x="4555769" y="4538681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Oval 244"/>
              <p:cNvSpPr>
                <a:spLocks noChangeAspect="1"/>
              </p:cNvSpPr>
              <p:nvPr/>
            </p:nvSpPr>
            <p:spPr>
              <a:xfrm>
                <a:off x="4572000" y="457200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83"/>
            <p:cNvGrpSpPr/>
            <p:nvPr/>
          </p:nvGrpSpPr>
          <p:grpSpPr>
            <a:xfrm>
              <a:off x="5943600" y="4648200"/>
              <a:ext cx="457200" cy="381000"/>
              <a:chOff x="5410200" y="5010150"/>
              <a:chExt cx="457200" cy="381000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5410200" y="50101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5425440" y="50253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184"/>
            <p:cNvGrpSpPr/>
            <p:nvPr/>
          </p:nvGrpSpPr>
          <p:grpSpPr>
            <a:xfrm>
              <a:off x="6705600" y="4648200"/>
              <a:ext cx="457200" cy="381000"/>
              <a:chOff x="6172200" y="4953000"/>
              <a:chExt cx="457200" cy="381000"/>
            </a:xfrm>
          </p:grpSpPr>
          <p:sp>
            <p:nvSpPr>
              <p:cNvPr id="240" name="TextBox 239"/>
              <p:cNvSpPr txBox="1"/>
              <p:nvPr/>
            </p:nvSpPr>
            <p:spPr>
              <a:xfrm>
                <a:off x="6172200" y="4953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6187440" y="4968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85"/>
            <p:cNvGrpSpPr/>
            <p:nvPr/>
          </p:nvGrpSpPr>
          <p:grpSpPr>
            <a:xfrm>
              <a:off x="8001000" y="4648200"/>
              <a:ext cx="457200" cy="381000"/>
              <a:chOff x="7467600" y="5029200"/>
              <a:chExt cx="457200" cy="381000"/>
            </a:xfrm>
          </p:grpSpPr>
          <p:sp>
            <p:nvSpPr>
              <p:cNvPr id="238" name="TextBox 237"/>
              <p:cNvSpPr txBox="1"/>
              <p:nvPr/>
            </p:nvSpPr>
            <p:spPr>
              <a:xfrm>
                <a:off x="7467600" y="50292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" name="Oval 238"/>
              <p:cNvSpPr>
                <a:spLocks noChangeAspect="1"/>
              </p:cNvSpPr>
              <p:nvPr/>
            </p:nvSpPr>
            <p:spPr>
              <a:xfrm>
                <a:off x="7482840" y="50444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212" name="Object 4"/>
            <p:cNvGraphicFramePr>
              <a:graphicFrameLocks noChangeAspect="1"/>
            </p:cNvGraphicFramePr>
            <p:nvPr/>
          </p:nvGraphicFramePr>
          <p:xfrm>
            <a:off x="7315200" y="3657600"/>
            <a:ext cx="381000" cy="171450"/>
          </p:xfrm>
          <a:graphic>
            <a:graphicData uri="http://schemas.openxmlformats.org/presentationml/2006/ole">
              <p:oleObj spid="_x0000_s283651" name="Equation" r:id="rId4" imgW="330120" imgH="164880" progId="Equation.DSMT4">
                <p:embed/>
              </p:oleObj>
            </a:graphicData>
          </a:graphic>
        </p:graphicFrame>
        <p:grpSp>
          <p:nvGrpSpPr>
            <p:cNvPr id="10" name="Group 156"/>
            <p:cNvGrpSpPr/>
            <p:nvPr/>
          </p:nvGrpSpPr>
          <p:grpSpPr>
            <a:xfrm>
              <a:off x="5936877" y="3505200"/>
              <a:ext cx="457200" cy="381000"/>
              <a:chOff x="5403477" y="3790950"/>
              <a:chExt cx="457200" cy="381000"/>
            </a:xfrm>
          </p:grpSpPr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>
                <a:off x="5425440" y="38061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5403477" y="37909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57"/>
            <p:cNvGrpSpPr/>
            <p:nvPr/>
          </p:nvGrpSpPr>
          <p:grpSpPr>
            <a:xfrm>
              <a:off x="6683936" y="3505200"/>
              <a:ext cx="457200" cy="381000"/>
              <a:chOff x="6150536" y="3733800"/>
              <a:chExt cx="457200" cy="381000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150536" y="37338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" name="Oval 234"/>
              <p:cNvSpPr>
                <a:spLocks noChangeAspect="1"/>
              </p:cNvSpPr>
              <p:nvPr/>
            </p:nvSpPr>
            <p:spPr>
              <a:xfrm>
                <a:off x="6187440" y="37490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58"/>
            <p:cNvGrpSpPr/>
            <p:nvPr/>
          </p:nvGrpSpPr>
          <p:grpSpPr>
            <a:xfrm>
              <a:off x="7991288" y="3505200"/>
              <a:ext cx="457200" cy="381000"/>
              <a:chOff x="7457888" y="3810000"/>
              <a:chExt cx="457200" cy="381000"/>
            </a:xfrm>
          </p:grpSpPr>
          <p:sp>
            <p:nvSpPr>
              <p:cNvPr id="232" name="TextBox 231"/>
              <p:cNvSpPr txBox="1"/>
              <p:nvPr/>
            </p:nvSpPr>
            <p:spPr>
              <a:xfrm>
                <a:off x="7457888" y="3810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" name="Oval 232"/>
              <p:cNvSpPr>
                <a:spLocks noChangeAspect="1"/>
              </p:cNvSpPr>
              <p:nvPr/>
            </p:nvSpPr>
            <p:spPr>
              <a:xfrm>
                <a:off x="7482840" y="3825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180"/>
            <p:cNvGrpSpPr/>
            <p:nvPr/>
          </p:nvGrpSpPr>
          <p:grpSpPr>
            <a:xfrm>
              <a:off x="5288280" y="3261360"/>
              <a:ext cx="2910840" cy="1402080"/>
              <a:chOff x="4754880" y="3566160"/>
              <a:chExt cx="2910840" cy="1402080"/>
            </a:xfrm>
          </p:grpSpPr>
          <p:cxnSp>
            <p:nvCxnSpPr>
              <p:cNvPr id="228" name="Straight Connector 24"/>
              <p:cNvCxnSpPr>
                <a:stCxn id="245" idx="0"/>
                <a:endCxn id="204" idx="4"/>
              </p:cNvCxnSpPr>
              <p:nvPr/>
            </p:nvCxnSpPr>
            <p:spPr>
              <a:xfrm rot="5400000" flipH="1" flipV="1">
                <a:off x="4251960" y="4069080"/>
                <a:ext cx="10058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43" idx="0"/>
                <a:endCxn id="236" idx="4"/>
              </p:cNvCxnSpPr>
              <p:nvPr/>
            </p:nvCxnSpPr>
            <p:spPr>
              <a:xfrm rot="5400000" flipH="1" flipV="1">
                <a:off x="5219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stCxn id="241" idx="0"/>
                <a:endCxn id="235" idx="4"/>
              </p:cNvCxnSpPr>
              <p:nvPr/>
            </p:nvCxnSpPr>
            <p:spPr>
              <a:xfrm rot="5400000" flipH="1" flipV="1">
                <a:off x="5981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39" idx="0"/>
                <a:endCxn id="233" idx="4"/>
              </p:cNvCxnSpPr>
              <p:nvPr/>
            </p:nvCxnSpPr>
            <p:spPr>
              <a:xfrm rot="5400000" flipH="1" flipV="1">
                <a:off x="72771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78"/>
            <p:cNvGrpSpPr/>
            <p:nvPr/>
          </p:nvGrpSpPr>
          <p:grpSpPr>
            <a:xfrm>
              <a:off x="5417595" y="3078480"/>
              <a:ext cx="2598645" cy="624840"/>
              <a:chOff x="4884195" y="3383280"/>
              <a:chExt cx="2598645" cy="624840"/>
            </a:xfrm>
          </p:grpSpPr>
          <p:cxnSp>
            <p:nvCxnSpPr>
              <p:cNvPr id="225" name="Straight Connector 224"/>
              <p:cNvCxnSpPr>
                <a:stCxn id="204" idx="5"/>
                <a:endCxn id="237" idx="1"/>
              </p:cNvCxnSpPr>
              <p:nvPr/>
            </p:nvCxnSpPr>
            <p:spPr>
              <a:xfrm rot="16200000" flipH="1">
                <a:off x="4905554" y="3491238"/>
                <a:ext cx="476564" cy="51928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4953000" y="3474720"/>
                <a:ext cx="1234440" cy="43891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>
                <a:stCxn id="233" idx="2"/>
                <a:endCxn id="204" idx="6"/>
              </p:cNvCxnSpPr>
              <p:nvPr/>
            </p:nvCxnSpPr>
            <p:spPr>
              <a:xfrm rot="10800000">
                <a:off x="4937760" y="3383280"/>
                <a:ext cx="2545080" cy="62484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8" name="Straight Connector 18"/>
            <p:cNvCxnSpPr>
              <a:stCxn id="236" idx="6"/>
              <a:endCxn id="235" idx="2"/>
            </p:cNvCxnSpPr>
            <p:nvPr/>
          </p:nvCxnSpPr>
          <p:spPr>
            <a:xfrm>
              <a:off x="6324600" y="3703320"/>
              <a:ext cx="39624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Freeform 19"/>
            <p:cNvSpPr/>
            <p:nvPr/>
          </p:nvSpPr>
          <p:spPr>
            <a:xfrm>
              <a:off x="6248400" y="3886200"/>
              <a:ext cx="1845945" cy="228600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0"/>
            <p:cNvSpPr/>
            <p:nvPr/>
          </p:nvSpPr>
          <p:spPr>
            <a:xfrm>
              <a:off x="7086600" y="3810000"/>
              <a:ext cx="990600" cy="174362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76"/>
            <p:cNvGrpSpPr/>
            <p:nvPr/>
          </p:nvGrpSpPr>
          <p:grpSpPr>
            <a:xfrm>
              <a:off x="5334000" y="1524000"/>
              <a:ext cx="1577564" cy="1425164"/>
              <a:chOff x="4800600" y="1828800"/>
              <a:chExt cx="1577564" cy="1425164"/>
            </a:xfrm>
          </p:grpSpPr>
          <p:cxnSp>
            <p:nvCxnSpPr>
              <p:cNvPr id="222" name="Straight Connector 221"/>
              <p:cNvCxnSpPr>
                <a:stCxn id="204" idx="7"/>
              </p:cNvCxnSpPr>
              <p:nvPr/>
            </p:nvCxnSpPr>
            <p:spPr>
              <a:xfrm rot="5400000" flipH="1" flipV="1">
                <a:off x="5310916" y="2240280"/>
                <a:ext cx="586964" cy="144040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16"/>
              <p:cNvCxnSpPr>
                <a:endCxn id="205" idx="3"/>
              </p:cNvCxnSpPr>
              <p:nvPr/>
            </p:nvCxnSpPr>
            <p:spPr>
              <a:xfrm rot="5400000" flipH="1" flipV="1">
                <a:off x="4488180" y="2148616"/>
                <a:ext cx="1364204" cy="7393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17"/>
              <p:cNvCxnSpPr>
                <a:endCxn id="203" idx="1"/>
              </p:cNvCxnSpPr>
              <p:nvPr/>
            </p:nvCxnSpPr>
            <p:spPr>
              <a:xfrm rot="16200000" flipH="1">
                <a:off x="5731764" y="1888236"/>
                <a:ext cx="705836" cy="5869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3" name="Subtitle 2"/>
          <p:cNvSpPr txBox="1">
            <a:spLocks/>
          </p:cNvSpPr>
          <p:nvPr/>
        </p:nvSpPr>
        <p:spPr>
          <a:xfrm>
            <a:off x="4495800" y="12954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Approach: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85"/>
          <p:cNvGrpSpPr/>
          <p:nvPr/>
        </p:nvGrpSpPr>
        <p:grpSpPr>
          <a:xfrm>
            <a:off x="1563624" y="1335024"/>
            <a:ext cx="2186194" cy="2051913"/>
            <a:chOff x="4900406" y="2215287"/>
            <a:chExt cx="2186194" cy="2051913"/>
          </a:xfrm>
        </p:grpSpPr>
        <p:cxnSp>
          <p:nvCxnSpPr>
            <p:cNvPr id="74" name="Straight Connector 73"/>
            <p:cNvCxnSpPr/>
            <p:nvPr/>
          </p:nvCxnSpPr>
          <p:spPr>
            <a:xfrm rot="5400000" flipH="1" flipV="1">
              <a:off x="5451760" y="3086322"/>
              <a:ext cx="805252" cy="590900"/>
            </a:xfrm>
            <a:prstGeom prst="line">
              <a:avLst/>
            </a:prstGeom>
            <a:ln w="2222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820016" y="3352159"/>
              <a:ext cx="762829" cy="101648"/>
            </a:xfrm>
            <a:prstGeom prst="line">
              <a:avLst/>
            </a:prstGeom>
            <a:ln w="2222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V="1">
              <a:off x="6281046" y="3052773"/>
              <a:ext cx="859745" cy="712490"/>
            </a:xfrm>
            <a:prstGeom prst="line">
              <a:avLst/>
            </a:prstGeom>
            <a:ln w="2222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4983529" y="3531938"/>
              <a:ext cx="377438" cy="411271"/>
            </a:xfrm>
            <a:prstGeom prst="line">
              <a:avLst/>
            </a:prstGeom>
            <a:ln w="2222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021107" y="3518855"/>
              <a:ext cx="977677" cy="347618"/>
            </a:xfrm>
            <a:prstGeom prst="line">
              <a:avLst/>
            </a:prstGeom>
            <a:ln w="2222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5009036" y="3446435"/>
              <a:ext cx="2015704" cy="494873"/>
            </a:xfrm>
            <a:prstGeom prst="line">
              <a:avLst/>
            </a:prstGeom>
            <a:ln w="2222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8"/>
            <p:cNvCxnSpPr/>
            <p:nvPr/>
          </p:nvCxnSpPr>
          <p:spPr>
            <a:xfrm>
              <a:off x="5684962" y="3941308"/>
              <a:ext cx="313822" cy="0"/>
            </a:xfrm>
            <a:prstGeom prst="line">
              <a:avLst/>
            </a:prstGeom>
            <a:ln w="2222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19"/>
            <p:cNvSpPr/>
            <p:nvPr/>
          </p:nvSpPr>
          <p:spPr>
            <a:xfrm>
              <a:off x="5624611" y="4086149"/>
              <a:ext cx="1461989" cy="181051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2222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20"/>
            <p:cNvSpPr/>
            <p:nvPr/>
          </p:nvSpPr>
          <p:spPr>
            <a:xfrm>
              <a:off x="6288466" y="4025799"/>
              <a:ext cx="784555" cy="138095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2222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5400000" flipH="1" flipV="1">
              <a:off x="5304576" y="2541179"/>
              <a:ext cx="464876" cy="114080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6"/>
            <p:cNvCxnSpPr/>
            <p:nvPr/>
          </p:nvCxnSpPr>
          <p:spPr>
            <a:xfrm rot="5400000" flipH="1" flipV="1">
              <a:off x="4652969" y="2468581"/>
              <a:ext cx="1080450" cy="585576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7"/>
            <p:cNvCxnSpPr/>
            <p:nvPr/>
          </p:nvCxnSpPr>
          <p:spPr>
            <a:xfrm rot="16200000" flipH="1">
              <a:off x="5637888" y="2262360"/>
              <a:ext cx="559022" cy="464876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90"/>
          <p:cNvGrpSpPr/>
          <p:nvPr/>
        </p:nvGrpSpPr>
        <p:grpSpPr>
          <a:xfrm>
            <a:off x="1524000" y="2706624"/>
            <a:ext cx="2305386" cy="1110447"/>
            <a:chOff x="4247814" y="2743200"/>
            <a:chExt cx="2305386" cy="1110447"/>
          </a:xfrm>
        </p:grpSpPr>
        <p:cxnSp>
          <p:nvCxnSpPr>
            <p:cNvPr id="87" name="Straight Connector 24"/>
            <p:cNvCxnSpPr/>
            <p:nvPr/>
          </p:nvCxnSpPr>
          <p:spPr>
            <a:xfrm rot="5400000" flipH="1" flipV="1">
              <a:off x="3849501" y="3141513"/>
              <a:ext cx="796625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4615952" y="3545860"/>
              <a:ext cx="615574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5219456" y="3545860"/>
              <a:ext cx="615574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 flipH="1" flipV="1">
              <a:off x="6245413" y="3545860"/>
              <a:ext cx="615574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9382" name="Object 6"/>
          <p:cNvGraphicFramePr>
            <a:graphicFrameLocks noChangeAspect="1"/>
          </p:cNvGraphicFramePr>
          <p:nvPr/>
        </p:nvGraphicFramePr>
        <p:xfrm>
          <a:off x="6946900" y="2501900"/>
          <a:ext cx="838200" cy="279400"/>
        </p:xfrm>
        <a:graphic>
          <a:graphicData uri="http://schemas.openxmlformats.org/presentationml/2006/ole">
            <p:oleObj spid="_x0000_s283652" name="Equation" r:id="rId5" imgW="838080" imgH="279360" progId="Equation.DSMT4">
              <p:embed/>
            </p:oleObj>
          </a:graphicData>
        </a:graphic>
      </p:graphicFrame>
      <p:graphicFrame>
        <p:nvGraphicFramePr>
          <p:cNvPr id="229383" name="Object 7"/>
          <p:cNvGraphicFramePr>
            <a:graphicFrameLocks noChangeAspect="1"/>
          </p:cNvGraphicFramePr>
          <p:nvPr/>
        </p:nvGraphicFramePr>
        <p:xfrm>
          <a:off x="4991100" y="2501900"/>
          <a:ext cx="787400" cy="279400"/>
        </p:xfrm>
        <a:graphic>
          <a:graphicData uri="http://schemas.openxmlformats.org/presentationml/2006/ole">
            <p:oleObj spid="_x0000_s283653" name="Equation" r:id="rId6" imgW="787320" imgH="279360" progId="Equation.DSMT4">
              <p:embed/>
            </p:oleObj>
          </a:graphicData>
        </a:graphic>
      </p:graphicFrame>
      <p:graphicFrame>
        <p:nvGraphicFramePr>
          <p:cNvPr id="229384" name="Object 8"/>
          <p:cNvGraphicFramePr>
            <a:graphicFrameLocks noChangeAspect="1"/>
          </p:cNvGraphicFramePr>
          <p:nvPr/>
        </p:nvGraphicFramePr>
        <p:xfrm>
          <a:off x="5956300" y="2501900"/>
          <a:ext cx="825500" cy="279400"/>
        </p:xfrm>
        <a:graphic>
          <a:graphicData uri="http://schemas.openxmlformats.org/presentationml/2006/ole">
            <p:oleObj spid="_x0000_s283654" name="Equation" r:id="rId7" imgW="825480" imgH="279360" progId="Equation.DSMT4">
              <p:embed/>
            </p:oleObj>
          </a:graphicData>
        </a:graphic>
      </p:graphicFrame>
      <p:graphicFrame>
        <p:nvGraphicFramePr>
          <p:cNvPr id="229385" name="Object 9"/>
          <p:cNvGraphicFramePr>
            <a:graphicFrameLocks noChangeAspect="1"/>
          </p:cNvGraphicFramePr>
          <p:nvPr/>
        </p:nvGraphicFramePr>
        <p:xfrm>
          <a:off x="5956300" y="2844800"/>
          <a:ext cx="838200" cy="279400"/>
        </p:xfrm>
        <a:graphic>
          <a:graphicData uri="http://schemas.openxmlformats.org/presentationml/2006/ole">
            <p:oleObj spid="_x0000_s283655" name="Equation" r:id="rId8" imgW="838080" imgH="279360" progId="Equation.DSMT4">
              <p:embed/>
            </p:oleObj>
          </a:graphicData>
        </a:graphic>
      </p:graphicFrame>
      <p:graphicFrame>
        <p:nvGraphicFramePr>
          <p:cNvPr id="229386" name="Object 10"/>
          <p:cNvGraphicFramePr>
            <a:graphicFrameLocks noChangeAspect="1"/>
          </p:cNvGraphicFramePr>
          <p:nvPr/>
        </p:nvGraphicFramePr>
        <p:xfrm>
          <a:off x="6946900" y="2819400"/>
          <a:ext cx="901700" cy="279400"/>
        </p:xfrm>
        <a:graphic>
          <a:graphicData uri="http://schemas.openxmlformats.org/presentationml/2006/ole">
            <p:oleObj spid="_x0000_s283656" name="Equation" r:id="rId9" imgW="901440" imgH="279360" progId="Equation.DSMT4">
              <p:embed/>
            </p:oleObj>
          </a:graphicData>
        </a:graphic>
      </p:graphicFrame>
      <p:graphicFrame>
        <p:nvGraphicFramePr>
          <p:cNvPr id="229387" name="Object 11"/>
          <p:cNvGraphicFramePr>
            <a:graphicFrameLocks noChangeAspect="1"/>
          </p:cNvGraphicFramePr>
          <p:nvPr/>
        </p:nvGraphicFramePr>
        <p:xfrm>
          <a:off x="4984750" y="2844800"/>
          <a:ext cx="876300" cy="279400"/>
        </p:xfrm>
        <a:graphic>
          <a:graphicData uri="http://schemas.openxmlformats.org/presentationml/2006/ole">
            <p:oleObj spid="_x0000_s283657" name="Equation" r:id="rId10" imgW="876240" imgH="279360" progId="Equation.DSMT4">
              <p:embed/>
            </p:oleObj>
          </a:graphicData>
        </a:graphic>
      </p:graphicFrame>
      <p:graphicFrame>
        <p:nvGraphicFramePr>
          <p:cNvPr id="229388" name="Object 12"/>
          <p:cNvGraphicFramePr>
            <a:graphicFrameLocks noChangeAspect="1"/>
          </p:cNvGraphicFramePr>
          <p:nvPr/>
        </p:nvGraphicFramePr>
        <p:xfrm>
          <a:off x="4991100" y="3810000"/>
          <a:ext cx="876300" cy="279400"/>
        </p:xfrm>
        <a:graphic>
          <a:graphicData uri="http://schemas.openxmlformats.org/presentationml/2006/ole">
            <p:oleObj spid="_x0000_s283658" name="Equation" r:id="rId11" imgW="876240" imgH="279360" progId="Equation.DSMT4">
              <p:embed/>
            </p:oleObj>
          </a:graphicData>
        </a:graphic>
      </p:graphicFrame>
      <p:graphicFrame>
        <p:nvGraphicFramePr>
          <p:cNvPr id="229389" name="Object 13"/>
          <p:cNvGraphicFramePr>
            <a:graphicFrameLocks noChangeAspect="1"/>
          </p:cNvGraphicFramePr>
          <p:nvPr/>
        </p:nvGraphicFramePr>
        <p:xfrm>
          <a:off x="5994400" y="3816350"/>
          <a:ext cx="939800" cy="304800"/>
        </p:xfrm>
        <a:graphic>
          <a:graphicData uri="http://schemas.openxmlformats.org/presentationml/2006/ole">
            <p:oleObj spid="_x0000_s283659" name="Equation" r:id="rId12" imgW="939600" imgH="304560" progId="Equation.DSMT4">
              <p:embed/>
            </p:oleObj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4724400" y="2057400"/>
            <a:ext cx="26670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Maximum likelihood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724400" y="3392557"/>
            <a:ext cx="27432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Standard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AdaBoost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2941" name="Object 13"/>
          <p:cNvGraphicFramePr>
            <a:graphicFrameLocks noChangeAspect="1"/>
          </p:cNvGraphicFramePr>
          <p:nvPr/>
        </p:nvGraphicFramePr>
        <p:xfrm>
          <a:off x="508000" y="1262063"/>
          <a:ext cx="1371600" cy="558800"/>
        </p:xfrm>
        <a:graphic>
          <a:graphicData uri="http://schemas.openxmlformats.org/presentationml/2006/ole">
            <p:oleObj spid="_x0000_s283660" name="Equation" r:id="rId13" imgW="1371600" imgH="558720" progId="Equation.DSMT4">
              <p:embed/>
            </p:oleObj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609600" y="4663440"/>
            <a:ext cx="25146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Hidden human poses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09600" y="5029200"/>
            <a:ext cx="2590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Structural connectivity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9600" y="5394960"/>
            <a:ext cx="2590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Potential parameters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9600" y="5760720"/>
            <a:ext cx="2209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Potential weights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271"/>
          <p:cNvSpPr/>
          <p:nvPr/>
        </p:nvSpPr>
        <p:spPr>
          <a:xfrm>
            <a:off x="1295400" y="1295400"/>
            <a:ext cx="304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4600" y="3810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Learning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533400" y="4191000"/>
            <a:ext cx="1066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1371600" y="1097280"/>
            <a:ext cx="2668273" cy="3017520"/>
            <a:chOff x="5089169" y="1219200"/>
            <a:chExt cx="3369031" cy="3810000"/>
          </a:xfrm>
        </p:grpSpPr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6858000" y="2176272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5105400" y="28956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6019800" y="1219200"/>
              <a:ext cx="365760" cy="3657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77"/>
            <p:cNvGrpSpPr/>
            <p:nvPr/>
          </p:nvGrpSpPr>
          <p:grpSpPr>
            <a:xfrm>
              <a:off x="6165477" y="2488468"/>
              <a:ext cx="1904327" cy="1085536"/>
              <a:chOff x="5632077" y="2793268"/>
              <a:chExt cx="1904327" cy="1085536"/>
            </a:xfrm>
          </p:grpSpPr>
          <p:cxnSp>
            <p:nvCxnSpPr>
              <p:cNvPr id="246" name="Straight Connector 245"/>
              <p:cNvCxnSpPr>
                <a:stCxn id="237" idx="0"/>
                <a:endCxn id="203" idx="3"/>
              </p:cNvCxnSpPr>
              <p:nvPr/>
            </p:nvCxnSpPr>
            <p:spPr>
              <a:xfrm rot="5400000" flipH="1" flipV="1">
                <a:off x="5496754" y="2928592"/>
                <a:ext cx="1016732" cy="746086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stCxn id="234" idx="0"/>
                <a:endCxn id="203" idx="4"/>
              </p:cNvCxnSpPr>
              <p:nvPr/>
            </p:nvCxnSpPr>
            <p:spPr>
              <a:xfrm rot="5400000" flipH="1" flipV="1">
                <a:off x="5961724" y="3264245"/>
                <a:ext cx="963168" cy="128343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33" idx="1"/>
                <a:endCxn id="203" idx="5"/>
              </p:cNvCxnSpPr>
              <p:nvPr/>
            </p:nvCxnSpPr>
            <p:spPr>
              <a:xfrm rot="16200000" flipV="1">
                <a:off x="6543832" y="2886232"/>
                <a:ext cx="1085536" cy="899608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07" name="Object 4"/>
            <p:cNvGraphicFramePr>
              <a:graphicFrameLocks noChangeAspect="1"/>
            </p:cNvGraphicFramePr>
            <p:nvPr/>
          </p:nvGraphicFramePr>
          <p:xfrm>
            <a:off x="7391400" y="4781550"/>
            <a:ext cx="381000" cy="171450"/>
          </p:xfrm>
          <a:graphic>
            <a:graphicData uri="http://schemas.openxmlformats.org/presentationml/2006/ole">
              <p:oleObj spid="_x0000_s284674" name="Equation" r:id="rId3" imgW="330120" imgH="164880" progId="Equation.DSMT4">
                <p:embed/>
              </p:oleObj>
            </a:graphicData>
          </a:graphic>
        </p:graphicFrame>
        <p:grpSp>
          <p:nvGrpSpPr>
            <p:cNvPr id="6" name="Group 182"/>
            <p:cNvGrpSpPr/>
            <p:nvPr/>
          </p:nvGrpSpPr>
          <p:grpSpPr>
            <a:xfrm>
              <a:off x="5089169" y="4233881"/>
              <a:ext cx="457200" cy="399079"/>
              <a:chOff x="4555769" y="4538681"/>
              <a:chExt cx="457200" cy="399079"/>
            </a:xfrm>
          </p:grpSpPr>
          <p:sp>
            <p:nvSpPr>
              <p:cNvPr id="244" name="TextBox 243"/>
              <p:cNvSpPr txBox="1"/>
              <p:nvPr/>
            </p:nvSpPr>
            <p:spPr>
              <a:xfrm>
                <a:off x="4555769" y="4538681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Oval 244"/>
              <p:cNvSpPr>
                <a:spLocks noChangeAspect="1"/>
              </p:cNvSpPr>
              <p:nvPr/>
            </p:nvSpPr>
            <p:spPr>
              <a:xfrm>
                <a:off x="4572000" y="457200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83"/>
            <p:cNvGrpSpPr/>
            <p:nvPr/>
          </p:nvGrpSpPr>
          <p:grpSpPr>
            <a:xfrm>
              <a:off x="5943600" y="4648200"/>
              <a:ext cx="457200" cy="381000"/>
              <a:chOff x="5410200" y="5010150"/>
              <a:chExt cx="457200" cy="381000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5410200" y="50101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5425440" y="50253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184"/>
            <p:cNvGrpSpPr/>
            <p:nvPr/>
          </p:nvGrpSpPr>
          <p:grpSpPr>
            <a:xfrm>
              <a:off x="6705600" y="4648200"/>
              <a:ext cx="457200" cy="381000"/>
              <a:chOff x="6172200" y="4953000"/>
              <a:chExt cx="457200" cy="381000"/>
            </a:xfrm>
          </p:grpSpPr>
          <p:sp>
            <p:nvSpPr>
              <p:cNvPr id="240" name="TextBox 239"/>
              <p:cNvSpPr txBox="1"/>
              <p:nvPr/>
            </p:nvSpPr>
            <p:spPr>
              <a:xfrm>
                <a:off x="6172200" y="4953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6187440" y="4968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85"/>
            <p:cNvGrpSpPr/>
            <p:nvPr/>
          </p:nvGrpSpPr>
          <p:grpSpPr>
            <a:xfrm>
              <a:off x="8001000" y="4648200"/>
              <a:ext cx="457200" cy="381000"/>
              <a:chOff x="7467600" y="5029200"/>
              <a:chExt cx="457200" cy="381000"/>
            </a:xfrm>
          </p:grpSpPr>
          <p:sp>
            <p:nvSpPr>
              <p:cNvPr id="238" name="TextBox 237"/>
              <p:cNvSpPr txBox="1"/>
              <p:nvPr/>
            </p:nvSpPr>
            <p:spPr>
              <a:xfrm>
                <a:off x="7467600" y="50292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" name="Oval 238"/>
              <p:cNvSpPr>
                <a:spLocks noChangeAspect="1"/>
              </p:cNvSpPr>
              <p:nvPr/>
            </p:nvSpPr>
            <p:spPr>
              <a:xfrm>
                <a:off x="7482840" y="50444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212" name="Object 4"/>
            <p:cNvGraphicFramePr>
              <a:graphicFrameLocks noChangeAspect="1"/>
            </p:cNvGraphicFramePr>
            <p:nvPr/>
          </p:nvGraphicFramePr>
          <p:xfrm>
            <a:off x="7315200" y="3657600"/>
            <a:ext cx="381000" cy="171450"/>
          </p:xfrm>
          <a:graphic>
            <a:graphicData uri="http://schemas.openxmlformats.org/presentationml/2006/ole">
              <p:oleObj spid="_x0000_s284675" name="Equation" r:id="rId4" imgW="330120" imgH="164880" progId="Equation.DSMT4">
                <p:embed/>
              </p:oleObj>
            </a:graphicData>
          </a:graphic>
        </p:graphicFrame>
        <p:grpSp>
          <p:nvGrpSpPr>
            <p:cNvPr id="10" name="Group 156"/>
            <p:cNvGrpSpPr/>
            <p:nvPr/>
          </p:nvGrpSpPr>
          <p:grpSpPr>
            <a:xfrm>
              <a:off x="5936877" y="3505200"/>
              <a:ext cx="457200" cy="381000"/>
              <a:chOff x="5403477" y="3790950"/>
              <a:chExt cx="457200" cy="381000"/>
            </a:xfrm>
          </p:grpSpPr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>
                <a:off x="5425440" y="380619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5403477" y="379095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57"/>
            <p:cNvGrpSpPr/>
            <p:nvPr/>
          </p:nvGrpSpPr>
          <p:grpSpPr>
            <a:xfrm>
              <a:off x="6683936" y="3505200"/>
              <a:ext cx="457200" cy="381000"/>
              <a:chOff x="6150536" y="3733800"/>
              <a:chExt cx="457200" cy="381000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150536" y="37338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" name="Oval 234"/>
              <p:cNvSpPr>
                <a:spLocks noChangeAspect="1"/>
              </p:cNvSpPr>
              <p:nvPr/>
            </p:nvSpPr>
            <p:spPr>
              <a:xfrm>
                <a:off x="6187440" y="37490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58"/>
            <p:cNvGrpSpPr/>
            <p:nvPr/>
          </p:nvGrpSpPr>
          <p:grpSpPr>
            <a:xfrm>
              <a:off x="7991288" y="3505200"/>
              <a:ext cx="457200" cy="381000"/>
              <a:chOff x="7457888" y="3810000"/>
              <a:chExt cx="457200" cy="381000"/>
            </a:xfrm>
          </p:grpSpPr>
          <p:sp>
            <p:nvSpPr>
              <p:cNvPr id="232" name="TextBox 231"/>
              <p:cNvSpPr txBox="1"/>
              <p:nvPr/>
            </p:nvSpPr>
            <p:spPr>
              <a:xfrm>
                <a:off x="7457888" y="3810000"/>
                <a:ext cx="457200" cy="35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300" i="1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3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" name="Oval 232"/>
              <p:cNvSpPr>
                <a:spLocks noChangeAspect="1"/>
              </p:cNvSpPr>
              <p:nvPr/>
            </p:nvSpPr>
            <p:spPr>
              <a:xfrm>
                <a:off x="7482840" y="3825240"/>
                <a:ext cx="365760" cy="36576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180"/>
            <p:cNvGrpSpPr/>
            <p:nvPr/>
          </p:nvGrpSpPr>
          <p:grpSpPr>
            <a:xfrm>
              <a:off x="5288280" y="3261360"/>
              <a:ext cx="2910840" cy="1402080"/>
              <a:chOff x="4754880" y="3566160"/>
              <a:chExt cx="2910840" cy="1402080"/>
            </a:xfrm>
          </p:grpSpPr>
          <p:cxnSp>
            <p:nvCxnSpPr>
              <p:cNvPr id="228" name="Straight Connector 24"/>
              <p:cNvCxnSpPr>
                <a:stCxn id="245" idx="0"/>
                <a:endCxn id="204" idx="4"/>
              </p:cNvCxnSpPr>
              <p:nvPr/>
            </p:nvCxnSpPr>
            <p:spPr>
              <a:xfrm rot="5400000" flipH="1" flipV="1">
                <a:off x="4251960" y="4069080"/>
                <a:ext cx="10058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43" idx="0"/>
                <a:endCxn id="236" idx="4"/>
              </p:cNvCxnSpPr>
              <p:nvPr/>
            </p:nvCxnSpPr>
            <p:spPr>
              <a:xfrm rot="5400000" flipH="1" flipV="1">
                <a:off x="5219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stCxn id="241" idx="0"/>
                <a:endCxn id="235" idx="4"/>
              </p:cNvCxnSpPr>
              <p:nvPr/>
            </p:nvCxnSpPr>
            <p:spPr>
              <a:xfrm rot="5400000" flipH="1" flipV="1">
                <a:off x="59817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39" idx="0"/>
                <a:endCxn id="233" idx="4"/>
              </p:cNvCxnSpPr>
              <p:nvPr/>
            </p:nvCxnSpPr>
            <p:spPr>
              <a:xfrm rot="5400000" flipH="1" flipV="1">
                <a:off x="7277100" y="4579620"/>
                <a:ext cx="7772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78"/>
            <p:cNvGrpSpPr/>
            <p:nvPr/>
          </p:nvGrpSpPr>
          <p:grpSpPr>
            <a:xfrm>
              <a:off x="5417595" y="3078480"/>
              <a:ext cx="2598645" cy="624840"/>
              <a:chOff x="4884195" y="3383280"/>
              <a:chExt cx="2598645" cy="624840"/>
            </a:xfrm>
          </p:grpSpPr>
          <p:cxnSp>
            <p:nvCxnSpPr>
              <p:cNvPr id="225" name="Straight Connector 224"/>
              <p:cNvCxnSpPr>
                <a:stCxn id="204" idx="5"/>
                <a:endCxn id="237" idx="1"/>
              </p:cNvCxnSpPr>
              <p:nvPr/>
            </p:nvCxnSpPr>
            <p:spPr>
              <a:xfrm rot="16200000" flipH="1">
                <a:off x="4905554" y="3491238"/>
                <a:ext cx="476564" cy="51928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4953000" y="3474720"/>
                <a:ext cx="1234440" cy="43891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>
                <a:stCxn id="233" idx="2"/>
                <a:endCxn id="204" idx="6"/>
              </p:cNvCxnSpPr>
              <p:nvPr/>
            </p:nvCxnSpPr>
            <p:spPr>
              <a:xfrm rot="10800000">
                <a:off x="4937760" y="3383280"/>
                <a:ext cx="2545080" cy="62484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8" name="Straight Connector 18"/>
            <p:cNvCxnSpPr>
              <a:stCxn id="236" idx="6"/>
              <a:endCxn id="235" idx="2"/>
            </p:cNvCxnSpPr>
            <p:nvPr/>
          </p:nvCxnSpPr>
          <p:spPr>
            <a:xfrm>
              <a:off x="6324600" y="3703320"/>
              <a:ext cx="39624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Freeform 19"/>
            <p:cNvSpPr/>
            <p:nvPr/>
          </p:nvSpPr>
          <p:spPr>
            <a:xfrm>
              <a:off x="6248400" y="3886200"/>
              <a:ext cx="1845945" cy="228600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0"/>
            <p:cNvSpPr/>
            <p:nvPr/>
          </p:nvSpPr>
          <p:spPr>
            <a:xfrm>
              <a:off x="7086600" y="3810000"/>
              <a:ext cx="990600" cy="174362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76"/>
            <p:cNvGrpSpPr/>
            <p:nvPr/>
          </p:nvGrpSpPr>
          <p:grpSpPr>
            <a:xfrm>
              <a:off x="5334000" y="1524000"/>
              <a:ext cx="1577564" cy="1425164"/>
              <a:chOff x="4800600" y="1828800"/>
              <a:chExt cx="1577564" cy="1425164"/>
            </a:xfrm>
          </p:grpSpPr>
          <p:cxnSp>
            <p:nvCxnSpPr>
              <p:cNvPr id="222" name="Straight Connector 221"/>
              <p:cNvCxnSpPr>
                <a:stCxn id="204" idx="7"/>
              </p:cNvCxnSpPr>
              <p:nvPr/>
            </p:nvCxnSpPr>
            <p:spPr>
              <a:xfrm rot="5400000" flipH="1" flipV="1">
                <a:off x="5310916" y="2240280"/>
                <a:ext cx="586964" cy="144040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16"/>
              <p:cNvCxnSpPr>
                <a:endCxn id="205" idx="3"/>
              </p:cNvCxnSpPr>
              <p:nvPr/>
            </p:nvCxnSpPr>
            <p:spPr>
              <a:xfrm rot="5400000" flipH="1" flipV="1">
                <a:off x="4488180" y="2148616"/>
                <a:ext cx="1364204" cy="7393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17"/>
              <p:cNvCxnSpPr>
                <a:endCxn id="203" idx="1"/>
              </p:cNvCxnSpPr>
              <p:nvPr/>
            </p:nvCxnSpPr>
            <p:spPr>
              <a:xfrm rot="16200000" flipH="1">
                <a:off x="5731764" y="1888236"/>
                <a:ext cx="705836" cy="5869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3" name="Subtitle 2"/>
          <p:cNvSpPr txBox="1">
            <a:spLocks/>
          </p:cNvSpPr>
          <p:nvPr/>
        </p:nvSpPr>
        <p:spPr>
          <a:xfrm>
            <a:off x="4495800" y="12954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Approach: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4495800" y="1905000"/>
            <a:ext cx="25146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Max-margin learning</a:t>
            </a:r>
          </a:p>
        </p:txBody>
      </p:sp>
      <p:graphicFrame>
        <p:nvGraphicFramePr>
          <p:cNvPr id="274" name="Object 273"/>
          <p:cNvGraphicFramePr>
            <a:graphicFrameLocks noChangeAspect="1"/>
          </p:cNvGraphicFramePr>
          <p:nvPr/>
        </p:nvGraphicFramePr>
        <p:xfrm>
          <a:off x="4832350" y="2413000"/>
          <a:ext cx="2425700" cy="660400"/>
        </p:xfrm>
        <a:graphic>
          <a:graphicData uri="http://schemas.openxmlformats.org/presentationml/2006/ole">
            <p:oleObj spid="_x0000_s284676" name="Equation" r:id="rId5" imgW="2425680" imgH="660240" progId="Equation.DSMT4">
              <p:embed/>
            </p:oleObj>
          </a:graphicData>
        </a:graphic>
      </p:graphicFrame>
      <p:sp>
        <p:nvSpPr>
          <p:cNvPr id="275" name="TextBox 274"/>
          <p:cNvSpPr txBox="1"/>
          <p:nvPr/>
        </p:nvSpPr>
        <p:spPr>
          <a:xfrm>
            <a:off x="4724400" y="500985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: Potential values of the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-th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image.</a:t>
            </a:r>
          </a:p>
          <a:p>
            <a:pPr>
              <a:buFont typeface="Arial" pitchFamily="34" charset="0"/>
              <a:buChar char="•"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: Potential weights of the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pose.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: Activity of the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pose.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: A slack variable for the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image.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5715000" y="4706035"/>
            <a:ext cx="1219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Notations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4648200" y="4648200"/>
            <a:ext cx="3581400" cy="14478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1447" name="Object 23"/>
          <p:cNvGraphicFramePr>
            <a:graphicFrameLocks noChangeAspect="1"/>
          </p:cNvGraphicFramePr>
          <p:nvPr/>
        </p:nvGraphicFramePr>
        <p:xfrm>
          <a:off x="4743450" y="3295650"/>
          <a:ext cx="2819400" cy="1079500"/>
        </p:xfrm>
        <a:graphic>
          <a:graphicData uri="http://schemas.openxmlformats.org/presentationml/2006/ole">
            <p:oleObj spid="_x0000_s284677" name="Equation" r:id="rId6" imgW="2819160" imgH="1079280" progId="Equation.DSMT4">
              <p:embed/>
            </p:oleObj>
          </a:graphicData>
        </a:graphic>
      </p:graphicFrame>
      <p:graphicFrame>
        <p:nvGraphicFramePr>
          <p:cNvPr id="231448" name="Object 24"/>
          <p:cNvGraphicFramePr>
            <a:graphicFrameLocks noChangeAspect="1"/>
          </p:cNvGraphicFramePr>
          <p:nvPr/>
        </p:nvGraphicFramePr>
        <p:xfrm>
          <a:off x="508000" y="1262063"/>
          <a:ext cx="1371600" cy="558800"/>
        </p:xfrm>
        <a:graphic>
          <a:graphicData uri="http://schemas.openxmlformats.org/presentationml/2006/ole">
            <p:oleObj spid="_x0000_s284678" name="Equation" r:id="rId7" imgW="1371600" imgH="558720" progId="Equation.DSMT4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609600" y="4663440"/>
            <a:ext cx="25146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Hidden human poses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9600" y="5029200"/>
            <a:ext cx="2590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Structural connectivity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9600" y="5394960"/>
            <a:ext cx="2590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Potential parameters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9600" y="5760720"/>
            <a:ext cx="22098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Potential weights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el_0_1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1160" y="1295400"/>
            <a:ext cx="762000" cy="14295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20249105">
            <a:off x="1859280" y="1610493"/>
            <a:ext cx="100584" cy="235265"/>
          </a:xfrm>
          <a:prstGeom prst="rect">
            <a:avLst/>
          </a:prstGeom>
          <a:solidFill>
            <a:srgbClr val="00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381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Learning 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0_image13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2723" y="1219200"/>
            <a:ext cx="1005840" cy="1645920"/>
          </a:xfrm>
          <a:prstGeom prst="rect">
            <a:avLst/>
          </a:prstGeom>
        </p:spPr>
      </p:pic>
      <p:pic>
        <p:nvPicPr>
          <p:cNvPr id="9" name="Picture 8" descr="0_image28.b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5720" y="1219200"/>
            <a:ext cx="1005840" cy="1645920"/>
          </a:xfrm>
          <a:prstGeom prst="rect">
            <a:avLst/>
          </a:prstGeom>
        </p:spPr>
      </p:pic>
      <p:pic>
        <p:nvPicPr>
          <p:cNvPr id="11" name="Picture 10" descr="0_image06.b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8880" y="1219200"/>
            <a:ext cx="1005840" cy="1645920"/>
          </a:xfrm>
          <a:prstGeom prst="rect">
            <a:avLst/>
          </a:prstGeom>
        </p:spPr>
      </p:pic>
      <p:pic>
        <p:nvPicPr>
          <p:cNvPr id="12" name="Picture 11" descr="0_image19.b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1880" y="1219200"/>
            <a:ext cx="1005840" cy="16459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1447800"/>
            <a:ext cx="1143000" cy="87716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Arial" pitchFamily="34" charset="0"/>
                <a:cs typeface="Arial" pitchFamily="34" charset="0"/>
              </a:rPr>
              <a:t>Cricket defensive shot</a:t>
            </a:r>
          </a:p>
        </p:txBody>
      </p:sp>
      <p:sp>
        <p:nvSpPr>
          <p:cNvPr id="17" name="Rectangle 16"/>
          <p:cNvSpPr/>
          <p:nvPr/>
        </p:nvSpPr>
        <p:spPr>
          <a:xfrm rot="1133184">
            <a:off x="2164616" y="1798411"/>
            <a:ext cx="180558" cy="418885"/>
          </a:xfrm>
          <a:prstGeom prst="rect">
            <a:avLst/>
          </a:prstGeom>
          <a:solidFill>
            <a:srgbClr val="00FF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855381">
            <a:off x="1923895" y="1588102"/>
            <a:ext cx="100584" cy="235265"/>
          </a:xfrm>
          <a:prstGeom prst="rect">
            <a:avLst/>
          </a:prstGeom>
          <a:solidFill>
            <a:srgbClr val="00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264920"/>
            <a:ext cx="546015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543" y="2895600"/>
            <a:ext cx="507217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3002547"/>
            <a:ext cx="642380" cy="149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54856" y="4876800"/>
            <a:ext cx="76830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10200" y="4724400"/>
            <a:ext cx="523559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6" name="Picture 10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27960" y="29718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7" name="Picture 11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70960" y="29718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8" name="Picture 1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9360" y="29718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9" name="Picture 13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2360" y="29718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0" name="Picture 14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27960" y="47244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1" name="Picture 15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70960" y="47244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2" name="Picture 16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09360" y="47244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3" name="Picture 17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52360" y="47244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04800" y="3200400"/>
            <a:ext cx="11430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Arial" pitchFamily="34" charset="0"/>
                <a:cs typeface="Arial" pitchFamily="34" charset="0"/>
              </a:rPr>
              <a:t>Cricket bowling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4870847"/>
            <a:ext cx="11430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Arial" pitchFamily="34" charset="0"/>
                <a:cs typeface="Arial" pitchFamily="34" charset="0"/>
              </a:rPr>
              <a:t>Croquet 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8" grpId="0" animBg="1"/>
      <p:bldP spid="36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381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Learning 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3200400"/>
            <a:ext cx="11430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Arial" pitchFamily="34" charset="0"/>
                <a:cs typeface="Arial" pitchFamily="34" charset="0"/>
              </a:rPr>
              <a:t>Tennis serve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4870847"/>
            <a:ext cx="11430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Arial" pitchFamily="34" charset="0"/>
                <a:cs typeface="Arial" pitchFamily="34" charset="0"/>
              </a:rPr>
              <a:t>Volleyball smash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280160"/>
            <a:ext cx="1391384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8600" y="1447800"/>
            <a:ext cx="1143000" cy="61555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Arial" pitchFamily="34" charset="0"/>
                <a:cs typeface="Arial" pitchFamily="34" charset="0"/>
              </a:rPr>
              <a:t>Tennis forehand</a:t>
            </a: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0635" y="2819400"/>
            <a:ext cx="59776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4067" y="3017520"/>
            <a:ext cx="941933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770120"/>
            <a:ext cx="64770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663440"/>
            <a:ext cx="57912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0" name="Picture 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7960" y="12192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1" name="Picture 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0960" y="12192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9092" y="1371600"/>
            <a:ext cx="141930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2" name="Picture 10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9360" y="12192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3" name="Picture 11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60" y="12192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4" name="Picture 12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27960" y="29718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5" name="Picture 1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70960" y="29718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6" name="Picture 14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9360" y="29718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7" name="Picture 15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2360" y="29718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8" name="Picture 16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43200" y="47244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9" name="Picture 17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70960" y="47244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30" name="Picture 18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09360" y="47244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31" name="Picture 19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67600" y="4724400"/>
            <a:ext cx="1005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7162800" cy="377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Background and Intuition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Mutual Context of Object and Human Pose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Model Representation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Model Learning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 Model Inference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Experiments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44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del_3_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438400"/>
            <a:ext cx="1037990" cy="1005840"/>
          </a:xfrm>
          <a:prstGeom prst="rect">
            <a:avLst/>
          </a:prstGeom>
        </p:spPr>
      </p:pic>
      <p:pic>
        <p:nvPicPr>
          <p:cNvPr id="10" name="Picture 9" descr="model_5_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2243372"/>
            <a:ext cx="490298" cy="146304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422650" y="908050"/>
          <a:ext cx="165100" cy="228600"/>
        </p:xfrm>
        <a:graphic>
          <a:graphicData uri="http://schemas.openxmlformats.org/presentationml/2006/ole">
            <p:oleObj spid="_x0000_s193538" name="Equation" r:id="rId5" imgW="164880" imgH="228600" progId="Equation.DSMT4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800600" y="2800350"/>
          <a:ext cx="381000" cy="171450"/>
        </p:xfrm>
        <a:graphic>
          <a:graphicData uri="http://schemas.openxmlformats.org/presentationml/2006/ole">
            <p:oleObj spid="_x0000_s193539" name="Equation" r:id="rId6" imgW="330120" imgH="164880" progId="Equation.DSMT4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410200" y="2800350"/>
          <a:ext cx="381000" cy="171450"/>
        </p:xfrm>
        <a:graphic>
          <a:graphicData uri="http://schemas.openxmlformats.org/presentationml/2006/ole">
            <p:oleObj spid="_x0000_s193540" name="Equation" r:id="rId7" imgW="330120" imgH="164880" progId="Equation.DSMT4">
              <p:embed/>
            </p:oleObj>
          </a:graphicData>
        </a:graphic>
      </p:graphicFrame>
      <p:sp>
        <p:nvSpPr>
          <p:cNvPr id="101" name="Slide Number Placeholder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9" name="Subtitle 2"/>
          <p:cNvSpPr txBox="1">
            <a:spLocks/>
          </p:cNvSpPr>
          <p:nvPr/>
        </p:nvSpPr>
        <p:spPr>
          <a:xfrm>
            <a:off x="228600" y="304800"/>
            <a:ext cx="3276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Inference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model_3_1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1600" y="2395772"/>
            <a:ext cx="1049000" cy="10972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2167172"/>
            <a:ext cx="6705600" cy="156972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mage34.bmp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487680"/>
            <a:ext cx="1737360" cy="11887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1752600"/>
            <a:ext cx="2438400" cy="40011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The learned models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del_5_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2319572"/>
            <a:ext cx="490298" cy="146304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422650" y="908050"/>
          <a:ext cx="165100" cy="228600"/>
        </p:xfrm>
        <a:graphic>
          <a:graphicData uri="http://schemas.openxmlformats.org/presentationml/2006/ole">
            <p:oleObj spid="_x0000_s194562" name="Equation" r:id="rId4" imgW="164880" imgH="228600" progId="Equation.DSMT4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800600" y="3227622"/>
          <a:ext cx="381000" cy="171450"/>
        </p:xfrm>
        <a:graphic>
          <a:graphicData uri="http://schemas.openxmlformats.org/presentationml/2006/ole">
            <p:oleObj spid="_x0000_s194563" name="Equation" r:id="rId5" imgW="330120" imgH="164880" progId="Equation.DSMT4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410200" y="3227622"/>
          <a:ext cx="381000" cy="171450"/>
        </p:xfrm>
        <a:graphic>
          <a:graphicData uri="http://schemas.openxmlformats.org/presentationml/2006/ole">
            <p:oleObj spid="_x0000_s194564" name="Equation" r:id="rId6" imgW="330120" imgH="164880" progId="Equation.DSMT4">
              <p:embed/>
            </p:oleObj>
          </a:graphicData>
        </a:graphic>
      </p:graphicFrame>
      <p:sp>
        <p:nvSpPr>
          <p:cNvPr id="101" name="Slide Number Placeholder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9" name="Subtitle 2"/>
          <p:cNvSpPr txBox="1">
            <a:spLocks/>
          </p:cNvSpPr>
          <p:nvPr/>
        </p:nvSpPr>
        <p:spPr>
          <a:xfrm>
            <a:off x="228600" y="304800"/>
            <a:ext cx="3276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Inference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model_3_1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2395772"/>
            <a:ext cx="1049000" cy="109728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62000" y="1752600"/>
            <a:ext cx="2438400" cy="40011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The learned models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model_3_2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5600" y="2438400"/>
            <a:ext cx="1037990" cy="100584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2743200" y="2209800"/>
            <a:ext cx="5257800" cy="16002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9216356">
            <a:off x="2482588" y="2025438"/>
            <a:ext cx="1263185" cy="152186"/>
          </a:xfrm>
          <a:prstGeom prst="rightArrow">
            <a:avLst>
              <a:gd name="adj1" fmla="val 50000"/>
              <a:gd name="adj2" fmla="val 7416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1752600"/>
            <a:ext cx="2286000" cy="3810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2" name="Picture 31" descr="head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86" y="1524000"/>
            <a:ext cx="1704914" cy="1097280"/>
          </a:xfrm>
          <a:prstGeom prst="rect">
            <a:avLst/>
          </a:prstGeom>
        </p:spPr>
      </p:pic>
      <p:pic>
        <p:nvPicPr>
          <p:cNvPr id="33" name="Picture 32" descr="torso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72286" y="2971800"/>
            <a:ext cx="1704914" cy="1097280"/>
          </a:xfrm>
          <a:prstGeom prst="rect">
            <a:avLst/>
          </a:prstGeom>
        </p:spPr>
      </p:pic>
      <p:pic>
        <p:nvPicPr>
          <p:cNvPr id="34" name="Picture 33" descr="tennis_racket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2286" y="4876800"/>
            <a:ext cx="1704914" cy="1097280"/>
          </a:xfrm>
          <a:prstGeom prst="rect">
            <a:avLst/>
          </a:prstGeom>
        </p:spPr>
      </p:pic>
      <p:grpSp>
        <p:nvGrpSpPr>
          <p:cNvPr id="35" name="Group 129"/>
          <p:cNvGrpSpPr/>
          <p:nvPr/>
        </p:nvGrpSpPr>
        <p:grpSpPr>
          <a:xfrm>
            <a:off x="7010400" y="1600200"/>
            <a:ext cx="624840" cy="838200"/>
            <a:chOff x="6429314" y="1752600"/>
            <a:chExt cx="624840" cy="838200"/>
          </a:xfrm>
        </p:grpSpPr>
        <p:sp>
          <p:nvSpPr>
            <p:cNvPr id="36" name="Rectangle 35"/>
            <p:cNvSpPr/>
            <p:nvPr/>
          </p:nvSpPr>
          <p:spPr>
            <a:xfrm>
              <a:off x="6505514" y="1752600"/>
              <a:ext cx="228600" cy="2286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429314" y="2438400"/>
              <a:ext cx="152400" cy="1524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81714" y="2209800"/>
              <a:ext cx="152400" cy="1524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34114" y="2133600"/>
              <a:ext cx="152400" cy="1524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6962714" y="1828800"/>
              <a:ext cx="91440" cy="91440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130"/>
          <p:cNvGrpSpPr/>
          <p:nvPr/>
        </p:nvGrpSpPr>
        <p:grpSpPr>
          <a:xfrm>
            <a:off x="6743700" y="3048000"/>
            <a:ext cx="914400" cy="876300"/>
            <a:chOff x="6162614" y="2971800"/>
            <a:chExt cx="914400" cy="876300"/>
          </a:xfrm>
          <a:noFill/>
        </p:grpSpPr>
        <p:sp>
          <p:nvSpPr>
            <p:cNvPr id="42" name="Rectangle 41"/>
            <p:cNvSpPr/>
            <p:nvPr/>
          </p:nvSpPr>
          <p:spPr>
            <a:xfrm rot="3536382">
              <a:off x="6657914" y="3505200"/>
              <a:ext cx="228600" cy="304800"/>
            </a:xfrm>
            <a:prstGeom prst="rect">
              <a:avLst/>
            </a:prstGeom>
            <a:grp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20738278">
              <a:off x="6810314" y="3124200"/>
              <a:ext cx="228600" cy="304800"/>
            </a:xfrm>
            <a:prstGeom prst="rect">
              <a:avLst/>
            </a:prstGeom>
            <a:grp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734114" y="2971800"/>
              <a:ext cx="228600" cy="304800"/>
            </a:xfrm>
            <a:prstGeom prst="rect">
              <a:avLst/>
            </a:prstGeom>
            <a:grp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16999395">
              <a:off x="6429314" y="3276600"/>
              <a:ext cx="228600" cy="304800"/>
            </a:xfrm>
            <a:prstGeom prst="rect">
              <a:avLst/>
            </a:prstGeom>
            <a:grp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20983662">
              <a:off x="6581714" y="3200400"/>
              <a:ext cx="228600" cy="304800"/>
            </a:xfrm>
            <a:prstGeom prst="rect">
              <a:avLst/>
            </a:prstGeom>
            <a:grp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2986371">
              <a:off x="6353114" y="2971800"/>
              <a:ext cx="228600" cy="304800"/>
            </a:xfrm>
            <a:prstGeom prst="rect">
              <a:avLst/>
            </a:prstGeom>
            <a:grp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978626">
              <a:off x="6505514" y="3048000"/>
              <a:ext cx="228600" cy="304800"/>
            </a:xfrm>
            <a:prstGeom prst="rect">
              <a:avLst/>
            </a:prstGeom>
            <a:grp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18653509">
              <a:off x="6200714" y="3657600"/>
              <a:ext cx="152400" cy="228600"/>
            </a:xfrm>
            <a:prstGeom prst="rect">
              <a:avLst/>
            </a:prstGeom>
            <a:grp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18606057">
              <a:off x="6886514" y="3505200"/>
              <a:ext cx="152400" cy="228600"/>
            </a:xfrm>
            <a:prstGeom prst="rect">
              <a:avLst/>
            </a:prstGeom>
            <a:grpFill/>
            <a:ln w="19050">
              <a:solidFill>
                <a:srgbClr val="FF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131"/>
          <p:cNvGrpSpPr/>
          <p:nvPr/>
        </p:nvGrpSpPr>
        <p:grpSpPr>
          <a:xfrm>
            <a:off x="6429790" y="4942602"/>
            <a:ext cx="1614101" cy="1059767"/>
            <a:chOff x="5848704" y="5064522"/>
            <a:chExt cx="1614101" cy="1059767"/>
          </a:xfrm>
        </p:grpSpPr>
        <p:sp>
          <p:nvSpPr>
            <p:cNvPr id="53" name="Rectangle 52"/>
            <p:cNvSpPr/>
            <p:nvPr/>
          </p:nvSpPr>
          <p:spPr>
            <a:xfrm rot="20681997">
              <a:off x="5856442" y="5125956"/>
              <a:ext cx="196735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18164278">
              <a:off x="5902736" y="5270560"/>
              <a:ext cx="196735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2272693">
              <a:off x="6397448" y="5819489"/>
              <a:ext cx="196735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223922">
              <a:off x="6149557" y="5263880"/>
              <a:ext cx="196735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20822612">
              <a:off x="6073357" y="5275976"/>
              <a:ext cx="196735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764861" y="5317102"/>
              <a:ext cx="196735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684291">
              <a:off x="6987757" y="5274242"/>
              <a:ext cx="196735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rot="19989655">
              <a:off x="6440299" y="5666036"/>
              <a:ext cx="170387" cy="2530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21389811">
              <a:off x="6530557" y="5111126"/>
              <a:ext cx="196735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6436136" y="5203768"/>
              <a:ext cx="196735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3133340">
              <a:off x="6968863" y="5010490"/>
              <a:ext cx="196735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rot="5225477">
              <a:off x="7212037" y="5532825"/>
              <a:ext cx="196735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324600" y="2590800"/>
            <a:ext cx="1752600" cy="36933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Head detection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24600" y="4038600"/>
            <a:ext cx="1752600" cy="36933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Torso detection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43600" y="5943600"/>
            <a:ext cx="2590800" cy="36933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Tennis racket detection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/>
        </p:nvGraphicFramePr>
        <p:xfrm>
          <a:off x="7204136" y="4419600"/>
          <a:ext cx="101600" cy="342900"/>
        </p:xfrm>
        <a:graphic>
          <a:graphicData uri="http://schemas.openxmlformats.org/presentationml/2006/ole">
            <p:oleObj spid="_x0000_s194566" name="Equation" r:id="rId12" imgW="101520" imgH="342720" progId="Equation.DSMT4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0" y="6093023"/>
            <a:ext cx="4191000" cy="36933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Layout of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object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body parts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 flipH="1" flipV="1">
            <a:off x="1866900" y="5981700"/>
            <a:ext cx="228600" cy="0"/>
          </a:xfrm>
          <a:prstGeom prst="line">
            <a:avLst/>
          </a:prstGeom>
          <a:ln w="1905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2362200" y="5876544"/>
            <a:ext cx="381000" cy="219456"/>
          </a:xfrm>
          <a:prstGeom prst="line">
            <a:avLst/>
          </a:prstGeom>
          <a:ln w="1905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3657599" y="3962401"/>
            <a:ext cx="1905000" cy="1676400"/>
          </a:xfrm>
          <a:prstGeom prst="roundRect">
            <a:avLst>
              <a:gd name="adj" fmla="val 476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3657600" y="4343400"/>
            <a:ext cx="1828799" cy="64633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Compositional Inference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886198" y="5105400"/>
            <a:ext cx="1600202" cy="307777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[Chen et al, 2007]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6967728" y="1257300"/>
            <a:ext cx="381000" cy="0"/>
          </a:xfrm>
          <a:prstGeom prst="line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562600" y="1066800"/>
            <a:ext cx="1609344" cy="0"/>
          </a:xfrm>
          <a:prstGeom prst="line">
            <a:avLst/>
          </a:prstGeom>
          <a:ln w="3175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0800000">
            <a:off x="5638801" y="4800599"/>
            <a:ext cx="457200" cy="0"/>
          </a:xfrm>
          <a:prstGeom prst="line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10800000">
            <a:off x="2971800" y="4800600"/>
            <a:ext cx="533400" cy="0"/>
          </a:xfrm>
          <a:prstGeom prst="line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183" descr="image34.bmp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33800" y="487680"/>
            <a:ext cx="1737360" cy="1188720"/>
          </a:xfrm>
          <a:prstGeom prst="rect">
            <a:avLst/>
          </a:prstGeom>
        </p:spPr>
      </p:pic>
      <p:pic>
        <p:nvPicPr>
          <p:cNvPr id="198" name="Picture 197" descr="image34.bmp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2040" y="4267200"/>
            <a:ext cx="1737360" cy="1188720"/>
          </a:xfrm>
          <a:prstGeom prst="rect">
            <a:avLst/>
          </a:prstGeom>
        </p:spPr>
      </p:pic>
      <p:grpSp>
        <p:nvGrpSpPr>
          <p:cNvPr id="199" name="Group 198"/>
          <p:cNvGrpSpPr/>
          <p:nvPr/>
        </p:nvGrpSpPr>
        <p:grpSpPr>
          <a:xfrm>
            <a:off x="1213028" y="4237792"/>
            <a:ext cx="1309584" cy="1167166"/>
            <a:chOff x="1213028" y="4237792"/>
            <a:chExt cx="1309584" cy="1167166"/>
          </a:xfrm>
        </p:grpSpPr>
        <p:sp>
          <p:nvSpPr>
            <p:cNvPr id="200" name="Rounded Rectangle 199"/>
            <p:cNvSpPr/>
            <p:nvPr/>
          </p:nvSpPr>
          <p:spPr>
            <a:xfrm rot="21096953">
              <a:off x="1916986" y="4338853"/>
              <a:ext cx="161882" cy="176266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ounded Rectangle 200"/>
            <p:cNvSpPr/>
            <p:nvPr/>
          </p:nvSpPr>
          <p:spPr>
            <a:xfrm rot="20543294">
              <a:off x="1947672" y="4491985"/>
              <a:ext cx="256032" cy="340686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ounded Rectangle 201"/>
            <p:cNvSpPr/>
            <p:nvPr/>
          </p:nvSpPr>
          <p:spPr>
            <a:xfrm rot="3895502">
              <a:off x="1817969" y="4483727"/>
              <a:ext cx="101313" cy="201168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ounded Rectangle 202"/>
            <p:cNvSpPr/>
            <p:nvPr/>
          </p:nvSpPr>
          <p:spPr>
            <a:xfrm rot="4633378">
              <a:off x="1618488" y="4517136"/>
              <a:ext cx="101313" cy="256032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ounded Rectangle 203"/>
            <p:cNvSpPr/>
            <p:nvPr/>
          </p:nvSpPr>
          <p:spPr>
            <a:xfrm rot="17367858">
              <a:off x="2130140" y="4425696"/>
              <a:ext cx="101313" cy="22594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ounded Rectangle 204"/>
            <p:cNvSpPr/>
            <p:nvPr/>
          </p:nvSpPr>
          <p:spPr>
            <a:xfrm rot="17830427">
              <a:off x="2358982" y="4514767"/>
              <a:ext cx="101313" cy="22594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ounded Rectangle 205"/>
            <p:cNvSpPr/>
            <p:nvPr/>
          </p:nvSpPr>
          <p:spPr>
            <a:xfrm rot="19619271">
              <a:off x="2086424" y="4810364"/>
              <a:ext cx="109728" cy="21945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ounded Rectangle 206"/>
            <p:cNvSpPr/>
            <p:nvPr/>
          </p:nvSpPr>
          <p:spPr>
            <a:xfrm rot="1052645">
              <a:off x="2066544" y="4815413"/>
              <a:ext cx="137160" cy="27572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ounded Rectangle 207"/>
            <p:cNvSpPr/>
            <p:nvPr/>
          </p:nvSpPr>
          <p:spPr>
            <a:xfrm rot="19754422">
              <a:off x="2185364" y="4931359"/>
              <a:ext cx="109728" cy="292608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ounded Rectangle 208"/>
            <p:cNvSpPr/>
            <p:nvPr/>
          </p:nvSpPr>
          <p:spPr>
            <a:xfrm rot="21076085">
              <a:off x="2081178" y="5081681"/>
              <a:ext cx="131359" cy="323277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 rot="19709669">
              <a:off x="1257815" y="4270564"/>
              <a:ext cx="292967" cy="488750"/>
            </a:xfrm>
            <a:prstGeom prst="rect">
              <a:avLst/>
            </a:prstGeom>
            <a:noFill/>
            <a:ln w="190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 rot="19709669">
              <a:off x="1213028" y="4237792"/>
              <a:ext cx="385515" cy="554206"/>
            </a:xfrm>
            <a:prstGeom prst="rect">
              <a:avLst/>
            </a:prstGeom>
            <a:noFill/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94569" name="Object 9"/>
          <p:cNvGraphicFramePr>
            <a:graphicFrameLocks noChangeAspect="1"/>
          </p:cNvGraphicFramePr>
          <p:nvPr/>
        </p:nvGraphicFramePr>
        <p:xfrm>
          <a:off x="850900" y="5429250"/>
          <a:ext cx="2159000" cy="508000"/>
        </p:xfrm>
        <a:graphic>
          <a:graphicData uri="http://schemas.openxmlformats.org/presentationml/2006/ole">
            <p:oleObj spid="_x0000_s194569" name="Equation" r:id="rId14" imgW="215892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6" grpId="0"/>
      <p:bldP spid="67" grpId="0"/>
      <p:bldP spid="68" grpId="0"/>
      <p:bldP spid="72" grpId="0"/>
      <p:bldP spid="82" grpId="0" animBg="1"/>
      <p:bldP spid="108" grpId="0"/>
      <p:bldP spid="10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553200" y="4267200"/>
            <a:ext cx="1737360" cy="1188720"/>
            <a:chOff x="6553200" y="4267200"/>
            <a:chExt cx="1737360" cy="1188720"/>
          </a:xfrm>
        </p:grpSpPr>
        <p:pic>
          <p:nvPicPr>
            <p:cNvPr id="53" name="Picture 52" descr="image34.bmp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200" y="4267200"/>
              <a:ext cx="1737360" cy="1188720"/>
            </a:xfrm>
            <a:prstGeom prst="rect">
              <a:avLst/>
            </a:prstGeom>
          </p:spPr>
        </p:pic>
        <p:sp>
          <p:nvSpPr>
            <p:cNvPr id="129" name="Rounded Rectangle 128"/>
            <p:cNvSpPr/>
            <p:nvPr/>
          </p:nvSpPr>
          <p:spPr>
            <a:xfrm rot="21096953">
              <a:off x="7365500" y="4338853"/>
              <a:ext cx="161882" cy="176266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 rot="19123304">
              <a:off x="7386050" y="4472600"/>
              <a:ext cx="290514" cy="375984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 rot="3895502">
              <a:off x="7197929" y="4528550"/>
              <a:ext cx="101313" cy="239348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 rot="5400000">
              <a:off x="6936977" y="4555172"/>
              <a:ext cx="101313" cy="293304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 rot="15929895">
              <a:off x="7652826" y="4404120"/>
              <a:ext cx="101313" cy="22594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 rot="1137082">
              <a:off x="7736968" y="4480505"/>
              <a:ext cx="101313" cy="22594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 rot="20240996">
              <a:off x="7622526" y="4776850"/>
              <a:ext cx="131359" cy="257607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ounded Rectangle 135"/>
            <p:cNvSpPr/>
            <p:nvPr/>
          </p:nvSpPr>
          <p:spPr>
            <a:xfrm rot="18278513">
              <a:off x="7627627" y="4712533"/>
              <a:ext cx="137160" cy="27572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/>
            <p:cNvSpPr/>
            <p:nvPr/>
          </p:nvSpPr>
          <p:spPr>
            <a:xfrm rot="19023045">
              <a:off x="7728268" y="4888929"/>
              <a:ext cx="131359" cy="323277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 rot="18402655">
              <a:off x="7799362" y="4870684"/>
              <a:ext cx="131359" cy="323277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rot="20491859">
              <a:off x="6665863" y="4477467"/>
              <a:ext cx="172227" cy="175976"/>
            </a:xfrm>
            <a:prstGeom prst="rect">
              <a:avLst/>
            </a:prstGeom>
            <a:noFill/>
            <a:ln w="190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20491859">
              <a:off x="6638544" y="4442459"/>
              <a:ext cx="226633" cy="246888"/>
            </a:xfrm>
            <a:prstGeom prst="rect">
              <a:avLst/>
            </a:prstGeom>
            <a:noFill/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51" descr="image34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040" y="4267200"/>
            <a:ext cx="1737360" cy="118872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422650" y="908050"/>
          <a:ext cx="165100" cy="228600"/>
        </p:xfrm>
        <a:graphic>
          <a:graphicData uri="http://schemas.openxmlformats.org/presentationml/2006/ole">
            <p:oleObj spid="_x0000_s197634" name="Equation" r:id="rId4" imgW="164880" imgH="228600" progId="Equation.DSMT4">
              <p:embed/>
            </p:oleObj>
          </a:graphicData>
        </a:graphic>
      </p:graphicFrame>
      <p:sp>
        <p:nvSpPr>
          <p:cNvPr id="101" name="Slide Number Placeholder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9" name="Subtitle 2"/>
          <p:cNvSpPr txBox="1">
            <a:spLocks/>
          </p:cNvSpPr>
          <p:nvPr/>
        </p:nvSpPr>
        <p:spPr>
          <a:xfrm>
            <a:off x="228600" y="304800"/>
            <a:ext cx="3276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Inference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model_3_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2395772"/>
            <a:ext cx="1049000" cy="10972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2167172"/>
            <a:ext cx="6705600" cy="156972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62000" y="1752600"/>
            <a:ext cx="2438400" cy="40011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The learned models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model_3_2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2438400"/>
            <a:ext cx="1037990" cy="1005840"/>
          </a:xfrm>
          <a:prstGeom prst="rect">
            <a:avLst/>
          </a:prstGeom>
        </p:spPr>
      </p:pic>
      <p:sp>
        <p:nvSpPr>
          <p:cNvPr id="54" name="Right Arrow 53"/>
          <p:cNvSpPr/>
          <p:nvPr/>
        </p:nvSpPr>
        <p:spPr>
          <a:xfrm rot="9216356">
            <a:off x="2482588" y="2025438"/>
            <a:ext cx="1263185" cy="152186"/>
          </a:xfrm>
          <a:prstGeom prst="rightArrow">
            <a:avLst>
              <a:gd name="adj1" fmla="val 50000"/>
              <a:gd name="adj2" fmla="val 7416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213028" y="4237792"/>
            <a:ext cx="1309584" cy="1167166"/>
            <a:chOff x="1213028" y="4237792"/>
            <a:chExt cx="1309584" cy="1167166"/>
          </a:xfrm>
        </p:grpSpPr>
        <p:sp>
          <p:nvSpPr>
            <p:cNvPr id="115" name="Rounded Rectangle 114"/>
            <p:cNvSpPr/>
            <p:nvPr/>
          </p:nvSpPr>
          <p:spPr>
            <a:xfrm rot="21096953">
              <a:off x="1916986" y="4338853"/>
              <a:ext cx="161882" cy="176266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 rot="20543294">
              <a:off x="1947672" y="4491985"/>
              <a:ext cx="256032" cy="340686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 rot="3895502">
              <a:off x="1817969" y="4483727"/>
              <a:ext cx="101313" cy="201168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 rot="4633378">
              <a:off x="1618488" y="4517136"/>
              <a:ext cx="101313" cy="256032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 rot="17367858">
              <a:off x="2130140" y="4425696"/>
              <a:ext cx="101313" cy="22594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 rot="17830427">
              <a:off x="2358982" y="4514767"/>
              <a:ext cx="101313" cy="22594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 rot="19619271">
              <a:off x="2086424" y="4810364"/>
              <a:ext cx="109728" cy="21945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 rot="1052645">
              <a:off x="2066544" y="4815413"/>
              <a:ext cx="137160" cy="27572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 rot="19754422">
              <a:off x="2185364" y="4931359"/>
              <a:ext cx="109728" cy="292608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/>
          </p:nvSpPr>
          <p:spPr>
            <a:xfrm rot="21076085">
              <a:off x="2081178" y="5081681"/>
              <a:ext cx="131359" cy="323277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 rot="19709669">
              <a:off x="1257815" y="4270564"/>
              <a:ext cx="292967" cy="488750"/>
            </a:xfrm>
            <a:prstGeom prst="rect">
              <a:avLst/>
            </a:prstGeom>
            <a:noFill/>
            <a:ln w="190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rot="19709669">
              <a:off x="1213028" y="4237792"/>
              <a:ext cx="385515" cy="554206"/>
            </a:xfrm>
            <a:prstGeom prst="rect">
              <a:avLst/>
            </a:prstGeom>
            <a:noFill/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8" name="Picture 147" descr="model_5_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2243372"/>
            <a:ext cx="490298" cy="1463040"/>
          </a:xfrm>
          <a:prstGeom prst="rect">
            <a:avLst/>
          </a:prstGeom>
        </p:spPr>
      </p:pic>
      <p:graphicFrame>
        <p:nvGraphicFramePr>
          <p:cNvPr id="197643" name="Object 11"/>
          <p:cNvGraphicFramePr>
            <a:graphicFrameLocks noChangeAspect="1"/>
          </p:cNvGraphicFramePr>
          <p:nvPr/>
        </p:nvGraphicFramePr>
        <p:xfrm>
          <a:off x="4800600" y="2800350"/>
          <a:ext cx="381000" cy="171450"/>
        </p:xfrm>
        <a:graphic>
          <a:graphicData uri="http://schemas.openxmlformats.org/presentationml/2006/ole">
            <p:oleObj spid="_x0000_s197643" name="Equation" r:id="rId8" imgW="330120" imgH="164880" progId="Equation.DSMT4">
              <p:embed/>
            </p:oleObj>
          </a:graphicData>
        </a:graphic>
      </p:graphicFrame>
      <p:graphicFrame>
        <p:nvGraphicFramePr>
          <p:cNvPr id="197644" name="Object 12"/>
          <p:cNvGraphicFramePr>
            <a:graphicFrameLocks noChangeAspect="1"/>
          </p:cNvGraphicFramePr>
          <p:nvPr/>
        </p:nvGraphicFramePr>
        <p:xfrm>
          <a:off x="5410200" y="2800350"/>
          <a:ext cx="381000" cy="171450"/>
        </p:xfrm>
        <a:graphic>
          <a:graphicData uri="http://schemas.openxmlformats.org/presentationml/2006/ole">
            <p:oleObj spid="_x0000_s197644" name="Equation" r:id="rId9" imgW="330120" imgH="164880" progId="Equation.DSMT4">
              <p:embed/>
            </p:oleObj>
          </a:graphicData>
        </a:graphic>
      </p:graphicFrame>
      <p:graphicFrame>
        <p:nvGraphicFramePr>
          <p:cNvPr id="197645" name="Object 13"/>
          <p:cNvGraphicFramePr>
            <a:graphicFrameLocks noChangeAspect="1"/>
          </p:cNvGraphicFramePr>
          <p:nvPr/>
        </p:nvGraphicFramePr>
        <p:xfrm>
          <a:off x="4343400" y="4724400"/>
          <a:ext cx="381000" cy="171450"/>
        </p:xfrm>
        <a:graphic>
          <a:graphicData uri="http://schemas.openxmlformats.org/presentationml/2006/ole">
            <p:oleObj spid="_x0000_s197645" name="Equation" r:id="rId10" imgW="330120" imgH="164880" progId="Equation.DSMT4">
              <p:embed/>
            </p:oleObj>
          </a:graphicData>
        </a:graphic>
      </p:graphicFrame>
      <p:graphicFrame>
        <p:nvGraphicFramePr>
          <p:cNvPr id="197646" name="Object 14"/>
          <p:cNvGraphicFramePr>
            <a:graphicFrameLocks noChangeAspect="1"/>
          </p:cNvGraphicFramePr>
          <p:nvPr/>
        </p:nvGraphicFramePr>
        <p:xfrm>
          <a:off x="5029200" y="4724400"/>
          <a:ext cx="381000" cy="171450"/>
        </p:xfrm>
        <a:graphic>
          <a:graphicData uri="http://schemas.openxmlformats.org/presentationml/2006/ole">
            <p:oleObj spid="_x0000_s197646" name="Equation" r:id="rId11" imgW="330120" imgH="164880" progId="Equation.DSMT4">
              <p:embed/>
            </p:oleObj>
          </a:graphicData>
        </a:graphic>
      </p:graphicFrame>
      <p:graphicFrame>
        <p:nvGraphicFramePr>
          <p:cNvPr id="197647" name="Object 15"/>
          <p:cNvGraphicFramePr>
            <a:graphicFrameLocks noChangeAspect="1"/>
          </p:cNvGraphicFramePr>
          <p:nvPr/>
        </p:nvGraphicFramePr>
        <p:xfrm>
          <a:off x="876300" y="5429250"/>
          <a:ext cx="2159000" cy="508000"/>
        </p:xfrm>
        <a:graphic>
          <a:graphicData uri="http://schemas.openxmlformats.org/presentationml/2006/ole">
            <p:oleObj spid="_x0000_s197647" name="Equation" r:id="rId12" imgW="2158920" imgH="507960" progId="Equation.DSMT4">
              <p:embed/>
            </p:oleObj>
          </a:graphicData>
        </a:graphic>
      </p:graphicFrame>
      <p:graphicFrame>
        <p:nvGraphicFramePr>
          <p:cNvPr id="197648" name="Object 16"/>
          <p:cNvGraphicFramePr>
            <a:graphicFrameLocks noChangeAspect="1"/>
          </p:cNvGraphicFramePr>
          <p:nvPr/>
        </p:nvGraphicFramePr>
        <p:xfrm>
          <a:off x="6223000" y="5429250"/>
          <a:ext cx="2425700" cy="508000"/>
        </p:xfrm>
        <a:graphic>
          <a:graphicData uri="http://schemas.openxmlformats.org/presentationml/2006/ole">
            <p:oleObj spid="_x0000_s197648" name="Equation" r:id="rId13" imgW="2425680" imgH="507960" progId="Equation.DSMT4">
              <p:embed/>
            </p:oleObj>
          </a:graphicData>
        </a:graphic>
      </p:graphicFrame>
      <p:sp>
        <p:nvSpPr>
          <p:cNvPr id="151" name="Right Arrow 150"/>
          <p:cNvSpPr/>
          <p:nvPr/>
        </p:nvSpPr>
        <p:spPr>
          <a:xfrm rot="7739784">
            <a:off x="3506954" y="2033143"/>
            <a:ext cx="737079" cy="152186"/>
          </a:xfrm>
          <a:prstGeom prst="rightArrow">
            <a:avLst>
              <a:gd name="adj1" fmla="val 50000"/>
              <a:gd name="adj2" fmla="val 7416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ight Arrow 151"/>
          <p:cNvSpPr/>
          <p:nvPr/>
        </p:nvSpPr>
        <p:spPr>
          <a:xfrm rot="1013691">
            <a:off x="5356753" y="1980303"/>
            <a:ext cx="1589637" cy="152186"/>
          </a:xfrm>
          <a:prstGeom prst="rightArrow">
            <a:avLst>
              <a:gd name="adj1" fmla="val 50000"/>
              <a:gd name="adj2" fmla="val 7416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ight Arrow 152"/>
          <p:cNvSpPr/>
          <p:nvPr/>
        </p:nvSpPr>
        <p:spPr>
          <a:xfrm rot="5400000">
            <a:off x="1726855" y="3835746"/>
            <a:ext cx="508478" cy="152186"/>
          </a:xfrm>
          <a:prstGeom prst="rightArrow">
            <a:avLst>
              <a:gd name="adj1" fmla="val 50000"/>
              <a:gd name="adj2" fmla="val 7416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ight Arrow 153"/>
          <p:cNvSpPr/>
          <p:nvPr/>
        </p:nvSpPr>
        <p:spPr>
          <a:xfrm rot="5400000">
            <a:off x="7175154" y="3873846"/>
            <a:ext cx="584678" cy="152186"/>
          </a:xfrm>
          <a:prstGeom prst="rightArrow">
            <a:avLst>
              <a:gd name="adj1" fmla="val 50000"/>
              <a:gd name="adj2" fmla="val 7416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09600" y="4191000"/>
            <a:ext cx="3048000" cy="1752600"/>
          </a:xfrm>
          <a:prstGeom prst="rect">
            <a:avLst/>
          </a:prstGeom>
          <a:noFill/>
          <a:ln w="254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533400" y="3810000"/>
            <a:ext cx="914400" cy="38472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Arial" pitchFamily="34" charset="0"/>
                <a:cs typeface="Arial" pitchFamily="34" charset="0"/>
              </a:rPr>
              <a:t>Output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54" descr="image34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87680"/>
            <a:ext cx="1737360" cy="118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0" grpId="0"/>
      <p:bldP spid="151" grpId="0" animBg="1"/>
      <p:bldP spid="152" grpId="0" animBg="1"/>
      <p:bldP spid="154" grpId="0" animBg="1"/>
      <p:bldP spid="155" grpId="0" animBg="1"/>
      <p:bldP spid="1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7162800" cy="377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Background and Intuition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Mutual Context of Object and Human Pose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Model Representation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Model Learning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Model Inference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Experiments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44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981200" y="3048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Human-Object Interaction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tennis_player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858" y="3282696"/>
            <a:ext cx="3524250" cy="22002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794858" y="3270504"/>
            <a:ext cx="3529584" cy="2209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tennis_player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4858" y="3282696"/>
            <a:ext cx="3529742" cy="2203704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4242658" y="3803904"/>
            <a:ext cx="762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Torso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 rot="20527913">
            <a:off x="3258764" y="3678570"/>
            <a:ext cx="1125023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Right-arm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 rot="19842151">
            <a:off x="4990748" y="3646485"/>
            <a:ext cx="99347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Left-arm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 rot="18725335">
            <a:off x="3558300" y="4506363"/>
            <a:ext cx="1026303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Right-leg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 rot="541478">
            <a:off x="4997247" y="4572942"/>
            <a:ext cx="92698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Left-leg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547458" y="3346704"/>
            <a:ext cx="685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Head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" y="2133600"/>
            <a:ext cx="3581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b="1" dirty="0" smtClean="0">
                <a:latin typeface="Arial" pitchFamily="34" charset="0"/>
                <a:ea typeface="+mj-ea"/>
                <a:cs typeface="Arial" pitchFamily="34" charset="0"/>
              </a:rPr>
              <a:t> Human pose estimation</a:t>
            </a:r>
          </a:p>
        </p:txBody>
      </p:sp>
      <p:sp>
        <p:nvSpPr>
          <p:cNvPr id="18" name="Down Arrow 17"/>
          <p:cNvSpPr/>
          <p:nvPr/>
        </p:nvSpPr>
        <p:spPr>
          <a:xfrm rot="2479865">
            <a:off x="2948407" y="1350912"/>
            <a:ext cx="228600" cy="372610"/>
          </a:xfrm>
          <a:prstGeom prst="downArrow">
            <a:avLst/>
          </a:prstGeom>
          <a:solidFill>
            <a:srgbClr val="8FFF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990600"/>
            <a:ext cx="457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Holistic image based classification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1752600"/>
            <a:ext cx="495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Detailed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understanding </a:t>
            </a: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and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reasoning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81200" y="457200"/>
            <a:ext cx="5105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Dataset and Experiment Setup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2362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Object detection;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275486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Pose estimation;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0200" y="313586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Activity classification.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0" y="19050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Tasks:</a:t>
            </a:r>
            <a:endParaRPr lang="en-US" sz="2200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37616" y="1066800"/>
            <a:ext cx="8406384" cy="5455623"/>
            <a:chOff x="737616" y="1066800"/>
            <a:chExt cx="8406384" cy="5455623"/>
          </a:xfrm>
        </p:grpSpPr>
        <p:pic>
          <p:nvPicPr>
            <p:cNvPr id="8" name="Picture 7" descr="image10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6856" y="1828800"/>
              <a:ext cx="1152144" cy="1645920"/>
            </a:xfrm>
            <a:prstGeom prst="rect">
              <a:avLst/>
            </a:prstGeom>
          </p:spPr>
        </p:pic>
        <p:pic>
          <p:nvPicPr>
            <p:cNvPr id="9" name="Picture 8" descr="image10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8456" y="1828800"/>
              <a:ext cx="1152144" cy="1645920"/>
            </a:xfrm>
            <a:prstGeom prst="rect">
              <a:avLst/>
            </a:prstGeom>
          </p:spPr>
        </p:pic>
        <p:pic>
          <p:nvPicPr>
            <p:cNvPr id="10" name="Picture 9" descr="image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0016" y="4069080"/>
              <a:ext cx="1152144" cy="1645920"/>
            </a:xfrm>
            <a:prstGeom prst="rect">
              <a:avLst/>
            </a:prstGeom>
          </p:spPr>
        </p:pic>
        <p:pic>
          <p:nvPicPr>
            <p:cNvPr id="11" name="Picture 10" descr="image09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1616" y="4069080"/>
              <a:ext cx="1152144" cy="1645920"/>
            </a:xfrm>
            <a:prstGeom prst="rect">
              <a:avLst/>
            </a:prstGeom>
          </p:spPr>
        </p:pic>
        <p:pic>
          <p:nvPicPr>
            <p:cNvPr id="12" name="Picture 11" descr="image34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3216" y="4069080"/>
              <a:ext cx="1152144" cy="164592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37616" y="6230035"/>
              <a:ext cx="154838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Arial" pitchFamily="34" charset="0"/>
                  <a:cs typeface="Arial" pitchFamily="34" charset="0"/>
                </a:rPr>
                <a:t>[Gupta et al, 2009]</a:t>
              </a:r>
              <a:endParaRPr lang="en-US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3816" y="34290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Cricket defensive shot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1616" y="34290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Cricket bowling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33216" y="34290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Croquet shot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0016" y="5648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Tennis forehand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61616" y="5648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Tennis serve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3216" y="5648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Volleyball smash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3816" y="10668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Sport data set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: 6 classes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21" descr="image02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256" y="1828800"/>
              <a:ext cx="1152144" cy="164592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90016" y="1383268"/>
              <a:ext cx="8253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180 training (supervised with object and part locations) &amp; 120 testing images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37616" y="1066800"/>
            <a:ext cx="4062984" cy="5455623"/>
            <a:chOff x="737616" y="1066800"/>
            <a:chExt cx="4062984" cy="5455623"/>
          </a:xfrm>
        </p:grpSpPr>
        <p:pic>
          <p:nvPicPr>
            <p:cNvPr id="34" name="Picture 33" descr="image10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6856" y="1828800"/>
              <a:ext cx="1152144" cy="1645920"/>
            </a:xfrm>
            <a:prstGeom prst="rect">
              <a:avLst/>
            </a:prstGeom>
          </p:spPr>
        </p:pic>
        <p:pic>
          <p:nvPicPr>
            <p:cNvPr id="35" name="Picture 34" descr="image10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8456" y="1828800"/>
              <a:ext cx="1152144" cy="1645920"/>
            </a:xfrm>
            <a:prstGeom prst="rect">
              <a:avLst/>
            </a:prstGeom>
          </p:spPr>
        </p:pic>
        <p:pic>
          <p:nvPicPr>
            <p:cNvPr id="36" name="Picture 35" descr="image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0016" y="4069080"/>
              <a:ext cx="1152144" cy="1645920"/>
            </a:xfrm>
            <a:prstGeom prst="rect">
              <a:avLst/>
            </a:prstGeom>
          </p:spPr>
        </p:pic>
        <p:pic>
          <p:nvPicPr>
            <p:cNvPr id="37" name="Picture 36" descr="image09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1616" y="4069080"/>
              <a:ext cx="1152144" cy="1645920"/>
            </a:xfrm>
            <a:prstGeom prst="rect">
              <a:avLst/>
            </a:prstGeom>
          </p:spPr>
        </p:pic>
        <p:pic>
          <p:nvPicPr>
            <p:cNvPr id="38" name="Picture 37" descr="image34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3216" y="4069080"/>
              <a:ext cx="1152144" cy="164592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37616" y="6230035"/>
              <a:ext cx="154838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Arial" pitchFamily="34" charset="0"/>
                  <a:cs typeface="Arial" pitchFamily="34" charset="0"/>
                </a:rPr>
                <a:t>[Gupta et al, 2009]</a:t>
              </a:r>
              <a:endParaRPr lang="en-US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3816" y="34290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Cricket defensive shot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1616" y="34290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Cricket bowling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33216" y="34290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Croquet shot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90016" y="5648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Tennis forehand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61616" y="5648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Tennis serve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33216" y="5648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Volleyball smash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3816" y="10668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Sport data set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: 6 classes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7" name="Picture 46" descr="image02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256" y="1828800"/>
              <a:ext cx="1152144" cy="1645920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81200" y="457200"/>
            <a:ext cx="5105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Dataset and Experiment Setup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2362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Object detection;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275486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Pose estimation;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0200" y="313586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Activity classification.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0" y="19050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Tasks:</a:t>
            </a:r>
            <a:endParaRPr lang="en-US" sz="2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20547472">
            <a:off x="1714051" y="2069338"/>
            <a:ext cx="168281" cy="555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2918693" y="2057400"/>
            <a:ext cx="91440" cy="91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1161729">
            <a:off x="4050167" y="2388455"/>
            <a:ext cx="243799" cy="954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6376253">
            <a:off x="1012854" y="4264687"/>
            <a:ext cx="304400" cy="486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3729509">
            <a:off x="2687880" y="4530135"/>
            <a:ext cx="262363" cy="377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657600" y="40386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90016" y="1383268"/>
            <a:ext cx="825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180 training (supervised with object and part locations) &amp; 120 testing images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obj5_new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8171" y="3874783"/>
            <a:ext cx="2682429" cy="2011680"/>
          </a:xfrm>
          <a:prstGeom prst="rect">
            <a:avLst/>
          </a:prstGeom>
        </p:spPr>
      </p:pic>
      <p:pic>
        <p:nvPicPr>
          <p:cNvPr id="111" name="Picture 110" descr="obj1_new_0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9151" y="1371600"/>
            <a:ext cx="2680649" cy="2011680"/>
          </a:xfrm>
          <a:prstGeom prst="rect">
            <a:avLst/>
          </a:prstGeom>
        </p:spPr>
      </p:pic>
      <p:pic>
        <p:nvPicPr>
          <p:cNvPr id="112" name="Picture 111" descr="obj1_new_3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58" t="21500" r="15780" b="21501"/>
          <a:stretch>
            <a:fillRect/>
          </a:stretch>
        </p:blipFill>
        <p:spPr>
          <a:xfrm>
            <a:off x="3886200" y="1773936"/>
            <a:ext cx="1714500" cy="1143000"/>
          </a:xfrm>
          <a:prstGeom prst="rect">
            <a:avLst/>
          </a:prstGeom>
        </p:spPr>
      </p:pic>
      <p:pic>
        <p:nvPicPr>
          <p:cNvPr id="27" name="Picture 26" descr="obj1_new_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80" t="36700" r="27187" b="17701"/>
          <a:stretch>
            <a:fillRect/>
          </a:stretch>
        </p:blipFill>
        <p:spPr>
          <a:xfrm>
            <a:off x="3767139" y="2086424"/>
            <a:ext cx="1524000" cy="914400"/>
          </a:xfrm>
          <a:prstGeom prst="rect">
            <a:avLst/>
          </a:prstGeom>
        </p:spPr>
      </p:pic>
      <p:pic>
        <p:nvPicPr>
          <p:cNvPr id="26" name="Picture 25" descr="obj1_new_1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80" t="44300" r="27187" b="13901"/>
          <a:stretch>
            <a:fillRect/>
          </a:stretch>
        </p:blipFill>
        <p:spPr>
          <a:xfrm>
            <a:off x="3748851" y="2223584"/>
            <a:ext cx="1536192" cy="844906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438400" y="381000"/>
            <a:ext cx="4495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Object Detection Results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 descr="Cricket-Bat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11" r="41111"/>
          <a:stretch>
            <a:fillRect/>
          </a:stretch>
        </p:blipFill>
        <p:spPr>
          <a:xfrm rot="18139558" flipH="1">
            <a:off x="4965831" y="1265739"/>
            <a:ext cx="233617" cy="13140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15627" y="1150688"/>
            <a:ext cx="12282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Cricket bat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B3CA0-32E3-4CDE-8D18-1C80C234AB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5" name="Group 8"/>
          <p:cNvGrpSpPr>
            <a:grpSpLocks noChangeAspect="1"/>
          </p:cNvGrpSpPr>
          <p:nvPr/>
        </p:nvGrpSpPr>
        <p:grpSpPr>
          <a:xfrm>
            <a:off x="2265651" y="1524000"/>
            <a:ext cx="786385" cy="914400"/>
            <a:chOff x="5105400" y="1219200"/>
            <a:chExt cx="3276601" cy="381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858000" y="2176272"/>
              <a:ext cx="365760" cy="36576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5105400" y="2895600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019800" y="1219200"/>
              <a:ext cx="365760" cy="36576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" name="Group 177"/>
            <p:cNvGrpSpPr/>
            <p:nvPr/>
          </p:nvGrpSpPr>
          <p:grpSpPr>
            <a:xfrm>
              <a:off x="6165477" y="2488468"/>
              <a:ext cx="1904327" cy="1085536"/>
              <a:chOff x="5632077" y="2793268"/>
              <a:chExt cx="1904327" cy="1085536"/>
            </a:xfrm>
          </p:grpSpPr>
          <p:cxnSp>
            <p:nvCxnSpPr>
              <p:cNvPr id="81" name="Straight Connector 80"/>
              <p:cNvCxnSpPr>
                <a:endCxn id="28" idx="3"/>
              </p:cNvCxnSpPr>
              <p:nvPr/>
            </p:nvCxnSpPr>
            <p:spPr>
              <a:xfrm rot="5400000" flipH="1" flipV="1">
                <a:off x="5496754" y="2928592"/>
                <a:ext cx="1016732" cy="74608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28" idx="4"/>
              </p:cNvCxnSpPr>
              <p:nvPr/>
            </p:nvCxnSpPr>
            <p:spPr>
              <a:xfrm rot="5400000" flipH="1" flipV="1">
                <a:off x="5961724" y="3264245"/>
                <a:ext cx="963168" cy="12834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68" idx="1"/>
                <a:endCxn id="28" idx="5"/>
              </p:cNvCxnSpPr>
              <p:nvPr/>
            </p:nvCxnSpPr>
            <p:spPr>
              <a:xfrm rot="16200000" flipV="1">
                <a:off x="6543832" y="2886232"/>
                <a:ext cx="1085536" cy="89960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2" name="Object 4"/>
            <p:cNvGraphicFramePr>
              <a:graphicFrameLocks noChangeAspect="1"/>
            </p:cNvGraphicFramePr>
            <p:nvPr/>
          </p:nvGraphicFramePr>
          <p:xfrm>
            <a:off x="7391400" y="4781550"/>
            <a:ext cx="381000" cy="171450"/>
          </p:xfrm>
          <a:graphic>
            <a:graphicData uri="http://schemas.openxmlformats.org/presentationml/2006/ole">
              <p:oleObj spid="_x0000_s177154" name="Equation" r:id="rId9" imgW="330120" imgH="164880" progId="Equation.DSMT4">
                <p:embed/>
              </p:oleObj>
            </a:graphicData>
          </a:graphic>
        </p:graphicFrame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5105400" y="4267200"/>
              <a:ext cx="365760" cy="36576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5958839" y="4663440"/>
              <a:ext cx="365760" cy="36576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720840" y="4663440"/>
              <a:ext cx="365760" cy="36576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8016241" y="4663440"/>
              <a:ext cx="365760" cy="36576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7" name="Object 4"/>
            <p:cNvGraphicFramePr>
              <a:graphicFrameLocks noChangeAspect="1"/>
            </p:cNvGraphicFramePr>
            <p:nvPr/>
          </p:nvGraphicFramePr>
          <p:xfrm>
            <a:off x="7315200" y="3657600"/>
            <a:ext cx="381000" cy="171450"/>
          </p:xfrm>
          <a:graphic>
            <a:graphicData uri="http://schemas.openxmlformats.org/presentationml/2006/ole">
              <p:oleObj spid="_x0000_s177155" name="Equation" r:id="rId10" imgW="330120" imgH="164880" progId="Equation.DSMT4">
                <p:embed/>
              </p:oleObj>
            </a:graphicData>
          </a:graphic>
        </p:graphicFrame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958841" y="3520440"/>
              <a:ext cx="365760" cy="36576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6720841" y="3520440"/>
              <a:ext cx="365760" cy="36576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8016241" y="3520440"/>
              <a:ext cx="365760" cy="36576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" name="Group 180"/>
            <p:cNvGrpSpPr/>
            <p:nvPr/>
          </p:nvGrpSpPr>
          <p:grpSpPr>
            <a:xfrm>
              <a:off x="5288280" y="3261360"/>
              <a:ext cx="2910840" cy="1402080"/>
              <a:chOff x="4754880" y="3566160"/>
              <a:chExt cx="2910840" cy="1402080"/>
            </a:xfrm>
          </p:grpSpPr>
          <p:cxnSp>
            <p:nvCxnSpPr>
              <p:cNvPr id="63" name="Straight Connector 24"/>
              <p:cNvCxnSpPr>
                <a:stCxn id="80" idx="0"/>
                <a:endCxn id="29" idx="4"/>
              </p:cNvCxnSpPr>
              <p:nvPr/>
            </p:nvCxnSpPr>
            <p:spPr>
              <a:xfrm rot="5400000" flipH="1" flipV="1">
                <a:off x="4251960" y="4069080"/>
                <a:ext cx="100584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78" idx="0"/>
                <a:endCxn id="71" idx="4"/>
              </p:cNvCxnSpPr>
              <p:nvPr/>
            </p:nvCxnSpPr>
            <p:spPr>
              <a:xfrm rot="5400000" flipH="1" flipV="1">
                <a:off x="5219700" y="4579620"/>
                <a:ext cx="77724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76" idx="0"/>
                <a:endCxn id="70" idx="4"/>
              </p:cNvCxnSpPr>
              <p:nvPr/>
            </p:nvCxnSpPr>
            <p:spPr>
              <a:xfrm rot="5400000" flipH="1" flipV="1">
                <a:off x="5981700" y="4579620"/>
                <a:ext cx="77724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74" idx="0"/>
                <a:endCxn id="68" idx="4"/>
              </p:cNvCxnSpPr>
              <p:nvPr/>
            </p:nvCxnSpPr>
            <p:spPr>
              <a:xfrm rot="5400000" flipH="1" flipV="1">
                <a:off x="7277100" y="4579620"/>
                <a:ext cx="77724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178"/>
            <p:cNvGrpSpPr/>
            <p:nvPr/>
          </p:nvGrpSpPr>
          <p:grpSpPr>
            <a:xfrm>
              <a:off x="5417595" y="3078480"/>
              <a:ext cx="2598645" cy="624840"/>
              <a:chOff x="4884195" y="3383280"/>
              <a:chExt cx="2598645" cy="624840"/>
            </a:xfrm>
          </p:grpSpPr>
          <p:cxnSp>
            <p:nvCxnSpPr>
              <p:cNvPr id="60" name="Straight Connector 59"/>
              <p:cNvCxnSpPr>
                <a:stCxn id="29" idx="5"/>
              </p:cNvCxnSpPr>
              <p:nvPr/>
            </p:nvCxnSpPr>
            <p:spPr>
              <a:xfrm rot="16200000" flipH="1">
                <a:off x="4905554" y="3491238"/>
                <a:ext cx="476564" cy="519282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953000" y="3474720"/>
                <a:ext cx="1234440" cy="438912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68" idx="2"/>
                <a:endCxn id="29" idx="6"/>
              </p:cNvCxnSpPr>
              <p:nvPr/>
            </p:nvCxnSpPr>
            <p:spPr>
              <a:xfrm rot="10800000">
                <a:off x="4937760" y="3383280"/>
                <a:ext cx="2545080" cy="62484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18"/>
            <p:cNvCxnSpPr>
              <a:stCxn id="71" idx="6"/>
              <a:endCxn id="70" idx="2"/>
            </p:cNvCxnSpPr>
            <p:nvPr/>
          </p:nvCxnSpPr>
          <p:spPr>
            <a:xfrm>
              <a:off x="6324600" y="3703320"/>
              <a:ext cx="39624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19"/>
            <p:cNvSpPr/>
            <p:nvPr/>
          </p:nvSpPr>
          <p:spPr>
            <a:xfrm>
              <a:off x="6248400" y="3886200"/>
              <a:ext cx="1845945" cy="228600"/>
            </a:xfrm>
            <a:custGeom>
              <a:avLst/>
              <a:gdLst>
                <a:gd name="connsiteX0" fmla="*/ 0 w 1857375"/>
                <a:gd name="connsiteY0" fmla="*/ 0 h 257175"/>
                <a:gd name="connsiteX1" fmla="*/ 17145 w 1857375"/>
                <a:gd name="connsiteY1" fmla="*/ 5715 h 257175"/>
                <a:gd name="connsiteX2" fmla="*/ 28575 w 1857375"/>
                <a:gd name="connsiteY2" fmla="*/ 34290 h 257175"/>
                <a:gd name="connsiteX3" fmla="*/ 34290 w 1857375"/>
                <a:gd name="connsiteY3" fmla="*/ 51435 h 257175"/>
                <a:gd name="connsiteX4" fmla="*/ 68580 w 1857375"/>
                <a:gd name="connsiteY4" fmla="*/ 85725 h 257175"/>
                <a:gd name="connsiteX5" fmla="*/ 108585 w 1857375"/>
                <a:gd name="connsiteY5" fmla="*/ 125730 h 257175"/>
                <a:gd name="connsiteX6" fmla="*/ 142875 w 1857375"/>
                <a:gd name="connsiteY6" fmla="*/ 154305 h 257175"/>
                <a:gd name="connsiteX7" fmla="*/ 160020 w 1857375"/>
                <a:gd name="connsiteY7" fmla="*/ 160020 h 257175"/>
                <a:gd name="connsiteX8" fmla="*/ 194310 w 1857375"/>
                <a:gd name="connsiteY8" fmla="*/ 182880 h 257175"/>
                <a:gd name="connsiteX9" fmla="*/ 234315 w 1857375"/>
                <a:gd name="connsiteY9" fmla="*/ 194310 h 257175"/>
                <a:gd name="connsiteX10" fmla="*/ 251460 w 1857375"/>
                <a:gd name="connsiteY10" fmla="*/ 205740 h 257175"/>
                <a:gd name="connsiteX11" fmla="*/ 274320 w 1857375"/>
                <a:gd name="connsiteY11" fmla="*/ 211455 h 257175"/>
                <a:gd name="connsiteX12" fmla="*/ 314325 w 1857375"/>
                <a:gd name="connsiteY12" fmla="*/ 222885 h 257175"/>
                <a:gd name="connsiteX13" fmla="*/ 348615 w 1857375"/>
                <a:gd name="connsiteY13" fmla="*/ 228600 h 257175"/>
                <a:gd name="connsiteX14" fmla="*/ 377190 w 1857375"/>
                <a:gd name="connsiteY14" fmla="*/ 234315 h 257175"/>
                <a:gd name="connsiteX15" fmla="*/ 440055 w 1857375"/>
                <a:gd name="connsiteY15" fmla="*/ 245745 h 257175"/>
                <a:gd name="connsiteX16" fmla="*/ 462915 w 1857375"/>
                <a:gd name="connsiteY16" fmla="*/ 251460 h 257175"/>
                <a:gd name="connsiteX17" fmla="*/ 834390 w 1857375"/>
                <a:gd name="connsiteY17" fmla="*/ 257175 h 257175"/>
                <a:gd name="connsiteX18" fmla="*/ 1148715 w 1857375"/>
                <a:gd name="connsiteY18" fmla="*/ 251460 h 257175"/>
                <a:gd name="connsiteX19" fmla="*/ 1388745 w 1857375"/>
                <a:gd name="connsiteY19" fmla="*/ 240030 h 257175"/>
                <a:gd name="connsiteX20" fmla="*/ 1428750 w 1857375"/>
                <a:gd name="connsiteY20" fmla="*/ 234315 h 257175"/>
                <a:gd name="connsiteX21" fmla="*/ 1480185 w 1857375"/>
                <a:gd name="connsiteY21" fmla="*/ 222885 h 257175"/>
                <a:gd name="connsiteX22" fmla="*/ 1508760 w 1857375"/>
                <a:gd name="connsiteY22" fmla="*/ 217170 h 257175"/>
                <a:gd name="connsiteX23" fmla="*/ 1531620 w 1857375"/>
                <a:gd name="connsiteY23" fmla="*/ 205740 h 257175"/>
                <a:gd name="connsiteX24" fmla="*/ 1571625 w 1857375"/>
                <a:gd name="connsiteY24" fmla="*/ 194310 h 257175"/>
                <a:gd name="connsiteX25" fmla="*/ 1588770 w 1857375"/>
                <a:gd name="connsiteY25" fmla="*/ 188595 h 257175"/>
                <a:gd name="connsiteX26" fmla="*/ 1628775 w 1857375"/>
                <a:gd name="connsiteY26" fmla="*/ 182880 h 257175"/>
                <a:gd name="connsiteX27" fmla="*/ 1663065 w 1857375"/>
                <a:gd name="connsiteY27" fmla="*/ 165735 h 257175"/>
                <a:gd name="connsiteX28" fmla="*/ 1680210 w 1857375"/>
                <a:gd name="connsiteY28" fmla="*/ 160020 h 257175"/>
                <a:gd name="connsiteX29" fmla="*/ 1697355 w 1857375"/>
                <a:gd name="connsiteY29" fmla="*/ 148590 h 257175"/>
                <a:gd name="connsiteX30" fmla="*/ 1731645 w 1857375"/>
                <a:gd name="connsiteY30" fmla="*/ 137160 h 257175"/>
                <a:gd name="connsiteX31" fmla="*/ 1765935 w 1857375"/>
                <a:gd name="connsiteY31" fmla="*/ 120015 h 257175"/>
                <a:gd name="connsiteX32" fmla="*/ 1823085 w 1857375"/>
                <a:gd name="connsiteY32" fmla="*/ 80010 h 257175"/>
                <a:gd name="connsiteX33" fmla="*/ 1840230 w 1857375"/>
                <a:gd name="connsiteY33" fmla="*/ 68580 h 257175"/>
                <a:gd name="connsiteX34" fmla="*/ 1845945 w 1857375"/>
                <a:gd name="connsiteY34" fmla="*/ 51435 h 257175"/>
                <a:gd name="connsiteX35" fmla="*/ 1857375 w 1857375"/>
                <a:gd name="connsiteY35" fmla="*/ 3429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7375" h="257175">
                  <a:moveTo>
                    <a:pt x="0" y="0"/>
                  </a:moveTo>
                  <a:cubicBezTo>
                    <a:pt x="5715" y="1905"/>
                    <a:pt x="13288" y="1087"/>
                    <a:pt x="17145" y="5715"/>
                  </a:cubicBezTo>
                  <a:cubicBezTo>
                    <a:pt x="23712" y="13596"/>
                    <a:pt x="24973" y="24684"/>
                    <a:pt x="28575" y="34290"/>
                  </a:cubicBezTo>
                  <a:cubicBezTo>
                    <a:pt x="30690" y="39931"/>
                    <a:pt x="30592" y="46680"/>
                    <a:pt x="34290" y="51435"/>
                  </a:cubicBezTo>
                  <a:cubicBezTo>
                    <a:pt x="44214" y="64194"/>
                    <a:pt x="59614" y="72275"/>
                    <a:pt x="68580" y="85725"/>
                  </a:cubicBezTo>
                  <a:cubicBezTo>
                    <a:pt x="94782" y="125027"/>
                    <a:pt x="78408" y="115671"/>
                    <a:pt x="108585" y="125730"/>
                  </a:cubicBezTo>
                  <a:cubicBezTo>
                    <a:pt x="121224" y="138369"/>
                    <a:pt x="126962" y="146348"/>
                    <a:pt x="142875" y="154305"/>
                  </a:cubicBezTo>
                  <a:cubicBezTo>
                    <a:pt x="148263" y="156999"/>
                    <a:pt x="154754" y="157094"/>
                    <a:pt x="160020" y="160020"/>
                  </a:cubicBezTo>
                  <a:cubicBezTo>
                    <a:pt x="172028" y="166691"/>
                    <a:pt x="180983" y="179548"/>
                    <a:pt x="194310" y="182880"/>
                  </a:cubicBezTo>
                  <a:cubicBezTo>
                    <a:pt x="201634" y="184711"/>
                    <a:pt x="226116" y="190211"/>
                    <a:pt x="234315" y="194310"/>
                  </a:cubicBezTo>
                  <a:cubicBezTo>
                    <a:pt x="240458" y="197382"/>
                    <a:pt x="245147" y="203034"/>
                    <a:pt x="251460" y="205740"/>
                  </a:cubicBezTo>
                  <a:cubicBezTo>
                    <a:pt x="258679" y="208834"/>
                    <a:pt x="266768" y="209297"/>
                    <a:pt x="274320" y="211455"/>
                  </a:cubicBezTo>
                  <a:cubicBezTo>
                    <a:pt x="299739" y="218718"/>
                    <a:pt x="284548" y="216930"/>
                    <a:pt x="314325" y="222885"/>
                  </a:cubicBezTo>
                  <a:cubicBezTo>
                    <a:pt x="325688" y="225158"/>
                    <a:pt x="337214" y="226527"/>
                    <a:pt x="348615" y="228600"/>
                  </a:cubicBezTo>
                  <a:cubicBezTo>
                    <a:pt x="358172" y="230338"/>
                    <a:pt x="367633" y="232577"/>
                    <a:pt x="377190" y="234315"/>
                  </a:cubicBezTo>
                  <a:cubicBezTo>
                    <a:pt x="411310" y="240519"/>
                    <a:pt x="408292" y="238687"/>
                    <a:pt x="440055" y="245745"/>
                  </a:cubicBezTo>
                  <a:cubicBezTo>
                    <a:pt x="447722" y="247449"/>
                    <a:pt x="455064" y="251232"/>
                    <a:pt x="462915" y="251460"/>
                  </a:cubicBezTo>
                  <a:cubicBezTo>
                    <a:pt x="586703" y="255048"/>
                    <a:pt x="710565" y="255270"/>
                    <a:pt x="834390" y="257175"/>
                  </a:cubicBezTo>
                  <a:lnTo>
                    <a:pt x="1148715" y="251460"/>
                  </a:lnTo>
                  <a:cubicBezTo>
                    <a:pt x="1228777" y="248984"/>
                    <a:pt x="1388745" y="240030"/>
                    <a:pt x="1388745" y="240030"/>
                  </a:cubicBezTo>
                  <a:cubicBezTo>
                    <a:pt x="1402080" y="238125"/>
                    <a:pt x="1415463" y="236530"/>
                    <a:pt x="1428750" y="234315"/>
                  </a:cubicBezTo>
                  <a:cubicBezTo>
                    <a:pt x="1463223" y="228569"/>
                    <a:pt x="1449360" y="229735"/>
                    <a:pt x="1480185" y="222885"/>
                  </a:cubicBezTo>
                  <a:cubicBezTo>
                    <a:pt x="1489667" y="220778"/>
                    <a:pt x="1499235" y="219075"/>
                    <a:pt x="1508760" y="217170"/>
                  </a:cubicBezTo>
                  <a:cubicBezTo>
                    <a:pt x="1516380" y="213360"/>
                    <a:pt x="1523789" y="209096"/>
                    <a:pt x="1531620" y="205740"/>
                  </a:cubicBezTo>
                  <a:cubicBezTo>
                    <a:pt x="1545323" y="199867"/>
                    <a:pt x="1557125" y="198453"/>
                    <a:pt x="1571625" y="194310"/>
                  </a:cubicBezTo>
                  <a:cubicBezTo>
                    <a:pt x="1577417" y="192655"/>
                    <a:pt x="1582863" y="189776"/>
                    <a:pt x="1588770" y="188595"/>
                  </a:cubicBezTo>
                  <a:cubicBezTo>
                    <a:pt x="1601979" y="185953"/>
                    <a:pt x="1615440" y="184785"/>
                    <a:pt x="1628775" y="182880"/>
                  </a:cubicBezTo>
                  <a:cubicBezTo>
                    <a:pt x="1671869" y="168515"/>
                    <a:pt x="1618750" y="187892"/>
                    <a:pt x="1663065" y="165735"/>
                  </a:cubicBezTo>
                  <a:cubicBezTo>
                    <a:pt x="1668453" y="163041"/>
                    <a:pt x="1674822" y="162714"/>
                    <a:pt x="1680210" y="160020"/>
                  </a:cubicBezTo>
                  <a:cubicBezTo>
                    <a:pt x="1686353" y="156948"/>
                    <a:pt x="1691078" y="151380"/>
                    <a:pt x="1697355" y="148590"/>
                  </a:cubicBezTo>
                  <a:cubicBezTo>
                    <a:pt x="1708365" y="143697"/>
                    <a:pt x="1721620" y="143843"/>
                    <a:pt x="1731645" y="137160"/>
                  </a:cubicBezTo>
                  <a:cubicBezTo>
                    <a:pt x="1753802" y="122388"/>
                    <a:pt x="1742274" y="127902"/>
                    <a:pt x="1765935" y="120015"/>
                  </a:cubicBezTo>
                  <a:cubicBezTo>
                    <a:pt x="1799785" y="94628"/>
                    <a:pt x="1780870" y="108154"/>
                    <a:pt x="1823085" y="80010"/>
                  </a:cubicBezTo>
                  <a:lnTo>
                    <a:pt x="1840230" y="68580"/>
                  </a:lnTo>
                  <a:cubicBezTo>
                    <a:pt x="1842135" y="62865"/>
                    <a:pt x="1843251" y="56823"/>
                    <a:pt x="1845945" y="51435"/>
                  </a:cubicBezTo>
                  <a:cubicBezTo>
                    <a:pt x="1849017" y="45292"/>
                    <a:pt x="1857375" y="34290"/>
                    <a:pt x="1857375" y="34290"/>
                  </a:cubicBezTo>
                </a:path>
              </a:pathLst>
            </a:cu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20"/>
            <p:cNvSpPr/>
            <p:nvPr/>
          </p:nvSpPr>
          <p:spPr>
            <a:xfrm>
              <a:off x="7086600" y="3810000"/>
              <a:ext cx="990600" cy="174362"/>
            </a:xfrm>
            <a:custGeom>
              <a:avLst/>
              <a:gdLst>
                <a:gd name="connsiteX0" fmla="*/ 0 w 1040130"/>
                <a:gd name="connsiteY0" fmla="*/ 0 h 202937"/>
                <a:gd name="connsiteX1" fmla="*/ 51435 w 1040130"/>
                <a:gd name="connsiteY1" fmla="*/ 74295 h 202937"/>
                <a:gd name="connsiteX2" fmla="*/ 74295 w 1040130"/>
                <a:gd name="connsiteY2" fmla="*/ 108585 h 202937"/>
                <a:gd name="connsiteX3" fmla="*/ 85725 w 1040130"/>
                <a:gd name="connsiteY3" fmla="*/ 125730 h 202937"/>
                <a:gd name="connsiteX4" fmla="*/ 102870 w 1040130"/>
                <a:gd name="connsiteY4" fmla="*/ 137160 h 202937"/>
                <a:gd name="connsiteX5" fmla="*/ 137160 w 1040130"/>
                <a:gd name="connsiteY5" fmla="*/ 148590 h 202937"/>
                <a:gd name="connsiteX6" fmla="*/ 205740 w 1040130"/>
                <a:gd name="connsiteY6" fmla="*/ 160020 h 202937"/>
                <a:gd name="connsiteX7" fmla="*/ 280035 w 1040130"/>
                <a:gd name="connsiteY7" fmla="*/ 165735 h 202937"/>
                <a:gd name="connsiteX8" fmla="*/ 314325 w 1040130"/>
                <a:gd name="connsiteY8" fmla="*/ 171450 h 202937"/>
                <a:gd name="connsiteX9" fmla="*/ 365760 w 1040130"/>
                <a:gd name="connsiteY9" fmla="*/ 177165 h 202937"/>
                <a:gd name="connsiteX10" fmla="*/ 388620 w 1040130"/>
                <a:gd name="connsiteY10" fmla="*/ 182880 h 202937"/>
                <a:gd name="connsiteX11" fmla="*/ 468630 w 1040130"/>
                <a:gd name="connsiteY11" fmla="*/ 188595 h 202937"/>
                <a:gd name="connsiteX12" fmla="*/ 640080 w 1040130"/>
                <a:gd name="connsiteY12" fmla="*/ 188595 h 202937"/>
                <a:gd name="connsiteX13" fmla="*/ 657225 w 1040130"/>
                <a:gd name="connsiteY13" fmla="*/ 182880 h 202937"/>
                <a:gd name="connsiteX14" fmla="*/ 691515 w 1040130"/>
                <a:gd name="connsiteY14" fmla="*/ 177165 h 202937"/>
                <a:gd name="connsiteX15" fmla="*/ 708660 w 1040130"/>
                <a:gd name="connsiteY15" fmla="*/ 171450 h 202937"/>
                <a:gd name="connsiteX16" fmla="*/ 737235 w 1040130"/>
                <a:gd name="connsiteY16" fmla="*/ 165735 h 202937"/>
                <a:gd name="connsiteX17" fmla="*/ 760095 w 1040130"/>
                <a:gd name="connsiteY17" fmla="*/ 160020 h 202937"/>
                <a:gd name="connsiteX18" fmla="*/ 788670 w 1040130"/>
                <a:gd name="connsiteY18" fmla="*/ 154305 h 202937"/>
                <a:gd name="connsiteX19" fmla="*/ 811530 w 1040130"/>
                <a:gd name="connsiteY19" fmla="*/ 148590 h 202937"/>
                <a:gd name="connsiteX20" fmla="*/ 845820 w 1040130"/>
                <a:gd name="connsiteY20" fmla="*/ 142875 h 202937"/>
                <a:gd name="connsiteX21" fmla="*/ 897255 w 1040130"/>
                <a:gd name="connsiteY21" fmla="*/ 125730 h 202937"/>
                <a:gd name="connsiteX22" fmla="*/ 914400 w 1040130"/>
                <a:gd name="connsiteY22" fmla="*/ 120015 h 202937"/>
                <a:gd name="connsiteX23" fmla="*/ 931545 w 1040130"/>
                <a:gd name="connsiteY23" fmla="*/ 108585 h 202937"/>
                <a:gd name="connsiteX24" fmla="*/ 965835 w 1040130"/>
                <a:gd name="connsiteY24" fmla="*/ 97155 h 202937"/>
                <a:gd name="connsiteX25" fmla="*/ 982980 w 1040130"/>
                <a:gd name="connsiteY25" fmla="*/ 85725 h 202937"/>
                <a:gd name="connsiteX26" fmla="*/ 1017270 w 1040130"/>
                <a:gd name="connsiteY26" fmla="*/ 74295 h 202937"/>
                <a:gd name="connsiteX27" fmla="*/ 1040130 w 1040130"/>
                <a:gd name="connsiteY27" fmla="*/ 62865 h 2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0130" h="202937">
                  <a:moveTo>
                    <a:pt x="0" y="0"/>
                  </a:moveTo>
                  <a:cubicBezTo>
                    <a:pt x="34408" y="34408"/>
                    <a:pt x="8715" y="5943"/>
                    <a:pt x="51435" y="74295"/>
                  </a:cubicBezTo>
                  <a:cubicBezTo>
                    <a:pt x="58716" y="85944"/>
                    <a:pt x="66675" y="97155"/>
                    <a:pt x="74295" y="108585"/>
                  </a:cubicBezTo>
                  <a:cubicBezTo>
                    <a:pt x="78105" y="114300"/>
                    <a:pt x="80010" y="121920"/>
                    <a:pt x="85725" y="125730"/>
                  </a:cubicBezTo>
                  <a:cubicBezTo>
                    <a:pt x="91440" y="129540"/>
                    <a:pt x="96593" y="134370"/>
                    <a:pt x="102870" y="137160"/>
                  </a:cubicBezTo>
                  <a:cubicBezTo>
                    <a:pt x="113880" y="142053"/>
                    <a:pt x="125730" y="144780"/>
                    <a:pt x="137160" y="148590"/>
                  </a:cubicBezTo>
                  <a:cubicBezTo>
                    <a:pt x="168999" y="159203"/>
                    <a:pt x="153103" y="155235"/>
                    <a:pt x="205740" y="160020"/>
                  </a:cubicBezTo>
                  <a:cubicBezTo>
                    <a:pt x="230476" y="162269"/>
                    <a:pt x="255270" y="163830"/>
                    <a:pt x="280035" y="165735"/>
                  </a:cubicBezTo>
                  <a:cubicBezTo>
                    <a:pt x="291465" y="167640"/>
                    <a:pt x="302839" y="169919"/>
                    <a:pt x="314325" y="171450"/>
                  </a:cubicBezTo>
                  <a:cubicBezTo>
                    <a:pt x="331424" y="173730"/>
                    <a:pt x="348710" y="174542"/>
                    <a:pt x="365760" y="177165"/>
                  </a:cubicBezTo>
                  <a:cubicBezTo>
                    <a:pt x="373523" y="178359"/>
                    <a:pt x="380814" y="182013"/>
                    <a:pt x="388620" y="182880"/>
                  </a:cubicBezTo>
                  <a:cubicBezTo>
                    <a:pt x="415194" y="185833"/>
                    <a:pt x="441960" y="186690"/>
                    <a:pt x="468630" y="188595"/>
                  </a:cubicBezTo>
                  <a:cubicBezTo>
                    <a:pt x="540342" y="202937"/>
                    <a:pt x="505166" y="198232"/>
                    <a:pt x="640080" y="188595"/>
                  </a:cubicBezTo>
                  <a:cubicBezTo>
                    <a:pt x="646089" y="188166"/>
                    <a:pt x="651344" y="184187"/>
                    <a:pt x="657225" y="182880"/>
                  </a:cubicBezTo>
                  <a:cubicBezTo>
                    <a:pt x="668537" y="180366"/>
                    <a:pt x="680203" y="179679"/>
                    <a:pt x="691515" y="177165"/>
                  </a:cubicBezTo>
                  <a:cubicBezTo>
                    <a:pt x="697396" y="175858"/>
                    <a:pt x="702816" y="172911"/>
                    <a:pt x="708660" y="171450"/>
                  </a:cubicBezTo>
                  <a:cubicBezTo>
                    <a:pt x="718084" y="169094"/>
                    <a:pt x="727753" y="167842"/>
                    <a:pt x="737235" y="165735"/>
                  </a:cubicBezTo>
                  <a:cubicBezTo>
                    <a:pt x="744902" y="164031"/>
                    <a:pt x="752428" y="161724"/>
                    <a:pt x="760095" y="160020"/>
                  </a:cubicBezTo>
                  <a:cubicBezTo>
                    <a:pt x="769577" y="157913"/>
                    <a:pt x="779188" y="156412"/>
                    <a:pt x="788670" y="154305"/>
                  </a:cubicBezTo>
                  <a:cubicBezTo>
                    <a:pt x="796337" y="152601"/>
                    <a:pt x="803828" y="150130"/>
                    <a:pt x="811530" y="148590"/>
                  </a:cubicBezTo>
                  <a:cubicBezTo>
                    <a:pt x="822893" y="146317"/>
                    <a:pt x="834578" y="145685"/>
                    <a:pt x="845820" y="142875"/>
                  </a:cubicBezTo>
                  <a:lnTo>
                    <a:pt x="897255" y="125730"/>
                  </a:lnTo>
                  <a:cubicBezTo>
                    <a:pt x="902970" y="123825"/>
                    <a:pt x="909388" y="123357"/>
                    <a:pt x="914400" y="120015"/>
                  </a:cubicBezTo>
                  <a:cubicBezTo>
                    <a:pt x="920115" y="116205"/>
                    <a:pt x="925268" y="111375"/>
                    <a:pt x="931545" y="108585"/>
                  </a:cubicBezTo>
                  <a:cubicBezTo>
                    <a:pt x="942555" y="103692"/>
                    <a:pt x="955810" y="103838"/>
                    <a:pt x="965835" y="97155"/>
                  </a:cubicBezTo>
                  <a:cubicBezTo>
                    <a:pt x="971550" y="93345"/>
                    <a:pt x="976703" y="88515"/>
                    <a:pt x="982980" y="85725"/>
                  </a:cubicBezTo>
                  <a:cubicBezTo>
                    <a:pt x="993990" y="80832"/>
                    <a:pt x="1005840" y="78105"/>
                    <a:pt x="1017270" y="74295"/>
                  </a:cubicBezTo>
                  <a:cubicBezTo>
                    <a:pt x="1036971" y="67728"/>
                    <a:pt x="1030155" y="72840"/>
                    <a:pt x="1040130" y="62865"/>
                  </a:cubicBezTo>
                </a:path>
              </a:pathLst>
            </a:cu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176"/>
            <p:cNvGrpSpPr/>
            <p:nvPr/>
          </p:nvGrpSpPr>
          <p:grpSpPr>
            <a:xfrm>
              <a:off x="5334000" y="1524000"/>
              <a:ext cx="1577564" cy="1425164"/>
              <a:chOff x="4800600" y="1828800"/>
              <a:chExt cx="1577564" cy="1425164"/>
            </a:xfrm>
          </p:grpSpPr>
          <p:cxnSp>
            <p:nvCxnSpPr>
              <p:cNvPr id="57" name="Straight Connector 56"/>
              <p:cNvCxnSpPr>
                <a:stCxn id="29" idx="7"/>
              </p:cNvCxnSpPr>
              <p:nvPr/>
            </p:nvCxnSpPr>
            <p:spPr>
              <a:xfrm rot="5400000" flipH="1" flipV="1">
                <a:off x="5310916" y="2240280"/>
                <a:ext cx="586964" cy="144040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16"/>
              <p:cNvCxnSpPr>
                <a:endCxn id="30" idx="3"/>
              </p:cNvCxnSpPr>
              <p:nvPr/>
            </p:nvCxnSpPr>
            <p:spPr>
              <a:xfrm rot="5400000" flipH="1" flipV="1">
                <a:off x="4488180" y="2148616"/>
                <a:ext cx="1364204" cy="73936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17"/>
              <p:cNvCxnSpPr>
                <a:endCxn id="28" idx="1"/>
              </p:cNvCxnSpPr>
              <p:nvPr/>
            </p:nvCxnSpPr>
            <p:spPr>
              <a:xfrm rot="16200000" flipH="1">
                <a:off x="5731764" y="1888236"/>
                <a:ext cx="705836" cy="58696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>
            <a:grpSpLocks noChangeAspect="1"/>
          </p:cNvGrpSpPr>
          <p:nvPr/>
        </p:nvGrpSpPr>
        <p:grpSpPr>
          <a:xfrm>
            <a:off x="461236" y="1524000"/>
            <a:ext cx="681764" cy="914400"/>
            <a:chOff x="1114676" y="1828800"/>
            <a:chExt cx="2009524" cy="2695238"/>
          </a:xfrm>
        </p:grpSpPr>
        <p:pic>
          <p:nvPicPr>
            <p:cNvPr id="85" name="Picture 84" descr="image38.bmp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4676" y="1828800"/>
              <a:ext cx="2009524" cy="2695238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1200278" y="1905000"/>
              <a:ext cx="247522" cy="762000"/>
            </a:xfrm>
            <a:prstGeom prst="rect">
              <a:avLst/>
            </a:prstGeom>
            <a:noFill/>
            <a:ln w="31750" cap="sq">
              <a:solidFill>
                <a:srgbClr val="00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545336" y="2231136"/>
              <a:ext cx="54864" cy="548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676400" y="2231136"/>
              <a:ext cx="54864" cy="548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828800" y="2231136"/>
              <a:ext cx="54864" cy="548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1375636" y="1524000"/>
            <a:ext cx="681764" cy="914400"/>
            <a:chOff x="3448552" y="1828800"/>
            <a:chExt cx="2009524" cy="2695238"/>
          </a:xfrm>
        </p:grpSpPr>
        <p:pic>
          <p:nvPicPr>
            <p:cNvPr id="91" name="Picture 90" descr="image38.bmp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48552" y="1828800"/>
              <a:ext cx="2009524" cy="2695238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4114800" y="2057400"/>
              <a:ext cx="762000" cy="2286000"/>
            </a:xfrm>
            <a:prstGeom prst="rect">
              <a:avLst/>
            </a:prstGeom>
            <a:noFill/>
            <a:ln w="31750" cap="sq">
              <a:solidFill>
                <a:srgbClr val="00FF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10000" y="1905000"/>
              <a:ext cx="1295400" cy="2590800"/>
            </a:xfrm>
            <a:prstGeom prst="rect">
              <a:avLst/>
            </a:prstGeom>
            <a:noFill/>
            <a:ln w="25400" cap="sq">
              <a:solidFill>
                <a:srgbClr val="00FF00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15524" y="1905000"/>
              <a:ext cx="1572213" cy="99790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25400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Valid region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5" name="Picture 94" descr="obj3_new.emf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142" y="3844303"/>
            <a:ext cx="2682429" cy="2011680"/>
          </a:xfrm>
          <a:prstGeom prst="rect">
            <a:avLst/>
          </a:prstGeom>
        </p:spPr>
      </p:pic>
      <p:pic>
        <p:nvPicPr>
          <p:cNvPr id="97" name="Picture 96" descr="croquet_mallet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r="10000"/>
          <a:stretch>
            <a:fillRect/>
          </a:stretch>
        </p:blipFill>
        <p:spPr>
          <a:xfrm rot="20522450">
            <a:off x="2251037" y="3889101"/>
            <a:ext cx="802273" cy="1069697"/>
          </a:xfrm>
          <a:prstGeom prst="rect">
            <a:avLst/>
          </a:prstGeom>
        </p:spPr>
      </p:pic>
      <p:pic>
        <p:nvPicPr>
          <p:cNvPr id="98" name="Picture 97" descr="obj4_new.em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1942" y="3879241"/>
            <a:ext cx="2682429" cy="2011680"/>
          </a:xfrm>
          <a:prstGeom prst="rect">
            <a:avLst/>
          </a:prstGeom>
        </p:spPr>
      </p:pic>
      <p:pic>
        <p:nvPicPr>
          <p:cNvPr id="100" name="Picture 99" descr="tennis-racket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782711">
            <a:off x="4791979" y="3968179"/>
            <a:ext cx="848112" cy="853201"/>
          </a:xfrm>
          <a:prstGeom prst="rect">
            <a:avLst/>
          </a:prstGeom>
        </p:spPr>
      </p:pic>
      <p:pic>
        <p:nvPicPr>
          <p:cNvPr id="101" name="Picture 100" descr="Volleyball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6973" y="4175125"/>
            <a:ext cx="457198" cy="462045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1279971" y="3581651"/>
            <a:ext cx="16049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Croquet mallet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846821" y="3581400"/>
            <a:ext cx="14717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Tennis racket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649808" y="3581400"/>
            <a:ext cx="11071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Volleyball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" name="Picture 104" descr="obj2_new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928171" y="1371600"/>
            <a:ext cx="2682427" cy="2011680"/>
          </a:xfrm>
          <a:prstGeom prst="rect">
            <a:avLst/>
          </a:prstGeom>
        </p:spPr>
      </p:pic>
      <p:pic>
        <p:nvPicPr>
          <p:cNvPr id="106" name="Picture 105" descr="cricket_ball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10106" t="10815" r="10106" b="2978"/>
          <a:stretch>
            <a:fillRect/>
          </a:stretch>
        </p:blipFill>
        <p:spPr>
          <a:xfrm>
            <a:off x="7848598" y="1676400"/>
            <a:ext cx="332509" cy="30480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6661311" y="1143000"/>
            <a:ext cx="12634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Cricket ball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209800" y="25146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Our Method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81000" y="25146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Sliding window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43000" y="251460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Pedestrian context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600" y="3043535"/>
            <a:ext cx="106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[Andriluka et al, 2009]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43000" y="3043535"/>
            <a:ext cx="121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[Dalal &amp; Triggs, 2006]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72" grpId="0"/>
      <p:bldP spid="7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38400" y="381000"/>
            <a:ext cx="4495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Object Detection Results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B3CA0-32E3-4CDE-8D18-1C80C234AB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09173" y="5578475"/>
            <a:ext cx="2133600" cy="365125"/>
          </a:xfrm>
        </p:spPr>
        <p:txBody>
          <a:bodyPr/>
          <a:lstStyle/>
          <a:p>
            <a:fld id="{E0BB3CA0-32E3-4CDE-8D18-1C80C234AB4A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9" name="Picture 98" descr="obj5_new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8171" y="3874783"/>
            <a:ext cx="2682429" cy="2011680"/>
          </a:xfrm>
          <a:prstGeom prst="rect">
            <a:avLst/>
          </a:prstGeom>
        </p:spPr>
      </p:pic>
      <p:pic>
        <p:nvPicPr>
          <p:cNvPr id="101" name="Picture 100" descr="Volleybal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6973" y="4175125"/>
            <a:ext cx="457198" cy="462045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6649808" y="3581400"/>
            <a:ext cx="11071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Volleyball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" name="Picture 104" descr="obj2_new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8171" y="1371600"/>
            <a:ext cx="2682427" cy="2011680"/>
          </a:xfrm>
          <a:prstGeom prst="rect">
            <a:avLst/>
          </a:prstGeom>
        </p:spPr>
      </p:pic>
      <p:pic>
        <p:nvPicPr>
          <p:cNvPr id="106" name="Picture 105" descr="cricket_bal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10106" t="10815" r="10106" b="2978"/>
          <a:stretch>
            <a:fillRect/>
          </a:stretch>
        </p:blipFill>
        <p:spPr>
          <a:xfrm>
            <a:off x="7848598" y="1676400"/>
            <a:ext cx="332509" cy="30480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6661311" y="1143000"/>
            <a:ext cx="12634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Cricket ball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" name="Picture 112" descr="obj1.emf"/>
          <p:cNvPicPr>
            <a:picLocks noChangeAspect="1"/>
          </p:cNvPicPr>
          <p:nvPr/>
        </p:nvPicPr>
        <p:blipFill>
          <a:blip r:embed="rId6" cstate="print"/>
          <a:srcRect l="29669" t="10095" r="62484" b="82066"/>
          <a:stretch>
            <a:fillRect/>
          </a:stretch>
        </p:blipFill>
        <p:spPr>
          <a:xfrm>
            <a:off x="4724400" y="1115568"/>
            <a:ext cx="304800" cy="228600"/>
          </a:xfrm>
          <a:prstGeom prst="rect">
            <a:avLst/>
          </a:prstGeom>
        </p:spPr>
      </p:pic>
      <p:pic>
        <p:nvPicPr>
          <p:cNvPr id="115" name="Picture 114" descr="obj1.emf"/>
          <p:cNvPicPr>
            <a:picLocks noChangeAspect="1"/>
          </p:cNvPicPr>
          <p:nvPr/>
        </p:nvPicPr>
        <p:blipFill>
          <a:blip r:embed="rId6" cstate="print"/>
          <a:srcRect l="29669" t="18666" r="62484" b="74228"/>
          <a:stretch>
            <a:fillRect/>
          </a:stretch>
        </p:blipFill>
        <p:spPr>
          <a:xfrm>
            <a:off x="3352800" y="1143000"/>
            <a:ext cx="304800" cy="207264"/>
          </a:xfrm>
          <a:prstGeom prst="rect">
            <a:avLst/>
          </a:prstGeom>
        </p:spPr>
      </p:pic>
      <p:pic>
        <p:nvPicPr>
          <p:cNvPr id="117" name="Picture 116" descr="obj1.emf"/>
          <p:cNvPicPr>
            <a:picLocks noChangeAspect="1"/>
          </p:cNvPicPr>
          <p:nvPr/>
        </p:nvPicPr>
        <p:blipFill>
          <a:blip r:embed="rId6" cstate="print"/>
          <a:srcRect l="29669" t="23159" r="62484" b="68527"/>
          <a:stretch>
            <a:fillRect/>
          </a:stretch>
        </p:blipFill>
        <p:spPr>
          <a:xfrm>
            <a:off x="1676400" y="1066800"/>
            <a:ext cx="304800" cy="242455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1143000" y="1219200"/>
            <a:ext cx="14622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Sliding window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514600" y="1219200"/>
            <a:ext cx="17796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Pedestrian context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267200" y="1219200"/>
            <a:ext cx="121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Our method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265390" y="2173010"/>
            <a:ext cx="13163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Small object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-50400" y="4535211"/>
            <a:ext cx="19479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Background clutter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1600200"/>
            <a:ext cx="114363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1600200"/>
            <a:ext cx="11803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1600200"/>
            <a:ext cx="114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43400" y="3810000"/>
            <a:ext cx="1114026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5400" y="3810000"/>
            <a:ext cx="1171944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90456" y="3810000"/>
            <a:ext cx="1171944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81200" y="457200"/>
            <a:ext cx="5105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Dataset and Experiment Setup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2362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Object detection;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27548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Pose estimation;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0200" y="313586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Activity classification.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0" y="19050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Tasks:</a:t>
            </a:r>
            <a:endParaRPr lang="en-US" sz="2200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737616" y="1066800"/>
            <a:ext cx="4062984" cy="5455623"/>
            <a:chOff x="737616" y="1066800"/>
            <a:chExt cx="4062984" cy="5455623"/>
          </a:xfrm>
        </p:grpSpPr>
        <p:pic>
          <p:nvPicPr>
            <p:cNvPr id="8" name="Picture 7" descr="image10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6856" y="1828800"/>
              <a:ext cx="1152144" cy="1645920"/>
            </a:xfrm>
            <a:prstGeom prst="rect">
              <a:avLst/>
            </a:prstGeom>
          </p:spPr>
        </p:pic>
        <p:pic>
          <p:nvPicPr>
            <p:cNvPr id="9" name="Picture 8" descr="image10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8456" y="1828800"/>
              <a:ext cx="1152144" cy="1645920"/>
            </a:xfrm>
            <a:prstGeom prst="rect">
              <a:avLst/>
            </a:prstGeom>
          </p:spPr>
        </p:pic>
        <p:pic>
          <p:nvPicPr>
            <p:cNvPr id="10" name="Picture 9" descr="image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0016" y="4069080"/>
              <a:ext cx="1152144" cy="1645920"/>
            </a:xfrm>
            <a:prstGeom prst="rect">
              <a:avLst/>
            </a:prstGeom>
          </p:spPr>
        </p:pic>
        <p:pic>
          <p:nvPicPr>
            <p:cNvPr id="11" name="Picture 10" descr="image09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1616" y="4069080"/>
              <a:ext cx="1152144" cy="1645920"/>
            </a:xfrm>
            <a:prstGeom prst="rect">
              <a:avLst/>
            </a:prstGeom>
          </p:spPr>
        </p:pic>
        <p:pic>
          <p:nvPicPr>
            <p:cNvPr id="12" name="Picture 11" descr="image34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3216" y="4069080"/>
              <a:ext cx="1152144" cy="164592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37616" y="6230035"/>
              <a:ext cx="154838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Arial" pitchFamily="34" charset="0"/>
                  <a:cs typeface="Arial" pitchFamily="34" charset="0"/>
                </a:rPr>
                <a:t>[Gupta et al, 2009]</a:t>
              </a:r>
              <a:endParaRPr lang="en-US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3816" y="34290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Cricket defensive shot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1616" y="34290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Cricket bowling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33216" y="34290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Croquet shot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0016" y="5648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Tennis forehand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61616" y="5648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Tennis serve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3216" y="5648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Volleyball smash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3816" y="10668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Sport data set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: 6 classes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21" descr="image02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256" y="1828800"/>
              <a:ext cx="1152144" cy="164592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90016" y="1383268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180 training &amp; 120 testing images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381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 Pose Estimation Results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132840"/>
          <a:ext cx="8229596" cy="215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6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</a:tblGrid>
              <a:tr h="452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Method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Torso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Upper Leg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Lower Leg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Upper Arm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Lower Arm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Head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Ramanan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2006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.52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Andriluka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et al, 2009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.50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Our full model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.66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.58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381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 Pose Estimation Results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132840"/>
          <a:ext cx="8229596" cy="215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6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</a:tblGrid>
              <a:tr h="452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Method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Torso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Upper Leg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Lower Leg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Upper Arm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Lower Arm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Head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Ramanan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2006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.52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Andriluka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et al, 2009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.50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Our full model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.66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.58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9000" y="583215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Andriluka et al, 2009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5832157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Our estimation result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832157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Tennis serve model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5867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Andriluka et al, 2009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5832157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Our estimation result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83215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Volleyball smash model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4572000" y="3200400"/>
            <a:ext cx="1066800" cy="685800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6400800" y="3505200"/>
            <a:ext cx="685800" cy="76200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267200"/>
            <a:ext cx="141930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021" y="3962400"/>
            <a:ext cx="13155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962400"/>
            <a:ext cx="13228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5900" y="4038600"/>
            <a:ext cx="7239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3060" y="3962400"/>
            <a:ext cx="10345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3962400"/>
            <a:ext cx="1042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381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 Pose Estimation Results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132840"/>
          <a:ext cx="8229596" cy="27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6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</a:tblGrid>
              <a:tr h="452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Method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Torso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Upper Leg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Lower Leg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Upper Arm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Lower Arm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Head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Ramanan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2006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.52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Andriluka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et al, 2009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.50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Our full model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.66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.58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One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pose per class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.63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.41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.23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.52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1591056"/>
            <a:ext cx="8229600" cy="112471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38400" y="5791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Estimation result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5791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Estimation result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5791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Estimation result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524000" y="3200400"/>
            <a:ext cx="3200400" cy="990600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model.bmp"/>
          <p:cNvPicPr>
            <a:picLocks noChangeAspect="1"/>
          </p:cNvPicPr>
          <p:nvPr/>
        </p:nvPicPr>
        <p:blipFill>
          <a:blip r:embed="rId2" cstate="print"/>
          <a:srcRect l="27778" r="23611"/>
          <a:stretch>
            <a:fillRect/>
          </a:stretch>
        </p:blipFill>
        <p:spPr>
          <a:xfrm>
            <a:off x="807720" y="4191000"/>
            <a:ext cx="640080" cy="1755648"/>
          </a:xfrm>
          <a:prstGeom prst="rect">
            <a:avLst/>
          </a:prstGeom>
        </p:spPr>
      </p:pic>
      <p:pic>
        <p:nvPicPr>
          <p:cNvPr id="26" name="Picture 25" descr="model_5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343400"/>
            <a:ext cx="614290" cy="1463040"/>
          </a:xfrm>
          <a:prstGeom prst="rect">
            <a:avLst/>
          </a:prstGeom>
        </p:spPr>
      </p:pic>
      <p:pic>
        <p:nvPicPr>
          <p:cNvPr id="27" name="Picture 26" descr="model_5_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267200"/>
            <a:ext cx="548640" cy="163713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952500" y="4000500"/>
            <a:ext cx="457200" cy="76200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2532456" y="4306824"/>
            <a:ext cx="972744" cy="1499616"/>
            <a:chOff x="2456256" y="4306824"/>
            <a:chExt cx="972744" cy="1499616"/>
          </a:xfrm>
        </p:grpSpPr>
        <p:pic>
          <p:nvPicPr>
            <p:cNvPr id="10" name="Picture 9" descr="image14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6256" y="4343400"/>
              <a:ext cx="972744" cy="1463040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 rot="546621">
              <a:off x="2873184" y="4582861"/>
              <a:ext cx="161882" cy="176266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 rot="867748">
              <a:off x="2813011" y="4746476"/>
              <a:ext cx="240387" cy="340686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9685934">
              <a:off x="2841095" y="4588537"/>
              <a:ext cx="101313" cy="201168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rot="7594662">
              <a:off x="2711953" y="4403218"/>
              <a:ext cx="101313" cy="256032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 rot="17668061">
              <a:off x="3036155" y="4773168"/>
              <a:ext cx="91440" cy="201168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 rot="14342898">
              <a:off x="3203958" y="4742713"/>
              <a:ext cx="91440" cy="22594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 rot="20900462">
              <a:off x="2841029" y="5117576"/>
              <a:ext cx="109728" cy="21945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 rot="1611322">
              <a:off x="2703558" y="5045312"/>
              <a:ext cx="137160" cy="27572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 rot="531326">
              <a:off x="2841269" y="5339490"/>
              <a:ext cx="109728" cy="292608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 rot="2449302">
              <a:off x="2530171" y="5229083"/>
              <a:ext cx="131359" cy="323277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21494495">
              <a:off x="2745437" y="4350085"/>
              <a:ext cx="147927" cy="148020"/>
            </a:xfrm>
            <a:prstGeom prst="rect">
              <a:avLst/>
            </a:prstGeom>
            <a:noFill/>
            <a:ln w="190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/>
            </p:cNvSpPr>
            <p:nvPr/>
          </p:nvSpPr>
          <p:spPr>
            <a:xfrm rot="21494495">
              <a:off x="2706624" y="4306824"/>
              <a:ext cx="228600" cy="228600"/>
            </a:xfrm>
            <a:prstGeom prst="rect">
              <a:avLst/>
            </a:prstGeom>
            <a:noFill/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524000" y="4343400"/>
            <a:ext cx="858920" cy="1463040"/>
            <a:chOff x="1524000" y="4343400"/>
            <a:chExt cx="858920" cy="1463040"/>
          </a:xfrm>
        </p:grpSpPr>
        <p:pic>
          <p:nvPicPr>
            <p:cNvPr id="9" name="Picture 8" descr="image19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0" y="4343400"/>
              <a:ext cx="858920" cy="1463040"/>
            </a:xfrm>
            <a:prstGeom prst="rect">
              <a:avLst/>
            </a:prstGeom>
          </p:spPr>
        </p:pic>
        <p:sp>
          <p:nvSpPr>
            <p:cNvPr id="42" name="Rounded Rectangle 41"/>
            <p:cNvSpPr/>
            <p:nvPr/>
          </p:nvSpPr>
          <p:spPr>
            <a:xfrm rot="546621">
              <a:off x="1841733" y="4765029"/>
              <a:ext cx="161882" cy="176266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867748">
              <a:off x="1778279" y="4968694"/>
              <a:ext cx="240387" cy="340686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 rot="9685934">
              <a:off x="1737360" y="4754880"/>
              <a:ext cx="101313" cy="201168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 rot="11659428">
              <a:off x="1737360" y="4560950"/>
              <a:ext cx="101313" cy="256032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20483828">
              <a:off x="1969767" y="4935689"/>
              <a:ext cx="91440" cy="201168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 rot="394376">
              <a:off x="1917632" y="4805091"/>
              <a:ext cx="91440" cy="22594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 rot="21331250">
              <a:off x="1850439" y="5186794"/>
              <a:ext cx="109728" cy="21945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539373">
              <a:off x="1697099" y="5190624"/>
              <a:ext cx="137160" cy="27572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848586" y="5346192"/>
              <a:ext cx="109728" cy="292608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 rot="1184827">
              <a:off x="1613687" y="5413818"/>
              <a:ext cx="131359" cy="323277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21494495">
              <a:off x="1752754" y="4390115"/>
              <a:ext cx="147927" cy="148020"/>
            </a:xfrm>
            <a:prstGeom prst="rect">
              <a:avLst/>
            </a:prstGeom>
            <a:noFill/>
            <a:ln w="190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/>
            </p:cNvSpPr>
            <p:nvPr/>
          </p:nvSpPr>
          <p:spPr>
            <a:xfrm rot="21494495">
              <a:off x="1713941" y="4346854"/>
              <a:ext cx="228600" cy="228600"/>
            </a:xfrm>
            <a:prstGeom prst="rect">
              <a:avLst/>
            </a:prstGeom>
            <a:noFill/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333056" y="4306824"/>
            <a:ext cx="972744" cy="1499616"/>
            <a:chOff x="7409257" y="4306824"/>
            <a:chExt cx="972744" cy="1499616"/>
          </a:xfrm>
        </p:grpSpPr>
        <p:pic>
          <p:nvPicPr>
            <p:cNvPr id="20" name="Picture 19" descr="image14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9257" y="4343400"/>
              <a:ext cx="972744" cy="1463040"/>
            </a:xfrm>
            <a:prstGeom prst="rect">
              <a:avLst/>
            </a:prstGeom>
          </p:spPr>
        </p:pic>
        <p:sp>
          <p:nvSpPr>
            <p:cNvPr id="54" name="Rounded Rectangle 53"/>
            <p:cNvSpPr/>
            <p:nvPr/>
          </p:nvSpPr>
          <p:spPr>
            <a:xfrm rot="546621">
              <a:off x="7824101" y="4582861"/>
              <a:ext cx="161882" cy="176266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 rot="867748">
              <a:off x="7763928" y="4746476"/>
              <a:ext cx="240387" cy="340686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 rot="9685934">
              <a:off x="7792012" y="4588537"/>
              <a:ext cx="101313" cy="201168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 rot="7594662">
              <a:off x="7662870" y="4403218"/>
              <a:ext cx="101313" cy="256032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 rot="17668061">
              <a:off x="7987072" y="4773168"/>
              <a:ext cx="91440" cy="201168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 rot="14342898">
              <a:off x="8154875" y="4742713"/>
              <a:ext cx="91440" cy="22594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 rot="20900462">
              <a:off x="7791946" y="5117576"/>
              <a:ext cx="109728" cy="21945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 rot="1611322">
              <a:off x="7654475" y="5045312"/>
              <a:ext cx="137160" cy="275726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 rot="531326">
              <a:off x="7792186" y="5339490"/>
              <a:ext cx="109728" cy="292608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 rot="2449302">
              <a:off x="7481088" y="5229083"/>
              <a:ext cx="131359" cy="323277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21494495">
              <a:off x="7696354" y="4350085"/>
              <a:ext cx="147927" cy="148020"/>
            </a:xfrm>
            <a:prstGeom prst="rect">
              <a:avLst/>
            </a:prstGeom>
            <a:noFill/>
            <a:ln w="190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>
              <a:spLocks/>
            </p:cNvSpPr>
            <p:nvPr/>
          </p:nvSpPr>
          <p:spPr>
            <a:xfrm rot="21494495">
              <a:off x="7657541" y="4306824"/>
              <a:ext cx="228600" cy="228600"/>
            </a:xfrm>
            <a:prstGeom prst="rect">
              <a:avLst/>
            </a:prstGeom>
            <a:noFill/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465680" y="4343400"/>
            <a:ext cx="858920" cy="1463040"/>
            <a:chOff x="5465680" y="4343400"/>
            <a:chExt cx="858920" cy="1463040"/>
          </a:xfrm>
        </p:grpSpPr>
        <p:pic>
          <p:nvPicPr>
            <p:cNvPr id="18" name="Picture 17" descr="image19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680" y="4343400"/>
              <a:ext cx="858920" cy="1463040"/>
            </a:xfrm>
            <a:prstGeom prst="rect">
              <a:avLst/>
            </a:prstGeom>
          </p:spPr>
        </p:pic>
        <p:sp>
          <p:nvSpPr>
            <p:cNvPr id="66" name="Rounded Rectangle 65"/>
            <p:cNvSpPr/>
            <p:nvPr/>
          </p:nvSpPr>
          <p:spPr>
            <a:xfrm rot="546621">
              <a:off x="5770627" y="4765029"/>
              <a:ext cx="161882" cy="176266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 rot="867748">
              <a:off x="5696712" y="4972390"/>
              <a:ext cx="274320" cy="374904"/>
            </a:xfrm>
            <a:prstGeom prst="roundRect">
              <a:avLst/>
            </a:prstGeom>
            <a:noFill/>
            <a:ln w="158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 rot="9685934">
              <a:off x="5666254" y="4754880"/>
              <a:ext cx="101313" cy="201168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 rot="11659428">
              <a:off x="5666254" y="4560950"/>
              <a:ext cx="101313" cy="256032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 rot="19120943">
              <a:off x="5974861" y="4975285"/>
              <a:ext cx="91440" cy="201168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 rot="7147249">
              <a:off x="6085818" y="5049907"/>
              <a:ext cx="91440" cy="225946"/>
            </a:xfrm>
            <a:prstGeom prst="roundRect">
              <a:avLst/>
            </a:pr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 rot="449214">
              <a:off x="5790057" y="5341384"/>
              <a:ext cx="142608" cy="447101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 rot="1135552">
              <a:off x="5587800" y="5343436"/>
              <a:ext cx="155448" cy="370150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 rot="13603137">
              <a:off x="5867400" y="5562600"/>
              <a:ext cx="109728" cy="292608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 rot="14664122">
              <a:off x="5703770" y="5453831"/>
              <a:ext cx="131359" cy="323277"/>
            </a:xfrm>
            <a:prstGeom prst="roundRect">
              <a:avLst/>
            </a:prstGeom>
            <a:noFill/>
            <a:ln w="158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21494495">
              <a:off x="5681648" y="4390115"/>
              <a:ext cx="147927" cy="148020"/>
            </a:xfrm>
            <a:prstGeom prst="rect">
              <a:avLst/>
            </a:prstGeom>
            <a:noFill/>
            <a:ln w="190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>
              <a:spLocks/>
            </p:cNvSpPr>
            <p:nvPr/>
          </p:nvSpPr>
          <p:spPr>
            <a:xfrm rot="21494495">
              <a:off x="5642835" y="4346854"/>
              <a:ext cx="228600" cy="228600"/>
            </a:xfrm>
            <a:prstGeom prst="rect">
              <a:avLst/>
            </a:prstGeom>
            <a:noFill/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95400" y="5791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Estimation result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81200" y="457200"/>
            <a:ext cx="5105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Dataset and Experiment Setup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2362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Object detection;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275486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Pose estimation;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0200" y="3135868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Activity classification.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0" y="19050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Tasks:</a:t>
            </a:r>
            <a:endParaRPr lang="en-US" sz="2200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737616" y="1066800"/>
            <a:ext cx="4062984" cy="5455623"/>
            <a:chOff x="737616" y="1066800"/>
            <a:chExt cx="4062984" cy="5455623"/>
          </a:xfrm>
        </p:grpSpPr>
        <p:pic>
          <p:nvPicPr>
            <p:cNvPr id="8" name="Picture 7" descr="image10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6856" y="1828800"/>
              <a:ext cx="1152144" cy="1645920"/>
            </a:xfrm>
            <a:prstGeom prst="rect">
              <a:avLst/>
            </a:prstGeom>
          </p:spPr>
        </p:pic>
        <p:pic>
          <p:nvPicPr>
            <p:cNvPr id="9" name="Picture 8" descr="image10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8456" y="1828800"/>
              <a:ext cx="1152144" cy="1645920"/>
            </a:xfrm>
            <a:prstGeom prst="rect">
              <a:avLst/>
            </a:prstGeom>
          </p:spPr>
        </p:pic>
        <p:pic>
          <p:nvPicPr>
            <p:cNvPr id="10" name="Picture 9" descr="image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0016" y="4069080"/>
              <a:ext cx="1152144" cy="1645920"/>
            </a:xfrm>
            <a:prstGeom prst="rect">
              <a:avLst/>
            </a:prstGeom>
          </p:spPr>
        </p:pic>
        <p:pic>
          <p:nvPicPr>
            <p:cNvPr id="11" name="Picture 10" descr="image09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1616" y="4069080"/>
              <a:ext cx="1152144" cy="1645920"/>
            </a:xfrm>
            <a:prstGeom prst="rect">
              <a:avLst/>
            </a:prstGeom>
          </p:spPr>
        </p:pic>
        <p:pic>
          <p:nvPicPr>
            <p:cNvPr id="12" name="Picture 11" descr="image34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3216" y="4069080"/>
              <a:ext cx="1152144" cy="164592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37616" y="6230035"/>
              <a:ext cx="154838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Arial" pitchFamily="34" charset="0"/>
                  <a:cs typeface="Arial" pitchFamily="34" charset="0"/>
                </a:rPr>
                <a:t>[Gupta et al, 2009]</a:t>
              </a:r>
              <a:endParaRPr lang="en-US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3816" y="34290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Cricket defensive shot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1616" y="34290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Cricket bowling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33216" y="34290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Croquet shot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0016" y="5648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Tennis forehand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61616" y="5648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Tennis serve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3216" y="5648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Volleyball smash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3816" y="10668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Sport data set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: 6 classes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21" descr="image02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256" y="1828800"/>
              <a:ext cx="1152144" cy="164592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90016" y="1383268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180 training &amp; 120 testing images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3810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Activity Classification Results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8" name="Picture 27" descr="accuracy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89501"/>
            <a:ext cx="3316711" cy="251460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990600" y="1000780"/>
            <a:ext cx="1219200" cy="52322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No scene information</a:t>
            </a:r>
            <a:endParaRPr lang="en-US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62200" y="1229380"/>
            <a:ext cx="990600" cy="52322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Scene is critical!!</a:t>
            </a:r>
            <a:endParaRPr lang="en-US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ight Brace 85"/>
          <p:cNvSpPr/>
          <p:nvPr/>
        </p:nvSpPr>
        <p:spPr>
          <a:xfrm rot="16200000">
            <a:off x="2743200" y="1447800"/>
            <a:ext cx="228600" cy="838200"/>
          </a:xfrm>
          <a:prstGeom prst="rightBrace">
            <a:avLst>
              <a:gd name="adj1" fmla="val 32069"/>
              <a:gd name="adj2" fmla="val 50000"/>
            </a:avLst>
          </a:prstGeom>
          <a:ln w="190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endCxn id="84" idx="2"/>
          </p:cNvCxnSpPr>
          <p:nvPr/>
        </p:nvCxnSpPr>
        <p:spPr>
          <a:xfrm rot="5400000" flipH="1" flipV="1">
            <a:off x="1447006" y="1676400"/>
            <a:ext cx="305594" cy="794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image07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493520"/>
            <a:ext cx="914400" cy="1097280"/>
          </a:xfrm>
          <a:prstGeom prst="rect">
            <a:avLst/>
          </a:prstGeom>
        </p:spPr>
      </p:pic>
      <p:pic>
        <p:nvPicPr>
          <p:cNvPr id="92" name="Picture 91" descr="image10.b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493520"/>
            <a:ext cx="914400" cy="1097280"/>
          </a:xfrm>
          <a:prstGeom prst="rect">
            <a:avLst/>
          </a:prstGeom>
        </p:spPr>
      </p:pic>
      <p:pic>
        <p:nvPicPr>
          <p:cNvPr id="93" name="Picture 92" descr="image23.b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1493520"/>
            <a:ext cx="914400" cy="1097280"/>
          </a:xfrm>
          <a:prstGeom prst="rect">
            <a:avLst/>
          </a:prstGeom>
        </p:spPr>
      </p:pic>
      <p:pic>
        <p:nvPicPr>
          <p:cNvPr id="94" name="Picture 93" descr="image17.b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2712720"/>
            <a:ext cx="914400" cy="1097280"/>
          </a:xfrm>
          <a:prstGeom prst="rect">
            <a:avLst/>
          </a:prstGeom>
        </p:spPr>
      </p:pic>
      <p:pic>
        <p:nvPicPr>
          <p:cNvPr id="95" name="Picture 94" descr="image26.bmp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712720"/>
            <a:ext cx="914400" cy="1097280"/>
          </a:xfrm>
          <a:prstGeom prst="rect">
            <a:avLst/>
          </a:prstGeom>
        </p:spPr>
      </p:pic>
      <p:pic>
        <p:nvPicPr>
          <p:cNvPr id="96" name="Picture 95" descr="image43.bmp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2712720"/>
            <a:ext cx="914400" cy="109728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4267200" y="1381780"/>
            <a:ext cx="914400" cy="58477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Cricket shot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191000" y="2667000"/>
            <a:ext cx="990600" cy="58477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Tennis forehand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3300" name="Picture 4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4343400"/>
            <a:ext cx="12801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1" name="Picture 5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43434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2" name="Picture 6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4343400"/>
            <a:ext cx="17373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3" name="Picture 7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4343400"/>
            <a:ext cx="146304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971800" y="36576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743200" y="3657600"/>
            <a:ext cx="1447800" cy="5847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Bag-of-words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SIFT+SVM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36576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05000" y="3657600"/>
            <a:ext cx="990600" cy="5847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Gupta et al, 2009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36576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43000" y="3657600"/>
            <a:ext cx="762000" cy="5847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Our model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97" grpId="0" animBg="1"/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981200" y="3048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Human-Object Interaction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tennis_player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858" y="3282696"/>
            <a:ext cx="3524250" cy="22002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94858" y="3270504"/>
            <a:ext cx="3529584" cy="2209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tennis_player_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4858" y="3276600"/>
            <a:ext cx="3529742" cy="220370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413858" y="3880104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 smtClean="0">
                <a:solidFill>
                  <a:srgbClr val="009900"/>
                </a:solidFill>
                <a:latin typeface="Arial" pitchFamily="34" charset="0"/>
                <a:ea typeface="+mj-ea"/>
                <a:cs typeface="Arial" pitchFamily="34" charset="0"/>
              </a:rPr>
              <a:t>Tennis racket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" y="2133600"/>
            <a:ext cx="3352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 Human pose estimation</a:t>
            </a:r>
          </a:p>
        </p:txBody>
      </p:sp>
      <p:sp>
        <p:nvSpPr>
          <p:cNvPr id="19" name="Down Arrow 18"/>
          <p:cNvSpPr/>
          <p:nvPr/>
        </p:nvSpPr>
        <p:spPr>
          <a:xfrm rot="2479865">
            <a:off x="2948407" y="1350912"/>
            <a:ext cx="228600" cy="372610"/>
          </a:xfrm>
          <a:prstGeom prst="downArrow">
            <a:avLst/>
          </a:prstGeom>
          <a:solidFill>
            <a:srgbClr val="8FFF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990600"/>
            <a:ext cx="4495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Holistic image based classification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9600" y="1752600"/>
            <a:ext cx="5105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Detailed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understanding </a:t>
            </a: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and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reasoning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14400" y="25146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b="1" dirty="0" smtClean="0">
                <a:latin typeface="Arial" pitchFamily="34" charset="0"/>
                <a:ea typeface="+mj-ea"/>
                <a:cs typeface="Arial" pitchFamily="34" charset="0"/>
              </a:rPr>
              <a:t> Object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533400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Conclusion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143000"/>
            <a:ext cx="2819400" cy="36933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Human-Object Interaction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3400" y="3962400"/>
            <a:ext cx="2286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Next Steps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8"/>
          <p:cNvGrpSpPr>
            <a:grpSpLocks noChangeAspect="1"/>
          </p:cNvGrpSpPr>
          <p:nvPr/>
        </p:nvGrpSpPr>
        <p:grpSpPr>
          <a:xfrm>
            <a:off x="5410200" y="1036320"/>
            <a:ext cx="1097280" cy="1097280"/>
            <a:chOff x="838200" y="1722120"/>
            <a:chExt cx="1554480" cy="1554480"/>
          </a:xfrm>
        </p:grpSpPr>
        <p:pic>
          <p:nvPicPr>
            <p:cNvPr id="9" name="Picture 8" descr="Norm_Play_Saxophone_062_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722120"/>
              <a:ext cx="1554480" cy="155448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29080" y="2089150"/>
              <a:ext cx="161925" cy="161925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75278" y="2812152"/>
              <a:ext cx="222629" cy="303521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Norm_Play_Saxophone_062_0 - Copy (2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1800" y="2556933"/>
              <a:ext cx="143933" cy="14393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1622271" y="2537743"/>
              <a:ext cx="319417" cy="143933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H="1">
              <a:off x="1485900" y="2326640"/>
              <a:ext cx="431800" cy="17272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oval" w="sm" len="sm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Norm_Play_Saxophone_062_0 - Copy (3).jpg"/>
            <p:cNvPicPr>
              <a:picLocks noChangeAspect="1"/>
            </p:cNvPicPr>
            <p:nvPr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1509889" y="2873587"/>
              <a:ext cx="143933" cy="143933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rot="5400000">
              <a:off x="1205230" y="2564130"/>
              <a:ext cx="777240" cy="4318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oval" w="sm" len="sm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9"/>
          <p:cNvGrpSpPr>
            <a:grpSpLocks noChangeAspect="1"/>
          </p:cNvGrpSpPr>
          <p:nvPr/>
        </p:nvGrpSpPr>
        <p:grpSpPr>
          <a:xfrm>
            <a:off x="7010400" y="1036320"/>
            <a:ext cx="1097280" cy="1097280"/>
            <a:chOff x="2849880" y="1722120"/>
            <a:chExt cx="1554480" cy="1554480"/>
          </a:xfrm>
        </p:grpSpPr>
        <p:pic>
          <p:nvPicPr>
            <p:cNvPr id="18" name="Picture 17" descr="Norm_With_Saxophone_089_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9880" y="1722120"/>
              <a:ext cx="1554480" cy="155448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538361" y="2120538"/>
              <a:ext cx="161925" cy="161925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469261" y="2758440"/>
              <a:ext cx="222629" cy="303521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631553" y="2569131"/>
              <a:ext cx="319417" cy="143933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6200000" flipH="1">
              <a:off x="3495181" y="2358028"/>
              <a:ext cx="431800" cy="17272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ash"/>
              <a:headEnd type="oval" w="sm" len="sm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3263790" y="2527048"/>
              <a:ext cx="659492" cy="62371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oval" w="sm" len="sm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>
            <a:spLocks/>
          </p:cNvSpPr>
          <p:nvPr/>
        </p:nvSpPr>
        <p:spPr>
          <a:xfrm>
            <a:off x="6553200" y="1341120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Arial" pitchFamily="34" charset="0"/>
                <a:ea typeface="+mj-ea"/>
                <a:cs typeface="Arial" pitchFamily="34" charset="0"/>
              </a:rPr>
              <a:t>Vs.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4583668"/>
            <a:ext cx="6629400" cy="101566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Pose estimation &amp; Object detection on PPMI images.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Modeling multiple objects and humans.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914400" y="5715000"/>
          <a:ext cx="355600" cy="177800"/>
        </p:xfrm>
        <a:graphic>
          <a:graphicData uri="http://schemas.openxmlformats.org/presentationml/2006/ole">
            <p:oleObj spid="_x0000_s180226" name="Equation" r:id="rId7" imgW="355320" imgH="177480" progId="Equation.DSMT4">
              <p:embed/>
            </p:oleObj>
          </a:graphicData>
        </a:graphic>
      </p:graphicFrame>
      <p:pic>
        <p:nvPicPr>
          <p:cNvPr id="27" name="Picture 26" descr="DoorOpen-2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7166" y="1752600"/>
            <a:ext cx="1036320" cy="1554480"/>
          </a:xfrm>
          <a:prstGeom prst="rect">
            <a:avLst/>
          </a:prstGeom>
        </p:spPr>
      </p:pic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5715000" y="2667000"/>
            <a:ext cx="2105678" cy="1371600"/>
            <a:chOff x="1006649" y="2223030"/>
            <a:chExt cx="3489151" cy="2272770"/>
          </a:xfrm>
        </p:grpSpPr>
        <p:pic>
          <p:nvPicPr>
            <p:cNvPr id="31" name="Picture 30" descr="image36.bmp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2849" y="2299230"/>
              <a:ext cx="3412951" cy="2196570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1578803" y="2440593"/>
              <a:ext cx="2767675" cy="1740579"/>
              <a:chOff x="1334154" y="2427363"/>
              <a:chExt cx="2767675" cy="1740579"/>
            </a:xfrm>
          </p:grpSpPr>
          <p:sp>
            <p:nvSpPr>
              <p:cNvPr id="33" name="Rounded Rectangle 32"/>
              <p:cNvSpPr/>
              <p:nvPr/>
            </p:nvSpPr>
            <p:spPr>
              <a:xfrm rot="21096953">
                <a:off x="2384152" y="2427363"/>
                <a:ext cx="324061" cy="352855"/>
              </a:xfrm>
              <a:prstGeom prst="roundRect">
                <a:avLst/>
              </a:prstGeom>
              <a:noFill/>
              <a:ln w="317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 rot="20543294">
                <a:off x="2425290" y="2695102"/>
                <a:ext cx="581560" cy="752657"/>
              </a:xfrm>
              <a:prstGeom prst="roundRect">
                <a:avLst/>
              </a:prstGeom>
              <a:noFill/>
              <a:ln w="317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3895502">
                <a:off x="2048703" y="2807105"/>
                <a:ext cx="202812" cy="479134"/>
              </a:xfrm>
              <a:prstGeom prst="roundRect">
                <a:avLst/>
              </a:prstGeom>
              <a:noFill/>
              <a:ln w="317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5400000">
                <a:off x="1526321" y="2860397"/>
                <a:ext cx="202812" cy="587145"/>
              </a:xfrm>
              <a:prstGeom prst="roundRect">
                <a:avLst/>
              </a:prstGeom>
              <a:noFill/>
              <a:ln w="317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 rot="15929895">
                <a:off x="2959331" y="2558017"/>
                <a:ext cx="202812" cy="452306"/>
              </a:xfrm>
              <a:prstGeom prst="roundRect">
                <a:avLst/>
              </a:prstGeom>
              <a:noFill/>
              <a:ln w="317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 rot="13193328">
                <a:off x="3264410" y="2430890"/>
                <a:ext cx="202812" cy="452306"/>
              </a:xfrm>
              <a:prstGeom prst="roundRect">
                <a:avLst/>
              </a:prstGeom>
              <a:noFill/>
              <a:ln w="317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 rot="2729745">
                <a:off x="2370956" y="3353288"/>
                <a:ext cx="262959" cy="515686"/>
              </a:xfrm>
              <a:prstGeom prst="roundRect">
                <a:avLst/>
              </a:prstGeom>
              <a:noFill/>
              <a:ln w="317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 rot="18278513">
                <a:off x="3058888" y="3175408"/>
                <a:ext cx="274571" cy="551957"/>
              </a:xfrm>
              <a:prstGeom prst="roundRect">
                <a:avLst/>
              </a:prstGeom>
              <a:noFill/>
              <a:ln w="317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 rot="2729745">
                <a:off x="1939365" y="3712890"/>
                <a:ext cx="262959" cy="647146"/>
              </a:xfrm>
              <a:prstGeom prst="roundRect">
                <a:avLst/>
              </a:prstGeom>
              <a:noFill/>
              <a:ln w="317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 rot="15972555">
                <a:off x="3646776" y="3256944"/>
                <a:ext cx="262959" cy="647146"/>
              </a:xfrm>
              <a:prstGeom prst="roundRect">
                <a:avLst/>
              </a:prstGeom>
              <a:noFill/>
              <a:ln w="317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006649" y="2223030"/>
              <a:ext cx="771736" cy="1109427"/>
              <a:chOff x="762000" y="2209800"/>
              <a:chExt cx="771736" cy="1109427"/>
            </a:xfrm>
          </p:grpSpPr>
          <p:sp>
            <p:nvSpPr>
              <p:cNvPr id="44" name="Rectangle 43"/>
              <p:cNvSpPr/>
              <p:nvPr/>
            </p:nvSpPr>
            <p:spPr>
              <a:xfrm rot="20491859">
                <a:off x="851656" y="2275404"/>
                <a:ext cx="586471" cy="978395"/>
              </a:xfrm>
              <a:prstGeom prst="rect">
                <a:avLst/>
              </a:prstGeom>
              <a:noFill/>
              <a:ln w="38100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20491859">
                <a:off x="762000" y="2209800"/>
                <a:ext cx="771736" cy="1109427"/>
              </a:xfrm>
              <a:prstGeom prst="rect">
                <a:avLst/>
              </a:prstGeom>
              <a:noFill/>
              <a:ln w="12700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7" name="Picture 46" descr="Kobe_Bryant_Biograph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28444" y="1752600"/>
            <a:ext cx="1243584" cy="155448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257800" y="609600"/>
            <a:ext cx="2590800" cy="36933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Grouplet representation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57800" y="2297668"/>
            <a:ext cx="2590800" cy="36933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Mutual context model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1676400"/>
            <a:ext cx="1021842" cy="176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48" grpId="0"/>
      <p:bldP spid="4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15034" y="533400"/>
            <a:ext cx="8071766" cy="5257800"/>
            <a:chOff x="1006649" y="2223030"/>
            <a:chExt cx="3489151" cy="2272770"/>
          </a:xfrm>
        </p:grpSpPr>
        <p:pic>
          <p:nvPicPr>
            <p:cNvPr id="19" name="Picture 18" descr="image36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849" y="2299230"/>
              <a:ext cx="3412951" cy="2196570"/>
            </a:xfrm>
            <a:prstGeom prst="rect">
              <a:avLst/>
            </a:prstGeom>
          </p:spPr>
        </p:pic>
        <p:grpSp>
          <p:nvGrpSpPr>
            <p:cNvPr id="22" name="Group 31"/>
            <p:cNvGrpSpPr/>
            <p:nvPr/>
          </p:nvGrpSpPr>
          <p:grpSpPr>
            <a:xfrm>
              <a:off x="1578803" y="2440593"/>
              <a:ext cx="2767675" cy="1740579"/>
              <a:chOff x="1334154" y="2427363"/>
              <a:chExt cx="2767675" cy="1740579"/>
            </a:xfrm>
          </p:grpSpPr>
          <p:sp>
            <p:nvSpPr>
              <p:cNvPr id="28" name="Rounded Rectangle 27"/>
              <p:cNvSpPr/>
              <p:nvPr/>
            </p:nvSpPr>
            <p:spPr>
              <a:xfrm rot="21096953">
                <a:off x="2384152" y="2427363"/>
                <a:ext cx="324061" cy="352855"/>
              </a:xfrm>
              <a:prstGeom prst="roundRect">
                <a:avLst/>
              </a:prstGeom>
              <a:noFill/>
              <a:ln w="317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 rot="20543294">
                <a:off x="2425290" y="2695102"/>
                <a:ext cx="581560" cy="752657"/>
              </a:xfrm>
              <a:prstGeom prst="roundRect">
                <a:avLst/>
              </a:prstGeom>
              <a:noFill/>
              <a:ln w="317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 rot="3895502">
                <a:off x="2048703" y="2807105"/>
                <a:ext cx="202812" cy="479134"/>
              </a:xfrm>
              <a:prstGeom prst="roundRect">
                <a:avLst/>
              </a:prstGeom>
              <a:noFill/>
              <a:ln w="317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 rot="5400000">
                <a:off x="1526321" y="2860397"/>
                <a:ext cx="202812" cy="587145"/>
              </a:xfrm>
              <a:prstGeom prst="roundRect">
                <a:avLst/>
              </a:prstGeom>
              <a:noFill/>
              <a:ln w="317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15929895">
                <a:off x="2959331" y="2558017"/>
                <a:ext cx="202812" cy="452306"/>
              </a:xfrm>
              <a:prstGeom prst="roundRect">
                <a:avLst/>
              </a:prstGeom>
              <a:noFill/>
              <a:ln w="317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 rot="13193328">
                <a:off x="3264410" y="2430890"/>
                <a:ext cx="202812" cy="452306"/>
              </a:xfrm>
              <a:prstGeom prst="roundRect">
                <a:avLst/>
              </a:prstGeom>
              <a:noFill/>
              <a:ln w="317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 rot="2729745">
                <a:off x="2370956" y="3353288"/>
                <a:ext cx="262959" cy="515686"/>
              </a:xfrm>
              <a:prstGeom prst="roundRect">
                <a:avLst/>
              </a:prstGeom>
              <a:noFill/>
              <a:ln w="317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18278513">
                <a:off x="3058888" y="3175408"/>
                <a:ext cx="274571" cy="551957"/>
              </a:xfrm>
              <a:prstGeom prst="roundRect">
                <a:avLst/>
              </a:prstGeom>
              <a:noFill/>
              <a:ln w="317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2729745">
                <a:off x="1939365" y="3712890"/>
                <a:ext cx="262959" cy="647146"/>
              </a:xfrm>
              <a:prstGeom prst="roundRect">
                <a:avLst/>
              </a:prstGeom>
              <a:noFill/>
              <a:ln w="317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 rot="15972555">
                <a:off x="3646776" y="3256944"/>
                <a:ext cx="262959" cy="647146"/>
              </a:xfrm>
              <a:prstGeom prst="roundRect">
                <a:avLst/>
              </a:prstGeom>
              <a:noFill/>
              <a:ln w="3175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42"/>
            <p:cNvGrpSpPr/>
            <p:nvPr/>
          </p:nvGrpSpPr>
          <p:grpSpPr>
            <a:xfrm>
              <a:off x="1006649" y="2223030"/>
              <a:ext cx="771736" cy="1109427"/>
              <a:chOff x="762000" y="2209800"/>
              <a:chExt cx="771736" cy="1109427"/>
            </a:xfrm>
          </p:grpSpPr>
          <p:sp>
            <p:nvSpPr>
              <p:cNvPr id="26" name="Rectangle 25"/>
              <p:cNvSpPr/>
              <p:nvPr/>
            </p:nvSpPr>
            <p:spPr>
              <a:xfrm rot="20491859">
                <a:off x="851656" y="2275404"/>
                <a:ext cx="586471" cy="978395"/>
              </a:xfrm>
              <a:prstGeom prst="rect">
                <a:avLst/>
              </a:prstGeom>
              <a:noFill/>
              <a:ln w="38100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20491859">
                <a:off x="762000" y="2209800"/>
                <a:ext cx="771736" cy="1109427"/>
              </a:xfrm>
              <a:prstGeom prst="rect">
                <a:avLst/>
              </a:prstGeom>
              <a:noFill/>
              <a:ln w="12700" cap="sq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152400" y="228600"/>
            <a:ext cx="8610600" cy="5638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Acknowledgment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en-US" dirty="0" smtClean="0"/>
              <a:t>Stanford Vision Lab reviewers:</a:t>
            </a:r>
          </a:p>
          <a:p>
            <a:pPr lvl="1"/>
            <a:r>
              <a:rPr lang="en-US" dirty="0" smtClean="0"/>
              <a:t>Barry </a:t>
            </a:r>
            <a:r>
              <a:rPr lang="en-US" dirty="0" err="1" smtClean="0"/>
              <a:t>Chai</a:t>
            </a:r>
            <a:r>
              <a:rPr lang="en-US" dirty="0" smtClean="0"/>
              <a:t> (1985-2010)</a:t>
            </a:r>
          </a:p>
          <a:p>
            <a:pPr lvl="1"/>
            <a:r>
              <a:rPr lang="en-US" dirty="0" smtClean="0"/>
              <a:t> Juan Carlos </a:t>
            </a:r>
            <a:r>
              <a:rPr lang="en-US" dirty="0" err="1" smtClean="0"/>
              <a:t>Niebles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Hao</a:t>
            </a:r>
            <a:r>
              <a:rPr lang="en-US" dirty="0" smtClean="0"/>
              <a:t> Su</a:t>
            </a:r>
          </a:p>
          <a:p>
            <a:r>
              <a:rPr lang="en-US" dirty="0" err="1" smtClean="0"/>
              <a:t>Silvio</a:t>
            </a:r>
            <a:r>
              <a:rPr lang="en-US" dirty="0" smtClean="0"/>
              <a:t> </a:t>
            </a:r>
            <a:r>
              <a:rPr lang="en-US" dirty="0" err="1" smtClean="0"/>
              <a:t>Savarese</a:t>
            </a:r>
            <a:r>
              <a:rPr lang="en-US" dirty="0" smtClean="0"/>
              <a:t>, U. Michigan</a:t>
            </a:r>
          </a:p>
          <a:p>
            <a:r>
              <a:rPr lang="en-US" dirty="0" smtClean="0"/>
              <a:t>Anonymous reviewers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3" name="Picture 12" descr="logo_Stanfor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5181600"/>
            <a:ext cx="838536" cy="1280160"/>
          </a:xfrm>
          <a:prstGeom prst="rect">
            <a:avLst/>
          </a:prstGeom>
        </p:spPr>
      </p:pic>
      <p:pic>
        <p:nvPicPr>
          <p:cNvPr id="14" name="Picture 13" descr="logo_l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257800"/>
            <a:ext cx="1988789" cy="1295400"/>
          </a:xfrm>
          <a:prstGeom prst="rect">
            <a:avLst/>
          </a:prstGeom>
        </p:spPr>
      </p:pic>
      <p:pic>
        <p:nvPicPr>
          <p:cNvPr id="16" name="Picture 15" descr="ns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50292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981200" y="3048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Human-Object Interaction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914400" y="2133600"/>
            <a:ext cx="3733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b="1" dirty="0" smtClean="0">
                <a:latin typeface="Arial" pitchFamily="34" charset="0"/>
                <a:ea typeface="+mj-ea"/>
                <a:cs typeface="Arial" pitchFamily="34" charset="0"/>
              </a:rPr>
              <a:t> Human pose estimation</a:t>
            </a:r>
          </a:p>
        </p:txBody>
      </p:sp>
      <p:sp>
        <p:nvSpPr>
          <p:cNvPr id="24" name="Down Arrow 23"/>
          <p:cNvSpPr/>
          <p:nvPr/>
        </p:nvSpPr>
        <p:spPr>
          <a:xfrm rot="2479865">
            <a:off x="2948407" y="1350912"/>
            <a:ext cx="228600" cy="372610"/>
          </a:xfrm>
          <a:prstGeom prst="downArrow">
            <a:avLst/>
          </a:prstGeom>
          <a:solidFill>
            <a:srgbClr val="8FFF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09600" y="990600"/>
            <a:ext cx="4495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Holistic image based classification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09600" y="1752600"/>
            <a:ext cx="5029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Detailed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understanding </a:t>
            </a: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and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reasoning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14400" y="2514600"/>
            <a:ext cx="2819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b="1" dirty="0" smtClean="0">
                <a:latin typeface="Arial" pitchFamily="34" charset="0"/>
                <a:ea typeface="+mj-ea"/>
                <a:cs typeface="Arial" pitchFamily="34" charset="0"/>
              </a:rPr>
              <a:t> Object detection</a:t>
            </a:r>
          </a:p>
        </p:txBody>
      </p:sp>
      <p:pic>
        <p:nvPicPr>
          <p:cNvPr id="46" name="Picture 45" descr="tennis_player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858" y="3282696"/>
            <a:ext cx="3524250" cy="2200275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794858" y="3270504"/>
            <a:ext cx="3529584" cy="2209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 descr="tennis_player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4858" y="3276600"/>
            <a:ext cx="3529742" cy="2203704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4242658" y="3803904"/>
            <a:ext cx="762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Torso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 rot="20527913">
            <a:off x="3258764" y="3678570"/>
            <a:ext cx="1125023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Right-arm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 rot="19842151">
            <a:off x="4990748" y="3646485"/>
            <a:ext cx="99347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Left-arm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 rot="18725335">
            <a:off x="3558300" y="4506363"/>
            <a:ext cx="1026303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Right-leg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 rot="541478">
            <a:off x="4997247" y="4572942"/>
            <a:ext cx="92698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Left-leg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547458" y="3346704"/>
            <a:ext cx="685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Head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2413858" y="3880104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 smtClean="0">
                <a:solidFill>
                  <a:srgbClr val="009900"/>
                </a:solidFill>
                <a:latin typeface="Arial" pitchFamily="34" charset="0"/>
                <a:ea typeface="+mj-ea"/>
                <a:cs typeface="Arial" pitchFamily="34" charset="0"/>
              </a:rPr>
              <a:t>Tennis racket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67000" y="5486400"/>
            <a:ext cx="382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HOI activity: Tennis Forehand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7162800" cy="377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Background and Intuition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Mutual Context of Object and Human Pose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 Model Representation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 Model Learning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 Model Inference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Experiments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44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7162800" cy="377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Background and Intuition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Mutual Context of Object and Human Pose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Model Representation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Model Learning</a:t>
            </a:r>
          </a:p>
          <a:p>
            <a:pPr lvl="1">
              <a:lnSpc>
                <a:spcPts val="4100"/>
              </a:lnSpc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Model Inference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Experiments</a:t>
            </a:r>
          </a:p>
          <a:p>
            <a:pPr>
              <a:lnSpc>
                <a:spcPts val="41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44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bj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901952"/>
            <a:ext cx="1981200" cy="326357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57800" y="1828800"/>
            <a:ext cx="2133600" cy="3429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mag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901952"/>
            <a:ext cx="1989106" cy="327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5181600"/>
            <a:ext cx="3200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Felzenszwalb &amp; Huttenlocher, 2005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Ren et al, 2005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Ramanan, 2006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Ferrari et al, 2008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Yang &amp; Mori, 2008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Andriluka et al, 2009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Eichner &amp; Ferrari, 2009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4600" y="2057400"/>
            <a:ext cx="457200" cy="533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38400" y="2895600"/>
            <a:ext cx="381000" cy="609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4267200"/>
            <a:ext cx="304800" cy="762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24200" y="2286000"/>
            <a:ext cx="1600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00600" y="2006025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Difficult part appearance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71800" y="3198812"/>
            <a:ext cx="1752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00600" y="3059668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Self-occlusion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4400" y="4343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Image region looks like a body part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95600" y="4648200"/>
            <a:ext cx="1828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762000" y="609600"/>
            <a:ext cx="4191000" cy="533400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609600" y="6096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 pose estimation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&amp; Object detection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3CA0-32E3-4CDE-8D18-1C80C234AB4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52400" y="1905000"/>
            <a:ext cx="167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Human pose estimation is challenging.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ANGPENG@ZQPLLMMRRPWYY57I" val="37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7671</TotalTime>
  <Words>2199</Words>
  <Application>Microsoft Office PowerPoint</Application>
  <PresentationFormat>On-screen Show (4:3)</PresentationFormat>
  <Paragraphs>783</Paragraphs>
  <Slides>51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Modeling Mutual Context of Object and Human Pose in Human-Object Interaction Activities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Acknowledgment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paper</dc:title>
  <dc:creator>Bangpeng</dc:creator>
  <cp:lastModifiedBy>Bangpeng Yao</cp:lastModifiedBy>
  <cp:revision>668</cp:revision>
  <dcterms:created xsi:type="dcterms:W3CDTF">2010-05-29T05:12:23Z</dcterms:created>
  <dcterms:modified xsi:type="dcterms:W3CDTF">2010-09-05T23:33:39Z</dcterms:modified>
</cp:coreProperties>
</file>