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7" r:id="rId2"/>
    <p:sldId id="433" r:id="rId3"/>
    <p:sldId id="461" r:id="rId4"/>
    <p:sldId id="393" r:id="rId5"/>
    <p:sldId id="499" r:id="rId6"/>
    <p:sldId id="496" r:id="rId7"/>
    <p:sldId id="500" r:id="rId8"/>
    <p:sldId id="471" r:id="rId9"/>
    <p:sldId id="397" r:id="rId10"/>
    <p:sldId id="472" r:id="rId11"/>
    <p:sldId id="501" r:id="rId12"/>
    <p:sldId id="474" r:id="rId13"/>
    <p:sldId id="475" r:id="rId14"/>
    <p:sldId id="476" r:id="rId15"/>
    <p:sldId id="477" r:id="rId16"/>
    <p:sldId id="441" r:id="rId17"/>
    <p:sldId id="443" r:id="rId18"/>
    <p:sldId id="502" r:id="rId19"/>
    <p:sldId id="479" r:id="rId20"/>
    <p:sldId id="480" r:id="rId21"/>
    <p:sldId id="481" r:id="rId22"/>
    <p:sldId id="492" r:id="rId23"/>
    <p:sldId id="493" r:id="rId24"/>
    <p:sldId id="486" r:id="rId25"/>
    <p:sldId id="478" r:id="rId26"/>
    <p:sldId id="503" r:id="rId27"/>
    <p:sldId id="365" r:id="rId28"/>
    <p:sldId id="430" r:id="rId29"/>
    <p:sldId id="364" r:id="rId30"/>
    <p:sldId id="293" r:id="rId31"/>
    <p:sldId id="497" r:id="rId32"/>
    <p:sldId id="423" r:id="rId33"/>
    <p:sldId id="376" r:id="rId34"/>
    <p:sldId id="424" r:id="rId35"/>
    <p:sldId id="498" r:id="rId36"/>
    <p:sldId id="425" r:id="rId37"/>
    <p:sldId id="377" r:id="rId38"/>
  </p:sldIdLst>
  <p:sldSz cx="9144000" cy="6858000" type="screen4x3"/>
  <p:notesSz cx="6858000" cy="9144000"/>
  <p:custDataLst>
    <p:tags r:id="rId4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0A5"/>
    <a:srgbClr val="BAA500"/>
    <a:srgbClr val="00D103"/>
    <a:srgbClr val="920F00"/>
    <a:srgbClr val="2100F3"/>
    <a:srgbClr val="006618"/>
    <a:srgbClr val="1CC600"/>
    <a:srgbClr val="56005E"/>
    <a:srgbClr val="007D7C"/>
    <a:srgbClr val="6A0C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0885" autoAdjust="0"/>
    <p:restoredTop sz="87857" autoAdjust="0"/>
  </p:normalViewPr>
  <p:slideViewPr>
    <p:cSldViewPr>
      <p:cViewPr varScale="1">
        <p:scale>
          <a:sx n="79" d="100"/>
          <a:sy n="79" d="100"/>
        </p:scale>
        <p:origin x="-1074" y="-84"/>
      </p:cViewPr>
      <p:guideLst>
        <p:guide orient="horz" pos="2160"/>
        <p:guide pos="2880"/>
      </p:guideLst>
    </p:cSldViewPr>
  </p:slideViewPr>
  <p:notesTextViewPr>
    <p:cViewPr>
      <p:scale>
        <a:sx n="100" d="100"/>
        <a:sy n="100" d="100"/>
      </p:scale>
      <p:origin x="0" y="0"/>
    </p:cViewPr>
  </p:notesTextViewPr>
  <p:sorterViewPr>
    <p:cViewPr>
      <p:scale>
        <a:sx n="96" d="100"/>
        <a:sy n="9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16.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image" Target="../media/image40.wmf"/><Relationship Id="rId1" Type="http://schemas.openxmlformats.org/officeDocument/2006/relationships/image" Target="../media/image39.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4.wmf"/><Relationship Id="rId2" Type="http://schemas.openxmlformats.org/officeDocument/2006/relationships/image" Target="../media/image40.wmf"/><Relationship Id="rId1" Type="http://schemas.openxmlformats.org/officeDocument/2006/relationships/image" Target="../media/image50.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39.wmf"/></Relationships>
</file>

<file path=ppt/drawings/_rels/vmlDrawing5.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40.wmf"/><Relationship Id="rId7" Type="http://schemas.openxmlformats.org/officeDocument/2006/relationships/image" Target="../media/image43.wmf"/><Relationship Id="rId2" Type="http://schemas.openxmlformats.org/officeDocument/2006/relationships/image" Target="../media/image52.wmf"/><Relationship Id="rId1" Type="http://schemas.openxmlformats.org/officeDocument/2006/relationships/image" Target="../media/image51.wmf"/><Relationship Id="rId6" Type="http://schemas.openxmlformats.org/officeDocument/2006/relationships/image" Target="../media/image42.wmf"/><Relationship Id="rId5" Type="http://schemas.openxmlformats.org/officeDocument/2006/relationships/image" Target="../media/image39.wmf"/><Relationship Id="rId4"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55.wmf"/><Relationship Id="rId7" Type="http://schemas.openxmlformats.org/officeDocument/2006/relationships/image" Target="../media/image42.w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39.wmf"/><Relationship Id="rId5" Type="http://schemas.openxmlformats.org/officeDocument/2006/relationships/image" Target="../media/image41.wmf"/><Relationship Id="rId4" Type="http://schemas.openxmlformats.org/officeDocument/2006/relationships/image" Target="../media/image40.wmf"/><Relationship Id="rId9" Type="http://schemas.openxmlformats.org/officeDocument/2006/relationships/image" Target="../media/image44.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image" Target="../media/image41.wmf"/><Relationship Id="rId1" Type="http://schemas.openxmlformats.org/officeDocument/2006/relationships/image" Target="../media/image40.wmf"/><Relationship Id="rId6" Type="http://schemas.openxmlformats.org/officeDocument/2006/relationships/image" Target="../media/image44.wmf"/><Relationship Id="rId5" Type="http://schemas.openxmlformats.org/officeDocument/2006/relationships/image" Target="../media/image43.wmf"/><Relationship Id="rId4" Type="http://schemas.openxmlformats.org/officeDocument/2006/relationships/image" Target="../media/image42.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1.wmf"/><Relationship Id="rId7" Type="http://schemas.openxmlformats.org/officeDocument/2006/relationships/image" Target="../media/image44.wmf"/><Relationship Id="rId2" Type="http://schemas.openxmlformats.org/officeDocument/2006/relationships/image" Target="../media/image40.wmf"/><Relationship Id="rId1" Type="http://schemas.openxmlformats.org/officeDocument/2006/relationships/image" Target="../media/image10.wmf"/><Relationship Id="rId6" Type="http://schemas.openxmlformats.org/officeDocument/2006/relationships/image" Target="../media/image43.wmf"/><Relationship Id="rId5" Type="http://schemas.openxmlformats.org/officeDocument/2006/relationships/image" Target="../media/image42.wmf"/><Relationship Id="rId4" Type="http://schemas.openxmlformats.org/officeDocument/2006/relationships/image" Target="../media/image3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68CA17E-03D4-401D-8243-2891B9952A28}" type="datetimeFigureOut">
              <a:rPr lang="en-US" smtClean="0"/>
              <a:pPr/>
              <a:t>6/14/2010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3BC46C1-2783-4653-AA72-919AC93F288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2E219-455F-470B-9EE4-BBD0B7280577}"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20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21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22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For the first step, we apply an </a:t>
            </a:r>
            <a:r>
              <a:rPr lang="en-US" baseline="0" dirty="0" err="1" smtClean="0"/>
              <a:t>Apriori</a:t>
            </a:r>
            <a:r>
              <a:rPr lang="en-US" baseline="0" dirty="0" smtClean="0"/>
              <a:t> mining approach to make it tractable. In </a:t>
            </a:r>
            <a:r>
              <a:rPr lang="en-US" baseline="0" dirty="0" err="1" smtClean="0"/>
              <a:t>Apriori</a:t>
            </a:r>
            <a:r>
              <a:rPr lang="en-US" baseline="0" dirty="0" smtClean="0"/>
              <a:t> mining, we start from 1-grouplets, which consists of one feature unit. Then we generate candidate 2-grouplets based on only the selected 1-grouplets. All the other 2-grouplets do not need to be considered. This is because in our definition, once a feature unit has a small matching score with an image, then all the </a:t>
            </a:r>
            <a:r>
              <a:rPr lang="en-US" baseline="0" dirty="0" err="1" smtClean="0"/>
              <a:t>grouplets</a:t>
            </a:r>
            <a:r>
              <a:rPr lang="en-US" baseline="0" dirty="0" smtClean="0"/>
              <a:t> contain this feature unit will also have a small matching score. The </a:t>
            </a:r>
            <a:r>
              <a:rPr lang="en-US" baseline="0" dirty="0" err="1" smtClean="0"/>
              <a:t>Apriori</a:t>
            </a:r>
            <a:r>
              <a:rPr lang="en-US" baseline="0" dirty="0" smtClean="0"/>
              <a:t> mining approach continues with the candidate 2-grouplets until all the </a:t>
            </a:r>
            <a:r>
              <a:rPr lang="en-US" baseline="0" dirty="0" err="1" smtClean="0"/>
              <a:t>grouplets</a:t>
            </a:r>
            <a:r>
              <a:rPr lang="en-US" baseline="0" dirty="0" smtClean="0"/>
              <a:t> that have large matching score with images of this class are obtained. With </a:t>
            </a:r>
            <a:r>
              <a:rPr lang="en-US" baseline="0" dirty="0" err="1" smtClean="0"/>
              <a:t>Apriori</a:t>
            </a:r>
            <a:r>
              <a:rPr lang="en-US" baseline="0" dirty="0" smtClean="0"/>
              <a:t> mining, when we want to obtain thousands of </a:t>
            </a:r>
            <a:r>
              <a:rPr lang="en-US" baseline="0" dirty="0" err="1" smtClean="0"/>
              <a:t>grouplets</a:t>
            </a:r>
            <a:r>
              <a:rPr lang="en-US" baseline="0" dirty="0" smtClean="0"/>
              <a:t>, the total number of </a:t>
            </a:r>
            <a:r>
              <a:rPr lang="en-US" baseline="0" dirty="0" err="1" smtClean="0"/>
              <a:t>grouplets</a:t>
            </a:r>
            <a:r>
              <a:rPr lang="en-US" baseline="0" dirty="0" smtClean="0"/>
              <a:t> that need to be evaluated is linear to the number of feature units instead of the exponential number in the brute force way. Furthermore, in our method, we assume an initial spatial distribution of each feature unit, and have a probabilistic model to update those distributions.</a:t>
            </a:r>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24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 there is not much work on activities of human-object interactions,</a:t>
            </a:r>
            <a:r>
              <a:rPr lang="en-US" baseline="0" dirty="0" smtClean="0"/>
              <a:t> nor a suitable data set for this problem. We therefore collect a new dataset called PPMI of people-playing-musical-instrument. Currently there are seven musical instruments. In each instrument, there are not only PPMI+ images of people playing the instrument, but also PPMI- images of a human holding the instrument without playing. Therefore this data set offers us an opportunity to understand how humans interact with the object, and this property cannot be captured by the sports data set of Gupta 2009, which might be the only existing one that involves human and object interactions. Furthermore we also normalize each original image by cropping the upper-body part of the person. Both original and normalized images are available at our website.</a:t>
            </a:r>
            <a:endParaRPr lang="en-US" dirty="0"/>
          </a:p>
        </p:txBody>
      </p:sp>
      <p:sp>
        <p:nvSpPr>
          <p:cNvPr id="4" name="Slide Number Placeholder 3"/>
          <p:cNvSpPr>
            <a:spLocks noGrp="1"/>
          </p:cNvSpPr>
          <p:nvPr>
            <p:ph type="sldNum" sz="quarter" idx="10"/>
          </p:nvPr>
        </p:nvSpPr>
        <p:spPr/>
        <p:txBody>
          <a:bodyPr/>
          <a:lstStyle/>
          <a:p>
            <a:fld id="{81B2E219-455F-470B-9EE4-BBD0B7280577}" type="slidenum">
              <a:rPr lang="en-US" smtClean="0"/>
              <a:pPr/>
              <a:t>27</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1B2E219-455F-470B-9EE4-BBD0B7280577}" type="slidenum">
              <a:rPr lang="en-US" smtClean="0"/>
              <a:pPr/>
              <a:t>28</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test</a:t>
            </a:r>
            <a:r>
              <a:rPr lang="en-US" baseline="0" dirty="0" smtClean="0"/>
              <a:t> the performance of the </a:t>
            </a:r>
            <a:r>
              <a:rPr lang="en-US" baseline="0" dirty="0" err="1" smtClean="0"/>
              <a:t>grouplet</a:t>
            </a:r>
            <a:r>
              <a:rPr lang="en-US" baseline="0" dirty="0" smtClean="0"/>
              <a:t> feature to detect people playing musical instruments on the original images. This is a very challenging problem because we also want the detector to tell which musical instrument that the human is playing. Instead of using the traditional scanning window method, we first run a face detector, based on the face detection results, we train a eight-class SVM classifier. We have eight classes because there are seven different musical instruments, and another class that the face detection result is a false alarm or the human is not playing any instrument. The preliminary results show that, our method outperforms the spatial pyramid approach on this very challenging problem.</a:t>
            </a:r>
            <a:endParaRPr lang="en-US" dirty="0"/>
          </a:p>
        </p:txBody>
      </p:sp>
      <p:sp>
        <p:nvSpPr>
          <p:cNvPr id="4" name="Slide Number Placeholder 3"/>
          <p:cNvSpPr>
            <a:spLocks noGrp="1"/>
          </p:cNvSpPr>
          <p:nvPr>
            <p:ph type="sldNum" sz="quarter" idx="10"/>
          </p:nvPr>
        </p:nvSpPr>
        <p:spPr/>
        <p:txBody>
          <a:bodyPr/>
          <a:lstStyle/>
          <a:p>
            <a:fld id="{81B2E219-455F-470B-9EE4-BBD0B7280577}" type="slidenum">
              <a:rPr lang="en-US" smtClean="0"/>
              <a:pPr/>
              <a:t>32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 people may ask the difference between our</a:t>
            </a:r>
            <a:r>
              <a:rPr lang="en-US" baseline="0" dirty="0" smtClean="0"/>
              <a:t> work and the Hough voting approaches.</a:t>
            </a:r>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an image and </a:t>
            </a:r>
            <a:r>
              <a:rPr lang="en-US" altLang="zh-CN" dirty="0" smtClean="0"/>
              <a:t>【c】</a:t>
            </a:r>
            <a:r>
              <a:rPr lang="en-US" dirty="0" smtClean="0"/>
              <a:t> a reference point, </a:t>
            </a:r>
            <a:r>
              <a:rPr lang="en-US" altLang="zh-CN" dirty="0" smtClean="0"/>
              <a:t>【</a:t>
            </a:r>
            <a:r>
              <a:rPr lang="en-US" altLang="zh-CN" dirty="0" err="1" smtClean="0"/>
              <a:t>c】</a:t>
            </a:r>
            <a:r>
              <a:rPr lang="en-US" dirty="0" err="1" smtClean="0"/>
              <a:t>the</a:t>
            </a:r>
            <a:r>
              <a:rPr lang="en-US" dirty="0" smtClean="0"/>
              <a:t> </a:t>
            </a:r>
            <a:r>
              <a:rPr lang="en-US" dirty="0" err="1" smtClean="0"/>
              <a:t>grouplet</a:t>
            </a:r>
            <a:r>
              <a:rPr lang="en-US" dirty="0" smtClean="0"/>
              <a:t> feature considers the co-occurrence of a set of highly-related image patches. </a:t>
            </a:r>
            <a:r>
              <a:rPr lang="en-US" altLang="zh-CN" dirty="0" smtClean="0"/>
              <a:t>【</a:t>
            </a:r>
            <a:r>
              <a:rPr lang="en-US" altLang="zh-CN" dirty="0" err="1" smtClean="0"/>
              <a:t>c】</a:t>
            </a:r>
            <a:r>
              <a:rPr lang="en-US" dirty="0" err="1" smtClean="0"/>
              <a:t>Those</a:t>
            </a:r>
            <a:r>
              <a:rPr lang="en-US" dirty="0" smtClean="0"/>
              <a:t> patches are encoded</a:t>
            </a:r>
            <a:r>
              <a:rPr lang="en-US" baseline="0" dirty="0" smtClean="0"/>
              <a:t> by feature units, which models specific appearance and location information. </a:t>
            </a:r>
            <a:r>
              <a:rPr lang="en-US" altLang="zh-CN" baseline="0" dirty="0" smtClean="0"/>
              <a:t>【</a:t>
            </a:r>
            <a:r>
              <a:rPr lang="en-US" altLang="zh-CN" baseline="0" dirty="0" err="1" smtClean="0"/>
              <a:t>c】</a:t>
            </a:r>
            <a:r>
              <a:rPr lang="en-US" baseline="0" dirty="0" err="1" smtClean="0"/>
              <a:t>The</a:t>
            </a:r>
            <a:r>
              <a:rPr lang="en-US" baseline="0" dirty="0" smtClean="0"/>
              <a:t> appearance information is represented by a visual codeword, </a:t>
            </a:r>
            <a:r>
              <a:rPr lang="en-US" altLang="zh-CN" baseline="0" dirty="0" smtClean="0"/>
              <a:t>【</a:t>
            </a:r>
            <a:r>
              <a:rPr lang="en-US" altLang="zh-CN" baseline="0" dirty="0" err="1" smtClean="0"/>
              <a:t>c】</a:t>
            </a:r>
            <a:r>
              <a:rPr lang="en-US" baseline="0" dirty="0" err="1" smtClean="0"/>
              <a:t>while</a:t>
            </a:r>
            <a:r>
              <a:rPr lang="en-US" baseline="0" dirty="0" smtClean="0"/>
              <a:t> the location information is represented by a 2D Gaussian distribution.</a:t>
            </a:r>
          </a:p>
          <a:p>
            <a:r>
              <a:rPr lang="en-US" baseline="0" dirty="0" smtClean="0"/>
              <a:t>Here we show a two-</a:t>
            </a:r>
            <a:r>
              <a:rPr lang="en-US" baseline="0" dirty="0" err="1" smtClean="0"/>
              <a:t>grouplet</a:t>
            </a:r>
            <a:r>
              <a:rPr lang="en-US" baseline="0" dirty="0" smtClean="0"/>
              <a:t>, which contains two feature units.</a:t>
            </a:r>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Given an image of human and object interaction </a:t>
            </a:r>
            <a:r>
              <a:rPr lang="en-US" altLang="zh-CN" sz="1200"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with</a:t>
            </a:r>
            <a:r>
              <a:rPr lang="en-US" sz="1200" kern="1200" baseline="0" dirty="0" smtClean="0">
                <a:solidFill>
                  <a:schemeClr val="tx1"/>
                </a:solidFill>
                <a:latin typeface="+mn-lt"/>
                <a:ea typeface="+mn-ea"/>
                <a:cs typeface="+mn-cs"/>
              </a:rPr>
              <a:t> the center of human face as reference point</a:t>
            </a:r>
            <a:r>
              <a:rPr lang="en-US" sz="1200" kern="1200" dirty="0" smtClean="0">
                <a:solidFill>
                  <a:schemeClr val="tx1"/>
                </a:solidFill>
                <a:latin typeface="+mn-lt"/>
                <a:ea typeface="+mn-ea"/>
                <a:cs typeface="+mn-cs"/>
              </a:rPr>
              <a:t>, </a:t>
            </a:r>
            <a:r>
              <a:rPr lang="en-US" altLang="zh-CN" sz="1200"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we need to calculate the matching score between the image and the </a:t>
            </a:r>
            <a:r>
              <a:rPr lang="en-US" sz="1200" kern="1200" dirty="0" err="1" smtClean="0">
                <a:solidFill>
                  <a:schemeClr val="tx1"/>
                </a:solidFill>
                <a:latin typeface="+mn-lt"/>
                <a:ea typeface="+mn-ea"/>
                <a:cs typeface="+mn-cs"/>
              </a:rPr>
              <a:t>grouplet</a:t>
            </a:r>
            <a:r>
              <a:rPr lang="en-US" sz="1200" kern="1200" dirty="0" smtClean="0">
                <a:solidFill>
                  <a:schemeClr val="tx1"/>
                </a:solidFill>
                <a:latin typeface="+mn-lt"/>
                <a:ea typeface="+mn-ea"/>
                <a:cs typeface="+mn-cs"/>
              </a:rPr>
              <a:t>, which measures the likelihood of observing the </a:t>
            </a:r>
            <a:r>
              <a:rPr lang="en-US" sz="1200" kern="1200" dirty="0" err="1" smtClean="0">
                <a:solidFill>
                  <a:schemeClr val="tx1"/>
                </a:solidFill>
                <a:latin typeface="+mn-lt"/>
                <a:ea typeface="+mn-ea"/>
                <a:cs typeface="+mn-cs"/>
              </a:rPr>
              <a:t>grouplet</a:t>
            </a:r>
            <a:r>
              <a:rPr lang="en-US" sz="1200" kern="1200" dirty="0" smtClean="0">
                <a:solidFill>
                  <a:schemeClr val="tx1"/>
                </a:solidFill>
                <a:latin typeface="+mn-lt"/>
                <a:ea typeface="+mn-ea"/>
                <a:cs typeface="+mn-cs"/>
              </a:rPr>
              <a:t> in the image. Because</a:t>
            </a:r>
            <a:r>
              <a:rPr lang="en-US" sz="1200" kern="1200" baseline="0" dirty="0" smtClean="0">
                <a:solidFill>
                  <a:schemeClr val="tx1"/>
                </a:solidFill>
                <a:latin typeface="+mn-lt"/>
                <a:ea typeface="+mn-ea"/>
                <a:cs typeface="+mn-cs"/>
              </a:rPr>
              <a:t> the </a:t>
            </a:r>
            <a:r>
              <a:rPr lang="en-US" sz="1200" kern="1200" baseline="0" dirty="0" err="1" smtClean="0">
                <a:solidFill>
                  <a:schemeClr val="tx1"/>
                </a:solidFill>
                <a:latin typeface="+mn-lt"/>
                <a:ea typeface="+mn-ea"/>
                <a:cs typeface="+mn-cs"/>
              </a:rPr>
              <a:t>grouplet</a:t>
            </a:r>
            <a:r>
              <a:rPr lang="en-US" sz="1200" kern="1200" baseline="0" dirty="0" smtClean="0">
                <a:solidFill>
                  <a:schemeClr val="tx1"/>
                </a:solidFill>
                <a:latin typeface="+mn-lt"/>
                <a:ea typeface="+mn-ea"/>
                <a:cs typeface="+mn-cs"/>
              </a:rPr>
              <a:t> requires the co-occurrence of all its feature units</a:t>
            </a:r>
            <a:r>
              <a:rPr lang="en-US" sz="1200" kern="1200" dirty="0" smtClean="0">
                <a:solidFill>
                  <a:schemeClr val="tx1"/>
                </a:solidFill>
                <a:latin typeface="+mn-lt"/>
                <a:ea typeface="+mn-ea"/>
                <a:cs typeface="+mn-cs"/>
              </a:rPr>
              <a:t>, therefore the </a:t>
            </a:r>
            <a:r>
              <a:rPr lang="en-US" altLang="zh-CN" sz="1200"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matching score between the image and the </a:t>
            </a:r>
            <a:r>
              <a:rPr lang="en-US" sz="1200" kern="1200" dirty="0" err="1" smtClean="0">
                <a:solidFill>
                  <a:schemeClr val="tx1"/>
                </a:solidFill>
                <a:latin typeface="+mn-lt"/>
                <a:ea typeface="+mn-ea"/>
                <a:cs typeface="+mn-cs"/>
              </a:rPr>
              <a:t>grouplet</a:t>
            </a:r>
            <a:r>
              <a:rPr lang="en-US" sz="1200" kern="1200" dirty="0" smtClean="0">
                <a:solidFill>
                  <a:schemeClr val="tx1"/>
                </a:solidFill>
                <a:latin typeface="+mn-lt"/>
                <a:ea typeface="+mn-ea"/>
                <a:cs typeface="+mn-cs"/>
              </a:rPr>
              <a:t> is the minimum value of the scores between the image and each feature unit in the </a:t>
            </a:r>
            <a:r>
              <a:rPr lang="en-US" sz="1200" kern="1200" dirty="0" err="1" smtClean="0">
                <a:solidFill>
                  <a:schemeClr val="tx1"/>
                </a:solidFill>
                <a:latin typeface="+mn-lt"/>
                <a:ea typeface="+mn-ea"/>
                <a:cs typeface="+mn-cs"/>
              </a:rPr>
              <a:t>grouplet</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03BC46C1-2783-4653-AA72-919AC93F2889}"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Given one feature unit, we consider the image patches in the neighborhood of the center of the Gaussian distribution, </a:t>
            </a:r>
            <a:r>
              <a:rPr lang="en-US" altLang="zh-CN" sz="1200" kern="1200" dirty="0" smtClean="0">
                <a:solidFill>
                  <a:schemeClr val="tx1"/>
                </a:solidFill>
                <a:latin typeface="+mn-lt"/>
                <a:ea typeface="+mn-ea"/>
                <a:cs typeface="+mn-cs"/>
              </a:rPr>
              <a:t>【c】</a:t>
            </a:r>
            <a:r>
              <a:rPr lang="en-US" sz="1200" kern="1200" dirty="0" smtClean="0">
                <a:solidFill>
                  <a:schemeClr val="tx1"/>
                </a:solidFill>
                <a:latin typeface="+mn-lt"/>
                <a:ea typeface="+mn-ea"/>
                <a:cs typeface="+mn-cs"/>
              </a:rPr>
              <a:t> and measure the probability of assigning each patch to the codeword of the feature unit. </a:t>
            </a:r>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Furthermore, in</a:t>
            </a:r>
            <a:r>
              <a:rPr lang="en-US" sz="1200" kern="1200" baseline="0" dirty="0" smtClean="0">
                <a:solidFill>
                  <a:schemeClr val="tx1"/>
                </a:solidFill>
                <a:latin typeface="+mn-lt"/>
                <a:ea typeface="+mn-ea"/>
                <a:cs typeface="+mn-cs"/>
              </a:rPr>
              <a:t> order to allow the feature unit to be more resistant to small spatial variations, we allow the Gaussian distribution to shift in its small neighborhood, which will result to a set of matching scores, </a:t>
            </a:r>
            <a:r>
              <a:rPr lang="en-US" altLang="zh-CN" sz="1200" kern="1200" baseline="0" dirty="0" smtClean="0">
                <a:solidFill>
                  <a:schemeClr val="tx1"/>
                </a:solidFill>
                <a:latin typeface="+mn-lt"/>
                <a:ea typeface="+mn-ea"/>
                <a:cs typeface="+mn-cs"/>
              </a:rPr>
              <a:t>【c】</a:t>
            </a:r>
            <a:r>
              <a:rPr lang="en-US" sz="1200" kern="1200" baseline="0" dirty="0" smtClean="0">
                <a:solidFill>
                  <a:schemeClr val="tx1"/>
                </a:solidFill>
                <a:latin typeface="+mn-lt"/>
                <a:ea typeface="+mn-ea"/>
                <a:cs typeface="+mn-cs"/>
              </a:rPr>
              <a:t> and their maximum value will be taken as the matching score of the feature unit and the image.</a:t>
            </a:r>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16</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3BC46C1-2783-4653-AA72-919AC93F2889}" type="slidenum">
              <a:rPr lang="en-US" smtClean="0"/>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0AACC4B-47C1-4739-9E19-7558696B5916}" type="datetime1">
              <a:rPr lang="en-US" smtClean="0"/>
              <a:pPr/>
              <a:t>6/14/2010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9DB6E4-D6F5-4865-BFC7-C61AED73A3AE}" type="datetime1">
              <a:rPr lang="en-US" smtClean="0"/>
              <a:pPr/>
              <a:t>6/14/2010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5D687-DA2C-42A4-BDD2-CD54446941B2}" type="datetime1">
              <a:rPr lang="en-US" smtClean="0"/>
              <a:pPr/>
              <a:t>6/14/2010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88571-05F9-417D-AA66-818CC022ACAF}" type="datetime1">
              <a:rPr lang="en-US" smtClean="0"/>
              <a:pPr/>
              <a:t>6/14/2010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395095-38DF-4110-BCF5-242A344A155C}" type="datetime1">
              <a:rPr lang="en-US" smtClean="0"/>
              <a:pPr/>
              <a:t>6/14/2010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79B6EE-DC0D-445A-9BD9-3651C07363DD}" type="datetime1">
              <a:rPr lang="en-US" smtClean="0"/>
              <a:pPr/>
              <a:t>6/14/2010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4C0F2C-5B33-4EE4-81CC-DAD858B2ADCF}" type="datetime1">
              <a:rPr lang="en-US" smtClean="0"/>
              <a:pPr/>
              <a:t>6/14/2010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4D97762-7EEA-4B8E-A0C2-D3CAA9B008C4}" type="datetime1">
              <a:rPr lang="en-US" smtClean="0"/>
              <a:pPr/>
              <a:t>6/14/2010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6668A-54A5-481F-BD12-B5FE545E78B5}" type="datetime1">
              <a:rPr lang="en-US" smtClean="0"/>
              <a:pPr/>
              <a:t>6/14/2010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99E889-A73E-4A40-BEA4-D335E115AD44}" type="datetime1">
              <a:rPr lang="en-US" smtClean="0"/>
              <a:pPr/>
              <a:t>6/14/2010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E60CB9-7A9C-4C4F-841A-5DBB0933576A}" type="datetime1">
              <a:rPr lang="en-US" smtClean="0"/>
              <a:pPr/>
              <a:t>6/14/2010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013219F-7768-47ED-BABC-85E72337021D}" type="datetime1">
              <a:rPr lang="en-US" smtClean="0"/>
              <a:pPr/>
              <a:t>6/14/2010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bin"/><Relationship Id="rId13" Type="http://schemas.openxmlformats.org/officeDocument/2006/relationships/image" Target="../media/image48.emf"/><Relationship Id="rId3" Type="http://schemas.openxmlformats.org/officeDocument/2006/relationships/notesSlide" Target="../notesSlides/notesSlide4.xml"/><Relationship Id="rId7" Type="http://schemas.openxmlformats.org/officeDocument/2006/relationships/oleObject" Target="../embeddings/oleObject3.bin"/><Relationship Id="rId12"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7.jpeg"/><Relationship Id="rId11" Type="http://schemas.openxmlformats.org/officeDocument/2006/relationships/oleObject" Target="../embeddings/oleObject7.bin"/><Relationship Id="rId5" Type="http://schemas.openxmlformats.org/officeDocument/2006/relationships/image" Target="../media/image46.jpeg"/><Relationship Id="rId10" Type="http://schemas.openxmlformats.org/officeDocument/2006/relationships/oleObject" Target="../embeddings/oleObject6.bin"/><Relationship Id="rId4" Type="http://schemas.openxmlformats.org/officeDocument/2006/relationships/image" Target="../media/image45.jpeg"/><Relationship Id="rId9" Type="http://schemas.openxmlformats.org/officeDocument/2006/relationships/oleObject" Target="../embeddings/oleObject5.bin"/><Relationship Id="rId14" Type="http://schemas.openxmlformats.org/officeDocument/2006/relationships/image" Target="../media/image49.png"/></Relationships>
</file>

<file path=ppt/slides/_rels/slide13.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oleObject" Target="../embeddings/oleObject13.bin"/><Relationship Id="rId3" Type="http://schemas.openxmlformats.org/officeDocument/2006/relationships/notesSlide" Target="../notesSlides/notesSlide5.xml"/><Relationship Id="rId7" Type="http://schemas.openxmlformats.org/officeDocument/2006/relationships/image" Target="../media/image45.jpeg"/><Relationship Id="rId12"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47.jpeg"/><Relationship Id="rId11" Type="http://schemas.openxmlformats.org/officeDocument/2006/relationships/oleObject" Target="../embeddings/oleObject11.bin"/><Relationship Id="rId5" Type="http://schemas.openxmlformats.org/officeDocument/2006/relationships/image" Target="../media/image46.jpeg"/><Relationship Id="rId15" Type="http://schemas.openxmlformats.org/officeDocument/2006/relationships/oleObject" Target="../embeddings/oleObject15.bin"/><Relationship Id="rId10" Type="http://schemas.openxmlformats.org/officeDocument/2006/relationships/oleObject" Target="../embeddings/oleObject10.bin"/><Relationship Id="rId4" Type="http://schemas.openxmlformats.org/officeDocument/2006/relationships/image" Target="../media/image48.emf"/><Relationship Id="rId9" Type="http://schemas.openxmlformats.org/officeDocument/2006/relationships/oleObject" Target="../embeddings/oleObject9.bin"/><Relationship Id="rId1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oleObject" Target="../embeddings/oleObject20.bin"/><Relationship Id="rId3" Type="http://schemas.openxmlformats.org/officeDocument/2006/relationships/notesSlide" Target="../notesSlides/notesSlide6.xml"/><Relationship Id="rId7" Type="http://schemas.openxmlformats.org/officeDocument/2006/relationships/oleObject" Target="../embeddings/oleObject18.bin"/><Relationship Id="rId12" Type="http://schemas.openxmlformats.org/officeDocument/2006/relationships/oleObject" Target="../embeddings/oleObject19.bin"/><Relationship Id="rId2" Type="http://schemas.openxmlformats.org/officeDocument/2006/relationships/slideLayout" Target="../slideLayouts/slideLayout2.xml"/><Relationship Id="rId16" Type="http://schemas.openxmlformats.org/officeDocument/2006/relationships/oleObject" Target="../embeddings/oleObject23.bin"/><Relationship Id="rId1" Type="http://schemas.openxmlformats.org/officeDocument/2006/relationships/vmlDrawing" Target="../drawings/vmlDrawing5.vml"/><Relationship Id="rId6" Type="http://schemas.openxmlformats.org/officeDocument/2006/relationships/oleObject" Target="../embeddings/oleObject17.bin"/><Relationship Id="rId11" Type="http://schemas.openxmlformats.org/officeDocument/2006/relationships/image" Target="../media/image47.jpeg"/><Relationship Id="rId5" Type="http://schemas.openxmlformats.org/officeDocument/2006/relationships/oleObject" Target="../embeddings/oleObject16.bin"/><Relationship Id="rId15" Type="http://schemas.openxmlformats.org/officeDocument/2006/relationships/oleObject" Target="../embeddings/oleObject22.bin"/><Relationship Id="rId10" Type="http://schemas.openxmlformats.org/officeDocument/2006/relationships/image" Target="../media/image49.png"/><Relationship Id="rId4" Type="http://schemas.openxmlformats.org/officeDocument/2006/relationships/image" Target="../media/image46.jpeg"/><Relationship Id="rId9" Type="http://schemas.openxmlformats.org/officeDocument/2006/relationships/image" Target="../media/image48.emf"/><Relationship Id="rId14" Type="http://schemas.openxmlformats.org/officeDocument/2006/relationships/oleObject" Target="../embeddings/oleObject21.bin"/></Relationships>
</file>

<file path=ppt/slides/_rels/slide15.xml.rels><?xml version="1.0" encoding="UTF-8" standalone="yes"?>
<Relationships xmlns="http://schemas.openxmlformats.org/package/2006/relationships"><Relationship Id="rId8" Type="http://schemas.openxmlformats.org/officeDocument/2006/relationships/image" Target="../media/image48.emf"/><Relationship Id="rId13" Type="http://schemas.openxmlformats.org/officeDocument/2006/relationships/oleObject" Target="../embeddings/oleObject28.bin"/><Relationship Id="rId3" Type="http://schemas.openxmlformats.org/officeDocument/2006/relationships/notesSlide" Target="../notesSlides/notesSlide7.xml"/><Relationship Id="rId7" Type="http://schemas.openxmlformats.org/officeDocument/2006/relationships/image" Target="../media/image46.jpeg"/><Relationship Id="rId12" Type="http://schemas.openxmlformats.org/officeDocument/2006/relationships/oleObject" Target="../embeddings/oleObject27.bin"/><Relationship Id="rId17" Type="http://schemas.openxmlformats.org/officeDocument/2006/relationships/oleObject" Target="../embeddings/oleObject32.bin"/><Relationship Id="rId2" Type="http://schemas.openxmlformats.org/officeDocument/2006/relationships/slideLayout" Target="../slideLayouts/slideLayout2.xml"/><Relationship Id="rId16" Type="http://schemas.openxmlformats.org/officeDocument/2006/relationships/oleObject" Target="../embeddings/oleObject31.bin"/><Relationship Id="rId1" Type="http://schemas.openxmlformats.org/officeDocument/2006/relationships/vmlDrawing" Target="../drawings/vmlDrawing6.vml"/><Relationship Id="rId6" Type="http://schemas.openxmlformats.org/officeDocument/2006/relationships/image" Target="../media/image45.jpeg"/><Relationship Id="rId11" Type="http://schemas.openxmlformats.org/officeDocument/2006/relationships/oleObject" Target="../embeddings/oleObject26.bin"/><Relationship Id="rId5" Type="http://schemas.openxmlformats.org/officeDocument/2006/relationships/oleObject" Target="../embeddings/oleObject25.bin"/><Relationship Id="rId15" Type="http://schemas.openxmlformats.org/officeDocument/2006/relationships/oleObject" Target="../embeddings/oleObject30.bin"/><Relationship Id="rId10" Type="http://schemas.openxmlformats.org/officeDocument/2006/relationships/image" Target="../media/image47.jpeg"/><Relationship Id="rId4" Type="http://schemas.openxmlformats.org/officeDocument/2006/relationships/oleObject" Target="../embeddings/oleObject24.bin"/><Relationship Id="rId9" Type="http://schemas.openxmlformats.org/officeDocument/2006/relationships/image" Target="../media/image49.png"/><Relationship Id="rId14" Type="http://schemas.openxmlformats.org/officeDocument/2006/relationships/oleObject" Target="../embeddings/oleObject29.bin"/></Relationships>
</file>

<file path=ppt/slides/_rels/slide16.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oleObject" Target="../embeddings/oleObject35.bin"/><Relationship Id="rId3" Type="http://schemas.openxmlformats.org/officeDocument/2006/relationships/notesSlide" Target="../notesSlides/notesSlide8.xml"/><Relationship Id="rId7" Type="http://schemas.openxmlformats.org/officeDocument/2006/relationships/image" Target="../media/image47.jpeg"/><Relationship Id="rId12" Type="http://schemas.openxmlformats.org/officeDocument/2006/relationships/oleObject" Target="../embeddings/oleObject34.bin"/><Relationship Id="rId2" Type="http://schemas.openxmlformats.org/officeDocument/2006/relationships/slideLayout" Target="../slideLayouts/slideLayout2.xml"/><Relationship Id="rId16" Type="http://schemas.openxmlformats.org/officeDocument/2006/relationships/oleObject" Target="../embeddings/oleObject38.bin"/><Relationship Id="rId1" Type="http://schemas.openxmlformats.org/officeDocument/2006/relationships/vmlDrawing" Target="../drawings/vmlDrawing7.vml"/><Relationship Id="rId6" Type="http://schemas.openxmlformats.org/officeDocument/2006/relationships/image" Target="../media/image45.jpeg"/><Relationship Id="rId11" Type="http://schemas.openxmlformats.org/officeDocument/2006/relationships/oleObject" Target="../embeddings/oleObject33.bin"/><Relationship Id="rId5" Type="http://schemas.openxmlformats.org/officeDocument/2006/relationships/image" Target="../media/image57.jpeg"/><Relationship Id="rId15" Type="http://schemas.openxmlformats.org/officeDocument/2006/relationships/oleObject" Target="../embeddings/oleObject37.bin"/><Relationship Id="rId10" Type="http://schemas.openxmlformats.org/officeDocument/2006/relationships/image" Target="../media/image59.jpeg"/><Relationship Id="rId4" Type="http://schemas.openxmlformats.org/officeDocument/2006/relationships/image" Target="../media/image56.jpeg"/><Relationship Id="rId9" Type="http://schemas.openxmlformats.org/officeDocument/2006/relationships/image" Target="../media/image58.jpeg"/><Relationship Id="rId14" Type="http://schemas.openxmlformats.org/officeDocument/2006/relationships/oleObject" Target="../embeddings/oleObject36.bin"/></Relationships>
</file>

<file path=ppt/slides/_rels/slide17.xml.rels><?xml version="1.0" encoding="UTF-8" standalone="yes"?>
<Relationships xmlns="http://schemas.openxmlformats.org/package/2006/relationships"><Relationship Id="rId8" Type="http://schemas.openxmlformats.org/officeDocument/2006/relationships/image" Target="../media/image46.jpeg"/><Relationship Id="rId13" Type="http://schemas.openxmlformats.org/officeDocument/2006/relationships/oleObject" Target="../embeddings/oleObject44.bin"/><Relationship Id="rId3" Type="http://schemas.openxmlformats.org/officeDocument/2006/relationships/image" Target="../media/image60.emf"/><Relationship Id="rId7" Type="http://schemas.openxmlformats.org/officeDocument/2006/relationships/image" Target="../media/image47.jpeg"/><Relationship Id="rId12"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45.jpeg"/><Relationship Id="rId11" Type="http://schemas.openxmlformats.org/officeDocument/2006/relationships/oleObject" Target="../embeddings/oleObject42.bin"/><Relationship Id="rId5" Type="http://schemas.openxmlformats.org/officeDocument/2006/relationships/oleObject" Target="../embeddings/oleObject40.bin"/><Relationship Id="rId15" Type="http://schemas.openxmlformats.org/officeDocument/2006/relationships/oleObject" Target="../embeddings/oleObject46.bin"/><Relationship Id="rId10" Type="http://schemas.openxmlformats.org/officeDocument/2006/relationships/oleObject" Target="../embeddings/oleObject41.bin"/><Relationship Id="rId4" Type="http://schemas.openxmlformats.org/officeDocument/2006/relationships/oleObject" Target="../embeddings/oleObject39.bin"/><Relationship Id="rId9" Type="http://schemas.openxmlformats.org/officeDocument/2006/relationships/image" Target="../media/image48.emf"/><Relationship Id="rId14" Type="http://schemas.openxmlformats.org/officeDocument/2006/relationships/oleObject" Target="../embeddings/oleObject45.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2.jpeg"/></Relationships>
</file>

<file path=ppt/slides/_rels/slide21.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45.jpeg"/><Relationship Id="rId4" Type="http://schemas.openxmlformats.org/officeDocument/2006/relationships/image" Target="../media/image62.jpeg"/></Relationships>
</file>

<file path=ppt/slides/_rels/slide22.xml.rels><?xml version="1.0" encoding="UTF-8" standalone="yes"?>
<Relationships xmlns="http://schemas.openxmlformats.org/package/2006/relationships"><Relationship Id="rId8" Type="http://schemas.openxmlformats.org/officeDocument/2006/relationships/image" Target="../media/image64.jpeg"/><Relationship Id="rId3" Type="http://schemas.openxmlformats.org/officeDocument/2006/relationships/image" Target="../media/image61.jpeg"/><Relationship Id="rId7" Type="http://schemas.openxmlformats.org/officeDocument/2006/relationships/image" Target="../media/image63.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8.jpeg"/><Relationship Id="rId5" Type="http://schemas.openxmlformats.org/officeDocument/2006/relationships/image" Target="../media/image45.jpeg"/><Relationship Id="rId4" Type="http://schemas.openxmlformats.org/officeDocument/2006/relationships/image" Target="../media/image62.jpeg"/><Relationship Id="rId9" Type="http://schemas.openxmlformats.org/officeDocument/2006/relationships/image" Target="../media/image65.jpeg"/></Relationships>
</file>

<file path=ppt/slides/_rels/slide23.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65.jpeg"/><Relationship Id="rId7" Type="http://schemas.openxmlformats.org/officeDocument/2006/relationships/image" Target="../media/image45.jpeg"/><Relationship Id="rId2" Type="http://schemas.openxmlformats.org/officeDocument/2006/relationships/image" Target="../media/image64.jpeg"/><Relationship Id="rId1" Type="http://schemas.openxmlformats.org/officeDocument/2006/relationships/slideLayout" Target="../slideLayouts/slideLayout2.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3.jpeg"/></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51.bin"/><Relationship Id="rId3" Type="http://schemas.openxmlformats.org/officeDocument/2006/relationships/notesSlide" Target="../notesSlides/notesSlide13.xml"/><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49.bin"/><Relationship Id="rId5" Type="http://schemas.openxmlformats.org/officeDocument/2006/relationships/oleObject" Target="../embeddings/oleObject48.bin"/><Relationship Id="rId4" Type="http://schemas.openxmlformats.org/officeDocument/2006/relationships/oleObject" Target="../embeddings/oleObject47.bin"/></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76.jpeg"/><Relationship Id="rId13" Type="http://schemas.openxmlformats.org/officeDocument/2006/relationships/image" Target="../media/image81.jpeg"/><Relationship Id="rId18" Type="http://schemas.openxmlformats.org/officeDocument/2006/relationships/image" Target="../media/image86.jpeg"/><Relationship Id="rId26" Type="http://schemas.openxmlformats.org/officeDocument/2006/relationships/image" Target="../media/image93.jpeg"/><Relationship Id="rId3" Type="http://schemas.openxmlformats.org/officeDocument/2006/relationships/image" Target="../media/image71.jpeg"/><Relationship Id="rId21" Type="http://schemas.openxmlformats.org/officeDocument/2006/relationships/image" Target="../media/image89.jpeg"/><Relationship Id="rId7" Type="http://schemas.openxmlformats.org/officeDocument/2006/relationships/image" Target="../media/image75.jpeg"/><Relationship Id="rId12" Type="http://schemas.openxmlformats.org/officeDocument/2006/relationships/image" Target="../media/image80.jpeg"/><Relationship Id="rId17" Type="http://schemas.openxmlformats.org/officeDocument/2006/relationships/image" Target="../media/image85.jpeg"/><Relationship Id="rId25" Type="http://schemas.openxmlformats.org/officeDocument/2006/relationships/image" Target="../media/image92.jpeg"/><Relationship Id="rId2" Type="http://schemas.openxmlformats.org/officeDocument/2006/relationships/notesSlide" Target="../notesSlides/notesSlide14.xml"/><Relationship Id="rId16" Type="http://schemas.openxmlformats.org/officeDocument/2006/relationships/image" Target="../media/image84.jpeg"/><Relationship Id="rId20" Type="http://schemas.openxmlformats.org/officeDocument/2006/relationships/image" Target="../media/image88.jpeg"/><Relationship Id="rId1" Type="http://schemas.openxmlformats.org/officeDocument/2006/relationships/slideLayout" Target="../slideLayouts/slideLayout2.xml"/><Relationship Id="rId6" Type="http://schemas.openxmlformats.org/officeDocument/2006/relationships/image" Target="../media/image74.jpeg"/><Relationship Id="rId11" Type="http://schemas.openxmlformats.org/officeDocument/2006/relationships/image" Target="../media/image79.jpeg"/><Relationship Id="rId24" Type="http://schemas.openxmlformats.org/officeDocument/2006/relationships/hyperlink" Target="NULL" TargetMode="External"/><Relationship Id="rId5" Type="http://schemas.openxmlformats.org/officeDocument/2006/relationships/image" Target="../media/image73.jpeg"/><Relationship Id="rId15" Type="http://schemas.openxmlformats.org/officeDocument/2006/relationships/image" Target="../media/image83.jpeg"/><Relationship Id="rId23" Type="http://schemas.openxmlformats.org/officeDocument/2006/relationships/image" Target="../media/image91.jpeg"/><Relationship Id="rId10" Type="http://schemas.openxmlformats.org/officeDocument/2006/relationships/image" Target="../media/image78.jpeg"/><Relationship Id="rId19" Type="http://schemas.openxmlformats.org/officeDocument/2006/relationships/image" Target="../media/image87.png"/><Relationship Id="rId4" Type="http://schemas.openxmlformats.org/officeDocument/2006/relationships/image" Target="../media/image72.jpeg"/><Relationship Id="rId9" Type="http://schemas.openxmlformats.org/officeDocument/2006/relationships/image" Target="../media/image77.jpeg"/><Relationship Id="rId14" Type="http://schemas.openxmlformats.org/officeDocument/2006/relationships/image" Target="../media/image82.jpeg"/><Relationship Id="rId22" Type="http://schemas.openxmlformats.org/officeDocument/2006/relationships/image" Target="../media/image90.jpeg"/></Relationships>
</file>

<file path=ppt/slides/_rels/slide28.xml.rels><?xml version="1.0" encoding="UTF-8" standalone="yes"?>
<Relationships xmlns="http://schemas.openxmlformats.org/package/2006/relationships"><Relationship Id="rId3" Type="http://schemas.openxmlformats.org/officeDocument/2006/relationships/image" Target="../media/image94.jpeg"/><Relationship Id="rId7" Type="http://schemas.openxmlformats.org/officeDocument/2006/relationships/image" Target="../media/image98.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7.jpeg"/><Relationship Id="rId5" Type="http://schemas.openxmlformats.org/officeDocument/2006/relationships/image" Target="../media/image96.jpeg"/><Relationship Id="rId4" Type="http://schemas.openxmlformats.org/officeDocument/2006/relationships/image" Target="../media/image95.jpeg"/></Relationships>
</file>

<file path=ppt/slides/_rels/slide29.xml.rels><?xml version="1.0" encoding="UTF-8" standalone="yes"?>
<Relationships xmlns="http://schemas.openxmlformats.org/package/2006/relationships"><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8" Type="http://schemas.openxmlformats.org/officeDocument/2006/relationships/image" Target="../media/image107.emf"/><Relationship Id="rId13" Type="http://schemas.openxmlformats.org/officeDocument/2006/relationships/image" Target="../media/image112.jpeg"/><Relationship Id="rId3" Type="http://schemas.openxmlformats.org/officeDocument/2006/relationships/image" Target="../media/image102.jpeg"/><Relationship Id="rId7" Type="http://schemas.openxmlformats.org/officeDocument/2006/relationships/image" Target="../media/image106.jpeg"/><Relationship Id="rId12" Type="http://schemas.openxmlformats.org/officeDocument/2006/relationships/image" Target="../media/image111.jpeg"/><Relationship Id="rId2" Type="http://schemas.openxmlformats.org/officeDocument/2006/relationships/image" Target="../media/image101.jpeg"/><Relationship Id="rId1" Type="http://schemas.openxmlformats.org/officeDocument/2006/relationships/slideLayout" Target="../slideLayouts/slideLayout2.xml"/><Relationship Id="rId6" Type="http://schemas.openxmlformats.org/officeDocument/2006/relationships/image" Target="../media/image105.jpeg"/><Relationship Id="rId11" Type="http://schemas.openxmlformats.org/officeDocument/2006/relationships/image" Target="../media/image110.jpeg"/><Relationship Id="rId5" Type="http://schemas.openxmlformats.org/officeDocument/2006/relationships/image" Target="../media/image104.jpeg"/><Relationship Id="rId10" Type="http://schemas.openxmlformats.org/officeDocument/2006/relationships/image" Target="../media/image109.jpeg"/><Relationship Id="rId4" Type="http://schemas.openxmlformats.org/officeDocument/2006/relationships/image" Target="../media/image103.jpeg"/><Relationship Id="rId9" Type="http://schemas.openxmlformats.org/officeDocument/2006/relationships/image" Target="../media/image108.jpeg"/><Relationship Id="rId14" Type="http://schemas.openxmlformats.org/officeDocument/2006/relationships/image" Target="../media/image113.png"/></Relationships>
</file>

<file path=ppt/slides/_rels/slide31.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image" Target="../media/image107.emf"/><Relationship Id="rId1" Type="http://schemas.openxmlformats.org/officeDocument/2006/relationships/slideLayout" Target="../slideLayouts/slideLayout2.xml"/><Relationship Id="rId4" Type="http://schemas.openxmlformats.org/officeDocument/2006/relationships/image" Target="../media/image115.png"/></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57.bin"/><Relationship Id="rId3" Type="http://schemas.openxmlformats.org/officeDocument/2006/relationships/notesSlide" Target="../notesSlides/notesSlide16.xml"/><Relationship Id="rId7" Type="http://schemas.openxmlformats.org/officeDocument/2006/relationships/oleObject" Target="../embeddings/oleObject56.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19.jpeg"/><Relationship Id="rId5" Type="http://schemas.openxmlformats.org/officeDocument/2006/relationships/image" Target="../media/image118.jpeg"/><Relationship Id="rId4" Type="http://schemas.openxmlformats.org/officeDocument/2006/relationships/image" Target="../media/image117.jpeg"/><Relationship Id="rId9" Type="http://schemas.openxmlformats.org/officeDocument/2006/relationships/image" Target="../media/image120.jpeg"/></Relationships>
</file>

<file path=ppt/slides/_rels/slide33.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34.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17.jpeg"/><Relationship Id="rId1" Type="http://schemas.openxmlformats.org/officeDocument/2006/relationships/slideLayout" Target="../slideLayouts/slideLayout2.xml"/><Relationship Id="rId4" Type="http://schemas.openxmlformats.org/officeDocument/2006/relationships/image" Target="../media/image122.png"/></Relationships>
</file>

<file path=ppt/slides/_rels/slide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5" Type="http://schemas.openxmlformats.org/officeDocument/2006/relationships/image" Target="../media/image126.jpeg"/><Relationship Id="rId4" Type="http://schemas.openxmlformats.org/officeDocument/2006/relationships/image" Target="../media/image125.jpeg"/></Relationships>
</file>

<file path=ppt/slides/_rels/slide3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 Id="rId6" Type="http://schemas.openxmlformats.org/officeDocument/2006/relationships/image" Target="../media/image127.jpeg"/><Relationship Id="rId5" Type="http://schemas.openxmlformats.org/officeDocument/2006/relationships/image" Target="../media/image59.jpeg"/><Relationship Id="rId4"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9.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28.png"/><Relationship Id="rId5" Type="http://schemas.openxmlformats.org/officeDocument/2006/relationships/image" Target="../media/image3.jpe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jpeg"/><Relationship Id="rId18" Type="http://schemas.openxmlformats.org/officeDocument/2006/relationships/image" Target="../media/image38.jpeg"/><Relationship Id="rId3" Type="http://schemas.openxmlformats.org/officeDocument/2006/relationships/image" Target="../media/image23.jpeg"/><Relationship Id="rId7" Type="http://schemas.openxmlformats.org/officeDocument/2006/relationships/image" Target="../media/image27.jpeg"/><Relationship Id="rId12" Type="http://schemas.openxmlformats.org/officeDocument/2006/relationships/image" Target="../media/image32.jpeg"/><Relationship Id="rId17" Type="http://schemas.openxmlformats.org/officeDocument/2006/relationships/image" Target="../media/image37.emf"/><Relationship Id="rId2" Type="http://schemas.openxmlformats.org/officeDocument/2006/relationships/notesSlide" Target="../notesSlides/notesSlide2.xml"/><Relationship Id="rId16" Type="http://schemas.openxmlformats.org/officeDocument/2006/relationships/image" Target="../media/image36.emf"/><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jpeg"/><Relationship Id="rId5" Type="http://schemas.openxmlformats.org/officeDocument/2006/relationships/image" Target="../media/image25.emf"/><Relationship Id="rId15" Type="http://schemas.openxmlformats.org/officeDocument/2006/relationships/image" Target="../media/image35.emf"/><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 Id="rId14" Type="http://schemas.openxmlformats.org/officeDocument/2006/relationships/image" Target="../media/image3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838200"/>
            <a:ext cx="6553200" cy="1752600"/>
          </a:xfrm>
        </p:spPr>
        <p:txBody>
          <a:bodyPr>
            <a:noAutofit/>
          </a:bodyPr>
          <a:lstStyle/>
          <a:p>
            <a:r>
              <a:rPr lang="en-US" sz="3200" b="1" dirty="0" smtClean="0">
                <a:latin typeface="Arial" pitchFamily="34" charset="0"/>
                <a:cs typeface="Arial" pitchFamily="34" charset="0"/>
              </a:rPr>
              <a:t>Grouplet: A Structured Image Representation for Recognizing Human and Object Interactions</a:t>
            </a:r>
            <a:endParaRPr lang="en-US" sz="3200" b="1" dirty="0">
              <a:latin typeface="Arial" pitchFamily="34" charset="0"/>
              <a:cs typeface="Arial" pitchFamily="34" charset="0"/>
            </a:endParaRPr>
          </a:p>
        </p:txBody>
      </p:sp>
      <p:sp>
        <p:nvSpPr>
          <p:cNvPr id="3" name="Subtitle 2"/>
          <p:cNvSpPr>
            <a:spLocks noGrp="1"/>
          </p:cNvSpPr>
          <p:nvPr>
            <p:ph type="subTitle" idx="1"/>
          </p:nvPr>
        </p:nvSpPr>
        <p:spPr>
          <a:xfrm>
            <a:off x="1219200" y="2743200"/>
            <a:ext cx="6705600" cy="990600"/>
          </a:xfrm>
        </p:spPr>
        <p:txBody>
          <a:bodyPr>
            <a:normAutofit fontScale="92500"/>
          </a:bodyPr>
          <a:lstStyle/>
          <a:p>
            <a:r>
              <a:rPr lang="en-US" sz="2400" dirty="0" smtClean="0">
                <a:latin typeface="Arial" pitchFamily="34" charset="0"/>
                <a:cs typeface="Arial" pitchFamily="34" charset="0"/>
              </a:rPr>
              <a:t>Bangpeng Yao  and  Li Fei-Fei</a:t>
            </a:r>
          </a:p>
          <a:p>
            <a:r>
              <a:rPr lang="en-US" sz="2400" dirty="0" smtClean="0">
                <a:latin typeface="Arial" pitchFamily="34" charset="0"/>
                <a:cs typeface="Arial" pitchFamily="34" charset="0"/>
              </a:rPr>
              <a:t>Computer Science Department, Stanford University</a:t>
            </a:r>
            <a:endParaRPr lang="en-US" sz="2400" dirty="0">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5029200" y="4419600"/>
            <a:ext cx="1752600" cy="1905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2441575" y="4424110"/>
            <a:ext cx="1749425" cy="1900490"/>
          </a:xfrm>
          <a:prstGeom prst="rect">
            <a:avLst/>
          </a:prstGeom>
          <a:noFill/>
          <a:ln w="9525">
            <a:noFill/>
            <a:miter lim="800000"/>
            <a:headEnd/>
            <a:tailEnd/>
          </a:ln>
          <a:effectLst/>
        </p:spPr>
      </p:pic>
      <p:pic>
        <p:nvPicPr>
          <p:cNvPr id="6" name="Picture 5" descr="logo_lg.jpg"/>
          <p:cNvPicPr>
            <a:picLocks noChangeAspect="1"/>
          </p:cNvPicPr>
          <p:nvPr/>
        </p:nvPicPr>
        <p:blipFill>
          <a:blip r:embed="rId5" cstate="print">
            <a:clrChange>
              <a:clrFrom>
                <a:srgbClr val="FFFFFF"/>
              </a:clrFrom>
              <a:clrTo>
                <a:srgbClr val="FFFFFF">
                  <a:alpha val="0"/>
                </a:srgbClr>
              </a:clrTo>
            </a:clrChange>
          </a:blip>
          <a:stretch>
            <a:fillRect/>
          </a:stretch>
        </p:blipFill>
        <p:spPr>
          <a:xfrm>
            <a:off x="304800" y="533400"/>
            <a:ext cx="1143000" cy="744494"/>
          </a:xfrm>
          <a:prstGeom prst="rect">
            <a:avLst/>
          </a:prstGeom>
        </p:spPr>
      </p:pic>
      <p:pic>
        <p:nvPicPr>
          <p:cNvPr id="7" name="Picture 6" descr="logo_Stanford.gif"/>
          <p:cNvPicPr>
            <a:picLocks noChangeAspect="1"/>
          </p:cNvPicPr>
          <p:nvPr/>
        </p:nvPicPr>
        <p:blipFill>
          <a:blip r:embed="rId6" cstate="print"/>
          <a:stretch>
            <a:fillRect/>
          </a:stretch>
        </p:blipFill>
        <p:spPr>
          <a:xfrm>
            <a:off x="7988023" y="381000"/>
            <a:ext cx="698777" cy="1066800"/>
          </a:xfrm>
          <a:prstGeom prst="rect">
            <a:avLst/>
          </a:prstGeom>
        </p:spPr>
      </p:pic>
      <p:sp>
        <p:nvSpPr>
          <p:cNvPr id="8" name="Subtitle 2"/>
          <p:cNvSpPr txBox="1">
            <a:spLocks/>
          </p:cNvSpPr>
          <p:nvPr/>
        </p:nvSpPr>
        <p:spPr>
          <a:xfrm>
            <a:off x="1219200" y="3733800"/>
            <a:ext cx="6705600" cy="4572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0" i="0" u="none" strike="noStrike" kern="1200" cap="none" spc="0" normalizeH="0" baseline="0" noProof="0" dirty="0" smtClean="0">
                <a:ln>
                  <a:noFill/>
                </a:ln>
                <a:solidFill>
                  <a:schemeClr val="tx1">
                    <a:tint val="75000"/>
                  </a:schemeClr>
                </a:solidFill>
                <a:effectLst/>
                <a:uLnTx/>
                <a:uFillTx/>
                <a:latin typeface="Courier New" pitchFamily="49" charset="0"/>
                <a:cs typeface="Courier New" pitchFamily="49" charset="0"/>
              </a:rPr>
              <a:t>{bangpeng,feifeili}@cs.stanford.edu</a:t>
            </a:r>
          </a:p>
        </p:txBody>
      </p:sp>
      <p:sp>
        <p:nvSpPr>
          <p:cNvPr id="9" name="Slide Number Placeholder 8"/>
          <p:cNvSpPr>
            <a:spLocks noGrp="1"/>
          </p:cNvSpPr>
          <p:nvPr>
            <p:ph type="sldNum" sz="quarter" idx="12"/>
          </p:nvPr>
        </p:nvSpPr>
        <p:spPr/>
        <p:txBody>
          <a:bodyPr/>
          <a:lstStyle/>
          <a:p>
            <a:fld id="{B6F15528-21DE-4FAA-801E-634DDDAF4B2B}"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dirty="0"/>
          </a:p>
        </p:txBody>
      </p:sp>
      <p:sp>
        <p:nvSpPr>
          <p:cNvPr id="5" name="Subtitle 2"/>
          <p:cNvSpPr txBox="1">
            <a:spLocks/>
          </p:cNvSpPr>
          <p:nvPr/>
        </p:nvSpPr>
        <p:spPr>
          <a:xfrm>
            <a:off x="1676400" y="381000"/>
            <a:ext cx="57912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our intuition</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75" name="TextBox 74"/>
          <p:cNvSpPr txBox="1"/>
          <p:nvPr/>
        </p:nvSpPr>
        <p:spPr>
          <a:xfrm>
            <a:off x="7010400" y="1066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Grouplet Representation:</a:t>
            </a:r>
          </a:p>
        </p:txBody>
      </p:sp>
      <p:sp>
        <p:nvSpPr>
          <p:cNvPr id="59" name="TextBox 58"/>
          <p:cNvSpPr txBox="1"/>
          <p:nvPr/>
        </p:nvSpPr>
        <p:spPr>
          <a:xfrm>
            <a:off x="6705600" y="1767007"/>
            <a:ext cx="2209800" cy="2285241"/>
          </a:xfrm>
          <a:prstGeom prst="rect">
            <a:avLst/>
          </a:prstGeom>
          <a:noFill/>
        </p:spPr>
        <p:txBody>
          <a:bodyPr wrap="square" rtlCol="0">
            <a:spAutoFit/>
          </a:bodyPr>
          <a:lstStyle/>
          <a:p>
            <a:pPr>
              <a:lnSpc>
                <a:spcPct val="150000"/>
              </a:lnSpc>
              <a:buFont typeface="Arial" pitchFamily="34" charset="0"/>
              <a:buChar char="•"/>
            </a:pPr>
            <a:r>
              <a:rPr lang="en-US" sz="1900" b="1" dirty="0" smtClean="0">
                <a:latin typeface="Arial" pitchFamily="34" charset="0"/>
                <a:cs typeface="Arial" pitchFamily="34" charset="0"/>
              </a:rPr>
              <a:t> Part-based configuration</a:t>
            </a:r>
          </a:p>
          <a:p>
            <a:pPr>
              <a:lnSpc>
                <a:spcPct val="150000"/>
              </a:lnSpc>
              <a:buFont typeface="Arial" pitchFamily="34" charset="0"/>
              <a:buChar char="•"/>
            </a:pPr>
            <a:r>
              <a:rPr lang="en-US" sz="1900" b="1" dirty="0" smtClean="0">
                <a:latin typeface="Arial" pitchFamily="34" charset="0"/>
                <a:cs typeface="Arial" pitchFamily="34" charset="0"/>
              </a:rPr>
              <a:t> Co-occurrence</a:t>
            </a:r>
          </a:p>
          <a:p>
            <a:pPr>
              <a:lnSpc>
                <a:spcPct val="150000"/>
              </a:lnSpc>
              <a:buFont typeface="Arial" pitchFamily="34" charset="0"/>
              <a:buChar char="•"/>
            </a:pPr>
            <a:r>
              <a:rPr lang="en-US" sz="1900" b="1" dirty="0" smtClean="0">
                <a:latin typeface="Arial" pitchFamily="34" charset="0"/>
                <a:cs typeface="Arial" pitchFamily="34" charset="0"/>
              </a:rPr>
              <a:t> Discriminative</a:t>
            </a:r>
          </a:p>
          <a:p>
            <a:pPr>
              <a:lnSpc>
                <a:spcPct val="150000"/>
              </a:lnSpc>
              <a:buFont typeface="Arial" pitchFamily="34" charset="0"/>
              <a:buChar char="•"/>
            </a:pPr>
            <a:r>
              <a:rPr lang="en-US" sz="1900" b="1" dirty="0" smtClean="0">
                <a:latin typeface="Arial" pitchFamily="34" charset="0"/>
                <a:cs typeface="Arial" pitchFamily="34" charset="0"/>
              </a:rPr>
              <a:t> Dense</a:t>
            </a:r>
          </a:p>
        </p:txBody>
      </p:sp>
      <p:sp>
        <p:nvSpPr>
          <p:cNvPr id="107" name="TextBox 106"/>
          <p:cNvSpPr txBox="1"/>
          <p:nvPr/>
        </p:nvSpPr>
        <p:spPr>
          <a:xfrm>
            <a:off x="762000" y="5257800"/>
            <a:ext cx="7543800" cy="430887"/>
          </a:xfrm>
          <a:prstGeom prst="rect">
            <a:avLst/>
          </a:prstGeom>
          <a:noFill/>
        </p:spPr>
        <p:txBody>
          <a:bodyPr wrap="square" rtlCol="0">
            <a:spAutoFit/>
          </a:bodyPr>
          <a:lstStyle/>
          <a:p>
            <a:r>
              <a:rPr lang="en-US" sz="2200" dirty="0" smtClean="0">
                <a:latin typeface="Arial" pitchFamily="34" charset="0"/>
                <a:cs typeface="Arial" pitchFamily="34" charset="0"/>
              </a:rPr>
              <a:t>Capture the subtle difference in human-object interactions. </a:t>
            </a:r>
          </a:p>
        </p:txBody>
      </p:sp>
      <p:grpSp>
        <p:nvGrpSpPr>
          <p:cNvPr id="56" name="Group 55"/>
          <p:cNvGrpSpPr/>
          <p:nvPr/>
        </p:nvGrpSpPr>
        <p:grpSpPr>
          <a:xfrm>
            <a:off x="4541520" y="1447800"/>
            <a:ext cx="1463040" cy="1463040"/>
            <a:chOff x="4800600" y="1722120"/>
            <a:chExt cx="1463040" cy="1463040"/>
          </a:xfrm>
        </p:grpSpPr>
        <p:pic>
          <p:nvPicPr>
            <p:cNvPr id="77" name="Picture 76" descr="P.jpg"/>
            <p:cNvPicPr>
              <a:picLocks noChangeAspect="1"/>
            </p:cNvPicPr>
            <p:nvPr/>
          </p:nvPicPr>
          <p:blipFill>
            <a:blip r:embed="rId3" cstate="print"/>
            <a:stretch>
              <a:fillRect/>
            </a:stretch>
          </p:blipFill>
          <p:spPr>
            <a:xfrm>
              <a:off x="4800600" y="1722120"/>
              <a:ext cx="1463040" cy="1463040"/>
            </a:xfrm>
            <a:prstGeom prst="rect">
              <a:avLst/>
            </a:prstGeom>
          </p:spPr>
        </p:pic>
        <p:sp>
          <p:nvSpPr>
            <p:cNvPr id="79" name="Oval 78"/>
            <p:cNvSpPr/>
            <p:nvPr/>
          </p:nvSpPr>
          <p:spPr>
            <a:xfrm rot="2853560">
              <a:off x="5570020" y="2129328"/>
              <a:ext cx="252891" cy="131539"/>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15891266">
              <a:off x="5282106" y="2599204"/>
              <a:ext cx="252891" cy="173004"/>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21149737">
              <a:off x="5300580" y="2454245"/>
              <a:ext cx="252891" cy="15637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rot="5085930">
              <a:off x="5246294" y="2302466"/>
              <a:ext cx="294542" cy="131539"/>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8453207">
              <a:off x="5300448" y="2211361"/>
              <a:ext cx="252891" cy="1151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2853560">
              <a:off x="5693785" y="2531288"/>
              <a:ext cx="154509" cy="225903"/>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914599">
              <a:off x="5659749" y="2320141"/>
              <a:ext cx="362769" cy="131539"/>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4509465">
              <a:off x="5187645" y="2708638"/>
              <a:ext cx="376402" cy="131539"/>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489739">
              <a:off x="5493820" y="2518174"/>
              <a:ext cx="252891" cy="131539"/>
            </a:xfrm>
            <a:prstGeom prst="ellipse">
              <a:avLst/>
            </a:pr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rot="546696">
              <a:off x="5343273" y="2293355"/>
              <a:ext cx="181055" cy="131539"/>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562977">
              <a:off x="5199265" y="2646045"/>
              <a:ext cx="220869" cy="131539"/>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p:cNvGrpSpPr/>
          <p:nvPr/>
        </p:nvGrpSpPr>
        <p:grpSpPr>
          <a:xfrm>
            <a:off x="4556760" y="3368040"/>
            <a:ext cx="1463040" cy="1463040"/>
            <a:chOff x="4815840" y="3642360"/>
            <a:chExt cx="1463040" cy="1463040"/>
          </a:xfrm>
        </p:grpSpPr>
        <p:pic>
          <p:nvPicPr>
            <p:cNvPr id="78" name="Picture 77" descr="np_2.jpg"/>
            <p:cNvPicPr>
              <a:picLocks noChangeAspect="1"/>
            </p:cNvPicPr>
            <p:nvPr/>
          </p:nvPicPr>
          <p:blipFill>
            <a:blip r:embed="rId4" cstate="print"/>
            <a:stretch>
              <a:fillRect/>
            </a:stretch>
          </p:blipFill>
          <p:spPr>
            <a:xfrm>
              <a:off x="4815840" y="3642360"/>
              <a:ext cx="1463040" cy="1463040"/>
            </a:xfrm>
            <a:prstGeom prst="rect">
              <a:avLst/>
            </a:prstGeom>
          </p:spPr>
        </p:pic>
        <p:sp>
          <p:nvSpPr>
            <p:cNvPr id="93" name="Oval 92"/>
            <p:cNvSpPr/>
            <p:nvPr/>
          </p:nvSpPr>
          <p:spPr>
            <a:xfrm rot="2853560">
              <a:off x="5646220" y="4034328"/>
              <a:ext cx="252891" cy="131539"/>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15891266">
              <a:off x="5370131" y="4504204"/>
              <a:ext cx="252891" cy="173004"/>
            </a:xfrm>
            <a:prstGeom prst="ellipse">
              <a:avLst/>
            </a:prstGeom>
            <a:noFill/>
            <a:ln w="22225">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21149737">
              <a:off x="5388605" y="4359245"/>
              <a:ext cx="252891" cy="156370"/>
            </a:xfrm>
            <a:prstGeom prst="ellipse">
              <a:avLst/>
            </a:prstGeom>
            <a:noFill/>
            <a:ln w="22225">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p:nvPr/>
          </p:nvSpPr>
          <p:spPr>
            <a:xfrm rot="5085930">
              <a:off x="5334319" y="4207466"/>
              <a:ext cx="294542" cy="131539"/>
            </a:xfrm>
            <a:prstGeom prst="ellipse">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8453207">
              <a:off x="5388473" y="4116361"/>
              <a:ext cx="252891" cy="115151"/>
            </a:xfrm>
            <a:prstGeom prst="ellipse">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2853560">
              <a:off x="5781810" y="4436288"/>
              <a:ext cx="154509" cy="225903"/>
            </a:xfrm>
            <a:prstGeom prst="ellipse">
              <a:avLst/>
            </a:prstGeom>
            <a:noFill/>
            <a:ln w="22225">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4914599">
              <a:off x="5747774" y="4225141"/>
              <a:ext cx="362769" cy="131539"/>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Oval 103"/>
            <p:cNvSpPr/>
            <p:nvPr/>
          </p:nvSpPr>
          <p:spPr>
            <a:xfrm rot="4509465">
              <a:off x="5275670" y="4613638"/>
              <a:ext cx="376402" cy="131539"/>
            </a:xfrm>
            <a:prstGeom prst="ellipse">
              <a:avLst/>
            </a:prstGeom>
            <a:noFill/>
            <a:ln w="22225">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p:cNvSpPr/>
            <p:nvPr/>
          </p:nvSpPr>
          <p:spPr>
            <a:xfrm rot="489739">
              <a:off x="5581845" y="4423174"/>
              <a:ext cx="252891" cy="131539"/>
            </a:xfrm>
            <a:prstGeom prst="ellipse">
              <a:avLst/>
            </a:prstGeom>
            <a:noFill/>
            <a:ln w="22225">
              <a:solidFill>
                <a:schemeClr val="accent6">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p:cNvSpPr/>
            <p:nvPr/>
          </p:nvSpPr>
          <p:spPr>
            <a:xfrm rot="546696">
              <a:off x="5431298" y="4198355"/>
              <a:ext cx="181055" cy="131539"/>
            </a:xfrm>
            <a:prstGeom prst="ellipse">
              <a:avLst/>
            </a:prstGeom>
            <a:noFill/>
            <a:ln w="22225">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1562977">
              <a:off x="5247866" y="4627245"/>
              <a:ext cx="220869" cy="131539"/>
            </a:xfrm>
            <a:prstGeom prst="ellipse">
              <a:avLst/>
            </a:prstGeom>
            <a:noFill/>
            <a:ln w="22225">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1264920" y="1447800"/>
            <a:ext cx="1463040" cy="1463040"/>
            <a:chOff x="1524000" y="1722120"/>
            <a:chExt cx="1463040" cy="1463040"/>
          </a:xfrm>
        </p:grpSpPr>
        <p:pic>
          <p:nvPicPr>
            <p:cNvPr id="60" name="Picture 59" descr="P.jpg"/>
            <p:cNvPicPr>
              <a:picLocks noChangeAspect="1"/>
            </p:cNvPicPr>
            <p:nvPr/>
          </p:nvPicPr>
          <p:blipFill>
            <a:blip r:embed="rId3" cstate="print"/>
            <a:stretch>
              <a:fillRect/>
            </a:stretch>
          </p:blipFill>
          <p:spPr>
            <a:xfrm>
              <a:off x="1524000" y="1722120"/>
              <a:ext cx="1463040" cy="1463040"/>
            </a:xfrm>
            <a:prstGeom prst="rect">
              <a:avLst/>
            </a:prstGeom>
          </p:spPr>
        </p:pic>
        <p:sp>
          <p:nvSpPr>
            <p:cNvPr id="70" name="Oval 69"/>
            <p:cNvSpPr/>
            <p:nvPr/>
          </p:nvSpPr>
          <p:spPr>
            <a:xfrm rot="21149737">
              <a:off x="2023980" y="2454245"/>
              <a:ext cx="252891" cy="15637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rot="18453207">
              <a:off x="2020824" y="2211361"/>
              <a:ext cx="252891" cy="115151"/>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rot="4509465">
              <a:off x="1904784" y="2723800"/>
              <a:ext cx="376402" cy="131539"/>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1280160" y="3368040"/>
            <a:ext cx="1463040" cy="1463040"/>
            <a:chOff x="1539240" y="3642360"/>
            <a:chExt cx="1463040" cy="1463040"/>
          </a:xfrm>
        </p:grpSpPr>
        <p:pic>
          <p:nvPicPr>
            <p:cNvPr id="61" name="Picture 60" descr="np_2.jpg"/>
            <p:cNvPicPr>
              <a:picLocks noChangeAspect="1"/>
            </p:cNvPicPr>
            <p:nvPr/>
          </p:nvPicPr>
          <p:blipFill>
            <a:blip r:embed="rId4" cstate="print"/>
            <a:stretch>
              <a:fillRect/>
            </a:stretch>
          </p:blipFill>
          <p:spPr>
            <a:xfrm>
              <a:off x="1539240" y="3642360"/>
              <a:ext cx="1463040" cy="1463040"/>
            </a:xfrm>
            <a:prstGeom prst="rect">
              <a:avLst/>
            </a:prstGeom>
          </p:spPr>
        </p:pic>
        <p:sp>
          <p:nvSpPr>
            <p:cNvPr id="71" name="Oval 70"/>
            <p:cNvSpPr/>
            <p:nvPr/>
          </p:nvSpPr>
          <p:spPr>
            <a:xfrm rot="21149737">
              <a:off x="2100180" y="4399785"/>
              <a:ext cx="252891" cy="156370"/>
            </a:xfrm>
            <a:prstGeom prst="ellipse">
              <a:avLst/>
            </a:prstGeom>
            <a:noFill/>
            <a:ln w="19050">
              <a:solidFill>
                <a:srgbClr val="00FF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rot="18453207">
              <a:off x="2093787" y="4116361"/>
              <a:ext cx="252891" cy="115151"/>
            </a:xfrm>
            <a:prstGeom prst="ellipse">
              <a:avLst/>
            </a:prstGeom>
            <a:noFill/>
            <a:ln w="22225">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4509465">
              <a:off x="1980984" y="4613638"/>
              <a:ext cx="376402" cy="131539"/>
            </a:xfrm>
            <a:prstGeom prst="ellipse">
              <a:avLst/>
            </a:prstGeom>
            <a:noFill/>
            <a:ln w="22225">
              <a:solidFill>
                <a:srgbClr val="FF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102"/>
          <p:cNvGrpSpPr/>
          <p:nvPr/>
        </p:nvGrpSpPr>
        <p:grpSpPr>
          <a:xfrm>
            <a:off x="2916936" y="1444752"/>
            <a:ext cx="1463040" cy="1463040"/>
            <a:chOff x="3169920" y="1722120"/>
            <a:chExt cx="1463040" cy="1463040"/>
          </a:xfrm>
        </p:grpSpPr>
        <p:pic>
          <p:nvPicPr>
            <p:cNvPr id="68" name="Picture 67" descr="P.jpg"/>
            <p:cNvPicPr>
              <a:picLocks noChangeAspect="1"/>
            </p:cNvPicPr>
            <p:nvPr/>
          </p:nvPicPr>
          <p:blipFill>
            <a:blip r:embed="rId3" cstate="print"/>
            <a:stretch>
              <a:fillRect/>
            </a:stretch>
          </p:blipFill>
          <p:spPr>
            <a:xfrm>
              <a:off x="3169920" y="1722120"/>
              <a:ext cx="1463040" cy="1463040"/>
            </a:xfrm>
            <a:prstGeom prst="rect">
              <a:avLst/>
            </a:prstGeom>
          </p:spPr>
        </p:pic>
        <p:sp>
          <p:nvSpPr>
            <p:cNvPr id="72" name="Oval 71"/>
            <p:cNvSpPr/>
            <p:nvPr/>
          </p:nvSpPr>
          <p:spPr>
            <a:xfrm rot="2853560">
              <a:off x="3922776" y="2139696"/>
              <a:ext cx="252891" cy="131539"/>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5891266">
              <a:off x="3594412" y="2384244"/>
              <a:ext cx="298772" cy="106034"/>
            </a:xfrm>
            <a:prstGeom prst="ellipse">
              <a:avLst/>
            </a:prstGeom>
            <a:noFill/>
            <a:ln w="25400">
              <a:solidFill>
                <a:srgbClr val="00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Connector 63"/>
            <p:cNvCxnSpPr/>
            <p:nvPr/>
          </p:nvCxnSpPr>
          <p:spPr>
            <a:xfrm rot="5400000" flipH="1" flipV="1">
              <a:off x="3657600" y="2209800"/>
              <a:ext cx="304800" cy="152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0800000">
              <a:off x="3886200" y="2133600"/>
              <a:ext cx="164592" cy="76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2913888" y="3368040"/>
            <a:ext cx="1463040" cy="1463040"/>
            <a:chOff x="3185160" y="3642360"/>
            <a:chExt cx="1463040" cy="1463040"/>
          </a:xfrm>
        </p:grpSpPr>
        <p:pic>
          <p:nvPicPr>
            <p:cNvPr id="69" name="Picture 68" descr="np_2.jpg"/>
            <p:cNvPicPr>
              <a:picLocks noChangeAspect="1"/>
            </p:cNvPicPr>
            <p:nvPr/>
          </p:nvPicPr>
          <p:blipFill>
            <a:blip r:embed="rId4" cstate="print"/>
            <a:stretch>
              <a:fillRect/>
            </a:stretch>
          </p:blipFill>
          <p:spPr>
            <a:xfrm>
              <a:off x="3185160" y="3642360"/>
              <a:ext cx="1463040" cy="1463040"/>
            </a:xfrm>
            <a:prstGeom prst="rect">
              <a:avLst/>
            </a:prstGeom>
          </p:spPr>
        </p:pic>
        <p:sp>
          <p:nvSpPr>
            <p:cNvPr id="87" name="Oval 86"/>
            <p:cNvSpPr/>
            <p:nvPr/>
          </p:nvSpPr>
          <p:spPr>
            <a:xfrm rot="2853560">
              <a:off x="4006889" y="4044696"/>
              <a:ext cx="252891" cy="131539"/>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p:cNvSpPr/>
            <p:nvPr/>
          </p:nvSpPr>
          <p:spPr>
            <a:xfrm rot="15891266">
              <a:off x="3678525" y="4289244"/>
              <a:ext cx="298772" cy="106034"/>
            </a:xfrm>
            <a:prstGeom prst="ellipse">
              <a:avLst/>
            </a:prstGeom>
            <a:noFill/>
            <a:ln w="22225">
              <a:solidFill>
                <a:srgbClr val="00FF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9" name="Straight Connector 98"/>
            <p:cNvCxnSpPr/>
            <p:nvPr/>
          </p:nvCxnSpPr>
          <p:spPr>
            <a:xfrm rot="5400000" flipH="1" flipV="1">
              <a:off x="3741713" y="4114800"/>
              <a:ext cx="304800" cy="1524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rot="10800000">
              <a:off x="3970313" y="4038600"/>
              <a:ext cx="164592" cy="76200"/>
            </a:xfrm>
            <a:prstGeom prst="line">
              <a:avLst/>
            </a:prstGeom>
            <a:ln>
              <a:solidFill>
                <a:srgbClr val="00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 calcmode="lin" valueType="num">
                                      <p:cBhvr>
                                        <p:cTn id="7" dur="500" fill="hold"/>
                                        <p:tgtEl>
                                          <p:spTgt spid="5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9">
                                            <p:txEl>
                                              <p:pRg st="1" end="1"/>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10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53" presetClass="entr" presetSubtype="0" fill="hold" nodeType="clickEffect">
                                  <p:stCondLst>
                                    <p:cond delay="0"/>
                                  </p:stCondLst>
                                  <p:childTnLst>
                                    <p:set>
                                      <p:cBhvr>
                                        <p:cTn id="15" dur="1" fill="hold">
                                          <p:stCondLst>
                                            <p:cond delay="0"/>
                                          </p:stCondLst>
                                        </p:cTn>
                                        <p:tgtEl>
                                          <p:spTgt spid="59">
                                            <p:txEl>
                                              <p:pRg st="2" end="2"/>
                                            </p:txEl>
                                          </p:spTgt>
                                        </p:tgtEl>
                                        <p:attrNameLst>
                                          <p:attrName>style.visibility</p:attrName>
                                        </p:attrNameLst>
                                      </p:cBhvr>
                                      <p:to>
                                        <p:strVal val="visible"/>
                                      </p:to>
                                    </p:set>
                                    <p:anim calcmode="lin" valueType="num">
                                      <p:cBhvr>
                                        <p:cTn id="16" dur="500" fill="hold"/>
                                        <p:tgtEl>
                                          <p:spTgt spid="59">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59">
                                            <p:txEl>
                                              <p:pRg st="2" end="2"/>
                                            </p:txEl>
                                          </p:spTgt>
                                        </p:tgtEl>
                                        <p:attrNameLst>
                                          <p:attrName>ppt_h</p:attrName>
                                        </p:attrNameLst>
                                      </p:cBhvr>
                                      <p:tavLst>
                                        <p:tav tm="0">
                                          <p:val>
                                            <p:fltVal val="0"/>
                                          </p:val>
                                        </p:tav>
                                        <p:tav tm="100000">
                                          <p:val>
                                            <p:strVal val="#ppt_h"/>
                                          </p:val>
                                        </p:tav>
                                      </p:tavLst>
                                    </p:anim>
                                    <p:animEffect transition="in" filter="fade">
                                      <p:cBhvr>
                                        <p:cTn id="18" dur="500"/>
                                        <p:tgtEl>
                                          <p:spTgt spid="59">
                                            <p:txEl>
                                              <p:pRg st="2" end="2"/>
                                            </p:txEl>
                                          </p:spTgt>
                                        </p:tgtEl>
                                      </p:cBhvr>
                                    </p:animEffec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
                                        </p:tgtEl>
                                        <p:attrNameLst>
                                          <p:attrName>style.visibility</p:attrName>
                                        </p:attrNameLst>
                                      </p:cBhvr>
                                      <p:to>
                                        <p:strVal val="visible"/>
                                      </p:to>
                                    </p:set>
                                  </p:childTnLst>
                                </p:cTn>
                              </p:par>
                              <p:par>
                                <p:cTn id="29" presetID="53" presetClass="entr" presetSubtype="0" fill="hold" nodeType="withEffect">
                                  <p:stCondLst>
                                    <p:cond delay="0"/>
                                  </p:stCondLst>
                                  <p:childTnLst>
                                    <p:set>
                                      <p:cBhvr>
                                        <p:cTn id="30" dur="1" fill="hold">
                                          <p:stCondLst>
                                            <p:cond delay="0"/>
                                          </p:stCondLst>
                                        </p:cTn>
                                        <p:tgtEl>
                                          <p:spTgt spid="59">
                                            <p:txEl>
                                              <p:pRg st="3" end="3"/>
                                            </p:txEl>
                                          </p:spTgt>
                                        </p:tgtEl>
                                        <p:attrNameLst>
                                          <p:attrName>style.visibility</p:attrName>
                                        </p:attrNameLst>
                                      </p:cBhvr>
                                      <p:to>
                                        <p:strVal val="visible"/>
                                      </p:to>
                                    </p:set>
                                    <p:anim calcmode="lin" valueType="num">
                                      <p:cBhvr>
                                        <p:cTn id="31" dur="500" fill="hold"/>
                                        <p:tgtEl>
                                          <p:spTgt spid="59">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9">
                                            <p:txEl>
                                              <p:pRg st="3" end="3"/>
                                            </p:txEl>
                                          </p:spTgt>
                                        </p:tgtEl>
                                        <p:attrNameLst>
                                          <p:attrName>ppt_h</p:attrName>
                                        </p:attrNameLst>
                                      </p:cBhvr>
                                      <p:tavLst>
                                        <p:tav tm="0">
                                          <p:val>
                                            <p:fltVal val="0"/>
                                          </p:val>
                                        </p:tav>
                                        <p:tav tm="100000">
                                          <p:val>
                                            <p:strVal val="#ppt_h"/>
                                          </p:val>
                                        </p:tav>
                                      </p:tavLst>
                                    </p:anim>
                                    <p:animEffect transition="in" filter="fade">
                                      <p:cBhvr>
                                        <p:cTn id="33" dur="500"/>
                                        <p:tgtEl>
                                          <p:spTgt spid="59">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162800" cy="3670236"/>
          </a:xfrm>
          <a:prstGeom prst="rect">
            <a:avLst/>
          </a:prstGeom>
          <a:noFill/>
        </p:spPr>
        <p:txBody>
          <a:bodyPr wrap="square" rtlCol="0">
            <a:spAutoFit/>
          </a:bodyPr>
          <a:lstStyle/>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Intuition of Grouplet Representation</a:t>
            </a:r>
          </a:p>
          <a:p>
            <a:pPr>
              <a:lnSpc>
                <a:spcPct val="150000"/>
              </a:lnSpc>
              <a:buFont typeface="Arial" pitchFamily="34" charset="0"/>
              <a:buChar char="•"/>
            </a:pPr>
            <a:r>
              <a:rPr lang="en-US" sz="3100" dirty="0" smtClean="0">
                <a:latin typeface="Arial" pitchFamily="34" charset="0"/>
                <a:cs typeface="Arial" pitchFamily="34" charset="0"/>
              </a:rPr>
              <a:t>  Grouplet Feature Representation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Using Grouplet for Recognition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Dataset &amp; Experiments</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Conclusion</a:t>
            </a:r>
          </a:p>
        </p:txBody>
      </p:sp>
      <p:sp>
        <p:nvSpPr>
          <p:cNvPr id="5" name="TextBox 4"/>
          <p:cNvSpPr txBox="1"/>
          <p:nvPr/>
        </p:nvSpPr>
        <p:spPr>
          <a:xfrm>
            <a:off x="914400" y="905470"/>
            <a:ext cx="2133600" cy="901593"/>
          </a:xfrm>
          <a:prstGeom prst="rect">
            <a:avLst/>
          </a:prstGeom>
          <a:noFill/>
        </p:spPr>
        <p:txBody>
          <a:bodyPr wrap="square" rtlCol="0">
            <a:spAutoFit/>
          </a:bodyPr>
          <a:lstStyle/>
          <a:p>
            <a:pPr>
              <a:lnSpc>
                <a:spcPct val="150000"/>
              </a:lnSpc>
            </a:pPr>
            <a:r>
              <a:rPr lang="en-US" sz="4000" b="1" dirty="0" smtClean="0">
                <a:latin typeface="Arial" pitchFamily="34" charset="0"/>
                <a:cs typeface="Arial" pitchFamily="34" charset="0"/>
              </a:rPr>
              <a:t>Outline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p:cNvGrpSpPr/>
          <p:nvPr/>
        </p:nvGrpSpPr>
        <p:grpSpPr>
          <a:xfrm>
            <a:off x="3124200" y="1295400"/>
            <a:ext cx="2209800" cy="2209800"/>
            <a:chOff x="1143000" y="1295400"/>
            <a:chExt cx="2209800" cy="2209800"/>
          </a:xfrm>
        </p:grpSpPr>
        <p:pic>
          <p:nvPicPr>
            <p:cNvPr id="34" name="Picture 33" descr="Norm_Play_Saxophone_062_0.jpg"/>
            <p:cNvPicPr>
              <a:picLocks noChangeAspect="1"/>
            </p:cNvPicPr>
            <p:nvPr/>
          </p:nvPicPr>
          <p:blipFill>
            <a:blip r:embed="rId4" cstate="print"/>
            <a:stretch>
              <a:fillRect/>
            </a:stretch>
          </p:blipFill>
          <p:spPr>
            <a:xfrm>
              <a:off x="1143000" y="1295400"/>
              <a:ext cx="2194560" cy="2194560"/>
            </a:xfrm>
            <a:prstGeom prst="rect">
              <a:avLst/>
            </a:prstGeom>
          </p:spPr>
        </p:pic>
        <p:sp>
          <p:nvSpPr>
            <p:cNvPr id="35" name="Rectangle 34"/>
            <p:cNvSpPr/>
            <p:nvPr/>
          </p:nvSpPr>
          <p:spPr>
            <a:xfrm>
              <a:off x="1143000" y="1295400"/>
              <a:ext cx="2209800" cy="2209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
        <p:nvSpPr>
          <p:cNvPr id="5" name="Subtitle 2"/>
          <p:cNvSpPr txBox="1">
            <a:spLocks/>
          </p:cNvSpPr>
          <p:nvPr/>
        </p:nvSpPr>
        <p:spPr>
          <a:xfrm>
            <a:off x="762000" y="381000"/>
            <a:ext cx="7543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representation (e.g. 2-Grouplet)</a:t>
            </a:r>
            <a:endParaRPr kumimoji="0" lang="en-US"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5" descr="Norm_Play_Saxophone_062_0 - Copy (2).jpg"/>
          <p:cNvPicPr>
            <a:picLocks noChangeAspect="1"/>
          </p:cNvPicPr>
          <p:nvPr/>
        </p:nvPicPr>
        <p:blipFill>
          <a:blip r:embed="rId5" cstate="print"/>
          <a:stretch>
            <a:fillRect/>
          </a:stretch>
        </p:blipFill>
        <p:spPr>
          <a:xfrm>
            <a:off x="4429506" y="2459736"/>
            <a:ext cx="201168" cy="201168"/>
          </a:xfrm>
          <a:prstGeom prst="rect">
            <a:avLst/>
          </a:prstGeom>
        </p:spPr>
      </p:pic>
      <p:pic>
        <p:nvPicPr>
          <p:cNvPr id="7" name="Picture 6" descr="Norm_Play_Saxophone_062_0 - Copy (3).jpg"/>
          <p:cNvPicPr>
            <a:picLocks noChangeAspect="1"/>
          </p:cNvPicPr>
          <p:nvPr/>
        </p:nvPicPr>
        <p:blipFill>
          <a:blip r:embed="rId6" cstate="print">
            <a:lum/>
          </a:blip>
          <a:stretch>
            <a:fillRect/>
          </a:stretch>
        </p:blipFill>
        <p:spPr>
          <a:xfrm>
            <a:off x="4133850" y="2971800"/>
            <a:ext cx="201168" cy="201168"/>
          </a:xfrm>
          <a:prstGeom prst="rect">
            <a:avLst/>
          </a:prstGeom>
        </p:spPr>
      </p:pic>
      <p:sp>
        <p:nvSpPr>
          <p:cNvPr id="9" name="Rectangle 8"/>
          <p:cNvSpPr>
            <a:spLocks noChangeAspect="1"/>
          </p:cNvSpPr>
          <p:nvPr/>
        </p:nvSpPr>
        <p:spPr>
          <a:xfrm>
            <a:off x="3143250" y="12954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37644" y="1938528"/>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2" name="Object 7"/>
          <p:cNvGraphicFramePr>
            <a:graphicFrameLocks noChangeAspect="1"/>
          </p:cNvGraphicFramePr>
          <p:nvPr/>
        </p:nvGraphicFramePr>
        <p:xfrm>
          <a:off x="3270250" y="1371600"/>
          <a:ext cx="152400" cy="215900"/>
        </p:xfrm>
        <a:graphic>
          <a:graphicData uri="http://schemas.openxmlformats.org/presentationml/2006/ole">
            <p:oleObj spid="_x0000_s481283" name="Equation" r:id="rId7" imgW="152280" imgH="215640" progId="Equation.DSMT4">
              <p:embed/>
            </p:oleObj>
          </a:graphicData>
        </a:graphic>
      </p:graphicFrame>
      <p:sp>
        <p:nvSpPr>
          <p:cNvPr id="23" name="Oval 22"/>
          <p:cNvSpPr/>
          <p:nvPr/>
        </p:nvSpPr>
        <p:spPr>
          <a:xfrm>
            <a:off x="4082196" y="2848100"/>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rot="5400000">
            <a:off x="3698148" y="2497952"/>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92508" y="2460699"/>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rot="16200000" flipH="1">
            <a:off x="4100484" y="2162672"/>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27" name="Object 5"/>
          <p:cNvGraphicFramePr>
            <a:graphicFrameLocks noChangeAspect="1"/>
          </p:cNvGraphicFramePr>
          <p:nvPr/>
        </p:nvGraphicFramePr>
        <p:xfrm>
          <a:off x="4260850" y="2628900"/>
          <a:ext cx="1371600" cy="292100"/>
        </p:xfrm>
        <a:graphic>
          <a:graphicData uri="http://schemas.openxmlformats.org/presentationml/2006/ole">
            <p:oleObj spid="_x0000_s481284" name="Equation" r:id="rId8" imgW="1371600" imgH="291960" progId="Equation.DSMT4">
              <p:embed/>
            </p:oleObj>
          </a:graphicData>
        </a:graphic>
      </p:graphicFrame>
      <p:graphicFrame>
        <p:nvGraphicFramePr>
          <p:cNvPr id="11" name="Object 6"/>
          <p:cNvGraphicFramePr>
            <a:graphicFrameLocks noChangeAspect="1"/>
          </p:cNvGraphicFramePr>
          <p:nvPr/>
        </p:nvGraphicFramePr>
        <p:xfrm>
          <a:off x="3124200" y="3162300"/>
          <a:ext cx="1282700" cy="292100"/>
        </p:xfrm>
        <a:graphic>
          <a:graphicData uri="http://schemas.openxmlformats.org/presentationml/2006/ole">
            <p:oleObj spid="_x0000_s481282" name="Equation" r:id="rId9" imgW="1282680" imgH="291960" progId="Equation.DSMT4">
              <p:embed/>
            </p:oleObj>
          </a:graphicData>
        </a:graphic>
      </p:graphicFrame>
      <p:graphicFrame>
        <p:nvGraphicFramePr>
          <p:cNvPr id="429063" name="Object 7"/>
          <p:cNvGraphicFramePr>
            <a:graphicFrameLocks noChangeAspect="1"/>
          </p:cNvGraphicFramePr>
          <p:nvPr/>
        </p:nvGraphicFramePr>
        <p:xfrm>
          <a:off x="4337050" y="1974850"/>
          <a:ext cx="203200" cy="215900"/>
        </p:xfrm>
        <a:graphic>
          <a:graphicData uri="http://schemas.openxmlformats.org/presentationml/2006/ole">
            <p:oleObj spid="_x0000_s481286" name="Equation" r:id="rId10" imgW="203040" imgH="215640" progId="Equation.DSMT4">
              <p:embed/>
            </p:oleObj>
          </a:graphicData>
        </a:graphic>
      </p:graphicFrame>
      <p:graphicFrame>
        <p:nvGraphicFramePr>
          <p:cNvPr id="429064" name="Object 8"/>
          <p:cNvGraphicFramePr>
            <a:graphicFrameLocks noChangeAspect="1"/>
          </p:cNvGraphicFramePr>
          <p:nvPr/>
        </p:nvGraphicFramePr>
        <p:xfrm>
          <a:off x="4508500" y="1955800"/>
          <a:ext cx="876300" cy="292100"/>
        </p:xfrm>
        <a:graphic>
          <a:graphicData uri="http://schemas.openxmlformats.org/presentationml/2006/ole">
            <p:oleObj spid="_x0000_s481287" name="Equation" r:id="rId11" imgW="876240" imgH="291960" progId="Equation.DSMT4">
              <p:embed/>
            </p:oleObj>
          </a:graphicData>
        </a:graphic>
      </p:graphicFrame>
      <p:graphicFrame>
        <p:nvGraphicFramePr>
          <p:cNvPr id="481288" name="Object 8"/>
          <p:cNvGraphicFramePr>
            <a:graphicFrameLocks noChangeAspect="1"/>
          </p:cNvGraphicFramePr>
          <p:nvPr/>
        </p:nvGraphicFramePr>
        <p:xfrm>
          <a:off x="4025900" y="1860550"/>
          <a:ext cx="190500" cy="215900"/>
        </p:xfrm>
        <a:graphic>
          <a:graphicData uri="http://schemas.openxmlformats.org/presentationml/2006/ole">
            <p:oleObj spid="_x0000_s481288" name="Equation" r:id="rId12" imgW="190440" imgH="215640" progId="Equation.DSMT4">
              <p:embed/>
            </p:oleObj>
          </a:graphicData>
        </a:graphic>
      </p:graphicFrame>
      <p:sp>
        <p:nvSpPr>
          <p:cNvPr id="31" name="Rectangle 30"/>
          <p:cNvSpPr/>
          <p:nvPr/>
        </p:nvSpPr>
        <p:spPr>
          <a:xfrm>
            <a:off x="5943600" y="1219200"/>
            <a:ext cx="2895600" cy="3581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019800" y="1634222"/>
            <a:ext cx="2819400" cy="1538883"/>
          </a:xfrm>
          <a:prstGeom prst="rect">
            <a:avLst/>
          </a:prstGeom>
          <a:noFill/>
        </p:spPr>
        <p:txBody>
          <a:bodyPr wrap="square" rtlCol="0">
            <a:spAutoFit/>
          </a:bodyPr>
          <a:lstStyle/>
          <a:p>
            <a:pPr>
              <a:buFont typeface="Arial" pitchFamily="34" charset="0"/>
              <a:buChar char="•"/>
            </a:pPr>
            <a:r>
              <a:rPr lang="en-US" sz="1300" dirty="0" smtClean="0">
                <a:latin typeface="Arial" pitchFamily="34" charset="0"/>
                <a:cs typeface="Arial" pitchFamily="34" charset="0"/>
              </a:rPr>
              <a:t>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 Image.</a:t>
            </a:r>
          </a:p>
          <a:p>
            <a:pPr>
              <a:buFont typeface="Arial" pitchFamily="34" charset="0"/>
              <a:buChar char="•"/>
            </a:pPr>
            <a:r>
              <a:rPr lang="en-US" sz="1300" dirty="0" smtClean="0">
                <a:latin typeface="Arial" pitchFamily="34" charset="0"/>
                <a:cs typeface="Arial" pitchFamily="34" charset="0"/>
              </a:rPr>
              <a:t> </a:t>
            </a:r>
            <a:r>
              <a:rPr lang="en-US" sz="1300" i="1" dirty="0" smtClean="0">
                <a:latin typeface="Times New Roman" pitchFamily="18" charset="0"/>
                <a:cs typeface="Times New Roman" pitchFamily="18" charset="0"/>
              </a:rPr>
              <a:t>P</a:t>
            </a:r>
            <a:r>
              <a:rPr lang="en-US" sz="1300" dirty="0" smtClean="0">
                <a:latin typeface="Arial" pitchFamily="34" charset="0"/>
                <a:cs typeface="Arial" pitchFamily="34" charset="0"/>
              </a:rPr>
              <a:t>: Reference point in the image.</a:t>
            </a: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Grouplet.</a:t>
            </a:r>
          </a:p>
          <a:p>
            <a:pPr>
              <a:buFont typeface="Arial" pitchFamily="34" charset="0"/>
              <a:buChar char="•"/>
            </a:pPr>
            <a:r>
              <a:rPr lang="en-US" sz="1300" dirty="0" smtClean="0">
                <a:latin typeface="Arial" pitchFamily="34" charset="0"/>
                <a:cs typeface="Arial" pitchFamily="34" charset="0"/>
              </a:rPr>
              <a:t> </a:t>
            </a:r>
            <a:r>
              <a:rPr lang="el-GR" sz="1400" b="1" dirty="0" smtClean="0">
                <a:latin typeface="Times New Roman" pitchFamily="18" charset="0"/>
                <a:cs typeface="Times New Roman" pitchFamily="18" charset="0"/>
              </a:rPr>
              <a:t>λ</a:t>
            </a:r>
            <a:r>
              <a:rPr lang="en-US" sz="1400" i="1" baseline="-25000" dirty="0" smtClean="0">
                <a:latin typeface="Times New Roman" pitchFamily="18" charset="0"/>
                <a:cs typeface="Times New Roman" pitchFamily="18" charset="0"/>
              </a:rPr>
              <a:t>i</a:t>
            </a:r>
            <a:r>
              <a:rPr lang="en-US" sz="1300" dirty="0" smtClean="0">
                <a:latin typeface="Arial" pitchFamily="34" charset="0"/>
                <a:cs typeface="Arial" pitchFamily="34" charset="0"/>
              </a:rPr>
              <a:t>: Feature unit.</a:t>
            </a: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p:txBody>
      </p:sp>
      <p:sp>
        <p:nvSpPr>
          <p:cNvPr id="33" name="TextBox 32"/>
          <p:cNvSpPr txBox="1"/>
          <p:nvPr/>
        </p:nvSpPr>
        <p:spPr>
          <a:xfrm>
            <a:off x="6172200" y="2450592"/>
            <a:ext cx="2590800" cy="692497"/>
          </a:xfrm>
          <a:prstGeom prst="rect">
            <a:avLst/>
          </a:prstGeom>
          <a:noFill/>
        </p:spPr>
        <p:txBody>
          <a:bodyPr wrap="square" rtlCol="0">
            <a:spAutoFit/>
          </a:bodyPr>
          <a:lstStyle/>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A</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Visual codeword;</a:t>
            </a:r>
          </a:p>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x</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Image location;</a:t>
            </a:r>
          </a:p>
          <a:p>
            <a:pPr>
              <a:buFontTx/>
              <a:buChar char="-"/>
            </a:pPr>
            <a:r>
              <a:rPr lang="en-US" sz="1200" dirty="0" smtClean="0">
                <a:latin typeface="Arial" pitchFamily="34" charset="0"/>
                <a:cs typeface="Arial" pitchFamily="34" charset="0"/>
              </a:rPr>
              <a:t> </a:t>
            </a:r>
            <a:r>
              <a:rPr lang="el-GR" sz="1300" i="1" dirty="0" smtClean="0">
                <a:latin typeface="Times New Roman" pitchFamily="18" charset="0"/>
                <a:cs typeface="Times New Roman" pitchFamily="18" charset="0"/>
              </a:rPr>
              <a:t>σ</a:t>
            </a:r>
            <a:r>
              <a:rPr lang="en-US" sz="1300" i="1" baseline="-25000" dirty="0" smtClean="0">
                <a:latin typeface="Times New Roman" pitchFamily="18" charset="0"/>
                <a:cs typeface="Times New Roman" pitchFamily="18" charset="0"/>
              </a:rPr>
              <a:t>i</a:t>
            </a:r>
            <a:r>
              <a:rPr lang="en-US" sz="1200" dirty="0" smtClean="0">
                <a:latin typeface="Arial"/>
                <a:cs typeface="Arial"/>
              </a:rPr>
              <a:t>: </a:t>
            </a:r>
            <a:r>
              <a:rPr lang="en-US" sz="1200" dirty="0" smtClean="0">
                <a:latin typeface="Arial" pitchFamily="34" charset="0"/>
                <a:cs typeface="Arial" pitchFamily="34" charset="0"/>
              </a:rPr>
              <a:t>Variance of spatial distribution.</a:t>
            </a:r>
          </a:p>
        </p:txBody>
      </p:sp>
      <p:sp>
        <p:nvSpPr>
          <p:cNvPr id="37" name="TextBox 36"/>
          <p:cNvSpPr txBox="1"/>
          <p:nvPr/>
        </p:nvSpPr>
        <p:spPr>
          <a:xfrm>
            <a:off x="6858000" y="1277035"/>
            <a:ext cx="1066800" cy="323165"/>
          </a:xfrm>
          <a:prstGeom prst="rect">
            <a:avLst/>
          </a:prstGeom>
          <a:noFill/>
        </p:spPr>
        <p:txBody>
          <a:bodyPr wrap="square" rtlCol="0">
            <a:spAutoFit/>
          </a:bodyPr>
          <a:lstStyle/>
          <a:p>
            <a:r>
              <a:rPr lang="en-US" sz="1500" b="1" dirty="0" smtClean="0">
                <a:latin typeface="Arial" pitchFamily="34" charset="0"/>
                <a:cs typeface="Arial" pitchFamily="34" charset="0"/>
              </a:rPr>
              <a:t>Notations</a:t>
            </a:r>
            <a:endParaRPr lang="en-US" sz="1500" b="1" dirty="0">
              <a:latin typeface="Arial" pitchFamily="34" charset="0"/>
              <a:cs typeface="Arial" pitchFamily="34" charset="0"/>
            </a:endParaRPr>
          </a:p>
        </p:txBody>
      </p:sp>
      <p:pic>
        <p:nvPicPr>
          <p:cNvPr id="38" name="Picture 37" descr="dictionary.emf"/>
          <p:cNvPicPr>
            <a:picLocks noChangeAspect="1"/>
          </p:cNvPicPr>
          <p:nvPr/>
        </p:nvPicPr>
        <p:blipFill>
          <a:blip r:embed="rId13" cstate="print"/>
          <a:stretch>
            <a:fillRect/>
          </a:stretch>
        </p:blipFill>
        <p:spPr>
          <a:xfrm>
            <a:off x="2249424" y="3733800"/>
            <a:ext cx="1620103" cy="1005840"/>
          </a:xfrm>
          <a:prstGeom prst="rect">
            <a:avLst/>
          </a:prstGeom>
        </p:spPr>
      </p:pic>
      <p:sp>
        <p:nvSpPr>
          <p:cNvPr id="40" name="Rectangle 39"/>
          <p:cNvSpPr>
            <a:spLocks noChangeAspect="1"/>
          </p:cNvSpPr>
          <p:nvPr/>
        </p:nvSpPr>
        <p:spPr>
          <a:xfrm>
            <a:off x="3063240" y="393192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descr="2d-gau-3.bmp"/>
          <p:cNvPicPr>
            <a:picLocks noChangeAspect="1"/>
          </p:cNvPicPr>
          <p:nvPr/>
        </p:nvPicPr>
        <p:blipFill>
          <a:blip r:embed="rId14" cstate="print">
            <a:clrChange>
              <a:clrFrom>
                <a:srgbClr val="FFFFFF"/>
              </a:clrFrom>
              <a:clrTo>
                <a:srgbClr val="FFFFFF">
                  <a:alpha val="0"/>
                </a:srgbClr>
              </a:clrTo>
            </a:clrChange>
          </a:blip>
          <a:stretch>
            <a:fillRect/>
          </a:stretch>
        </p:blipFill>
        <p:spPr>
          <a:xfrm>
            <a:off x="4343400" y="4008120"/>
            <a:ext cx="974670" cy="640080"/>
          </a:xfrm>
          <a:prstGeom prst="rect">
            <a:avLst/>
          </a:prstGeom>
        </p:spPr>
      </p:pic>
      <p:sp>
        <p:nvSpPr>
          <p:cNvPr id="42" name="TextBox 41"/>
          <p:cNvSpPr txBox="1"/>
          <p:nvPr/>
        </p:nvSpPr>
        <p:spPr>
          <a:xfrm>
            <a:off x="2057400" y="4724400"/>
            <a:ext cx="1908048" cy="353943"/>
          </a:xfrm>
          <a:prstGeom prst="rect">
            <a:avLst/>
          </a:prstGeom>
          <a:noFill/>
        </p:spPr>
        <p:txBody>
          <a:bodyPr wrap="square" rtlCol="0">
            <a:spAutoFit/>
          </a:bodyPr>
          <a:lstStyle/>
          <a:p>
            <a:r>
              <a:rPr lang="en-US" sz="1700" dirty="0" smtClean="0">
                <a:latin typeface="Arial" pitchFamily="34" charset="0"/>
                <a:cs typeface="Arial" pitchFamily="34" charset="0"/>
              </a:rPr>
              <a:t>Visual codewords</a:t>
            </a:r>
            <a:endParaRPr lang="en-US" sz="1700" dirty="0">
              <a:latin typeface="Arial" pitchFamily="34" charset="0"/>
              <a:cs typeface="Arial" pitchFamily="34" charset="0"/>
            </a:endParaRPr>
          </a:p>
        </p:txBody>
      </p:sp>
      <p:sp>
        <p:nvSpPr>
          <p:cNvPr id="43" name="TextBox 42"/>
          <p:cNvSpPr txBox="1"/>
          <p:nvPr/>
        </p:nvSpPr>
        <p:spPr>
          <a:xfrm>
            <a:off x="3886200" y="4645152"/>
            <a:ext cx="2209800" cy="353943"/>
          </a:xfrm>
          <a:prstGeom prst="rect">
            <a:avLst/>
          </a:prstGeom>
          <a:noFill/>
        </p:spPr>
        <p:txBody>
          <a:bodyPr wrap="square" rtlCol="0">
            <a:spAutoFit/>
          </a:bodyPr>
          <a:lstStyle/>
          <a:p>
            <a:r>
              <a:rPr lang="en-US" sz="1700" dirty="0" smtClean="0">
                <a:latin typeface="Arial" pitchFamily="34" charset="0"/>
                <a:cs typeface="Arial" pitchFamily="34" charset="0"/>
              </a:rPr>
              <a:t>Gaussian distribution</a:t>
            </a:r>
            <a:endParaRPr lang="en-US" sz="1700" dirty="0">
              <a:latin typeface="Arial" pitchFamily="34" charset="0"/>
              <a:cs typeface="Arial" pitchFamily="34" charset="0"/>
            </a:endParaRPr>
          </a:p>
        </p:txBody>
      </p:sp>
      <p:cxnSp>
        <p:nvCxnSpPr>
          <p:cNvPr id="44" name="Curved Connector 43"/>
          <p:cNvCxnSpPr>
            <a:stCxn id="49" idx="2"/>
          </p:cNvCxnSpPr>
          <p:nvPr/>
        </p:nvCxnSpPr>
        <p:spPr>
          <a:xfrm rot="5400000">
            <a:off x="3093720" y="3459480"/>
            <a:ext cx="609600" cy="548640"/>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7" name="Curved Connector 46"/>
          <p:cNvCxnSpPr>
            <a:stCxn id="50" idx="2"/>
          </p:cNvCxnSpPr>
          <p:nvPr/>
        </p:nvCxnSpPr>
        <p:spPr>
          <a:xfrm rot="16200000" flipH="1">
            <a:off x="3924299" y="3543301"/>
            <a:ext cx="685800" cy="457198"/>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3581400" y="3200400"/>
            <a:ext cx="182880" cy="2286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p:cNvSpPr/>
          <p:nvPr/>
        </p:nvSpPr>
        <p:spPr>
          <a:xfrm>
            <a:off x="3810000" y="3200400"/>
            <a:ext cx="457200" cy="228600"/>
          </a:xfrm>
          <a:prstGeom prst="rect">
            <a:avLst/>
          </a:pr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strips(downLeft)">
                                      <p:cBhvr>
                                        <p:cTn id="7" dur="500"/>
                                        <p:tgtEl>
                                          <p:spTgt spid="24"/>
                                        </p:tgtEl>
                                      </p:cBhvr>
                                    </p:animEffect>
                                  </p:childTnLst>
                                </p:cTn>
                              </p:par>
                              <p:par>
                                <p:cTn id="8" presetID="18" presetClass="entr" presetSubtype="12" fill="hold" nodeType="withEffect">
                                  <p:stCondLst>
                                    <p:cond delay="0"/>
                                  </p:stCondLst>
                                  <p:childTnLst>
                                    <p:set>
                                      <p:cBhvr>
                                        <p:cTn id="9" dur="1" fill="hold">
                                          <p:stCondLst>
                                            <p:cond delay="0"/>
                                          </p:stCondLst>
                                        </p:cTn>
                                        <p:tgtEl>
                                          <p:spTgt spid="429063"/>
                                        </p:tgtEl>
                                        <p:attrNameLst>
                                          <p:attrName>style.visibility</p:attrName>
                                        </p:attrNameLst>
                                      </p:cBhvr>
                                      <p:to>
                                        <p:strVal val="visible"/>
                                      </p:to>
                                    </p:set>
                                    <p:animEffect transition="in" filter="strips(downLeft)">
                                      <p:cBhvr>
                                        <p:cTn id="10" dur="500"/>
                                        <p:tgtEl>
                                          <p:spTgt spid="429063"/>
                                        </p:tgtEl>
                                      </p:cBhvr>
                                    </p:animEffect>
                                  </p:childTnLst>
                                </p:cTn>
                              </p:par>
                              <p:par>
                                <p:cTn id="11" presetID="18" presetClass="entr" presetSubtype="12"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8" presetClass="entr" presetSubtype="12"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500"/>
                                        <p:tgtEl>
                                          <p:spTgt spid="25"/>
                                        </p:tgtEl>
                                      </p:cBhvr>
                                    </p:animEffect>
                                  </p:childTnLst>
                                </p:cTn>
                              </p:par>
                              <p:par>
                                <p:cTn id="17" presetID="18"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strips(downLeft)">
                                      <p:cBhvr>
                                        <p:cTn id="19" dur="500"/>
                                        <p:tgtEl>
                                          <p:spTgt spid="23"/>
                                        </p:tgtEl>
                                      </p:cBhvr>
                                    </p:animEffect>
                                  </p:childTnLst>
                                </p:cTn>
                              </p:par>
                              <p:par>
                                <p:cTn id="20" presetID="18" presetClass="entr" presetSubtype="12"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trips(downLeft)">
                                      <p:cBhvr>
                                        <p:cTn id="22" dur="500"/>
                                        <p:tgtEl>
                                          <p:spTgt spid="7"/>
                                        </p:tgtEl>
                                      </p:cBhvr>
                                    </p:animEffect>
                                  </p:childTnLst>
                                </p:cTn>
                              </p:par>
                              <p:par>
                                <p:cTn id="23" presetID="18" presetClass="entr" presetSubtype="12"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strips(downLeft)">
                                      <p:cBhvr>
                                        <p:cTn id="25" dur="500"/>
                                        <p:tgtEl>
                                          <p:spTgt spid="6"/>
                                        </p:tgtEl>
                                      </p:cBhvr>
                                    </p:animEffect>
                                  </p:childTnLst>
                                </p:cTn>
                              </p:par>
                              <p:par>
                                <p:cTn id="26" presetID="1" presetClass="entr" presetSubtype="0" fill="hold" nodeType="withEffect">
                                  <p:stCondLst>
                                    <p:cond delay="0"/>
                                  </p:stCondLst>
                                  <p:childTnLst>
                                    <p:set>
                                      <p:cBhvr>
                                        <p:cTn id="27" dur="1" fill="hold">
                                          <p:stCondLst>
                                            <p:cond delay="0"/>
                                          </p:stCondLst>
                                        </p:cTn>
                                        <p:tgtEl>
                                          <p:spTgt spid="32">
                                            <p:txEl>
                                              <p:pRg st="2" end="2"/>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2">
                                            <p:txEl>
                                              <p:pRg st="3" end="3"/>
                                            </p:txEl>
                                          </p:spTgt>
                                        </p:tgtEl>
                                        <p:attrNameLst>
                                          <p:attrName>style.visibility</p:attrName>
                                        </p:attrNameLst>
                                      </p:cBhvr>
                                      <p:to>
                                        <p:strVal val="visible"/>
                                      </p:to>
                                    </p:set>
                                  </p:childTnLst>
                                </p:cTn>
                              </p:par>
                              <p:par>
                                <p:cTn id="32" presetID="53" presetClass="entr" presetSubtype="0" fill="hold" nodeType="withEffect">
                                  <p:stCondLst>
                                    <p:cond delay="0"/>
                                  </p:stCondLst>
                                  <p:childTnLst>
                                    <p:set>
                                      <p:cBhvr>
                                        <p:cTn id="33" dur="1" fill="hold">
                                          <p:stCondLst>
                                            <p:cond delay="0"/>
                                          </p:stCondLst>
                                        </p:cTn>
                                        <p:tgtEl>
                                          <p:spTgt spid="429064"/>
                                        </p:tgtEl>
                                        <p:attrNameLst>
                                          <p:attrName>style.visibility</p:attrName>
                                        </p:attrNameLst>
                                      </p:cBhvr>
                                      <p:to>
                                        <p:strVal val="visible"/>
                                      </p:to>
                                    </p:set>
                                    <p:anim calcmode="lin" valueType="num">
                                      <p:cBhvr>
                                        <p:cTn id="34" dur="500" fill="hold"/>
                                        <p:tgtEl>
                                          <p:spTgt spid="429064"/>
                                        </p:tgtEl>
                                        <p:attrNameLst>
                                          <p:attrName>ppt_w</p:attrName>
                                        </p:attrNameLst>
                                      </p:cBhvr>
                                      <p:tavLst>
                                        <p:tav tm="0">
                                          <p:val>
                                            <p:fltVal val="0"/>
                                          </p:val>
                                        </p:tav>
                                        <p:tav tm="100000">
                                          <p:val>
                                            <p:strVal val="#ppt_w"/>
                                          </p:val>
                                        </p:tav>
                                      </p:tavLst>
                                    </p:anim>
                                    <p:anim calcmode="lin" valueType="num">
                                      <p:cBhvr>
                                        <p:cTn id="35" dur="500" fill="hold"/>
                                        <p:tgtEl>
                                          <p:spTgt spid="429064"/>
                                        </p:tgtEl>
                                        <p:attrNameLst>
                                          <p:attrName>ppt_h</p:attrName>
                                        </p:attrNameLst>
                                      </p:cBhvr>
                                      <p:tavLst>
                                        <p:tav tm="0">
                                          <p:val>
                                            <p:fltVal val="0"/>
                                          </p:val>
                                        </p:tav>
                                        <p:tav tm="100000">
                                          <p:val>
                                            <p:strVal val="#ppt_h"/>
                                          </p:val>
                                        </p:tav>
                                      </p:tavLst>
                                    </p:anim>
                                    <p:animEffect transition="in" filter="fade">
                                      <p:cBhvr>
                                        <p:cTn id="36" dur="500"/>
                                        <p:tgtEl>
                                          <p:spTgt spid="429064"/>
                                        </p:tgtEl>
                                      </p:cBhvr>
                                    </p:animEffect>
                                  </p:childTnLst>
                                </p:cTn>
                              </p:par>
                              <p:par>
                                <p:cTn id="37" presetID="53"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 calcmode="lin" valueType="num">
                                      <p:cBhvr>
                                        <p:cTn id="39" dur="500" fill="hold"/>
                                        <p:tgtEl>
                                          <p:spTgt spid="27"/>
                                        </p:tgtEl>
                                        <p:attrNameLst>
                                          <p:attrName>ppt_w</p:attrName>
                                        </p:attrNameLst>
                                      </p:cBhvr>
                                      <p:tavLst>
                                        <p:tav tm="0">
                                          <p:val>
                                            <p:fltVal val="0"/>
                                          </p:val>
                                        </p:tav>
                                        <p:tav tm="100000">
                                          <p:val>
                                            <p:strVal val="#ppt_w"/>
                                          </p:val>
                                        </p:tav>
                                      </p:tavLst>
                                    </p:anim>
                                    <p:anim calcmode="lin" valueType="num">
                                      <p:cBhvr>
                                        <p:cTn id="40" dur="500" fill="hold"/>
                                        <p:tgtEl>
                                          <p:spTgt spid="27"/>
                                        </p:tgtEl>
                                        <p:attrNameLst>
                                          <p:attrName>ppt_h</p:attrName>
                                        </p:attrNameLst>
                                      </p:cBhvr>
                                      <p:tavLst>
                                        <p:tav tm="0">
                                          <p:val>
                                            <p:fltVal val="0"/>
                                          </p:val>
                                        </p:tav>
                                        <p:tav tm="100000">
                                          <p:val>
                                            <p:strVal val="#ppt_h"/>
                                          </p:val>
                                        </p:tav>
                                      </p:tavLst>
                                    </p:anim>
                                    <p:animEffect transition="in" filter="fade">
                                      <p:cBhvr>
                                        <p:cTn id="41" dur="500"/>
                                        <p:tgtEl>
                                          <p:spTgt spid="27"/>
                                        </p:tgtEl>
                                      </p:cBhvr>
                                    </p:animEffect>
                                  </p:childTnLst>
                                </p:cTn>
                              </p:par>
                              <p:par>
                                <p:cTn id="42" presetID="53" presetClass="entr" presetSubtype="0" fill="hold"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p:cTn id="44" dur="500" fill="hold"/>
                                        <p:tgtEl>
                                          <p:spTgt spid="11"/>
                                        </p:tgtEl>
                                        <p:attrNameLst>
                                          <p:attrName>ppt_w</p:attrName>
                                        </p:attrNameLst>
                                      </p:cBhvr>
                                      <p:tavLst>
                                        <p:tav tm="0">
                                          <p:val>
                                            <p:fltVal val="0"/>
                                          </p:val>
                                        </p:tav>
                                        <p:tav tm="100000">
                                          <p:val>
                                            <p:strVal val="#ppt_w"/>
                                          </p:val>
                                        </p:tav>
                                      </p:tavLst>
                                    </p:anim>
                                    <p:anim calcmode="lin" valueType="num">
                                      <p:cBhvr>
                                        <p:cTn id="45" dur="500" fill="hold"/>
                                        <p:tgtEl>
                                          <p:spTgt spid="11"/>
                                        </p:tgtEl>
                                        <p:attrNameLst>
                                          <p:attrName>ppt_h</p:attrName>
                                        </p:attrNameLst>
                                      </p:cBhvr>
                                      <p:tavLst>
                                        <p:tav tm="0">
                                          <p:val>
                                            <p:fltVal val="0"/>
                                          </p:val>
                                        </p:tav>
                                        <p:tav tm="100000">
                                          <p:val>
                                            <p:strVal val="#ppt_h"/>
                                          </p:val>
                                        </p:tav>
                                      </p:tavLst>
                                    </p:anim>
                                    <p:animEffect transition="in" filter="fade">
                                      <p:cBhvr>
                                        <p:cTn id="46" dur="500"/>
                                        <p:tgtEl>
                                          <p:spTgt spid="11"/>
                                        </p:tgtEl>
                                      </p:cBhvr>
                                    </p:animEffec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par>
                                <p:cTn id="55" presetID="53" presetClass="entr" presetSubtype="0" fill="hold"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ppt_w</p:attrName>
                                        </p:attrNameLst>
                                      </p:cBhvr>
                                      <p:tavLst>
                                        <p:tav tm="0">
                                          <p:val>
                                            <p:fltVal val="0"/>
                                          </p:val>
                                        </p:tav>
                                        <p:tav tm="100000">
                                          <p:val>
                                            <p:strVal val="#ppt_w"/>
                                          </p:val>
                                        </p:tav>
                                      </p:tavLst>
                                    </p:anim>
                                    <p:anim calcmode="lin" valueType="num">
                                      <p:cBhvr>
                                        <p:cTn id="58" dur="500" fill="hold"/>
                                        <p:tgtEl>
                                          <p:spTgt spid="44"/>
                                        </p:tgtEl>
                                        <p:attrNameLst>
                                          <p:attrName>ppt_h</p:attrName>
                                        </p:attrNameLst>
                                      </p:cBhvr>
                                      <p:tavLst>
                                        <p:tav tm="0">
                                          <p:val>
                                            <p:fltVal val="0"/>
                                          </p:val>
                                        </p:tav>
                                        <p:tav tm="100000">
                                          <p:val>
                                            <p:strVal val="#ppt_h"/>
                                          </p:val>
                                        </p:tav>
                                      </p:tavLst>
                                    </p:anim>
                                    <p:animEffect transition="in" filter="fade">
                                      <p:cBhvr>
                                        <p:cTn id="59" dur="500"/>
                                        <p:tgtEl>
                                          <p:spTgt spid="44"/>
                                        </p:tgtEl>
                                      </p:cBhvr>
                                    </p:animEffect>
                                  </p:childTnLst>
                                </p:cTn>
                              </p:par>
                              <p:par>
                                <p:cTn id="60" presetID="53" presetClass="entr" presetSubtype="0" fill="hold" grpId="0" nodeType="withEffect">
                                  <p:stCondLst>
                                    <p:cond delay="0"/>
                                  </p:stCondLst>
                                  <p:childTnLst>
                                    <p:set>
                                      <p:cBhvr>
                                        <p:cTn id="61" dur="1" fill="hold">
                                          <p:stCondLst>
                                            <p:cond delay="0"/>
                                          </p:stCondLst>
                                        </p:cTn>
                                        <p:tgtEl>
                                          <p:spTgt spid="40"/>
                                        </p:tgtEl>
                                        <p:attrNameLst>
                                          <p:attrName>style.visibility</p:attrName>
                                        </p:attrNameLst>
                                      </p:cBhvr>
                                      <p:to>
                                        <p:strVal val="visible"/>
                                      </p:to>
                                    </p:set>
                                    <p:anim calcmode="lin" valueType="num">
                                      <p:cBhvr>
                                        <p:cTn id="62" dur="500" fill="hold"/>
                                        <p:tgtEl>
                                          <p:spTgt spid="40"/>
                                        </p:tgtEl>
                                        <p:attrNameLst>
                                          <p:attrName>ppt_w</p:attrName>
                                        </p:attrNameLst>
                                      </p:cBhvr>
                                      <p:tavLst>
                                        <p:tav tm="0">
                                          <p:val>
                                            <p:fltVal val="0"/>
                                          </p:val>
                                        </p:tav>
                                        <p:tav tm="100000">
                                          <p:val>
                                            <p:strVal val="#ppt_w"/>
                                          </p:val>
                                        </p:tav>
                                      </p:tavLst>
                                    </p:anim>
                                    <p:anim calcmode="lin" valueType="num">
                                      <p:cBhvr>
                                        <p:cTn id="63" dur="500" fill="hold"/>
                                        <p:tgtEl>
                                          <p:spTgt spid="40"/>
                                        </p:tgtEl>
                                        <p:attrNameLst>
                                          <p:attrName>ppt_h</p:attrName>
                                        </p:attrNameLst>
                                      </p:cBhvr>
                                      <p:tavLst>
                                        <p:tav tm="0">
                                          <p:val>
                                            <p:fltVal val="0"/>
                                          </p:val>
                                        </p:tav>
                                        <p:tav tm="100000">
                                          <p:val>
                                            <p:strVal val="#ppt_h"/>
                                          </p:val>
                                        </p:tav>
                                      </p:tavLst>
                                    </p:anim>
                                    <p:animEffect transition="in" filter="fade">
                                      <p:cBhvr>
                                        <p:cTn id="64" dur="500"/>
                                        <p:tgtEl>
                                          <p:spTgt spid="40"/>
                                        </p:tgtEl>
                                      </p:cBhvr>
                                    </p:animEffect>
                                  </p:childTnLst>
                                </p:cTn>
                              </p:par>
                              <p:par>
                                <p:cTn id="65" presetID="53" presetClass="entr" presetSubtype="0" fill="hold" grpId="0" nodeType="with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0" fill="hold" nodeType="click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par>
                                <p:cTn id="77" presetID="53" presetClass="entr" presetSubtype="0" fill="hold" nodeType="withEffect">
                                  <p:stCondLst>
                                    <p:cond delay="0"/>
                                  </p:stCondLst>
                                  <p:childTnLst>
                                    <p:set>
                                      <p:cBhvr>
                                        <p:cTn id="78" dur="1" fill="hold">
                                          <p:stCondLst>
                                            <p:cond delay="0"/>
                                          </p:stCondLst>
                                        </p:cTn>
                                        <p:tgtEl>
                                          <p:spTgt spid="41"/>
                                        </p:tgtEl>
                                        <p:attrNameLst>
                                          <p:attrName>style.visibility</p:attrName>
                                        </p:attrNameLst>
                                      </p:cBhvr>
                                      <p:to>
                                        <p:strVal val="visible"/>
                                      </p:to>
                                    </p:set>
                                    <p:anim calcmode="lin" valueType="num">
                                      <p:cBhvr>
                                        <p:cTn id="79" dur="500" fill="hold"/>
                                        <p:tgtEl>
                                          <p:spTgt spid="41"/>
                                        </p:tgtEl>
                                        <p:attrNameLst>
                                          <p:attrName>ppt_w</p:attrName>
                                        </p:attrNameLst>
                                      </p:cBhvr>
                                      <p:tavLst>
                                        <p:tav tm="0">
                                          <p:val>
                                            <p:fltVal val="0"/>
                                          </p:val>
                                        </p:tav>
                                        <p:tav tm="100000">
                                          <p:val>
                                            <p:strVal val="#ppt_w"/>
                                          </p:val>
                                        </p:tav>
                                      </p:tavLst>
                                    </p:anim>
                                    <p:anim calcmode="lin" valueType="num">
                                      <p:cBhvr>
                                        <p:cTn id="80" dur="500" fill="hold"/>
                                        <p:tgtEl>
                                          <p:spTgt spid="41"/>
                                        </p:tgtEl>
                                        <p:attrNameLst>
                                          <p:attrName>ppt_h</p:attrName>
                                        </p:attrNameLst>
                                      </p:cBhvr>
                                      <p:tavLst>
                                        <p:tav tm="0">
                                          <p:val>
                                            <p:fltVal val="0"/>
                                          </p:val>
                                        </p:tav>
                                        <p:tav tm="100000">
                                          <p:val>
                                            <p:strVal val="#ppt_h"/>
                                          </p:val>
                                        </p:tav>
                                      </p:tavLst>
                                    </p:anim>
                                    <p:animEffect transition="in" filter="fade">
                                      <p:cBhvr>
                                        <p:cTn id="81" dur="500"/>
                                        <p:tgtEl>
                                          <p:spTgt spid="41"/>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43"/>
                                        </p:tgtEl>
                                        <p:attrNameLst>
                                          <p:attrName>style.visibility</p:attrName>
                                        </p:attrNameLst>
                                      </p:cBhvr>
                                      <p:to>
                                        <p:strVal val="visible"/>
                                      </p:to>
                                    </p:set>
                                    <p:anim calcmode="lin" valueType="num">
                                      <p:cBhvr>
                                        <p:cTn id="84" dur="500" fill="hold"/>
                                        <p:tgtEl>
                                          <p:spTgt spid="43"/>
                                        </p:tgtEl>
                                        <p:attrNameLst>
                                          <p:attrName>ppt_w</p:attrName>
                                        </p:attrNameLst>
                                      </p:cBhvr>
                                      <p:tavLst>
                                        <p:tav tm="0">
                                          <p:val>
                                            <p:fltVal val="0"/>
                                          </p:val>
                                        </p:tav>
                                        <p:tav tm="100000">
                                          <p:val>
                                            <p:strVal val="#ppt_w"/>
                                          </p:val>
                                        </p:tav>
                                      </p:tavLst>
                                    </p:anim>
                                    <p:anim calcmode="lin" valueType="num">
                                      <p:cBhvr>
                                        <p:cTn id="85" dur="500" fill="hold"/>
                                        <p:tgtEl>
                                          <p:spTgt spid="43"/>
                                        </p:tgtEl>
                                        <p:attrNameLst>
                                          <p:attrName>ppt_h</p:attrName>
                                        </p:attrNameLst>
                                      </p:cBhvr>
                                      <p:tavLst>
                                        <p:tav tm="0">
                                          <p:val>
                                            <p:fltVal val="0"/>
                                          </p:val>
                                        </p:tav>
                                        <p:tav tm="100000">
                                          <p:val>
                                            <p:strVal val="#ppt_h"/>
                                          </p:val>
                                        </p:tav>
                                      </p:tavLst>
                                    </p:anim>
                                    <p:animEffect transition="in" filter="fade">
                                      <p:cBhvr>
                                        <p:cTn id="86" dur="500"/>
                                        <p:tgtEl>
                                          <p:spTgt spid="43"/>
                                        </p:tgtEl>
                                      </p:cBhvr>
                                    </p:animEffect>
                                  </p:childTnLst>
                                </p:cTn>
                              </p:par>
                              <p:par>
                                <p:cTn id="87" presetID="53" presetClass="entr" presetSubtype="0" fill="hold" grpId="0" nodeType="with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p:cTn id="89" dur="500" fill="hold"/>
                                        <p:tgtEl>
                                          <p:spTgt spid="50"/>
                                        </p:tgtEl>
                                        <p:attrNameLst>
                                          <p:attrName>ppt_w</p:attrName>
                                        </p:attrNameLst>
                                      </p:cBhvr>
                                      <p:tavLst>
                                        <p:tav tm="0">
                                          <p:val>
                                            <p:fltVal val="0"/>
                                          </p:val>
                                        </p:tav>
                                        <p:tav tm="100000">
                                          <p:val>
                                            <p:strVal val="#ppt_w"/>
                                          </p:val>
                                        </p:tav>
                                      </p:tavLst>
                                    </p:anim>
                                    <p:anim calcmode="lin" valueType="num">
                                      <p:cBhvr>
                                        <p:cTn id="90" dur="500" fill="hold"/>
                                        <p:tgtEl>
                                          <p:spTgt spid="50"/>
                                        </p:tgtEl>
                                        <p:attrNameLst>
                                          <p:attrName>ppt_h</p:attrName>
                                        </p:attrNameLst>
                                      </p:cBhvr>
                                      <p:tavLst>
                                        <p:tav tm="0">
                                          <p:val>
                                            <p:fltVal val="0"/>
                                          </p:val>
                                        </p:tav>
                                        <p:tav tm="100000">
                                          <p:val>
                                            <p:strVal val="#ppt_h"/>
                                          </p:val>
                                        </p:tav>
                                      </p:tavLst>
                                    </p:anim>
                                    <p:animEffect transition="in" filter="fade">
                                      <p:cBhvr>
                                        <p:cTn id="9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3" grpId="0"/>
      <p:bldP spid="40" grpId="0" animBg="1"/>
      <p:bldP spid="42" grpId="0"/>
      <p:bldP spid="43" grpId="0"/>
      <p:bldP spid="49" grpId="0" animBg="1"/>
      <p:bldP spid="5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58" descr="dictionary.emf"/>
          <p:cNvPicPr>
            <a:picLocks noChangeAspect="1"/>
          </p:cNvPicPr>
          <p:nvPr/>
        </p:nvPicPr>
        <p:blipFill>
          <a:blip r:embed="rId4" cstate="print"/>
          <a:stretch>
            <a:fillRect/>
          </a:stretch>
        </p:blipFill>
        <p:spPr>
          <a:xfrm>
            <a:off x="2249424" y="3733800"/>
            <a:ext cx="1620103" cy="100584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
        <p:nvSpPr>
          <p:cNvPr id="5" name="Subtitle 2"/>
          <p:cNvSpPr txBox="1">
            <a:spLocks/>
          </p:cNvSpPr>
          <p:nvPr/>
        </p:nvSpPr>
        <p:spPr>
          <a:xfrm>
            <a:off x="762000" y="381000"/>
            <a:ext cx="7543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representation (e.g. 2-Grouplet)</a:t>
            </a:r>
            <a:endParaRPr kumimoji="0" lang="en-US"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5" descr="Norm_Play_Saxophone_062_0 - Copy (2).jpg"/>
          <p:cNvPicPr>
            <a:picLocks noChangeAspect="1"/>
          </p:cNvPicPr>
          <p:nvPr/>
        </p:nvPicPr>
        <p:blipFill>
          <a:blip r:embed="rId5" cstate="print"/>
          <a:stretch>
            <a:fillRect/>
          </a:stretch>
        </p:blipFill>
        <p:spPr>
          <a:xfrm>
            <a:off x="4429506" y="2459736"/>
            <a:ext cx="201168" cy="201168"/>
          </a:xfrm>
          <a:prstGeom prst="rect">
            <a:avLst/>
          </a:prstGeom>
        </p:spPr>
      </p:pic>
      <p:pic>
        <p:nvPicPr>
          <p:cNvPr id="7" name="Picture 6" descr="Norm_Play_Saxophone_062_0 - Copy (3).jpg"/>
          <p:cNvPicPr>
            <a:picLocks noChangeAspect="1"/>
          </p:cNvPicPr>
          <p:nvPr/>
        </p:nvPicPr>
        <p:blipFill>
          <a:blip r:embed="rId6" cstate="print">
            <a:lum/>
          </a:blip>
          <a:stretch>
            <a:fillRect/>
          </a:stretch>
        </p:blipFill>
        <p:spPr>
          <a:xfrm>
            <a:off x="4133850" y="2971800"/>
            <a:ext cx="201168" cy="201168"/>
          </a:xfrm>
          <a:prstGeom prst="rect">
            <a:avLst/>
          </a:prstGeom>
        </p:spPr>
      </p:pic>
      <p:sp>
        <p:nvSpPr>
          <p:cNvPr id="9" name="Rectangle 8"/>
          <p:cNvSpPr>
            <a:spLocks noChangeAspect="1"/>
          </p:cNvSpPr>
          <p:nvPr/>
        </p:nvSpPr>
        <p:spPr>
          <a:xfrm>
            <a:off x="3143250" y="12954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237644" y="1938528"/>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4082196" y="2848100"/>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4" name="Straight Arrow Connector 23"/>
          <p:cNvCxnSpPr/>
          <p:nvPr/>
        </p:nvCxnSpPr>
        <p:spPr>
          <a:xfrm rot="5400000">
            <a:off x="3698148" y="2497952"/>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4292508" y="2460699"/>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6" name="Straight Arrow Connector 25"/>
          <p:cNvCxnSpPr/>
          <p:nvPr/>
        </p:nvCxnSpPr>
        <p:spPr>
          <a:xfrm rot="16200000" flipH="1">
            <a:off x="4100484" y="2162672"/>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5943600" y="1219200"/>
            <a:ext cx="2895600" cy="3581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019800" y="1634222"/>
            <a:ext cx="2819400" cy="1969770"/>
          </a:xfrm>
          <a:prstGeom prst="rect">
            <a:avLst/>
          </a:prstGeom>
          <a:noFill/>
        </p:spPr>
        <p:txBody>
          <a:bodyPr wrap="square" rtlCol="0">
            <a:spAutoFit/>
          </a:bodyPr>
          <a:lstStyle/>
          <a:p>
            <a:pPr>
              <a:buFont typeface="Arial" pitchFamily="34" charset="0"/>
              <a:buChar char="•"/>
            </a:pPr>
            <a:r>
              <a:rPr lang="en-US" sz="1300" dirty="0" smtClean="0">
                <a:latin typeface="Arial" pitchFamily="34" charset="0"/>
                <a:cs typeface="Arial" pitchFamily="34" charset="0"/>
              </a:rPr>
              <a:t>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 Image.</a:t>
            </a:r>
          </a:p>
          <a:p>
            <a:pPr>
              <a:buFont typeface="Arial" pitchFamily="34" charset="0"/>
              <a:buChar char="•"/>
            </a:pPr>
            <a:r>
              <a:rPr lang="en-US" sz="1300" dirty="0" smtClean="0">
                <a:latin typeface="Arial" pitchFamily="34" charset="0"/>
                <a:cs typeface="Arial" pitchFamily="34" charset="0"/>
              </a:rPr>
              <a:t> </a:t>
            </a:r>
            <a:r>
              <a:rPr lang="en-US" sz="1300" i="1" dirty="0" smtClean="0">
                <a:latin typeface="Times New Roman" pitchFamily="18" charset="0"/>
                <a:cs typeface="Times New Roman" pitchFamily="18" charset="0"/>
              </a:rPr>
              <a:t>P</a:t>
            </a:r>
            <a:r>
              <a:rPr lang="en-US" sz="1300" dirty="0" smtClean="0">
                <a:latin typeface="Arial" pitchFamily="34" charset="0"/>
                <a:cs typeface="Arial" pitchFamily="34" charset="0"/>
              </a:rPr>
              <a:t>: Reference point in the image.</a:t>
            </a: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Grouplet.</a:t>
            </a:r>
          </a:p>
          <a:p>
            <a:pPr>
              <a:buFont typeface="Arial" pitchFamily="34" charset="0"/>
              <a:buChar char="•"/>
            </a:pPr>
            <a:r>
              <a:rPr lang="en-US" sz="1300" dirty="0" smtClean="0">
                <a:latin typeface="Arial" pitchFamily="34" charset="0"/>
                <a:cs typeface="Arial" pitchFamily="34" charset="0"/>
              </a:rPr>
              <a:t> </a:t>
            </a:r>
            <a:r>
              <a:rPr lang="el-GR" sz="1400" b="1" dirty="0" smtClean="0">
                <a:latin typeface="Times New Roman" pitchFamily="18" charset="0"/>
                <a:cs typeface="Times New Roman" pitchFamily="18" charset="0"/>
              </a:rPr>
              <a:t>λ</a:t>
            </a:r>
            <a:r>
              <a:rPr lang="en-US" sz="1400" i="1" baseline="-25000" dirty="0" smtClean="0">
                <a:latin typeface="Times New Roman" pitchFamily="18" charset="0"/>
                <a:cs typeface="Times New Roman" pitchFamily="18" charset="0"/>
              </a:rPr>
              <a:t>i</a:t>
            </a:r>
            <a:r>
              <a:rPr lang="en-US" sz="1300" dirty="0" smtClean="0">
                <a:latin typeface="Arial" pitchFamily="34" charset="0"/>
                <a:cs typeface="Arial" pitchFamily="34" charset="0"/>
              </a:rPr>
              <a:t>: Feature unit.</a:t>
            </a: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pPr>
              <a:buFont typeface="Arial" pitchFamily="34" charset="0"/>
              <a:buChar char="•"/>
            </a:pPr>
            <a:r>
              <a:rPr lang="en-US" sz="1400" i="1" dirty="0" smtClean="0">
                <a:latin typeface="Times New Roman" pitchFamily="18" charset="0"/>
                <a:cs typeface="Times New Roman" pitchFamily="18" charset="0"/>
              </a:rPr>
              <a:t>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Matching score of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and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a:t>
            </a:r>
          </a:p>
          <a:p>
            <a:pPr>
              <a:buFont typeface="Arial" pitchFamily="34" charset="0"/>
              <a:buChar char="•"/>
            </a:pPr>
            <a:r>
              <a:rPr lang="en-US" sz="1300" dirty="0" smtClean="0">
                <a:latin typeface="Arial" pitchFamily="34" charset="0"/>
                <a:cs typeface="Arial" pitchFamily="34" charset="0"/>
              </a:rPr>
              <a:t>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b="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i</a:t>
            </a:r>
            <a:r>
              <a:rPr lang="en-US" sz="1400" dirty="0" err="1"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Matching score of </a:t>
            </a:r>
            <a:r>
              <a:rPr lang="el-GR" sz="1400" b="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i</a:t>
            </a:r>
            <a:r>
              <a:rPr lang="en-US" sz="1300" dirty="0" smtClean="0">
                <a:latin typeface="Arial" pitchFamily="34" charset="0"/>
                <a:cs typeface="Arial" pitchFamily="34" charset="0"/>
              </a:rPr>
              <a:t> and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a:t>
            </a:r>
          </a:p>
        </p:txBody>
      </p:sp>
      <p:sp>
        <p:nvSpPr>
          <p:cNvPr id="33" name="TextBox 32"/>
          <p:cNvSpPr txBox="1"/>
          <p:nvPr/>
        </p:nvSpPr>
        <p:spPr>
          <a:xfrm>
            <a:off x="6172200" y="2431703"/>
            <a:ext cx="2590800" cy="692497"/>
          </a:xfrm>
          <a:prstGeom prst="rect">
            <a:avLst/>
          </a:prstGeom>
          <a:noFill/>
        </p:spPr>
        <p:txBody>
          <a:bodyPr wrap="square" rtlCol="0">
            <a:spAutoFit/>
          </a:bodyPr>
          <a:lstStyle/>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A</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Visual codeword;</a:t>
            </a:r>
          </a:p>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x</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Image location;</a:t>
            </a:r>
          </a:p>
          <a:p>
            <a:pPr>
              <a:buFontTx/>
              <a:buChar char="-"/>
            </a:pPr>
            <a:r>
              <a:rPr lang="en-US" sz="1200" dirty="0" smtClean="0">
                <a:latin typeface="Arial" pitchFamily="34" charset="0"/>
                <a:cs typeface="Arial" pitchFamily="34" charset="0"/>
              </a:rPr>
              <a:t> </a:t>
            </a:r>
            <a:r>
              <a:rPr lang="el-GR" sz="1300" i="1" dirty="0" smtClean="0">
                <a:latin typeface="Times New Roman" pitchFamily="18" charset="0"/>
                <a:cs typeface="Times New Roman" pitchFamily="18" charset="0"/>
              </a:rPr>
              <a:t>σ</a:t>
            </a:r>
            <a:r>
              <a:rPr lang="en-US" sz="1300" i="1" baseline="-25000" dirty="0" smtClean="0">
                <a:latin typeface="Times New Roman" pitchFamily="18" charset="0"/>
                <a:cs typeface="Times New Roman" pitchFamily="18" charset="0"/>
              </a:rPr>
              <a:t>i</a:t>
            </a:r>
            <a:r>
              <a:rPr lang="en-US" sz="1200" dirty="0" smtClean="0">
                <a:latin typeface="Arial"/>
                <a:cs typeface="Arial"/>
              </a:rPr>
              <a:t>: </a:t>
            </a:r>
            <a:r>
              <a:rPr lang="en-US" sz="1200" dirty="0" smtClean="0">
                <a:latin typeface="Arial" pitchFamily="34" charset="0"/>
                <a:cs typeface="Arial" pitchFamily="34" charset="0"/>
              </a:rPr>
              <a:t>Variance of spatial distribution.</a:t>
            </a:r>
          </a:p>
        </p:txBody>
      </p:sp>
      <p:sp>
        <p:nvSpPr>
          <p:cNvPr id="37" name="TextBox 36"/>
          <p:cNvSpPr txBox="1"/>
          <p:nvPr/>
        </p:nvSpPr>
        <p:spPr>
          <a:xfrm>
            <a:off x="6858000" y="1277035"/>
            <a:ext cx="1066800" cy="323165"/>
          </a:xfrm>
          <a:prstGeom prst="rect">
            <a:avLst/>
          </a:prstGeom>
          <a:noFill/>
        </p:spPr>
        <p:txBody>
          <a:bodyPr wrap="square" rtlCol="0">
            <a:spAutoFit/>
          </a:bodyPr>
          <a:lstStyle/>
          <a:p>
            <a:r>
              <a:rPr lang="en-US" sz="1500" b="1" dirty="0" smtClean="0">
                <a:latin typeface="Arial" pitchFamily="34" charset="0"/>
                <a:cs typeface="Arial" pitchFamily="34" charset="0"/>
              </a:rPr>
              <a:t>Notations</a:t>
            </a:r>
            <a:endParaRPr lang="en-US" sz="1500" b="1" dirty="0">
              <a:latin typeface="Arial" pitchFamily="34" charset="0"/>
              <a:cs typeface="Arial" pitchFamily="34" charset="0"/>
            </a:endParaRPr>
          </a:p>
        </p:txBody>
      </p:sp>
      <p:sp>
        <p:nvSpPr>
          <p:cNvPr id="40" name="Rectangle 39"/>
          <p:cNvSpPr>
            <a:spLocks noChangeAspect="1"/>
          </p:cNvSpPr>
          <p:nvPr/>
        </p:nvSpPr>
        <p:spPr>
          <a:xfrm>
            <a:off x="3063240" y="393192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descr="Norm_Play_Saxophone_062_0.jpg"/>
          <p:cNvPicPr>
            <a:picLocks noChangeAspect="1"/>
          </p:cNvPicPr>
          <p:nvPr/>
        </p:nvPicPr>
        <p:blipFill>
          <a:blip r:embed="rId7" cstate="print"/>
          <a:stretch>
            <a:fillRect/>
          </a:stretch>
        </p:blipFill>
        <p:spPr>
          <a:xfrm>
            <a:off x="609600" y="1295400"/>
            <a:ext cx="2194560" cy="2194560"/>
          </a:xfrm>
          <a:prstGeom prst="rect">
            <a:avLst/>
          </a:prstGeom>
        </p:spPr>
      </p:pic>
      <p:sp>
        <p:nvSpPr>
          <p:cNvPr id="35" name="Rectangle 34"/>
          <p:cNvSpPr/>
          <p:nvPr/>
        </p:nvSpPr>
        <p:spPr>
          <a:xfrm>
            <a:off x="1584960" y="1813560"/>
            <a:ext cx="228600" cy="228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509004" y="2834268"/>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Arrow Connector 44"/>
          <p:cNvCxnSpPr/>
          <p:nvPr/>
        </p:nvCxnSpPr>
        <p:spPr>
          <a:xfrm rot="5400000">
            <a:off x="1127760" y="2484120"/>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46" name="Oval 45"/>
          <p:cNvSpPr/>
          <p:nvPr/>
        </p:nvSpPr>
        <p:spPr>
          <a:xfrm>
            <a:off x="1716524" y="2446867"/>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Arrow Connector 47"/>
          <p:cNvCxnSpPr/>
          <p:nvPr/>
        </p:nvCxnSpPr>
        <p:spPr>
          <a:xfrm rot="16200000" flipH="1">
            <a:off x="1524000" y="2148840"/>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57" name="Oval 56"/>
          <p:cNvSpPr/>
          <p:nvPr/>
        </p:nvSpPr>
        <p:spPr>
          <a:xfrm>
            <a:off x="1670304" y="1905000"/>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descr="2d-gau-3.bmp"/>
          <p:cNvPicPr>
            <a:picLocks noChangeAspect="1"/>
          </p:cNvPicPr>
          <p:nvPr/>
        </p:nvPicPr>
        <p:blipFill>
          <a:blip r:embed="rId8" cstate="print">
            <a:clrChange>
              <a:clrFrom>
                <a:srgbClr val="FFFFFF"/>
              </a:clrFrom>
              <a:clrTo>
                <a:srgbClr val="FFFFFF">
                  <a:alpha val="0"/>
                </a:srgbClr>
              </a:clrTo>
            </a:clrChange>
          </a:blip>
          <a:stretch>
            <a:fillRect/>
          </a:stretch>
        </p:blipFill>
        <p:spPr>
          <a:xfrm>
            <a:off x="4343400" y="4008120"/>
            <a:ext cx="974670" cy="640080"/>
          </a:xfrm>
          <a:prstGeom prst="rect">
            <a:avLst/>
          </a:prstGeom>
        </p:spPr>
      </p:pic>
      <p:graphicFrame>
        <p:nvGraphicFramePr>
          <p:cNvPr id="64" name="Object 9"/>
          <p:cNvGraphicFramePr>
            <a:graphicFrameLocks noChangeAspect="1"/>
          </p:cNvGraphicFramePr>
          <p:nvPr/>
        </p:nvGraphicFramePr>
        <p:xfrm>
          <a:off x="990600" y="5372100"/>
          <a:ext cx="2133600" cy="406400"/>
        </p:xfrm>
        <a:graphic>
          <a:graphicData uri="http://schemas.openxmlformats.org/presentationml/2006/ole">
            <p:oleObj spid="_x0000_s482313" name="Equation" r:id="rId9" imgW="2133360" imgH="406080" progId="Equation.DSMT4">
              <p:embed/>
            </p:oleObj>
          </a:graphicData>
        </a:graphic>
      </p:graphicFrame>
      <p:cxnSp>
        <p:nvCxnSpPr>
          <p:cNvPr id="65" name="Straight Connector 64"/>
          <p:cNvCxnSpPr/>
          <p:nvPr/>
        </p:nvCxnSpPr>
        <p:spPr>
          <a:xfrm>
            <a:off x="1066800" y="5715000"/>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609600" y="5710535"/>
            <a:ext cx="1498600" cy="523220"/>
          </a:xfrm>
          <a:prstGeom prst="rect">
            <a:avLst/>
          </a:prstGeom>
          <a:noFill/>
        </p:spPr>
        <p:txBody>
          <a:bodyPr wrap="square" rtlCol="0">
            <a:spAutoFit/>
          </a:bodyPr>
          <a:lstStyle/>
          <a:p>
            <a:pPr algn="r"/>
            <a:r>
              <a:rPr lang="en-US" sz="1400" dirty="0" smtClean="0">
                <a:solidFill>
                  <a:srgbClr val="0000FF"/>
                </a:solidFill>
                <a:latin typeface="Arial" pitchFamily="34" charset="0"/>
                <a:cs typeface="Arial" pitchFamily="34" charset="0"/>
              </a:rPr>
              <a:t>Matching score between </a:t>
            </a:r>
            <a:r>
              <a:rPr lang="el-GR" sz="1400" dirty="0" smtClean="0">
                <a:solidFill>
                  <a:srgbClr val="0000FF"/>
                </a:solidFill>
                <a:latin typeface="Times New Roman" pitchFamily="18" charset="0"/>
                <a:cs typeface="Times New Roman" pitchFamily="18" charset="0"/>
              </a:rPr>
              <a:t>Λ</a:t>
            </a:r>
            <a:r>
              <a:rPr lang="en-US" sz="1400" dirty="0" smtClean="0">
                <a:solidFill>
                  <a:srgbClr val="0000FF"/>
                </a:solidFill>
                <a:latin typeface="Arial" pitchFamily="34" charset="0"/>
                <a:cs typeface="Arial" pitchFamily="34" charset="0"/>
              </a:rPr>
              <a:t> and </a:t>
            </a:r>
            <a:r>
              <a:rPr lang="en-US" sz="1400" i="1" dirty="0" smtClean="0">
                <a:solidFill>
                  <a:srgbClr val="0000FF"/>
                </a:solidFill>
                <a:latin typeface="Times New Roman" pitchFamily="18" charset="0"/>
                <a:cs typeface="Times New Roman" pitchFamily="18" charset="0"/>
              </a:rPr>
              <a:t>I</a:t>
            </a:r>
            <a:endParaRPr lang="en-US" sz="1400" i="1" dirty="0">
              <a:solidFill>
                <a:srgbClr val="0000FF"/>
              </a:solidFill>
              <a:latin typeface="Times New Roman" pitchFamily="18" charset="0"/>
              <a:cs typeface="Times New Roman" pitchFamily="18" charset="0"/>
            </a:endParaRPr>
          </a:p>
        </p:txBody>
      </p:sp>
      <p:cxnSp>
        <p:nvCxnSpPr>
          <p:cNvPr id="67" name="Straight Connector 66"/>
          <p:cNvCxnSpPr/>
          <p:nvPr/>
        </p:nvCxnSpPr>
        <p:spPr>
          <a:xfrm>
            <a:off x="2438400" y="5710535"/>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184400" y="5710535"/>
            <a:ext cx="1549400" cy="523220"/>
          </a:xfrm>
          <a:prstGeom prst="rect">
            <a:avLst/>
          </a:prstGeom>
          <a:noFill/>
        </p:spPr>
        <p:txBody>
          <a:bodyPr wrap="square" rtlCol="0">
            <a:spAutoFit/>
          </a:bodyPr>
          <a:lstStyle/>
          <a:p>
            <a:r>
              <a:rPr lang="en-US" sz="1400" dirty="0" smtClean="0">
                <a:solidFill>
                  <a:srgbClr val="0000FF"/>
                </a:solidFill>
                <a:latin typeface="Arial" pitchFamily="34" charset="0"/>
                <a:cs typeface="Arial" pitchFamily="34" charset="0"/>
              </a:rPr>
              <a:t>Matching score between </a:t>
            </a:r>
            <a:r>
              <a:rPr lang="el-GR" sz="1400" b="1" dirty="0" smtClean="0">
                <a:solidFill>
                  <a:srgbClr val="0000FF"/>
                </a:solidFill>
                <a:latin typeface="Times New Roman" pitchFamily="18" charset="0"/>
                <a:cs typeface="Times New Roman" pitchFamily="18" charset="0"/>
              </a:rPr>
              <a:t>λ</a:t>
            </a:r>
            <a:r>
              <a:rPr lang="en-US" sz="1400" i="1" baseline="-25000" dirty="0" err="1" smtClean="0">
                <a:solidFill>
                  <a:srgbClr val="0000FF"/>
                </a:solidFill>
                <a:latin typeface="Times New Roman" pitchFamily="18" charset="0"/>
                <a:cs typeface="Times New Roman" pitchFamily="18" charset="0"/>
              </a:rPr>
              <a:t>i</a:t>
            </a:r>
            <a:r>
              <a:rPr lang="en-US" sz="1400" dirty="0" smtClean="0">
                <a:solidFill>
                  <a:srgbClr val="0000FF"/>
                </a:solidFill>
                <a:latin typeface="Arial" pitchFamily="34" charset="0"/>
                <a:cs typeface="Arial" pitchFamily="34" charset="0"/>
              </a:rPr>
              <a:t> and </a:t>
            </a:r>
            <a:r>
              <a:rPr lang="en-US" sz="1400" i="1" dirty="0" smtClean="0">
                <a:solidFill>
                  <a:srgbClr val="0000FF"/>
                </a:solidFill>
                <a:latin typeface="Times New Roman" pitchFamily="18" charset="0"/>
                <a:cs typeface="Times New Roman" pitchFamily="18" charset="0"/>
              </a:rPr>
              <a:t>I</a:t>
            </a:r>
            <a:endParaRPr lang="en-US" sz="1400" i="1" dirty="0">
              <a:solidFill>
                <a:srgbClr val="0000FF"/>
              </a:solidFill>
              <a:latin typeface="Times New Roman" pitchFamily="18" charset="0"/>
              <a:cs typeface="Times New Roman" pitchFamily="18" charset="0"/>
            </a:endParaRPr>
          </a:p>
        </p:txBody>
      </p:sp>
      <p:sp>
        <p:nvSpPr>
          <p:cNvPr id="69" name="Rectangle 68"/>
          <p:cNvSpPr/>
          <p:nvPr/>
        </p:nvSpPr>
        <p:spPr>
          <a:xfrm>
            <a:off x="1676400" y="5334000"/>
            <a:ext cx="1524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2057400" y="4724400"/>
            <a:ext cx="1908048" cy="353943"/>
          </a:xfrm>
          <a:prstGeom prst="rect">
            <a:avLst/>
          </a:prstGeom>
          <a:noFill/>
        </p:spPr>
        <p:txBody>
          <a:bodyPr wrap="square" rtlCol="0">
            <a:spAutoFit/>
          </a:bodyPr>
          <a:lstStyle/>
          <a:p>
            <a:r>
              <a:rPr lang="en-US" sz="1700" dirty="0" smtClean="0">
                <a:latin typeface="Arial" pitchFamily="34" charset="0"/>
                <a:cs typeface="Arial" pitchFamily="34" charset="0"/>
              </a:rPr>
              <a:t>Visual codewords</a:t>
            </a:r>
            <a:endParaRPr lang="en-US" sz="1700" dirty="0">
              <a:latin typeface="Arial" pitchFamily="34" charset="0"/>
              <a:cs typeface="Arial" pitchFamily="34" charset="0"/>
            </a:endParaRPr>
          </a:p>
        </p:txBody>
      </p:sp>
      <p:sp>
        <p:nvSpPr>
          <p:cNvPr id="49" name="TextBox 48"/>
          <p:cNvSpPr txBox="1"/>
          <p:nvPr/>
        </p:nvSpPr>
        <p:spPr>
          <a:xfrm>
            <a:off x="3886200" y="4645152"/>
            <a:ext cx="2209800" cy="353943"/>
          </a:xfrm>
          <a:prstGeom prst="rect">
            <a:avLst/>
          </a:prstGeom>
          <a:noFill/>
        </p:spPr>
        <p:txBody>
          <a:bodyPr wrap="square" rtlCol="0">
            <a:spAutoFit/>
          </a:bodyPr>
          <a:lstStyle/>
          <a:p>
            <a:r>
              <a:rPr lang="en-US" sz="1700" dirty="0" smtClean="0">
                <a:latin typeface="Arial" pitchFamily="34" charset="0"/>
                <a:cs typeface="Arial" pitchFamily="34" charset="0"/>
              </a:rPr>
              <a:t>Gaussian distribution</a:t>
            </a:r>
            <a:endParaRPr lang="en-US" sz="1700" dirty="0">
              <a:latin typeface="Arial" pitchFamily="34" charset="0"/>
              <a:cs typeface="Arial" pitchFamily="34" charset="0"/>
            </a:endParaRPr>
          </a:p>
        </p:txBody>
      </p:sp>
      <p:graphicFrame>
        <p:nvGraphicFramePr>
          <p:cNvPr id="42" name="Object 7"/>
          <p:cNvGraphicFramePr>
            <a:graphicFrameLocks noChangeAspect="1"/>
          </p:cNvGraphicFramePr>
          <p:nvPr/>
        </p:nvGraphicFramePr>
        <p:xfrm>
          <a:off x="3270250" y="1371600"/>
          <a:ext cx="152400" cy="215900"/>
        </p:xfrm>
        <a:graphic>
          <a:graphicData uri="http://schemas.openxmlformats.org/presentationml/2006/ole">
            <p:oleObj spid="_x0000_s482318" name="Equation" r:id="rId10" imgW="152280" imgH="215640" progId="Equation.DSMT4">
              <p:embed/>
            </p:oleObj>
          </a:graphicData>
        </a:graphic>
      </p:graphicFrame>
      <p:graphicFrame>
        <p:nvGraphicFramePr>
          <p:cNvPr id="43" name="Object 5"/>
          <p:cNvGraphicFramePr>
            <a:graphicFrameLocks noChangeAspect="1"/>
          </p:cNvGraphicFramePr>
          <p:nvPr/>
        </p:nvGraphicFramePr>
        <p:xfrm>
          <a:off x="4260850" y="2628900"/>
          <a:ext cx="1371600" cy="292100"/>
        </p:xfrm>
        <a:graphic>
          <a:graphicData uri="http://schemas.openxmlformats.org/presentationml/2006/ole">
            <p:oleObj spid="_x0000_s482319" name="Equation" r:id="rId11" imgW="1371600" imgH="291960" progId="Equation.DSMT4">
              <p:embed/>
            </p:oleObj>
          </a:graphicData>
        </a:graphic>
      </p:graphicFrame>
      <p:graphicFrame>
        <p:nvGraphicFramePr>
          <p:cNvPr id="44" name="Object 6"/>
          <p:cNvGraphicFramePr>
            <a:graphicFrameLocks noChangeAspect="1"/>
          </p:cNvGraphicFramePr>
          <p:nvPr/>
        </p:nvGraphicFramePr>
        <p:xfrm>
          <a:off x="3124200" y="3162300"/>
          <a:ext cx="1282700" cy="292100"/>
        </p:xfrm>
        <a:graphic>
          <a:graphicData uri="http://schemas.openxmlformats.org/presentationml/2006/ole">
            <p:oleObj spid="_x0000_s482320" name="Equation" r:id="rId12" imgW="1282680" imgH="291960" progId="Equation.DSMT4">
              <p:embed/>
            </p:oleObj>
          </a:graphicData>
        </a:graphic>
      </p:graphicFrame>
      <p:graphicFrame>
        <p:nvGraphicFramePr>
          <p:cNvPr id="50" name="Object 7"/>
          <p:cNvGraphicFramePr>
            <a:graphicFrameLocks noChangeAspect="1"/>
          </p:cNvGraphicFramePr>
          <p:nvPr/>
        </p:nvGraphicFramePr>
        <p:xfrm>
          <a:off x="4337050" y="1974850"/>
          <a:ext cx="203200" cy="215900"/>
        </p:xfrm>
        <a:graphic>
          <a:graphicData uri="http://schemas.openxmlformats.org/presentationml/2006/ole">
            <p:oleObj spid="_x0000_s482321" name="Equation" r:id="rId13" imgW="203040" imgH="215640" progId="Equation.DSMT4">
              <p:embed/>
            </p:oleObj>
          </a:graphicData>
        </a:graphic>
      </p:graphicFrame>
      <p:graphicFrame>
        <p:nvGraphicFramePr>
          <p:cNvPr id="51" name="Object 8"/>
          <p:cNvGraphicFramePr>
            <a:graphicFrameLocks noChangeAspect="1"/>
          </p:cNvGraphicFramePr>
          <p:nvPr/>
        </p:nvGraphicFramePr>
        <p:xfrm>
          <a:off x="4508500" y="1955800"/>
          <a:ext cx="876300" cy="292100"/>
        </p:xfrm>
        <a:graphic>
          <a:graphicData uri="http://schemas.openxmlformats.org/presentationml/2006/ole">
            <p:oleObj spid="_x0000_s482322" name="Equation" r:id="rId14" imgW="876240" imgH="291960" progId="Equation.DSMT4">
              <p:embed/>
            </p:oleObj>
          </a:graphicData>
        </a:graphic>
      </p:graphicFrame>
      <p:graphicFrame>
        <p:nvGraphicFramePr>
          <p:cNvPr id="52" name="Object 8"/>
          <p:cNvGraphicFramePr>
            <a:graphicFrameLocks noChangeAspect="1"/>
          </p:cNvGraphicFramePr>
          <p:nvPr/>
        </p:nvGraphicFramePr>
        <p:xfrm>
          <a:off x="4025900" y="1860550"/>
          <a:ext cx="190500" cy="215900"/>
        </p:xfrm>
        <a:graphic>
          <a:graphicData uri="http://schemas.openxmlformats.org/presentationml/2006/ole">
            <p:oleObj spid="_x0000_s482323" name="Equation" r:id="rId15" imgW="190440" imgH="215640" progId="Equation.DSMT4">
              <p:embed/>
            </p:oleObj>
          </a:graphicData>
        </a:graphic>
      </p:graphicFrame>
      <p:cxnSp>
        <p:nvCxnSpPr>
          <p:cNvPr id="53" name="Curved Connector 52"/>
          <p:cNvCxnSpPr/>
          <p:nvPr/>
        </p:nvCxnSpPr>
        <p:spPr>
          <a:xfrm rot="5400000">
            <a:off x="3093720" y="3459480"/>
            <a:ext cx="609600" cy="548640"/>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5" name="Curved Connector 54"/>
          <p:cNvCxnSpPr/>
          <p:nvPr/>
        </p:nvCxnSpPr>
        <p:spPr>
          <a:xfrm rot="16200000" flipH="1">
            <a:off x="3924299" y="3543301"/>
            <a:ext cx="685800" cy="457198"/>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69"/>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32">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6" grpId="0" animBg="1"/>
      <p:bldP spid="57" grpId="0" animBg="1"/>
      <p:bldP spid="66" grpId="0"/>
      <p:bldP spid="68" grpId="0"/>
      <p:bldP spid="6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Norm_Play_Saxophone_062_0 - Copy (2).jpg"/>
          <p:cNvPicPr>
            <a:picLocks noChangeAspect="1"/>
          </p:cNvPicPr>
          <p:nvPr/>
        </p:nvPicPr>
        <p:blipFill>
          <a:blip r:embed="rId4" cstate="print"/>
          <a:stretch>
            <a:fillRect/>
          </a:stretch>
        </p:blipFill>
        <p:spPr>
          <a:xfrm>
            <a:off x="4429506" y="2459736"/>
            <a:ext cx="201168" cy="201168"/>
          </a:xfrm>
          <a:prstGeom prst="rect">
            <a:avLst/>
          </a:prstGeom>
        </p:spPr>
      </p:pic>
      <p:sp>
        <p:nvSpPr>
          <p:cNvPr id="30" name="Oval 29"/>
          <p:cNvSpPr/>
          <p:nvPr/>
        </p:nvSpPr>
        <p:spPr>
          <a:xfrm>
            <a:off x="4292508" y="2460699"/>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p:nvPr/>
        </p:nvCxnSpPr>
        <p:spPr>
          <a:xfrm rot="16200000" flipH="1">
            <a:off x="4100484" y="2162672"/>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graphicFrame>
        <p:nvGraphicFramePr>
          <p:cNvPr id="66" name="Object 5"/>
          <p:cNvGraphicFramePr>
            <a:graphicFrameLocks noChangeAspect="1"/>
          </p:cNvGraphicFramePr>
          <p:nvPr/>
        </p:nvGraphicFramePr>
        <p:xfrm>
          <a:off x="4260850" y="2628900"/>
          <a:ext cx="1371600" cy="292100"/>
        </p:xfrm>
        <a:graphic>
          <a:graphicData uri="http://schemas.openxmlformats.org/presentationml/2006/ole">
            <p:oleObj spid="_x0000_s484369" name="Equation" r:id="rId5" imgW="1371600" imgH="291960" progId="Equation.DSMT4">
              <p:embed/>
            </p:oleObj>
          </a:graphicData>
        </a:graphic>
      </p:graphicFrame>
      <p:graphicFrame>
        <p:nvGraphicFramePr>
          <p:cNvPr id="68" name="Object 7"/>
          <p:cNvGraphicFramePr>
            <a:graphicFrameLocks noChangeAspect="1"/>
          </p:cNvGraphicFramePr>
          <p:nvPr/>
        </p:nvGraphicFramePr>
        <p:xfrm>
          <a:off x="4337050" y="1974850"/>
          <a:ext cx="203200" cy="215900"/>
        </p:xfrm>
        <a:graphic>
          <a:graphicData uri="http://schemas.openxmlformats.org/presentationml/2006/ole">
            <p:oleObj spid="_x0000_s484371" name="Equation" r:id="rId6" imgW="203040" imgH="215640" progId="Equation.DSMT4">
              <p:embed/>
            </p:oleObj>
          </a:graphicData>
        </a:graphic>
      </p:graphicFrame>
      <p:graphicFrame>
        <p:nvGraphicFramePr>
          <p:cNvPr id="70" name="Object 8"/>
          <p:cNvGraphicFramePr>
            <a:graphicFrameLocks noChangeAspect="1"/>
          </p:cNvGraphicFramePr>
          <p:nvPr/>
        </p:nvGraphicFramePr>
        <p:xfrm>
          <a:off x="4508500" y="1955800"/>
          <a:ext cx="876300" cy="292100"/>
        </p:xfrm>
        <a:graphic>
          <a:graphicData uri="http://schemas.openxmlformats.org/presentationml/2006/ole">
            <p:oleObj spid="_x0000_s484372" name="Equation" r:id="rId7" imgW="876240" imgH="291960" progId="Equation.DSMT4">
              <p:embed/>
            </p:oleObj>
          </a:graphicData>
        </a:graphic>
      </p:graphicFrame>
      <p:sp>
        <p:nvSpPr>
          <p:cNvPr id="62" name="Rectangle 61"/>
          <p:cNvSpPr/>
          <p:nvPr/>
        </p:nvSpPr>
        <p:spPr>
          <a:xfrm>
            <a:off x="4191000" y="1981200"/>
            <a:ext cx="1447800" cy="990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4" descr="Norm_Play_Saxophone_062_0.jpg"/>
          <p:cNvPicPr>
            <a:picLocks noChangeAspect="1"/>
          </p:cNvPicPr>
          <p:nvPr/>
        </p:nvPicPr>
        <p:blipFill>
          <a:blip r:embed="rId8" cstate="print"/>
          <a:stretch>
            <a:fillRect/>
          </a:stretch>
        </p:blipFill>
        <p:spPr>
          <a:xfrm>
            <a:off x="609600" y="1295400"/>
            <a:ext cx="2194560" cy="2194560"/>
          </a:xfrm>
          <a:prstGeom prst="rect">
            <a:avLst/>
          </a:prstGeom>
        </p:spPr>
      </p:pic>
      <p:sp>
        <p:nvSpPr>
          <p:cNvPr id="6" name="Rectangle 5"/>
          <p:cNvSpPr/>
          <p:nvPr/>
        </p:nvSpPr>
        <p:spPr>
          <a:xfrm>
            <a:off x="1584960" y="1813560"/>
            <a:ext cx="228600" cy="228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16524" y="2446867"/>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rot="16200000" flipH="1">
            <a:off x="1524000" y="2148840"/>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70304" y="1905000"/>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609600" y="1295400"/>
            <a:ext cx="2209800" cy="14478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09004" y="2834268"/>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rot="5400000">
            <a:off x="1127760" y="2484120"/>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09600" y="3352800"/>
            <a:ext cx="2209800" cy="1524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09600" y="2743200"/>
            <a:ext cx="762000" cy="609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981200" y="2743200"/>
            <a:ext cx="838200" cy="6096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1371600" y="2944368"/>
            <a:ext cx="609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371600" y="3154680"/>
            <a:ext cx="609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rot="16200000">
            <a:off x="1362456" y="2942845"/>
            <a:ext cx="609600" cy="210312"/>
            <a:chOff x="1524000" y="3371088"/>
            <a:chExt cx="609600" cy="210312"/>
          </a:xfrm>
        </p:grpSpPr>
        <p:cxnSp>
          <p:nvCxnSpPr>
            <p:cNvPr id="19" name="Straight Connector 18"/>
            <p:cNvCxnSpPr/>
            <p:nvPr/>
          </p:nvCxnSpPr>
          <p:spPr>
            <a:xfrm>
              <a:off x="1524000" y="3371088"/>
              <a:ext cx="609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24000" y="3581400"/>
              <a:ext cx="609600" cy="0"/>
            </a:xfrm>
            <a:prstGeom prst="line">
              <a:avLst/>
            </a:prstGeom>
            <a:ln w="15875">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2" name="Subtitle 2"/>
          <p:cNvSpPr txBox="1">
            <a:spLocks/>
          </p:cNvSpPr>
          <p:nvPr/>
        </p:nvSpPr>
        <p:spPr>
          <a:xfrm>
            <a:off x="762000" y="381000"/>
            <a:ext cx="7543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representation (e.g. 2-Grouplet)</a:t>
            </a:r>
            <a:endParaRPr kumimoji="0" lang="en-US"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5" name="Rectangle 24"/>
          <p:cNvSpPr>
            <a:spLocks noChangeAspect="1"/>
          </p:cNvSpPr>
          <p:nvPr/>
        </p:nvSpPr>
        <p:spPr>
          <a:xfrm>
            <a:off x="3143250" y="12954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237644" y="1938528"/>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019800" y="1634222"/>
            <a:ext cx="2819400" cy="2785378"/>
          </a:xfrm>
          <a:prstGeom prst="rect">
            <a:avLst/>
          </a:prstGeom>
          <a:noFill/>
        </p:spPr>
        <p:txBody>
          <a:bodyPr wrap="square" rtlCol="0">
            <a:spAutoFit/>
          </a:bodyPr>
          <a:lstStyle/>
          <a:p>
            <a:pPr>
              <a:buFont typeface="Arial" pitchFamily="34" charset="0"/>
              <a:buChar char="•"/>
            </a:pPr>
            <a:r>
              <a:rPr lang="en-US" sz="1300" dirty="0" smtClean="0">
                <a:latin typeface="Arial" pitchFamily="34" charset="0"/>
                <a:cs typeface="Arial" pitchFamily="34" charset="0"/>
              </a:rPr>
              <a:t>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 Image.</a:t>
            </a:r>
          </a:p>
          <a:p>
            <a:pPr>
              <a:buFont typeface="Arial" pitchFamily="34" charset="0"/>
              <a:buChar char="•"/>
            </a:pPr>
            <a:r>
              <a:rPr lang="en-US" sz="1300" dirty="0" smtClean="0">
                <a:latin typeface="Arial" pitchFamily="34" charset="0"/>
                <a:cs typeface="Arial" pitchFamily="34" charset="0"/>
              </a:rPr>
              <a:t> </a:t>
            </a:r>
            <a:r>
              <a:rPr lang="en-US" sz="1300" i="1" dirty="0" smtClean="0">
                <a:latin typeface="Times New Roman" pitchFamily="18" charset="0"/>
                <a:cs typeface="Times New Roman" pitchFamily="18" charset="0"/>
              </a:rPr>
              <a:t>P</a:t>
            </a:r>
            <a:r>
              <a:rPr lang="en-US" sz="1300" dirty="0" smtClean="0">
                <a:latin typeface="Arial" pitchFamily="34" charset="0"/>
                <a:cs typeface="Arial" pitchFamily="34" charset="0"/>
              </a:rPr>
              <a:t>: Reference point in the image.</a:t>
            </a: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Grouplet.</a:t>
            </a:r>
          </a:p>
          <a:p>
            <a:pPr>
              <a:buFont typeface="Arial" pitchFamily="34" charset="0"/>
              <a:buChar char="•"/>
            </a:pPr>
            <a:r>
              <a:rPr lang="en-US" sz="1300" dirty="0" smtClean="0">
                <a:latin typeface="Arial" pitchFamily="34" charset="0"/>
                <a:cs typeface="Arial" pitchFamily="34" charset="0"/>
              </a:rPr>
              <a:t> </a:t>
            </a:r>
            <a:r>
              <a:rPr lang="el-GR" sz="1400" b="1" dirty="0" smtClean="0">
                <a:latin typeface="Times New Roman" pitchFamily="18" charset="0"/>
                <a:cs typeface="Times New Roman" pitchFamily="18" charset="0"/>
              </a:rPr>
              <a:t>λ</a:t>
            </a:r>
            <a:r>
              <a:rPr lang="en-US" sz="1400" i="1" baseline="-25000" dirty="0" smtClean="0">
                <a:latin typeface="Times New Roman" pitchFamily="18" charset="0"/>
                <a:cs typeface="Times New Roman" pitchFamily="18" charset="0"/>
              </a:rPr>
              <a:t>i</a:t>
            </a:r>
            <a:r>
              <a:rPr lang="en-US" sz="1300" dirty="0" smtClean="0">
                <a:latin typeface="Arial" pitchFamily="34" charset="0"/>
                <a:cs typeface="Arial" pitchFamily="34" charset="0"/>
              </a:rPr>
              <a:t>: Feature unit.</a:t>
            </a: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pPr>
              <a:buFont typeface="Arial" pitchFamily="34" charset="0"/>
              <a:buChar char="•"/>
            </a:pPr>
            <a:r>
              <a:rPr lang="en-US" sz="1400" i="1" dirty="0" smtClean="0">
                <a:latin typeface="Times New Roman" pitchFamily="18" charset="0"/>
                <a:cs typeface="Times New Roman" pitchFamily="18" charset="0"/>
              </a:rPr>
              <a:t>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Matching score of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and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a:t>
            </a:r>
          </a:p>
          <a:p>
            <a:pPr>
              <a:buFont typeface="Arial" pitchFamily="34" charset="0"/>
              <a:buChar char="•"/>
            </a:pPr>
            <a:r>
              <a:rPr lang="en-US" sz="1300" dirty="0" smtClean="0">
                <a:latin typeface="Arial" pitchFamily="34" charset="0"/>
                <a:cs typeface="Arial" pitchFamily="34" charset="0"/>
              </a:rPr>
              <a:t>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b="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i</a:t>
            </a:r>
            <a:r>
              <a:rPr lang="en-US" sz="1400" dirty="0" err="1"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Matching score of </a:t>
            </a:r>
            <a:r>
              <a:rPr lang="el-GR" sz="1400" b="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i</a:t>
            </a:r>
            <a:r>
              <a:rPr lang="en-US" sz="1300" dirty="0" smtClean="0">
                <a:latin typeface="Arial" pitchFamily="34" charset="0"/>
                <a:cs typeface="Arial" pitchFamily="34" charset="0"/>
              </a:rPr>
              <a:t> and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a:t>
            </a:r>
          </a:p>
          <a:p>
            <a:pPr>
              <a:buFont typeface="Arial" pitchFamily="34" charset="0"/>
              <a:buChar char="•"/>
            </a:pPr>
            <a:r>
              <a:rPr lang="en-US" sz="1300" dirty="0" smtClean="0">
                <a:latin typeface="Arial" pitchFamily="34" charset="0"/>
                <a:cs typeface="Arial" pitchFamily="34" charset="0"/>
              </a:rPr>
              <a:t> For an image patch:</a:t>
            </a:r>
          </a:p>
          <a:p>
            <a:pPr>
              <a:buFont typeface="Arial" pitchFamily="34" charset="0"/>
              <a:buChar char="•"/>
            </a:pPr>
            <a:endParaRPr lang="en-US" sz="1300" dirty="0" smtClean="0">
              <a:latin typeface="Arial" pitchFamily="34" charset="0"/>
              <a:cs typeface="Arial" pitchFamily="34" charset="0"/>
            </a:endParaRPr>
          </a:p>
          <a:p>
            <a:pPr>
              <a:buFont typeface="Arial" pitchFamily="34" charset="0"/>
              <a:buChar char="•"/>
            </a:pPr>
            <a:endParaRPr lang="en-US" sz="1300" dirty="0" smtClean="0">
              <a:latin typeface="Arial" pitchFamily="34" charset="0"/>
              <a:cs typeface="Arial" pitchFamily="34" charset="0"/>
            </a:endParaRP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Ω</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Image neighborhood of </a:t>
            </a:r>
            <a:r>
              <a:rPr lang="en-US" sz="1400" i="1" dirty="0" smtClean="0">
                <a:latin typeface="Times New Roman" pitchFamily="18" charset="0"/>
                <a:cs typeface="Times New Roman" pitchFamily="18" charset="0"/>
              </a:rPr>
              <a:t>x</a:t>
            </a:r>
            <a:r>
              <a:rPr lang="en-US" sz="1300" dirty="0" smtClean="0">
                <a:latin typeface="Arial" pitchFamily="34" charset="0"/>
                <a:cs typeface="Arial" pitchFamily="34" charset="0"/>
              </a:rPr>
              <a:t>.</a:t>
            </a:r>
          </a:p>
        </p:txBody>
      </p:sp>
      <p:sp>
        <p:nvSpPr>
          <p:cNvPr id="38" name="TextBox 37"/>
          <p:cNvSpPr txBox="1"/>
          <p:nvPr/>
        </p:nvSpPr>
        <p:spPr>
          <a:xfrm>
            <a:off x="6172200" y="2431703"/>
            <a:ext cx="2590800" cy="692497"/>
          </a:xfrm>
          <a:prstGeom prst="rect">
            <a:avLst/>
          </a:prstGeom>
          <a:noFill/>
        </p:spPr>
        <p:txBody>
          <a:bodyPr wrap="square" rtlCol="0">
            <a:spAutoFit/>
          </a:bodyPr>
          <a:lstStyle/>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A</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Visual codeword;</a:t>
            </a:r>
          </a:p>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x</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Image location;</a:t>
            </a:r>
          </a:p>
          <a:p>
            <a:pPr>
              <a:buFontTx/>
              <a:buChar char="-"/>
            </a:pPr>
            <a:r>
              <a:rPr lang="en-US" sz="1200" dirty="0" smtClean="0">
                <a:latin typeface="Arial" pitchFamily="34" charset="0"/>
                <a:cs typeface="Arial" pitchFamily="34" charset="0"/>
              </a:rPr>
              <a:t> </a:t>
            </a:r>
            <a:r>
              <a:rPr lang="el-GR" sz="1300" i="1" dirty="0" smtClean="0">
                <a:latin typeface="Times New Roman" pitchFamily="18" charset="0"/>
                <a:cs typeface="Times New Roman" pitchFamily="18" charset="0"/>
              </a:rPr>
              <a:t>σ</a:t>
            </a:r>
            <a:r>
              <a:rPr lang="en-US" sz="1300" i="1" baseline="-25000" dirty="0" smtClean="0">
                <a:latin typeface="Times New Roman" pitchFamily="18" charset="0"/>
                <a:cs typeface="Times New Roman" pitchFamily="18" charset="0"/>
              </a:rPr>
              <a:t>i</a:t>
            </a:r>
            <a:r>
              <a:rPr lang="en-US" sz="1200" dirty="0" smtClean="0">
                <a:latin typeface="Arial"/>
                <a:cs typeface="Arial"/>
              </a:rPr>
              <a:t>: </a:t>
            </a:r>
            <a:r>
              <a:rPr lang="en-US" sz="1200" dirty="0" smtClean="0">
                <a:latin typeface="Arial" pitchFamily="34" charset="0"/>
                <a:cs typeface="Arial" pitchFamily="34" charset="0"/>
              </a:rPr>
              <a:t>Variance of spatial distribution.</a:t>
            </a:r>
          </a:p>
        </p:txBody>
      </p:sp>
      <p:sp>
        <p:nvSpPr>
          <p:cNvPr id="39" name="TextBox 38"/>
          <p:cNvSpPr txBox="1"/>
          <p:nvPr/>
        </p:nvSpPr>
        <p:spPr>
          <a:xfrm>
            <a:off x="6858000" y="1277035"/>
            <a:ext cx="1066800" cy="323165"/>
          </a:xfrm>
          <a:prstGeom prst="rect">
            <a:avLst/>
          </a:prstGeom>
          <a:noFill/>
        </p:spPr>
        <p:txBody>
          <a:bodyPr wrap="square" rtlCol="0">
            <a:spAutoFit/>
          </a:bodyPr>
          <a:lstStyle/>
          <a:p>
            <a:r>
              <a:rPr lang="en-US" sz="1500" b="1" dirty="0" smtClean="0">
                <a:latin typeface="Arial" pitchFamily="34" charset="0"/>
                <a:cs typeface="Arial" pitchFamily="34" charset="0"/>
              </a:rPr>
              <a:t>Notations</a:t>
            </a:r>
            <a:endParaRPr lang="en-US" sz="1500" b="1" dirty="0">
              <a:latin typeface="Arial" pitchFamily="34" charset="0"/>
              <a:cs typeface="Arial" pitchFamily="34" charset="0"/>
            </a:endParaRPr>
          </a:p>
        </p:txBody>
      </p:sp>
      <p:sp>
        <p:nvSpPr>
          <p:cNvPr id="40" name="Rectangle 39"/>
          <p:cNvSpPr>
            <a:spLocks noChangeAspect="1"/>
          </p:cNvSpPr>
          <p:nvPr/>
        </p:nvSpPr>
        <p:spPr>
          <a:xfrm>
            <a:off x="3063240" y="393192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ictionary.emf"/>
          <p:cNvPicPr>
            <a:picLocks noChangeAspect="1"/>
          </p:cNvPicPr>
          <p:nvPr/>
        </p:nvPicPr>
        <p:blipFill>
          <a:blip r:embed="rId9" cstate="print"/>
          <a:stretch>
            <a:fillRect/>
          </a:stretch>
        </p:blipFill>
        <p:spPr>
          <a:xfrm>
            <a:off x="2249424" y="3733800"/>
            <a:ext cx="1620103" cy="1005840"/>
          </a:xfrm>
          <a:prstGeom prst="rect">
            <a:avLst/>
          </a:prstGeom>
        </p:spPr>
      </p:pic>
      <p:sp>
        <p:nvSpPr>
          <p:cNvPr id="46" name="Rectangle 45"/>
          <p:cNvSpPr>
            <a:spLocks noChangeAspect="1"/>
          </p:cNvSpPr>
          <p:nvPr/>
        </p:nvSpPr>
        <p:spPr>
          <a:xfrm>
            <a:off x="3063240" y="393192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2d-gau-3.bmp"/>
          <p:cNvPicPr>
            <a:picLocks noChangeAspect="1"/>
          </p:cNvPicPr>
          <p:nvPr/>
        </p:nvPicPr>
        <p:blipFill>
          <a:blip r:embed="rId10" cstate="print">
            <a:clrChange>
              <a:clrFrom>
                <a:srgbClr val="FFFFFF"/>
              </a:clrFrom>
              <a:clrTo>
                <a:srgbClr val="FFFFFF">
                  <a:alpha val="0"/>
                </a:srgbClr>
              </a:clrTo>
            </a:clrChange>
          </a:blip>
          <a:stretch>
            <a:fillRect/>
          </a:stretch>
        </p:blipFill>
        <p:spPr>
          <a:xfrm>
            <a:off x="4343400" y="4008120"/>
            <a:ext cx="974670" cy="640080"/>
          </a:xfrm>
          <a:prstGeom prst="rect">
            <a:avLst/>
          </a:prstGeom>
        </p:spPr>
      </p:pic>
      <p:sp>
        <p:nvSpPr>
          <p:cNvPr id="49" name="Rectangle 48"/>
          <p:cNvSpPr/>
          <p:nvPr/>
        </p:nvSpPr>
        <p:spPr>
          <a:xfrm>
            <a:off x="5943600" y="1219200"/>
            <a:ext cx="2895600" cy="3581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4" name="Picture 23" descr="Norm_Play_Saxophone_062_0 - Copy (3).jpg"/>
          <p:cNvPicPr>
            <a:picLocks noChangeAspect="1"/>
          </p:cNvPicPr>
          <p:nvPr/>
        </p:nvPicPr>
        <p:blipFill>
          <a:blip r:embed="rId11" cstate="print">
            <a:lum/>
          </a:blip>
          <a:stretch>
            <a:fillRect/>
          </a:stretch>
        </p:blipFill>
        <p:spPr>
          <a:xfrm>
            <a:off x="4133850" y="2971800"/>
            <a:ext cx="201168" cy="201168"/>
          </a:xfrm>
          <a:prstGeom prst="rect">
            <a:avLst/>
          </a:prstGeom>
        </p:spPr>
      </p:pic>
      <p:sp>
        <p:nvSpPr>
          <p:cNvPr id="28" name="Oval 27"/>
          <p:cNvSpPr/>
          <p:nvPr/>
        </p:nvSpPr>
        <p:spPr>
          <a:xfrm>
            <a:off x="4082196" y="2848100"/>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rot="5400000">
            <a:off x="3698148" y="2497952"/>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69" name="TextBox 68"/>
          <p:cNvSpPr txBox="1"/>
          <p:nvPr/>
        </p:nvSpPr>
        <p:spPr>
          <a:xfrm>
            <a:off x="6172200" y="3698557"/>
            <a:ext cx="1981200" cy="492443"/>
          </a:xfrm>
          <a:prstGeom prst="rect">
            <a:avLst/>
          </a:prstGeom>
          <a:noFill/>
        </p:spPr>
        <p:txBody>
          <a:bodyPr wrap="square" rtlCol="0">
            <a:spAutoFit/>
          </a:bodyPr>
          <a:lstStyle/>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a</a:t>
            </a:r>
            <a:r>
              <a:rPr lang="en-US" sz="1300" dirty="0" smtClean="0">
                <a:latin typeface="Times New Roman" pitchFamily="18" charset="0"/>
                <a:cs typeface="Times New Roman" pitchFamily="18" charset="0"/>
              </a:rPr>
              <a:t>′</a:t>
            </a:r>
            <a:r>
              <a:rPr lang="en-US" sz="1200" dirty="0" smtClean="0">
                <a:latin typeface="Arial"/>
                <a:cs typeface="Arial"/>
              </a:rPr>
              <a:t>:</a:t>
            </a:r>
            <a:r>
              <a:rPr lang="en-US" sz="1200" dirty="0" smtClean="0">
                <a:latin typeface="Arial" pitchFamily="34" charset="0"/>
                <a:cs typeface="Arial" pitchFamily="34" charset="0"/>
              </a:rPr>
              <a:t> Its visual appearance;</a:t>
            </a:r>
          </a:p>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x</a:t>
            </a:r>
            <a:r>
              <a:rPr lang="en-US" sz="1300" dirty="0" smtClean="0">
                <a:latin typeface="Times New Roman" pitchFamily="18" charset="0"/>
                <a:cs typeface="Times New Roman" pitchFamily="18" charset="0"/>
              </a:rPr>
              <a:t>′</a:t>
            </a:r>
            <a:r>
              <a:rPr lang="en-US" sz="1200" dirty="0" smtClean="0">
                <a:latin typeface="Arial"/>
                <a:cs typeface="Arial"/>
              </a:rPr>
              <a:t>: </a:t>
            </a:r>
            <a:r>
              <a:rPr lang="en-US" sz="1200" dirty="0" smtClean="0">
                <a:latin typeface="Arial" pitchFamily="34" charset="0"/>
                <a:cs typeface="Arial" pitchFamily="34" charset="0"/>
              </a:rPr>
              <a:t>Its image location.</a:t>
            </a:r>
          </a:p>
        </p:txBody>
      </p:sp>
      <p:graphicFrame>
        <p:nvGraphicFramePr>
          <p:cNvPr id="75" name="Object 9"/>
          <p:cNvGraphicFramePr>
            <a:graphicFrameLocks noChangeAspect="1"/>
          </p:cNvGraphicFramePr>
          <p:nvPr/>
        </p:nvGraphicFramePr>
        <p:xfrm>
          <a:off x="990600" y="5372100"/>
          <a:ext cx="2133600" cy="406400"/>
        </p:xfrm>
        <a:graphic>
          <a:graphicData uri="http://schemas.openxmlformats.org/presentationml/2006/ole">
            <p:oleObj spid="_x0000_s484362" name="Equation" r:id="rId12" imgW="2133360" imgH="406080" progId="Equation.DSMT4">
              <p:embed/>
            </p:oleObj>
          </a:graphicData>
        </a:graphic>
      </p:graphicFrame>
      <p:cxnSp>
        <p:nvCxnSpPr>
          <p:cNvPr id="76" name="Straight Connector 75"/>
          <p:cNvCxnSpPr/>
          <p:nvPr/>
        </p:nvCxnSpPr>
        <p:spPr>
          <a:xfrm>
            <a:off x="1066800" y="5715000"/>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2438400" y="5710535"/>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graphicFrame>
        <p:nvGraphicFramePr>
          <p:cNvPr id="84" name="Object 10"/>
          <p:cNvGraphicFramePr>
            <a:graphicFrameLocks noChangeAspect="1"/>
          </p:cNvGraphicFramePr>
          <p:nvPr/>
        </p:nvGraphicFramePr>
        <p:xfrm>
          <a:off x="3136900" y="5194300"/>
          <a:ext cx="3492500" cy="749300"/>
        </p:xfrm>
        <a:graphic>
          <a:graphicData uri="http://schemas.openxmlformats.org/presentationml/2006/ole">
            <p:oleObj spid="_x0000_s484363" name="Equation" r:id="rId13" imgW="3492360" imgH="749160" progId="Equation.DSMT4">
              <p:embed/>
            </p:oleObj>
          </a:graphicData>
        </a:graphic>
      </p:graphicFrame>
      <p:cxnSp>
        <p:nvCxnSpPr>
          <p:cNvPr id="85" name="Straight Connector 84"/>
          <p:cNvCxnSpPr/>
          <p:nvPr/>
        </p:nvCxnSpPr>
        <p:spPr>
          <a:xfrm>
            <a:off x="4394200" y="5740400"/>
            <a:ext cx="685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86" name="TextBox 85"/>
          <p:cNvSpPr txBox="1"/>
          <p:nvPr/>
        </p:nvSpPr>
        <p:spPr>
          <a:xfrm>
            <a:off x="3886200" y="5715000"/>
            <a:ext cx="1600200" cy="523220"/>
          </a:xfrm>
          <a:prstGeom prst="rect">
            <a:avLst/>
          </a:prstGeom>
          <a:noFill/>
        </p:spPr>
        <p:txBody>
          <a:bodyPr wrap="square" rtlCol="0">
            <a:spAutoFit/>
          </a:bodyPr>
          <a:lstStyle/>
          <a:p>
            <a:pPr algn="ctr"/>
            <a:r>
              <a:rPr lang="en-US" sz="1400" dirty="0" smtClean="0">
                <a:solidFill>
                  <a:srgbClr val="0000FF"/>
                </a:solidFill>
                <a:latin typeface="Arial" pitchFamily="34" charset="0"/>
                <a:cs typeface="Arial" pitchFamily="34" charset="0"/>
              </a:rPr>
              <a:t>Codeword assignment score</a:t>
            </a:r>
            <a:endParaRPr lang="en-US" sz="1400" i="1" dirty="0">
              <a:solidFill>
                <a:srgbClr val="0000FF"/>
              </a:solidFill>
              <a:latin typeface="Times New Roman" pitchFamily="18" charset="0"/>
              <a:cs typeface="Times New Roman" pitchFamily="18" charset="0"/>
            </a:endParaRPr>
          </a:p>
        </p:txBody>
      </p:sp>
      <p:cxnSp>
        <p:nvCxnSpPr>
          <p:cNvPr id="87" name="Straight Connector 86"/>
          <p:cNvCxnSpPr/>
          <p:nvPr/>
        </p:nvCxnSpPr>
        <p:spPr>
          <a:xfrm>
            <a:off x="5232400" y="5744865"/>
            <a:ext cx="1016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5410200" y="5715000"/>
            <a:ext cx="1219200" cy="523220"/>
          </a:xfrm>
          <a:prstGeom prst="rect">
            <a:avLst/>
          </a:prstGeom>
          <a:noFill/>
        </p:spPr>
        <p:txBody>
          <a:bodyPr wrap="square" rtlCol="0">
            <a:spAutoFit/>
          </a:bodyPr>
          <a:lstStyle/>
          <a:p>
            <a:pPr algn="ctr"/>
            <a:r>
              <a:rPr lang="en-US" sz="1400" dirty="0" smtClean="0">
                <a:solidFill>
                  <a:srgbClr val="0000FF"/>
                </a:solidFill>
                <a:latin typeface="Arial" pitchFamily="34" charset="0"/>
                <a:cs typeface="Arial" pitchFamily="34" charset="0"/>
              </a:rPr>
              <a:t>Gaussian density value</a:t>
            </a:r>
            <a:endParaRPr lang="en-US" sz="1400" i="1" dirty="0">
              <a:solidFill>
                <a:srgbClr val="0000FF"/>
              </a:solidFill>
              <a:latin typeface="Times New Roman" pitchFamily="18" charset="0"/>
              <a:cs typeface="Times New Roman" pitchFamily="18" charset="0"/>
            </a:endParaRPr>
          </a:p>
        </p:txBody>
      </p:sp>
      <p:sp>
        <p:nvSpPr>
          <p:cNvPr id="63" name="TextBox 62"/>
          <p:cNvSpPr txBox="1"/>
          <p:nvPr/>
        </p:nvSpPr>
        <p:spPr>
          <a:xfrm>
            <a:off x="2057400" y="4724400"/>
            <a:ext cx="1908048" cy="353943"/>
          </a:xfrm>
          <a:prstGeom prst="rect">
            <a:avLst/>
          </a:prstGeom>
          <a:noFill/>
        </p:spPr>
        <p:txBody>
          <a:bodyPr wrap="square" rtlCol="0">
            <a:spAutoFit/>
          </a:bodyPr>
          <a:lstStyle/>
          <a:p>
            <a:r>
              <a:rPr lang="en-US" sz="1700" dirty="0" smtClean="0">
                <a:latin typeface="Arial" pitchFamily="34" charset="0"/>
                <a:cs typeface="Arial" pitchFamily="34" charset="0"/>
              </a:rPr>
              <a:t>Visual codewords</a:t>
            </a:r>
            <a:endParaRPr lang="en-US" sz="1700" dirty="0">
              <a:latin typeface="Arial" pitchFamily="34" charset="0"/>
              <a:cs typeface="Arial" pitchFamily="34" charset="0"/>
            </a:endParaRPr>
          </a:p>
        </p:txBody>
      </p:sp>
      <p:sp>
        <p:nvSpPr>
          <p:cNvPr id="64" name="TextBox 63"/>
          <p:cNvSpPr txBox="1"/>
          <p:nvPr/>
        </p:nvSpPr>
        <p:spPr>
          <a:xfrm>
            <a:off x="3886200" y="4645152"/>
            <a:ext cx="2209800" cy="353943"/>
          </a:xfrm>
          <a:prstGeom prst="rect">
            <a:avLst/>
          </a:prstGeom>
          <a:noFill/>
        </p:spPr>
        <p:txBody>
          <a:bodyPr wrap="square" rtlCol="0">
            <a:spAutoFit/>
          </a:bodyPr>
          <a:lstStyle/>
          <a:p>
            <a:r>
              <a:rPr lang="en-US" sz="1700" dirty="0" smtClean="0">
                <a:latin typeface="Arial" pitchFamily="34" charset="0"/>
                <a:cs typeface="Arial" pitchFamily="34" charset="0"/>
              </a:rPr>
              <a:t>Gaussian distribution</a:t>
            </a:r>
            <a:endParaRPr lang="en-US" sz="1700" dirty="0">
              <a:latin typeface="Arial" pitchFamily="34" charset="0"/>
              <a:cs typeface="Arial" pitchFamily="34" charset="0"/>
            </a:endParaRPr>
          </a:p>
        </p:txBody>
      </p:sp>
      <p:sp>
        <p:nvSpPr>
          <p:cNvPr id="58" name="TextBox 57"/>
          <p:cNvSpPr txBox="1"/>
          <p:nvPr/>
        </p:nvSpPr>
        <p:spPr>
          <a:xfrm>
            <a:off x="609600" y="5710535"/>
            <a:ext cx="1498600" cy="523220"/>
          </a:xfrm>
          <a:prstGeom prst="rect">
            <a:avLst/>
          </a:prstGeom>
          <a:noFill/>
        </p:spPr>
        <p:txBody>
          <a:bodyPr wrap="square" rtlCol="0">
            <a:spAutoFit/>
          </a:bodyPr>
          <a:lstStyle/>
          <a:p>
            <a:pPr algn="r"/>
            <a:r>
              <a:rPr lang="en-US" sz="1400" dirty="0" smtClean="0">
                <a:solidFill>
                  <a:srgbClr val="0000FF"/>
                </a:solidFill>
                <a:latin typeface="Arial" pitchFamily="34" charset="0"/>
                <a:cs typeface="Arial" pitchFamily="34" charset="0"/>
              </a:rPr>
              <a:t>Matching score between </a:t>
            </a:r>
            <a:r>
              <a:rPr lang="el-GR" sz="1400" dirty="0" smtClean="0">
                <a:solidFill>
                  <a:srgbClr val="0000FF"/>
                </a:solidFill>
                <a:latin typeface="Times New Roman" pitchFamily="18" charset="0"/>
                <a:cs typeface="Times New Roman" pitchFamily="18" charset="0"/>
              </a:rPr>
              <a:t>Λ</a:t>
            </a:r>
            <a:r>
              <a:rPr lang="en-US" sz="1400" dirty="0" smtClean="0">
                <a:solidFill>
                  <a:srgbClr val="0000FF"/>
                </a:solidFill>
                <a:latin typeface="Arial" pitchFamily="34" charset="0"/>
                <a:cs typeface="Arial" pitchFamily="34" charset="0"/>
              </a:rPr>
              <a:t> and </a:t>
            </a:r>
            <a:r>
              <a:rPr lang="en-US" sz="1400" i="1" dirty="0" smtClean="0">
                <a:solidFill>
                  <a:srgbClr val="0000FF"/>
                </a:solidFill>
                <a:latin typeface="Times New Roman" pitchFamily="18" charset="0"/>
                <a:cs typeface="Times New Roman" pitchFamily="18" charset="0"/>
              </a:rPr>
              <a:t>I</a:t>
            </a:r>
            <a:endParaRPr lang="en-US" sz="1400" i="1" dirty="0">
              <a:solidFill>
                <a:srgbClr val="0000FF"/>
              </a:solidFill>
              <a:latin typeface="Times New Roman" pitchFamily="18" charset="0"/>
              <a:cs typeface="Times New Roman" pitchFamily="18" charset="0"/>
            </a:endParaRPr>
          </a:p>
        </p:txBody>
      </p:sp>
      <p:sp>
        <p:nvSpPr>
          <p:cNvPr id="59" name="TextBox 58"/>
          <p:cNvSpPr txBox="1"/>
          <p:nvPr/>
        </p:nvSpPr>
        <p:spPr>
          <a:xfrm>
            <a:off x="2184400" y="5710535"/>
            <a:ext cx="1549400" cy="523220"/>
          </a:xfrm>
          <a:prstGeom prst="rect">
            <a:avLst/>
          </a:prstGeom>
          <a:noFill/>
        </p:spPr>
        <p:txBody>
          <a:bodyPr wrap="square" rtlCol="0">
            <a:spAutoFit/>
          </a:bodyPr>
          <a:lstStyle/>
          <a:p>
            <a:r>
              <a:rPr lang="en-US" sz="1400" dirty="0" smtClean="0">
                <a:solidFill>
                  <a:srgbClr val="0000FF"/>
                </a:solidFill>
                <a:latin typeface="Arial" pitchFamily="34" charset="0"/>
                <a:cs typeface="Arial" pitchFamily="34" charset="0"/>
              </a:rPr>
              <a:t>Matching score between </a:t>
            </a:r>
            <a:r>
              <a:rPr lang="el-GR" sz="1400" b="1" dirty="0" smtClean="0">
                <a:solidFill>
                  <a:srgbClr val="0000FF"/>
                </a:solidFill>
                <a:latin typeface="Times New Roman" pitchFamily="18" charset="0"/>
                <a:cs typeface="Times New Roman" pitchFamily="18" charset="0"/>
              </a:rPr>
              <a:t>λ</a:t>
            </a:r>
            <a:r>
              <a:rPr lang="en-US" sz="1400" i="1" baseline="-25000" dirty="0" err="1" smtClean="0">
                <a:solidFill>
                  <a:srgbClr val="0000FF"/>
                </a:solidFill>
                <a:latin typeface="Times New Roman" pitchFamily="18" charset="0"/>
                <a:cs typeface="Times New Roman" pitchFamily="18" charset="0"/>
              </a:rPr>
              <a:t>i</a:t>
            </a:r>
            <a:r>
              <a:rPr lang="en-US" sz="1400" dirty="0" smtClean="0">
                <a:solidFill>
                  <a:srgbClr val="0000FF"/>
                </a:solidFill>
                <a:latin typeface="Arial" pitchFamily="34" charset="0"/>
                <a:cs typeface="Arial" pitchFamily="34" charset="0"/>
              </a:rPr>
              <a:t> and </a:t>
            </a:r>
            <a:r>
              <a:rPr lang="en-US" sz="1400" i="1" dirty="0" smtClean="0">
                <a:solidFill>
                  <a:srgbClr val="0000FF"/>
                </a:solidFill>
                <a:latin typeface="Times New Roman" pitchFamily="18" charset="0"/>
                <a:cs typeface="Times New Roman" pitchFamily="18" charset="0"/>
              </a:rPr>
              <a:t>I</a:t>
            </a:r>
            <a:endParaRPr lang="en-US" sz="1400" i="1" dirty="0">
              <a:solidFill>
                <a:srgbClr val="0000FF"/>
              </a:solidFill>
              <a:latin typeface="Times New Roman" pitchFamily="18" charset="0"/>
              <a:cs typeface="Times New Roman" pitchFamily="18" charset="0"/>
            </a:endParaRPr>
          </a:p>
        </p:txBody>
      </p:sp>
      <p:graphicFrame>
        <p:nvGraphicFramePr>
          <p:cNvPr id="65" name="Object 7"/>
          <p:cNvGraphicFramePr>
            <a:graphicFrameLocks noChangeAspect="1"/>
          </p:cNvGraphicFramePr>
          <p:nvPr/>
        </p:nvGraphicFramePr>
        <p:xfrm>
          <a:off x="3270250" y="1371600"/>
          <a:ext cx="152400" cy="215900"/>
        </p:xfrm>
        <a:graphic>
          <a:graphicData uri="http://schemas.openxmlformats.org/presentationml/2006/ole">
            <p:oleObj spid="_x0000_s484368" name="Equation" r:id="rId14" imgW="152280" imgH="215640" progId="Equation.DSMT4">
              <p:embed/>
            </p:oleObj>
          </a:graphicData>
        </a:graphic>
      </p:graphicFrame>
      <p:graphicFrame>
        <p:nvGraphicFramePr>
          <p:cNvPr id="67" name="Object 6"/>
          <p:cNvGraphicFramePr>
            <a:graphicFrameLocks noChangeAspect="1"/>
          </p:cNvGraphicFramePr>
          <p:nvPr/>
        </p:nvGraphicFramePr>
        <p:xfrm>
          <a:off x="3124200" y="3162300"/>
          <a:ext cx="1282700" cy="292100"/>
        </p:xfrm>
        <a:graphic>
          <a:graphicData uri="http://schemas.openxmlformats.org/presentationml/2006/ole">
            <p:oleObj spid="_x0000_s484370" name="Equation" r:id="rId15" imgW="1282680" imgH="291960" progId="Equation.DSMT4">
              <p:embed/>
            </p:oleObj>
          </a:graphicData>
        </a:graphic>
      </p:graphicFrame>
      <p:graphicFrame>
        <p:nvGraphicFramePr>
          <p:cNvPr id="71" name="Object 8"/>
          <p:cNvGraphicFramePr>
            <a:graphicFrameLocks noChangeAspect="1"/>
          </p:cNvGraphicFramePr>
          <p:nvPr/>
        </p:nvGraphicFramePr>
        <p:xfrm>
          <a:off x="4025900" y="1860550"/>
          <a:ext cx="190500" cy="215900"/>
        </p:xfrm>
        <a:graphic>
          <a:graphicData uri="http://schemas.openxmlformats.org/presentationml/2006/ole">
            <p:oleObj spid="_x0000_s484373" name="Equation" r:id="rId16" imgW="190440" imgH="215640" progId="Equation.DSMT4">
              <p:embed/>
            </p:oleObj>
          </a:graphicData>
        </a:graphic>
      </p:graphicFrame>
      <p:cxnSp>
        <p:nvCxnSpPr>
          <p:cNvPr id="72" name="Curved Connector 71"/>
          <p:cNvCxnSpPr/>
          <p:nvPr/>
        </p:nvCxnSpPr>
        <p:spPr>
          <a:xfrm rot="5400000">
            <a:off x="3093720" y="3459480"/>
            <a:ext cx="609600" cy="548640"/>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3" name="Curved Connector 72"/>
          <p:cNvCxnSpPr/>
          <p:nvPr/>
        </p:nvCxnSpPr>
        <p:spPr>
          <a:xfrm rot="16200000" flipH="1">
            <a:off x="3924299" y="3543301"/>
            <a:ext cx="685800" cy="457198"/>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
                                            <p:txEl>
                                              <p:pRg st="9" end="9"/>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xEl>
                                              <p:pRg st="12" end="1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86"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5386" name="Object 10"/>
          <p:cNvGraphicFramePr>
            <a:graphicFrameLocks noChangeAspect="1"/>
          </p:cNvGraphicFramePr>
          <p:nvPr/>
        </p:nvGraphicFramePr>
        <p:xfrm>
          <a:off x="3135313" y="5127625"/>
          <a:ext cx="4902200" cy="901700"/>
        </p:xfrm>
        <a:graphic>
          <a:graphicData uri="http://schemas.openxmlformats.org/presentationml/2006/ole">
            <p:oleObj spid="_x0000_s485386" name="Equation" r:id="rId4" imgW="4902120" imgH="901440" progId="Equation.DSMT4">
              <p:embed/>
            </p:oleObj>
          </a:graphicData>
        </a:graphic>
      </p:graphicFrame>
      <p:graphicFrame>
        <p:nvGraphicFramePr>
          <p:cNvPr id="485385" name="Object 9"/>
          <p:cNvGraphicFramePr>
            <a:graphicFrameLocks noChangeAspect="1"/>
          </p:cNvGraphicFramePr>
          <p:nvPr/>
        </p:nvGraphicFramePr>
        <p:xfrm>
          <a:off x="990600" y="5372100"/>
          <a:ext cx="2133600" cy="406400"/>
        </p:xfrm>
        <a:graphic>
          <a:graphicData uri="http://schemas.openxmlformats.org/presentationml/2006/ole">
            <p:oleObj spid="_x0000_s485385" name="Equation" r:id="rId5" imgW="2133360" imgH="406080" progId="Equation.DSMT4">
              <p:embed/>
            </p:oleObj>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5" name="Picture 4" descr="Norm_Play_Saxophone_062_0.jpg"/>
          <p:cNvPicPr>
            <a:picLocks noChangeAspect="1"/>
          </p:cNvPicPr>
          <p:nvPr/>
        </p:nvPicPr>
        <p:blipFill>
          <a:blip r:embed="rId6" cstate="print"/>
          <a:stretch>
            <a:fillRect/>
          </a:stretch>
        </p:blipFill>
        <p:spPr>
          <a:xfrm>
            <a:off x="609600" y="1295400"/>
            <a:ext cx="2194560" cy="2194560"/>
          </a:xfrm>
          <a:prstGeom prst="rect">
            <a:avLst/>
          </a:prstGeom>
        </p:spPr>
      </p:pic>
      <p:sp>
        <p:nvSpPr>
          <p:cNvPr id="6" name="Rectangle 5"/>
          <p:cNvSpPr/>
          <p:nvPr/>
        </p:nvSpPr>
        <p:spPr>
          <a:xfrm>
            <a:off x="1584960" y="1813560"/>
            <a:ext cx="228600" cy="228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1716524" y="2446867"/>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 name="Straight Arrow Connector 9"/>
          <p:cNvCxnSpPr/>
          <p:nvPr/>
        </p:nvCxnSpPr>
        <p:spPr>
          <a:xfrm rot="16200000" flipH="1">
            <a:off x="1524000" y="2148840"/>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670304" y="1905000"/>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509004" y="2834268"/>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p:cNvCxnSpPr/>
          <p:nvPr/>
        </p:nvCxnSpPr>
        <p:spPr>
          <a:xfrm rot="5400000">
            <a:off x="1127760" y="2484120"/>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22" name="Subtitle 2"/>
          <p:cNvSpPr txBox="1">
            <a:spLocks/>
          </p:cNvSpPr>
          <p:nvPr/>
        </p:nvSpPr>
        <p:spPr>
          <a:xfrm>
            <a:off x="762000" y="381000"/>
            <a:ext cx="7543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representation (e.g. 2-Grouplet)</a:t>
            </a:r>
            <a:endParaRPr kumimoji="0" lang="en-US"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23" name="Picture 22" descr="Norm_Play_Saxophone_062_0 - Copy (2).jpg"/>
          <p:cNvPicPr>
            <a:picLocks noChangeAspect="1"/>
          </p:cNvPicPr>
          <p:nvPr/>
        </p:nvPicPr>
        <p:blipFill>
          <a:blip r:embed="rId7" cstate="print"/>
          <a:stretch>
            <a:fillRect/>
          </a:stretch>
        </p:blipFill>
        <p:spPr>
          <a:xfrm>
            <a:off x="4429506" y="2459736"/>
            <a:ext cx="201168" cy="201168"/>
          </a:xfrm>
          <a:prstGeom prst="rect">
            <a:avLst/>
          </a:prstGeom>
        </p:spPr>
      </p:pic>
      <p:sp>
        <p:nvSpPr>
          <p:cNvPr id="25" name="Rectangle 24"/>
          <p:cNvSpPr>
            <a:spLocks noChangeAspect="1"/>
          </p:cNvSpPr>
          <p:nvPr/>
        </p:nvSpPr>
        <p:spPr>
          <a:xfrm>
            <a:off x="3143250" y="12954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4237644" y="1938528"/>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4292508" y="2460699"/>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1" name="Straight Arrow Connector 30"/>
          <p:cNvCxnSpPr/>
          <p:nvPr/>
        </p:nvCxnSpPr>
        <p:spPr>
          <a:xfrm rot="16200000" flipH="1">
            <a:off x="4100484" y="2162672"/>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6019800" y="1634222"/>
            <a:ext cx="2819400" cy="2985433"/>
          </a:xfrm>
          <a:prstGeom prst="rect">
            <a:avLst/>
          </a:prstGeom>
          <a:noFill/>
        </p:spPr>
        <p:txBody>
          <a:bodyPr wrap="square" rtlCol="0">
            <a:spAutoFit/>
          </a:bodyPr>
          <a:lstStyle/>
          <a:p>
            <a:pPr>
              <a:buFont typeface="Arial" pitchFamily="34" charset="0"/>
              <a:buChar char="•"/>
            </a:pPr>
            <a:r>
              <a:rPr lang="en-US" sz="1300" dirty="0" smtClean="0">
                <a:latin typeface="Arial" pitchFamily="34" charset="0"/>
                <a:cs typeface="Arial" pitchFamily="34" charset="0"/>
              </a:rPr>
              <a:t>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 Image.</a:t>
            </a:r>
          </a:p>
          <a:p>
            <a:pPr>
              <a:buFont typeface="Arial" pitchFamily="34" charset="0"/>
              <a:buChar char="•"/>
            </a:pPr>
            <a:r>
              <a:rPr lang="en-US" sz="1300" dirty="0" smtClean="0">
                <a:latin typeface="Arial" pitchFamily="34" charset="0"/>
                <a:cs typeface="Arial" pitchFamily="34" charset="0"/>
              </a:rPr>
              <a:t> </a:t>
            </a:r>
            <a:r>
              <a:rPr lang="en-US" sz="1300" i="1" dirty="0" smtClean="0">
                <a:latin typeface="Times New Roman" pitchFamily="18" charset="0"/>
                <a:cs typeface="Times New Roman" pitchFamily="18" charset="0"/>
              </a:rPr>
              <a:t>P</a:t>
            </a:r>
            <a:r>
              <a:rPr lang="en-US" sz="1300" dirty="0" smtClean="0">
                <a:latin typeface="Arial" pitchFamily="34" charset="0"/>
                <a:cs typeface="Arial" pitchFamily="34" charset="0"/>
              </a:rPr>
              <a:t>: Reference point in the image.</a:t>
            </a: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Grouplet.</a:t>
            </a:r>
          </a:p>
          <a:p>
            <a:pPr>
              <a:buFont typeface="Arial" pitchFamily="34" charset="0"/>
              <a:buChar char="•"/>
            </a:pPr>
            <a:r>
              <a:rPr lang="en-US" sz="1300" dirty="0" smtClean="0">
                <a:latin typeface="Arial" pitchFamily="34" charset="0"/>
                <a:cs typeface="Arial" pitchFamily="34" charset="0"/>
              </a:rPr>
              <a:t> </a:t>
            </a:r>
            <a:r>
              <a:rPr lang="el-GR" sz="1400" b="1" dirty="0" smtClean="0">
                <a:latin typeface="Times New Roman" pitchFamily="18" charset="0"/>
                <a:cs typeface="Times New Roman" pitchFamily="18" charset="0"/>
              </a:rPr>
              <a:t>λ</a:t>
            </a:r>
            <a:r>
              <a:rPr lang="en-US" sz="1400" i="1" baseline="-25000" dirty="0" smtClean="0">
                <a:latin typeface="Times New Roman" pitchFamily="18" charset="0"/>
                <a:cs typeface="Times New Roman" pitchFamily="18" charset="0"/>
              </a:rPr>
              <a:t>i</a:t>
            </a:r>
            <a:r>
              <a:rPr lang="en-US" sz="1300" dirty="0" smtClean="0">
                <a:latin typeface="Arial" pitchFamily="34" charset="0"/>
                <a:cs typeface="Arial" pitchFamily="34" charset="0"/>
              </a:rPr>
              <a:t>: Feature unit.</a:t>
            </a: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endParaRPr lang="en-US" sz="1300" dirty="0" smtClean="0">
              <a:latin typeface="Arial" pitchFamily="34" charset="0"/>
              <a:cs typeface="Arial" pitchFamily="34" charset="0"/>
            </a:endParaRPr>
          </a:p>
          <a:p>
            <a:pPr>
              <a:buFont typeface="Arial" pitchFamily="34" charset="0"/>
              <a:buChar char="•"/>
            </a:pPr>
            <a:r>
              <a:rPr lang="en-US" sz="1400" i="1" dirty="0" smtClean="0">
                <a:latin typeface="Times New Roman" pitchFamily="18" charset="0"/>
                <a:cs typeface="Times New Roman" pitchFamily="18" charset="0"/>
              </a:rPr>
              <a:t>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Matching score of </a:t>
            </a:r>
            <a:r>
              <a:rPr lang="el-GR" sz="1400" dirty="0" smtClean="0">
                <a:latin typeface="Times New Roman" pitchFamily="18" charset="0"/>
                <a:cs typeface="Times New Roman" pitchFamily="18" charset="0"/>
              </a:rPr>
              <a:t>Λ</a:t>
            </a:r>
            <a:r>
              <a:rPr lang="en-US" sz="1300" dirty="0" smtClean="0">
                <a:latin typeface="Arial" pitchFamily="34" charset="0"/>
                <a:cs typeface="Arial" pitchFamily="34" charset="0"/>
              </a:rPr>
              <a:t> and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a:t>
            </a:r>
          </a:p>
          <a:p>
            <a:pPr>
              <a:buFont typeface="Arial" pitchFamily="34" charset="0"/>
              <a:buChar char="•"/>
            </a:pPr>
            <a:r>
              <a:rPr lang="en-US" sz="1300" dirty="0" smtClean="0">
                <a:latin typeface="Arial" pitchFamily="34" charset="0"/>
                <a:cs typeface="Arial" pitchFamily="34" charset="0"/>
              </a:rPr>
              <a:t>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b="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i</a:t>
            </a:r>
            <a:r>
              <a:rPr lang="en-US" sz="1400" dirty="0" err="1" smtClean="0">
                <a:latin typeface="Times New Roman" pitchFamily="18" charset="0"/>
                <a:cs typeface="Times New Roman" pitchFamily="18" charset="0"/>
              </a:rPr>
              <a:t>,</a:t>
            </a:r>
            <a:r>
              <a:rPr lang="en-US" sz="1400" i="1" dirty="0" err="1"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Matching score of </a:t>
            </a:r>
            <a:r>
              <a:rPr lang="el-GR" sz="1400" b="1" dirty="0" smtClean="0">
                <a:latin typeface="Times New Roman" pitchFamily="18" charset="0"/>
                <a:cs typeface="Times New Roman" pitchFamily="18" charset="0"/>
              </a:rPr>
              <a:t>λ</a:t>
            </a:r>
            <a:r>
              <a:rPr lang="en-US" sz="1400" i="1" baseline="-25000" dirty="0" err="1" smtClean="0">
                <a:latin typeface="Times New Roman" pitchFamily="18" charset="0"/>
                <a:cs typeface="Times New Roman" pitchFamily="18" charset="0"/>
              </a:rPr>
              <a:t>i</a:t>
            </a:r>
            <a:r>
              <a:rPr lang="en-US" sz="1300" dirty="0" smtClean="0">
                <a:latin typeface="Arial" pitchFamily="34" charset="0"/>
                <a:cs typeface="Arial" pitchFamily="34" charset="0"/>
              </a:rPr>
              <a:t> and </a:t>
            </a:r>
            <a:r>
              <a:rPr lang="en-US" sz="1400" i="1" dirty="0" smtClean="0">
                <a:latin typeface="Times New Roman" pitchFamily="18" charset="0"/>
                <a:cs typeface="Times New Roman" pitchFamily="18" charset="0"/>
              </a:rPr>
              <a:t>I</a:t>
            </a:r>
            <a:r>
              <a:rPr lang="en-US" sz="1300" dirty="0" smtClean="0">
                <a:latin typeface="Arial" pitchFamily="34" charset="0"/>
                <a:cs typeface="Arial" pitchFamily="34" charset="0"/>
              </a:rPr>
              <a:t>.</a:t>
            </a:r>
          </a:p>
          <a:p>
            <a:pPr>
              <a:buFont typeface="Arial" pitchFamily="34" charset="0"/>
              <a:buChar char="•"/>
            </a:pPr>
            <a:r>
              <a:rPr lang="en-US" sz="1300" dirty="0" smtClean="0">
                <a:latin typeface="Arial" pitchFamily="34" charset="0"/>
                <a:cs typeface="Arial" pitchFamily="34" charset="0"/>
              </a:rPr>
              <a:t> For an image patch:</a:t>
            </a:r>
          </a:p>
          <a:p>
            <a:pPr>
              <a:buFont typeface="Arial" pitchFamily="34" charset="0"/>
              <a:buChar char="•"/>
            </a:pPr>
            <a:endParaRPr lang="en-US" sz="1300" dirty="0" smtClean="0">
              <a:latin typeface="Arial" pitchFamily="34" charset="0"/>
              <a:cs typeface="Arial" pitchFamily="34" charset="0"/>
            </a:endParaRPr>
          </a:p>
          <a:p>
            <a:pPr>
              <a:buFont typeface="Arial" pitchFamily="34" charset="0"/>
              <a:buChar char="•"/>
            </a:pPr>
            <a:endParaRPr lang="en-US" sz="1300" dirty="0" smtClean="0">
              <a:latin typeface="Arial" pitchFamily="34" charset="0"/>
              <a:cs typeface="Arial" pitchFamily="34" charset="0"/>
            </a:endParaRP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Ω</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x</a:t>
            </a:r>
            <a:r>
              <a:rPr lang="en-US" sz="1400" dirty="0" smtClean="0">
                <a:latin typeface="Times New Roman" pitchFamily="18" charset="0"/>
                <a:cs typeface="Times New Roman" pitchFamily="18" charset="0"/>
              </a:rPr>
              <a:t>)</a:t>
            </a:r>
            <a:r>
              <a:rPr lang="en-US" sz="1300" dirty="0" smtClean="0">
                <a:latin typeface="Arial" pitchFamily="34" charset="0"/>
                <a:cs typeface="Arial" pitchFamily="34" charset="0"/>
              </a:rPr>
              <a:t>: Image neighborhood of </a:t>
            </a:r>
            <a:r>
              <a:rPr lang="en-US" sz="1400" i="1" dirty="0" smtClean="0">
                <a:latin typeface="Times New Roman" pitchFamily="18" charset="0"/>
                <a:cs typeface="Times New Roman" pitchFamily="18" charset="0"/>
              </a:rPr>
              <a:t>x</a:t>
            </a:r>
            <a:r>
              <a:rPr lang="en-US" sz="1300" dirty="0" smtClean="0">
                <a:latin typeface="Arial" pitchFamily="34" charset="0"/>
                <a:cs typeface="Arial" pitchFamily="34" charset="0"/>
              </a:rPr>
              <a:t>.</a:t>
            </a:r>
          </a:p>
          <a:p>
            <a:pPr>
              <a:buFont typeface="Arial" pitchFamily="34" charset="0"/>
              <a:buChar char="•"/>
            </a:pPr>
            <a:r>
              <a:rPr lang="en-US" sz="1300" dirty="0" smtClean="0">
                <a:latin typeface="Arial" pitchFamily="34" charset="0"/>
                <a:cs typeface="Arial" pitchFamily="34" charset="0"/>
              </a:rPr>
              <a:t> </a:t>
            </a:r>
            <a:r>
              <a:rPr lang="el-GR" sz="1400" dirty="0" smtClean="0">
                <a:latin typeface="Times New Roman" pitchFamily="18" charset="0"/>
                <a:cs typeface="Times New Roman" pitchFamily="18" charset="0"/>
              </a:rPr>
              <a:t>Δ</a:t>
            </a:r>
            <a:r>
              <a:rPr lang="en-US" sz="1300" dirty="0" smtClean="0">
                <a:latin typeface="Arial" pitchFamily="34" charset="0"/>
                <a:cs typeface="Arial" pitchFamily="34" charset="0"/>
              </a:rPr>
              <a:t>: A small shift of the location.</a:t>
            </a:r>
          </a:p>
        </p:txBody>
      </p:sp>
      <p:sp>
        <p:nvSpPr>
          <p:cNvPr id="38" name="TextBox 37"/>
          <p:cNvSpPr txBox="1"/>
          <p:nvPr/>
        </p:nvSpPr>
        <p:spPr>
          <a:xfrm>
            <a:off x="6172200" y="2431703"/>
            <a:ext cx="2590800" cy="692497"/>
          </a:xfrm>
          <a:prstGeom prst="rect">
            <a:avLst/>
          </a:prstGeom>
          <a:noFill/>
        </p:spPr>
        <p:txBody>
          <a:bodyPr wrap="square" rtlCol="0">
            <a:spAutoFit/>
          </a:bodyPr>
          <a:lstStyle/>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A</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Visual codeword;</a:t>
            </a:r>
          </a:p>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x</a:t>
            </a:r>
            <a:r>
              <a:rPr lang="en-US" sz="1300" i="1" baseline="-25000" dirty="0" smtClean="0">
                <a:latin typeface="Times New Roman" pitchFamily="18" charset="0"/>
                <a:cs typeface="Times New Roman" pitchFamily="18" charset="0"/>
              </a:rPr>
              <a:t>i</a:t>
            </a:r>
            <a:r>
              <a:rPr lang="en-US" sz="1200" dirty="0" smtClean="0">
                <a:latin typeface="Arial" pitchFamily="34" charset="0"/>
                <a:cs typeface="Arial" pitchFamily="34" charset="0"/>
              </a:rPr>
              <a:t>: Image location;</a:t>
            </a:r>
          </a:p>
          <a:p>
            <a:pPr>
              <a:buFontTx/>
              <a:buChar char="-"/>
            </a:pPr>
            <a:r>
              <a:rPr lang="en-US" sz="1200" dirty="0" smtClean="0">
                <a:latin typeface="Arial" pitchFamily="34" charset="0"/>
                <a:cs typeface="Arial" pitchFamily="34" charset="0"/>
              </a:rPr>
              <a:t> </a:t>
            </a:r>
            <a:r>
              <a:rPr lang="el-GR" sz="1300" i="1" dirty="0" smtClean="0">
                <a:latin typeface="Times New Roman" pitchFamily="18" charset="0"/>
                <a:cs typeface="Times New Roman" pitchFamily="18" charset="0"/>
              </a:rPr>
              <a:t>σ</a:t>
            </a:r>
            <a:r>
              <a:rPr lang="en-US" sz="1300" i="1" baseline="-25000" dirty="0" smtClean="0">
                <a:latin typeface="Times New Roman" pitchFamily="18" charset="0"/>
                <a:cs typeface="Times New Roman" pitchFamily="18" charset="0"/>
              </a:rPr>
              <a:t>i</a:t>
            </a:r>
            <a:r>
              <a:rPr lang="en-US" sz="1200" dirty="0" smtClean="0">
                <a:latin typeface="Arial"/>
                <a:cs typeface="Arial"/>
              </a:rPr>
              <a:t>: </a:t>
            </a:r>
            <a:r>
              <a:rPr lang="en-US" sz="1200" dirty="0" smtClean="0">
                <a:latin typeface="Arial" pitchFamily="34" charset="0"/>
                <a:cs typeface="Arial" pitchFamily="34" charset="0"/>
              </a:rPr>
              <a:t>Variance of spatial distribution.</a:t>
            </a:r>
          </a:p>
        </p:txBody>
      </p:sp>
      <p:sp>
        <p:nvSpPr>
          <p:cNvPr id="39" name="TextBox 38"/>
          <p:cNvSpPr txBox="1"/>
          <p:nvPr/>
        </p:nvSpPr>
        <p:spPr>
          <a:xfrm>
            <a:off x="6858000" y="1277035"/>
            <a:ext cx="1066800" cy="323165"/>
          </a:xfrm>
          <a:prstGeom prst="rect">
            <a:avLst/>
          </a:prstGeom>
          <a:noFill/>
        </p:spPr>
        <p:txBody>
          <a:bodyPr wrap="square" rtlCol="0">
            <a:spAutoFit/>
          </a:bodyPr>
          <a:lstStyle/>
          <a:p>
            <a:r>
              <a:rPr lang="en-US" sz="1500" b="1" dirty="0" smtClean="0">
                <a:latin typeface="Arial" pitchFamily="34" charset="0"/>
                <a:cs typeface="Arial" pitchFamily="34" charset="0"/>
              </a:rPr>
              <a:t>Notations</a:t>
            </a:r>
            <a:endParaRPr lang="en-US" sz="1500" b="1" dirty="0">
              <a:latin typeface="Arial" pitchFamily="34" charset="0"/>
              <a:cs typeface="Arial" pitchFamily="34" charset="0"/>
            </a:endParaRPr>
          </a:p>
        </p:txBody>
      </p:sp>
      <p:sp>
        <p:nvSpPr>
          <p:cNvPr id="40" name="Rectangle 39"/>
          <p:cNvSpPr>
            <a:spLocks noChangeAspect="1"/>
          </p:cNvSpPr>
          <p:nvPr/>
        </p:nvSpPr>
        <p:spPr>
          <a:xfrm>
            <a:off x="3063240" y="393192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Picture 44" descr="dictionary.emf"/>
          <p:cNvPicPr>
            <a:picLocks noChangeAspect="1"/>
          </p:cNvPicPr>
          <p:nvPr/>
        </p:nvPicPr>
        <p:blipFill>
          <a:blip r:embed="rId8" cstate="print"/>
          <a:stretch>
            <a:fillRect/>
          </a:stretch>
        </p:blipFill>
        <p:spPr>
          <a:xfrm>
            <a:off x="2249424" y="3733800"/>
            <a:ext cx="1620103" cy="1005840"/>
          </a:xfrm>
          <a:prstGeom prst="rect">
            <a:avLst/>
          </a:prstGeom>
        </p:spPr>
      </p:pic>
      <p:sp>
        <p:nvSpPr>
          <p:cNvPr id="46" name="Rectangle 45"/>
          <p:cNvSpPr>
            <a:spLocks noChangeAspect="1"/>
          </p:cNvSpPr>
          <p:nvPr/>
        </p:nvSpPr>
        <p:spPr>
          <a:xfrm>
            <a:off x="3063240" y="3931920"/>
            <a:ext cx="182880" cy="1828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2d-gau-3.bmp"/>
          <p:cNvPicPr>
            <a:picLocks noChangeAspect="1"/>
          </p:cNvPicPr>
          <p:nvPr/>
        </p:nvPicPr>
        <p:blipFill>
          <a:blip r:embed="rId9" cstate="print">
            <a:clrChange>
              <a:clrFrom>
                <a:srgbClr val="FFFFFF"/>
              </a:clrFrom>
              <a:clrTo>
                <a:srgbClr val="FFFFFF">
                  <a:alpha val="0"/>
                </a:srgbClr>
              </a:clrTo>
            </a:clrChange>
          </a:blip>
          <a:stretch>
            <a:fillRect/>
          </a:stretch>
        </p:blipFill>
        <p:spPr>
          <a:xfrm>
            <a:off x="4343400" y="4008120"/>
            <a:ext cx="974670" cy="640080"/>
          </a:xfrm>
          <a:prstGeom prst="rect">
            <a:avLst/>
          </a:prstGeom>
        </p:spPr>
      </p:pic>
      <p:sp>
        <p:nvSpPr>
          <p:cNvPr id="49" name="Rectangle 48"/>
          <p:cNvSpPr/>
          <p:nvPr/>
        </p:nvSpPr>
        <p:spPr>
          <a:xfrm>
            <a:off x="5943600" y="1219200"/>
            <a:ext cx="2895600" cy="3581400"/>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5" name="Straight Connector 54"/>
          <p:cNvCxnSpPr/>
          <p:nvPr/>
        </p:nvCxnSpPr>
        <p:spPr>
          <a:xfrm>
            <a:off x="1066800" y="5715000"/>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609600" y="5710535"/>
            <a:ext cx="1498600" cy="523220"/>
          </a:xfrm>
          <a:prstGeom prst="rect">
            <a:avLst/>
          </a:prstGeom>
          <a:noFill/>
        </p:spPr>
        <p:txBody>
          <a:bodyPr wrap="square" rtlCol="0">
            <a:spAutoFit/>
          </a:bodyPr>
          <a:lstStyle/>
          <a:p>
            <a:pPr algn="r"/>
            <a:r>
              <a:rPr lang="en-US" sz="1400" dirty="0" smtClean="0">
                <a:solidFill>
                  <a:srgbClr val="0000FF"/>
                </a:solidFill>
                <a:latin typeface="Arial" pitchFamily="34" charset="0"/>
                <a:cs typeface="Arial" pitchFamily="34" charset="0"/>
              </a:rPr>
              <a:t>Matching score between </a:t>
            </a:r>
            <a:r>
              <a:rPr lang="el-GR" sz="1400" dirty="0" smtClean="0">
                <a:solidFill>
                  <a:srgbClr val="0000FF"/>
                </a:solidFill>
                <a:latin typeface="Times New Roman" pitchFamily="18" charset="0"/>
                <a:cs typeface="Times New Roman" pitchFamily="18" charset="0"/>
              </a:rPr>
              <a:t>Λ</a:t>
            </a:r>
            <a:r>
              <a:rPr lang="en-US" sz="1400" dirty="0" smtClean="0">
                <a:solidFill>
                  <a:srgbClr val="0000FF"/>
                </a:solidFill>
                <a:latin typeface="Arial" pitchFamily="34" charset="0"/>
                <a:cs typeface="Arial" pitchFamily="34" charset="0"/>
              </a:rPr>
              <a:t> and </a:t>
            </a:r>
            <a:r>
              <a:rPr lang="en-US" sz="1400" i="1" dirty="0" smtClean="0">
                <a:solidFill>
                  <a:srgbClr val="0000FF"/>
                </a:solidFill>
                <a:latin typeface="Times New Roman" pitchFamily="18" charset="0"/>
                <a:cs typeface="Times New Roman" pitchFamily="18" charset="0"/>
              </a:rPr>
              <a:t>I</a:t>
            </a:r>
            <a:endParaRPr lang="en-US" sz="1400" i="1" dirty="0">
              <a:solidFill>
                <a:srgbClr val="0000FF"/>
              </a:solidFill>
              <a:latin typeface="Times New Roman" pitchFamily="18" charset="0"/>
              <a:cs typeface="Times New Roman" pitchFamily="18" charset="0"/>
            </a:endParaRPr>
          </a:p>
        </p:txBody>
      </p:sp>
      <p:cxnSp>
        <p:nvCxnSpPr>
          <p:cNvPr id="58" name="Straight Connector 57"/>
          <p:cNvCxnSpPr/>
          <p:nvPr/>
        </p:nvCxnSpPr>
        <p:spPr>
          <a:xfrm>
            <a:off x="2438400" y="5710535"/>
            <a:ext cx="5334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pic>
        <p:nvPicPr>
          <p:cNvPr id="24" name="Picture 23" descr="Norm_Play_Saxophone_062_0 - Copy (3).jpg"/>
          <p:cNvPicPr>
            <a:picLocks noChangeAspect="1"/>
          </p:cNvPicPr>
          <p:nvPr/>
        </p:nvPicPr>
        <p:blipFill>
          <a:blip r:embed="rId10" cstate="print">
            <a:lum/>
          </a:blip>
          <a:stretch>
            <a:fillRect/>
          </a:stretch>
        </p:blipFill>
        <p:spPr>
          <a:xfrm>
            <a:off x="4133850" y="2971800"/>
            <a:ext cx="201168" cy="201168"/>
          </a:xfrm>
          <a:prstGeom prst="rect">
            <a:avLst/>
          </a:prstGeom>
        </p:spPr>
      </p:pic>
      <p:sp>
        <p:nvSpPr>
          <p:cNvPr id="28" name="Oval 27"/>
          <p:cNvSpPr/>
          <p:nvPr/>
        </p:nvSpPr>
        <p:spPr>
          <a:xfrm>
            <a:off x="4082196" y="2848100"/>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9" name="Straight Arrow Connector 28"/>
          <p:cNvCxnSpPr/>
          <p:nvPr/>
        </p:nvCxnSpPr>
        <p:spPr>
          <a:xfrm rot="5400000">
            <a:off x="3698148" y="2497952"/>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5181600" y="5749330"/>
            <a:ext cx="685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724400" y="5753795"/>
            <a:ext cx="1600200" cy="523220"/>
          </a:xfrm>
          <a:prstGeom prst="rect">
            <a:avLst/>
          </a:prstGeom>
          <a:noFill/>
        </p:spPr>
        <p:txBody>
          <a:bodyPr wrap="square" rtlCol="0">
            <a:spAutoFit/>
          </a:bodyPr>
          <a:lstStyle/>
          <a:p>
            <a:pPr algn="ctr"/>
            <a:r>
              <a:rPr lang="en-US" sz="1400" dirty="0" smtClean="0">
                <a:solidFill>
                  <a:srgbClr val="0000FF"/>
                </a:solidFill>
                <a:latin typeface="Arial" pitchFamily="34" charset="0"/>
                <a:cs typeface="Arial" pitchFamily="34" charset="0"/>
              </a:rPr>
              <a:t>Codeword assignment score</a:t>
            </a:r>
            <a:endParaRPr lang="en-US" sz="1400" i="1" dirty="0">
              <a:solidFill>
                <a:srgbClr val="0000FF"/>
              </a:solidFill>
              <a:latin typeface="Times New Roman" pitchFamily="18" charset="0"/>
              <a:cs typeface="Times New Roman" pitchFamily="18" charset="0"/>
            </a:endParaRPr>
          </a:p>
        </p:txBody>
      </p:sp>
      <p:cxnSp>
        <p:nvCxnSpPr>
          <p:cNvPr id="66" name="Straight Connector 65"/>
          <p:cNvCxnSpPr/>
          <p:nvPr/>
        </p:nvCxnSpPr>
        <p:spPr>
          <a:xfrm>
            <a:off x="6248400" y="5753795"/>
            <a:ext cx="12192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400800" y="5753795"/>
            <a:ext cx="1219200" cy="523220"/>
          </a:xfrm>
          <a:prstGeom prst="rect">
            <a:avLst/>
          </a:prstGeom>
          <a:noFill/>
        </p:spPr>
        <p:txBody>
          <a:bodyPr wrap="square" rtlCol="0">
            <a:spAutoFit/>
          </a:bodyPr>
          <a:lstStyle/>
          <a:p>
            <a:pPr algn="ctr"/>
            <a:r>
              <a:rPr lang="en-US" sz="1400" dirty="0" smtClean="0">
                <a:solidFill>
                  <a:srgbClr val="0000FF"/>
                </a:solidFill>
                <a:latin typeface="Arial" pitchFamily="34" charset="0"/>
                <a:cs typeface="Arial" pitchFamily="34" charset="0"/>
              </a:rPr>
              <a:t>Gaussian density value</a:t>
            </a:r>
            <a:endParaRPr lang="en-US" sz="1400" i="1" dirty="0">
              <a:solidFill>
                <a:srgbClr val="0000FF"/>
              </a:solidFill>
              <a:latin typeface="Times New Roman" pitchFamily="18" charset="0"/>
              <a:cs typeface="Times New Roman" pitchFamily="18" charset="0"/>
            </a:endParaRPr>
          </a:p>
        </p:txBody>
      </p:sp>
      <p:sp>
        <p:nvSpPr>
          <p:cNvPr id="69" name="TextBox 68"/>
          <p:cNvSpPr txBox="1"/>
          <p:nvPr/>
        </p:nvSpPr>
        <p:spPr>
          <a:xfrm>
            <a:off x="6172200" y="3698557"/>
            <a:ext cx="1981200" cy="492443"/>
          </a:xfrm>
          <a:prstGeom prst="rect">
            <a:avLst/>
          </a:prstGeom>
          <a:noFill/>
        </p:spPr>
        <p:txBody>
          <a:bodyPr wrap="square" rtlCol="0">
            <a:spAutoFit/>
          </a:bodyPr>
          <a:lstStyle/>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a</a:t>
            </a:r>
            <a:r>
              <a:rPr lang="en-US" sz="1300" dirty="0" smtClean="0">
                <a:latin typeface="Times New Roman" pitchFamily="18" charset="0"/>
                <a:cs typeface="Times New Roman" pitchFamily="18" charset="0"/>
              </a:rPr>
              <a:t>′</a:t>
            </a:r>
            <a:r>
              <a:rPr lang="en-US" sz="1200" dirty="0" smtClean="0">
                <a:latin typeface="Arial"/>
                <a:cs typeface="Arial"/>
              </a:rPr>
              <a:t>:</a:t>
            </a:r>
            <a:r>
              <a:rPr lang="en-US" sz="1200" dirty="0" smtClean="0">
                <a:latin typeface="Arial" pitchFamily="34" charset="0"/>
                <a:cs typeface="Arial" pitchFamily="34" charset="0"/>
              </a:rPr>
              <a:t> Its visual appearance;</a:t>
            </a:r>
          </a:p>
          <a:p>
            <a:pPr>
              <a:buFontTx/>
              <a:buChar char="-"/>
            </a:pPr>
            <a:r>
              <a:rPr lang="en-US" sz="1200" dirty="0" smtClean="0">
                <a:latin typeface="Arial" pitchFamily="34" charset="0"/>
                <a:cs typeface="Arial" pitchFamily="34" charset="0"/>
              </a:rPr>
              <a:t> </a:t>
            </a:r>
            <a:r>
              <a:rPr lang="en-US" sz="1300" i="1" dirty="0" smtClean="0">
                <a:latin typeface="Times New Roman" pitchFamily="18" charset="0"/>
                <a:cs typeface="Times New Roman" pitchFamily="18" charset="0"/>
              </a:rPr>
              <a:t>x</a:t>
            </a:r>
            <a:r>
              <a:rPr lang="en-US" sz="1300" dirty="0" smtClean="0">
                <a:latin typeface="Times New Roman" pitchFamily="18" charset="0"/>
                <a:cs typeface="Times New Roman" pitchFamily="18" charset="0"/>
              </a:rPr>
              <a:t>′</a:t>
            </a:r>
            <a:r>
              <a:rPr lang="en-US" sz="1200" dirty="0" smtClean="0">
                <a:latin typeface="Arial"/>
                <a:cs typeface="Arial"/>
              </a:rPr>
              <a:t>: </a:t>
            </a:r>
            <a:r>
              <a:rPr lang="en-US" sz="1200" dirty="0" smtClean="0">
                <a:latin typeface="Arial" pitchFamily="34" charset="0"/>
                <a:cs typeface="Arial" pitchFamily="34" charset="0"/>
              </a:rPr>
              <a:t>Its image location.</a:t>
            </a:r>
          </a:p>
        </p:txBody>
      </p:sp>
      <p:sp>
        <p:nvSpPr>
          <p:cNvPr id="70" name="Oval 69"/>
          <p:cNvSpPr/>
          <p:nvPr/>
        </p:nvSpPr>
        <p:spPr>
          <a:xfrm>
            <a:off x="1661404" y="2848100"/>
            <a:ext cx="314300" cy="428500"/>
          </a:xfrm>
          <a:prstGeom prst="ellipse">
            <a:avLst/>
          </a:prstGeom>
          <a:noFill/>
          <a:ln w="15875">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p:cNvSpPr/>
          <p:nvPr/>
        </p:nvSpPr>
        <p:spPr>
          <a:xfrm>
            <a:off x="1362100" y="2848100"/>
            <a:ext cx="314300" cy="428500"/>
          </a:xfrm>
          <a:prstGeom prst="ellipse">
            <a:avLst/>
          </a:prstGeom>
          <a:noFill/>
          <a:ln w="15875">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p:cNvSpPr/>
          <p:nvPr/>
        </p:nvSpPr>
        <p:spPr>
          <a:xfrm>
            <a:off x="1514500" y="3000500"/>
            <a:ext cx="314300" cy="428500"/>
          </a:xfrm>
          <a:prstGeom prst="ellipse">
            <a:avLst/>
          </a:prstGeom>
          <a:noFill/>
          <a:ln w="15875">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p:cNvSpPr/>
          <p:nvPr/>
        </p:nvSpPr>
        <p:spPr>
          <a:xfrm>
            <a:off x="1868924" y="2438400"/>
            <a:ext cx="450942" cy="203200"/>
          </a:xfrm>
          <a:prstGeom prst="ellipse">
            <a:avLst/>
          </a:prstGeom>
          <a:noFill/>
          <a:ln w="15875">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1530258" y="2438400"/>
            <a:ext cx="450942" cy="203200"/>
          </a:xfrm>
          <a:prstGeom prst="ellipse">
            <a:avLst/>
          </a:prstGeom>
          <a:noFill/>
          <a:ln w="15875">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7" name="Object 10"/>
          <p:cNvGraphicFramePr>
            <a:graphicFrameLocks noChangeAspect="1"/>
          </p:cNvGraphicFramePr>
          <p:nvPr/>
        </p:nvGraphicFramePr>
        <p:xfrm>
          <a:off x="3136900" y="5194300"/>
          <a:ext cx="3492500" cy="749300"/>
        </p:xfrm>
        <a:graphic>
          <a:graphicData uri="http://schemas.openxmlformats.org/presentationml/2006/ole">
            <p:oleObj spid="_x0000_s485387" name="Equation" r:id="rId11" imgW="3492360" imgH="749160" progId="Equation.DSMT4">
              <p:embed/>
            </p:oleObj>
          </a:graphicData>
        </a:graphic>
      </p:graphicFrame>
      <p:cxnSp>
        <p:nvCxnSpPr>
          <p:cNvPr id="78" name="Straight Connector 77"/>
          <p:cNvCxnSpPr/>
          <p:nvPr/>
        </p:nvCxnSpPr>
        <p:spPr>
          <a:xfrm>
            <a:off x="4400550" y="5740400"/>
            <a:ext cx="6858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5238750" y="5744865"/>
            <a:ext cx="1016000" cy="0"/>
          </a:xfrm>
          <a:prstGeom prst="line">
            <a:avLst/>
          </a:prstGeom>
          <a:ln w="19050">
            <a:solidFill>
              <a:srgbClr val="0000FF"/>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2057400" y="4724400"/>
            <a:ext cx="1908048" cy="353943"/>
          </a:xfrm>
          <a:prstGeom prst="rect">
            <a:avLst/>
          </a:prstGeom>
          <a:noFill/>
        </p:spPr>
        <p:txBody>
          <a:bodyPr wrap="square" rtlCol="0">
            <a:spAutoFit/>
          </a:bodyPr>
          <a:lstStyle/>
          <a:p>
            <a:r>
              <a:rPr lang="en-US" sz="1700" dirty="0" smtClean="0">
                <a:latin typeface="Arial" pitchFamily="34" charset="0"/>
                <a:cs typeface="Arial" pitchFamily="34" charset="0"/>
              </a:rPr>
              <a:t>Visual codewords</a:t>
            </a:r>
            <a:endParaRPr lang="en-US" sz="1700" dirty="0">
              <a:latin typeface="Arial" pitchFamily="34" charset="0"/>
              <a:cs typeface="Arial" pitchFamily="34" charset="0"/>
            </a:endParaRPr>
          </a:p>
        </p:txBody>
      </p:sp>
      <p:sp>
        <p:nvSpPr>
          <p:cNvPr id="65" name="TextBox 64"/>
          <p:cNvSpPr txBox="1"/>
          <p:nvPr/>
        </p:nvSpPr>
        <p:spPr>
          <a:xfrm>
            <a:off x="3886200" y="4645152"/>
            <a:ext cx="2209800" cy="353943"/>
          </a:xfrm>
          <a:prstGeom prst="rect">
            <a:avLst/>
          </a:prstGeom>
          <a:noFill/>
        </p:spPr>
        <p:txBody>
          <a:bodyPr wrap="square" rtlCol="0">
            <a:spAutoFit/>
          </a:bodyPr>
          <a:lstStyle/>
          <a:p>
            <a:r>
              <a:rPr lang="en-US" sz="1700" dirty="0" smtClean="0">
                <a:latin typeface="Arial" pitchFamily="34" charset="0"/>
                <a:cs typeface="Arial" pitchFamily="34" charset="0"/>
              </a:rPr>
              <a:t>Gaussian distribution</a:t>
            </a:r>
            <a:endParaRPr lang="en-US" sz="1700" dirty="0">
              <a:latin typeface="Arial" pitchFamily="34" charset="0"/>
              <a:cs typeface="Arial" pitchFamily="34" charset="0"/>
            </a:endParaRPr>
          </a:p>
        </p:txBody>
      </p:sp>
      <p:sp>
        <p:nvSpPr>
          <p:cNvPr id="67" name="TextBox 66"/>
          <p:cNvSpPr txBox="1"/>
          <p:nvPr/>
        </p:nvSpPr>
        <p:spPr>
          <a:xfrm>
            <a:off x="2184400" y="5710535"/>
            <a:ext cx="1549400" cy="523220"/>
          </a:xfrm>
          <a:prstGeom prst="rect">
            <a:avLst/>
          </a:prstGeom>
          <a:noFill/>
        </p:spPr>
        <p:txBody>
          <a:bodyPr wrap="square" rtlCol="0">
            <a:spAutoFit/>
          </a:bodyPr>
          <a:lstStyle/>
          <a:p>
            <a:r>
              <a:rPr lang="en-US" sz="1400" dirty="0" smtClean="0">
                <a:solidFill>
                  <a:srgbClr val="0000FF"/>
                </a:solidFill>
                <a:latin typeface="Arial" pitchFamily="34" charset="0"/>
                <a:cs typeface="Arial" pitchFamily="34" charset="0"/>
              </a:rPr>
              <a:t>Matching score between </a:t>
            </a:r>
            <a:r>
              <a:rPr lang="el-GR" sz="1400" b="1" dirty="0" smtClean="0">
                <a:solidFill>
                  <a:srgbClr val="0000FF"/>
                </a:solidFill>
                <a:latin typeface="Times New Roman" pitchFamily="18" charset="0"/>
                <a:cs typeface="Times New Roman" pitchFamily="18" charset="0"/>
              </a:rPr>
              <a:t>λ</a:t>
            </a:r>
            <a:r>
              <a:rPr lang="en-US" sz="1400" i="1" baseline="-25000" dirty="0" err="1" smtClean="0">
                <a:solidFill>
                  <a:srgbClr val="0000FF"/>
                </a:solidFill>
                <a:latin typeface="Times New Roman" pitchFamily="18" charset="0"/>
                <a:cs typeface="Times New Roman" pitchFamily="18" charset="0"/>
              </a:rPr>
              <a:t>i</a:t>
            </a:r>
            <a:r>
              <a:rPr lang="en-US" sz="1400" dirty="0" smtClean="0">
                <a:solidFill>
                  <a:srgbClr val="0000FF"/>
                </a:solidFill>
                <a:latin typeface="Arial" pitchFamily="34" charset="0"/>
                <a:cs typeface="Arial" pitchFamily="34" charset="0"/>
              </a:rPr>
              <a:t> and </a:t>
            </a:r>
            <a:r>
              <a:rPr lang="en-US" sz="1400" i="1" dirty="0" smtClean="0">
                <a:solidFill>
                  <a:srgbClr val="0000FF"/>
                </a:solidFill>
                <a:latin typeface="Times New Roman" pitchFamily="18" charset="0"/>
                <a:cs typeface="Times New Roman" pitchFamily="18" charset="0"/>
              </a:rPr>
              <a:t>I</a:t>
            </a:r>
            <a:endParaRPr lang="en-US" sz="1400" i="1" dirty="0">
              <a:solidFill>
                <a:srgbClr val="0000FF"/>
              </a:solidFill>
              <a:latin typeface="Times New Roman" pitchFamily="18" charset="0"/>
              <a:cs typeface="Times New Roman" pitchFamily="18" charset="0"/>
            </a:endParaRPr>
          </a:p>
        </p:txBody>
      </p:sp>
      <p:sp>
        <p:nvSpPr>
          <p:cNvPr id="72" name="TextBox 71"/>
          <p:cNvSpPr txBox="1"/>
          <p:nvPr/>
        </p:nvSpPr>
        <p:spPr>
          <a:xfrm>
            <a:off x="3886200" y="5715000"/>
            <a:ext cx="1600200" cy="523220"/>
          </a:xfrm>
          <a:prstGeom prst="rect">
            <a:avLst/>
          </a:prstGeom>
          <a:noFill/>
        </p:spPr>
        <p:txBody>
          <a:bodyPr wrap="square" rtlCol="0">
            <a:spAutoFit/>
          </a:bodyPr>
          <a:lstStyle/>
          <a:p>
            <a:pPr algn="ctr"/>
            <a:r>
              <a:rPr lang="en-US" sz="1400" dirty="0" smtClean="0">
                <a:solidFill>
                  <a:srgbClr val="0000FF"/>
                </a:solidFill>
                <a:latin typeface="Arial" pitchFamily="34" charset="0"/>
                <a:cs typeface="Arial" pitchFamily="34" charset="0"/>
              </a:rPr>
              <a:t>Codeword assignment score</a:t>
            </a:r>
            <a:endParaRPr lang="en-US" sz="1400" i="1" dirty="0">
              <a:solidFill>
                <a:srgbClr val="0000FF"/>
              </a:solidFill>
              <a:latin typeface="Times New Roman" pitchFamily="18" charset="0"/>
              <a:cs typeface="Times New Roman" pitchFamily="18" charset="0"/>
            </a:endParaRPr>
          </a:p>
        </p:txBody>
      </p:sp>
      <p:sp>
        <p:nvSpPr>
          <p:cNvPr id="73" name="TextBox 72"/>
          <p:cNvSpPr txBox="1"/>
          <p:nvPr/>
        </p:nvSpPr>
        <p:spPr>
          <a:xfrm>
            <a:off x="5410200" y="5715000"/>
            <a:ext cx="1219200" cy="523220"/>
          </a:xfrm>
          <a:prstGeom prst="rect">
            <a:avLst/>
          </a:prstGeom>
          <a:noFill/>
        </p:spPr>
        <p:txBody>
          <a:bodyPr wrap="square" rtlCol="0">
            <a:spAutoFit/>
          </a:bodyPr>
          <a:lstStyle/>
          <a:p>
            <a:pPr algn="ctr"/>
            <a:r>
              <a:rPr lang="en-US" sz="1400" dirty="0" smtClean="0">
                <a:solidFill>
                  <a:srgbClr val="0000FF"/>
                </a:solidFill>
                <a:latin typeface="Arial" pitchFamily="34" charset="0"/>
                <a:cs typeface="Arial" pitchFamily="34" charset="0"/>
              </a:rPr>
              <a:t>Gaussian density value</a:t>
            </a:r>
            <a:endParaRPr lang="en-US" sz="1400" i="1" dirty="0">
              <a:solidFill>
                <a:srgbClr val="0000FF"/>
              </a:solidFill>
              <a:latin typeface="Times New Roman" pitchFamily="18" charset="0"/>
              <a:cs typeface="Times New Roman" pitchFamily="18" charset="0"/>
            </a:endParaRPr>
          </a:p>
        </p:txBody>
      </p:sp>
      <p:graphicFrame>
        <p:nvGraphicFramePr>
          <p:cNvPr id="59" name="Object 7"/>
          <p:cNvGraphicFramePr>
            <a:graphicFrameLocks noChangeAspect="1"/>
          </p:cNvGraphicFramePr>
          <p:nvPr/>
        </p:nvGraphicFramePr>
        <p:xfrm>
          <a:off x="3270250" y="1371600"/>
          <a:ext cx="152400" cy="215900"/>
        </p:xfrm>
        <a:graphic>
          <a:graphicData uri="http://schemas.openxmlformats.org/presentationml/2006/ole">
            <p:oleObj spid="_x0000_s485392" name="Equation" r:id="rId12" imgW="152280" imgH="215640" progId="Equation.DSMT4">
              <p:embed/>
            </p:oleObj>
          </a:graphicData>
        </a:graphic>
      </p:graphicFrame>
      <p:graphicFrame>
        <p:nvGraphicFramePr>
          <p:cNvPr id="79" name="Object 5"/>
          <p:cNvGraphicFramePr>
            <a:graphicFrameLocks noChangeAspect="1"/>
          </p:cNvGraphicFramePr>
          <p:nvPr/>
        </p:nvGraphicFramePr>
        <p:xfrm>
          <a:off x="4260850" y="2628900"/>
          <a:ext cx="1371600" cy="292100"/>
        </p:xfrm>
        <a:graphic>
          <a:graphicData uri="http://schemas.openxmlformats.org/presentationml/2006/ole">
            <p:oleObj spid="_x0000_s485393" name="Equation" r:id="rId13" imgW="1371600" imgH="291960" progId="Equation.DSMT4">
              <p:embed/>
            </p:oleObj>
          </a:graphicData>
        </a:graphic>
      </p:graphicFrame>
      <p:graphicFrame>
        <p:nvGraphicFramePr>
          <p:cNvPr id="81" name="Object 6"/>
          <p:cNvGraphicFramePr>
            <a:graphicFrameLocks noChangeAspect="1"/>
          </p:cNvGraphicFramePr>
          <p:nvPr/>
        </p:nvGraphicFramePr>
        <p:xfrm>
          <a:off x="3124200" y="3162300"/>
          <a:ext cx="1282700" cy="292100"/>
        </p:xfrm>
        <a:graphic>
          <a:graphicData uri="http://schemas.openxmlformats.org/presentationml/2006/ole">
            <p:oleObj spid="_x0000_s485394" name="Equation" r:id="rId14" imgW="1282680" imgH="291960" progId="Equation.DSMT4">
              <p:embed/>
            </p:oleObj>
          </a:graphicData>
        </a:graphic>
      </p:graphicFrame>
      <p:graphicFrame>
        <p:nvGraphicFramePr>
          <p:cNvPr id="82" name="Object 7"/>
          <p:cNvGraphicFramePr>
            <a:graphicFrameLocks noChangeAspect="1"/>
          </p:cNvGraphicFramePr>
          <p:nvPr/>
        </p:nvGraphicFramePr>
        <p:xfrm>
          <a:off x="4337050" y="1974850"/>
          <a:ext cx="203200" cy="215900"/>
        </p:xfrm>
        <a:graphic>
          <a:graphicData uri="http://schemas.openxmlformats.org/presentationml/2006/ole">
            <p:oleObj spid="_x0000_s485395" name="Equation" r:id="rId15" imgW="203040" imgH="215640" progId="Equation.DSMT4">
              <p:embed/>
            </p:oleObj>
          </a:graphicData>
        </a:graphic>
      </p:graphicFrame>
      <p:graphicFrame>
        <p:nvGraphicFramePr>
          <p:cNvPr id="83" name="Object 8"/>
          <p:cNvGraphicFramePr>
            <a:graphicFrameLocks noChangeAspect="1"/>
          </p:cNvGraphicFramePr>
          <p:nvPr/>
        </p:nvGraphicFramePr>
        <p:xfrm>
          <a:off x="4508500" y="1955800"/>
          <a:ext cx="876300" cy="292100"/>
        </p:xfrm>
        <a:graphic>
          <a:graphicData uri="http://schemas.openxmlformats.org/presentationml/2006/ole">
            <p:oleObj spid="_x0000_s485396" name="Equation" r:id="rId16" imgW="876240" imgH="291960" progId="Equation.DSMT4">
              <p:embed/>
            </p:oleObj>
          </a:graphicData>
        </a:graphic>
      </p:graphicFrame>
      <p:graphicFrame>
        <p:nvGraphicFramePr>
          <p:cNvPr id="84" name="Object 8"/>
          <p:cNvGraphicFramePr>
            <a:graphicFrameLocks noChangeAspect="1"/>
          </p:cNvGraphicFramePr>
          <p:nvPr/>
        </p:nvGraphicFramePr>
        <p:xfrm>
          <a:off x="4025900" y="1860550"/>
          <a:ext cx="190500" cy="215900"/>
        </p:xfrm>
        <a:graphic>
          <a:graphicData uri="http://schemas.openxmlformats.org/presentationml/2006/ole">
            <p:oleObj spid="_x0000_s485397" name="Equation" r:id="rId17" imgW="190440" imgH="215640" progId="Equation.DSMT4">
              <p:embed/>
            </p:oleObj>
          </a:graphicData>
        </a:graphic>
      </p:graphicFrame>
      <p:cxnSp>
        <p:nvCxnSpPr>
          <p:cNvPr id="85" name="Curved Connector 84"/>
          <p:cNvCxnSpPr/>
          <p:nvPr/>
        </p:nvCxnSpPr>
        <p:spPr>
          <a:xfrm rot="5400000">
            <a:off x="3093720" y="3459480"/>
            <a:ext cx="609600" cy="548640"/>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86" name="Curved Connector 85"/>
          <p:cNvCxnSpPr/>
          <p:nvPr/>
        </p:nvCxnSpPr>
        <p:spPr>
          <a:xfrm rot="16200000" flipH="1">
            <a:off x="3924299" y="3543301"/>
            <a:ext cx="685800" cy="457198"/>
          </a:xfrm>
          <a:prstGeom prst="curvedConnector3">
            <a:avLst>
              <a:gd name="adj1" fmla="val 50000"/>
            </a:avLst>
          </a:prstGeom>
          <a:ln w="22225">
            <a:solidFill>
              <a:schemeClr val="tx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
                                        </p:tgtEl>
                                        <p:attrNameLst>
                                          <p:attrName>style.visibility</p:attrName>
                                        </p:attrNameLst>
                                      </p:cBhvr>
                                      <p:to>
                                        <p:strVal val="visible"/>
                                      </p:to>
                                    </p:set>
                                    <p:anim calcmode="lin" valueType="num">
                                      <p:cBhvr>
                                        <p:cTn id="7" dur="500" fill="hold"/>
                                        <p:tgtEl>
                                          <p:spTgt spid="70"/>
                                        </p:tgtEl>
                                        <p:attrNameLst>
                                          <p:attrName>ppt_w</p:attrName>
                                        </p:attrNameLst>
                                      </p:cBhvr>
                                      <p:tavLst>
                                        <p:tav tm="0">
                                          <p:val>
                                            <p:fltVal val="0"/>
                                          </p:val>
                                        </p:tav>
                                        <p:tav tm="100000">
                                          <p:val>
                                            <p:strVal val="#ppt_w"/>
                                          </p:val>
                                        </p:tav>
                                      </p:tavLst>
                                    </p:anim>
                                    <p:anim calcmode="lin" valueType="num">
                                      <p:cBhvr>
                                        <p:cTn id="8" dur="500" fill="hold"/>
                                        <p:tgtEl>
                                          <p:spTgt spid="70"/>
                                        </p:tgtEl>
                                        <p:attrNameLst>
                                          <p:attrName>ppt_h</p:attrName>
                                        </p:attrNameLst>
                                      </p:cBhvr>
                                      <p:tavLst>
                                        <p:tav tm="0">
                                          <p:val>
                                            <p:fltVal val="0"/>
                                          </p:val>
                                        </p:tav>
                                        <p:tav tm="100000">
                                          <p:val>
                                            <p:strVal val="#ppt_h"/>
                                          </p:val>
                                        </p:tav>
                                      </p:tavLst>
                                    </p:anim>
                                    <p:animEffect transition="in" filter="fade">
                                      <p:cBhvr>
                                        <p:cTn id="9" dur="500"/>
                                        <p:tgtEl>
                                          <p:spTgt spid="70"/>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1"/>
                                        </p:tgtEl>
                                        <p:attrNameLst>
                                          <p:attrName>style.visibility</p:attrName>
                                        </p:attrNameLst>
                                      </p:cBhvr>
                                      <p:to>
                                        <p:strVal val="visible"/>
                                      </p:to>
                                    </p:set>
                                    <p:anim calcmode="lin" valueType="num">
                                      <p:cBhvr>
                                        <p:cTn id="12" dur="500" fill="hold"/>
                                        <p:tgtEl>
                                          <p:spTgt spid="71"/>
                                        </p:tgtEl>
                                        <p:attrNameLst>
                                          <p:attrName>ppt_w</p:attrName>
                                        </p:attrNameLst>
                                      </p:cBhvr>
                                      <p:tavLst>
                                        <p:tav tm="0">
                                          <p:val>
                                            <p:fltVal val="0"/>
                                          </p:val>
                                        </p:tav>
                                        <p:tav tm="100000">
                                          <p:val>
                                            <p:strVal val="#ppt_w"/>
                                          </p:val>
                                        </p:tav>
                                      </p:tavLst>
                                    </p:anim>
                                    <p:anim calcmode="lin" valueType="num">
                                      <p:cBhvr>
                                        <p:cTn id="13" dur="500" fill="hold"/>
                                        <p:tgtEl>
                                          <p:spTgt spid="71"/>
                                        </p:tgtEl>
                                        <p:attrNameLst>
                                          <p:attrName>ppt_h</p:attrName>
                                        </p:attrNameLst>
                                      </p:cBhvr>
                                      <p:tavLst>
                                        <p:tav tm="0">
                                          <p:val>
                                            <p:fltVal val="0"/>
                                          </p:val>
                                        </p:tav>
                                        <p:tav tm="100000">
                                          <p:val>
                                            <p:strVal val="#ppt_h"/>
                                          </p:val>
                                        </p:tav>
                                      </p:tavLst>
                                    </p:anim>
                                    <p:animEffect transition="in" filter="fade">
                                      <p:cBhvr>
                                        <p:cTn id="14" dur="500"/>
                                        <p:tgtEl>
                                          <p:spTgt spid="71"/>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 calcmode="lin" valueType="num">
                                      <p:cBhvr>
                                        <p:cTn id="17" dur="500" fill="hold"/>
                                        <p:tgtEl>
                                          <p:spTgt spid="74"/>
                                        </p:tgtEl>
                                        <p:attrNameLst>
                                          <p:attrName>ppt_w</p:attrName>
                                        </p:attrNameLst>
                                      </p:cBhvr>
                                      <p:tavLst>
                                        <p:tav tm="0">
                                          <p:val>
                                            <p:fltVal val="0"/>
                                          </p:val>
                                        </p:tav>
                                        <p:tav tm="100000">
                                          <p:val>
                                            <p:strVal val="#ppt_w"/>
                                          </p:val>
                                        </p:tav>
                                      </p:tavLst>
                                    </p:anim>
                                    <p:anim calcmode="lin" valueType="num">
                                      <p:cBhvr>
                                        <p:cTn id="18" dur="500" fill="hold"/>
                                        <p:tgtEl>
                                          <p:spTgt spid="74"/>
                                        </p:tgtEl>
                                        <p:attrNameLst>
                                          <p:attrName>ppt_h</p:attrName>
                                        </p:attrNameLst>
                                      </p:cBhvr>
                                      <p:tavLst>
                                        <p:tav tm="0">
                                          <p:val>
                                            <p:fltVal val="0"/>
                                          </p:val>
                                        </p:tav>
                                        <p:tav tm="100000">
                                          <p:val>
                                            <p:strVal val="#ppt_h"/>
                                          </p:val>
                                        </p:tav>
                                      </p:tavLst>
                                    </p:anim>
                                    <p:animEffect transition="in" filter="fade">
                                      <p:cBhvr>
                                        <p:cTn id="19" dur="500"/>
                                        <p:tgtEl>
                                          <p:spTgt spid="74"/>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75"/>
                                        </p:tgtEl>
                                        <p:attrNameLst>
                                          <p:attrName>style.visibility</p:attrName>
                                        </p:attrNameLst>
                                      </p:cBhvr>
                                      <p:to>
                                        <p:strVal val="visible"/>
                                      </p:to>
                                    </p:set>
                                    <p:anim calcmode="lin" valueType="num">
                                      <p:cBhvr>
                                        <p:cTn id="22" dur="500" fill="hold"/>
                                        <p:tgtEl>
                                          <p:spTgt spid="75"/>
                                        </p:tgtEl>
                                        <p:attrNameLst>
                                          <p:attrName>ppt_w</p:attrName>
                                        </p:attrNameLst>
                                      </p:cBhvr>
                                      <p:tavLst>
                                        <p:tav tm="0">
                                          <p:val>
                                            <p:fltVal val="0"/>
                                          </p:val>
                                        </p:tav>
                                        <p:tav tm="100000">
                                          <p:val>
                                            <p:strVal val="#ppt_w"/>
                                          </p:val>
                                        </p:tav>
                                      </p:tavLst>
                                    </p:anim>
                                    <p:anim calcmode="lin" valueType="num">
                                      <p:cBhvr>
                                        <p:cTn id="23" dur="500" fill="hold"/>
                                        <p:tgtEl>
                                          <p:spTgt spid="75"/>
                                        </p:tgtEl>
                                        <p:attrNameLst>
                                          <p:attrName>ppt_h</p:attrName>
                                        </p:attrNameLst>
                                      </p:cBhvr>
                                      <p:tavLst>
                                        <p:tav tm="0">
                                          <p:val>
                                            <p:fltVal val="0"/>
                                          </p:val>
                                        </p:tav>
                                        <p:tav tm="100000">
                                          <p:val>
                                            <p:strVal val="#ppt_h"/>
                                          </p:val>
                                        </p:tav>
                                      </p:tavLst>
                                    </p:anim>
                                    <p:animEffect transition="in" filter="fade">
                                      <p:cBhvr>
                                        <p:cTn id="24" dur="500"/>
                                        <p:tgtEl>
                                          <p:spTgt spid="75"/>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7">
                                            <p:txEl>
                                              <p:pRg st="13" end="13"/>
                                            </p:txEl>
                                          </p:spTgt>
                                        </p:tgtEl>
                                        <p:attrNameLst>
                                          <p:attrName>style.visibility</p:attrName>
                                        </p:attrNameLst>
                                      </p:cBhvr>
                                      <p:to>
                                        <p:strVal val="visible"/>
                                      </p:to>
                                    </p:set>
                                  </p:childTnLst>
                                </p:cTn>
                              </p:par>
                              <p:par>
                                <p:cTn id="34" presetID="53" presetClass="exit" presetSubtype="0" fill="hold" nodeType="withEffect">
                                  <p:stCondLst>
                                    <p:cond delay="0"/>
                                  </p:stCondLst>
                                  <p:childTnLst>
                                    <p:anim calcmode="lin" valueType="num">
                                      <p:cBhvr>
                                        <p:cTn id="35" dur="500"/>
                                        <p:tgtEl>
                                          <p:spTgt spid="77"/>
                                        </p:tgtEl>
                                        <p:attrNameLst>
                                          <p:attrName>ppt_w</p:attrName>
                                        </p:attrNameLst>
                                      </p:cBhvr>
                                      <p:tavLst>
                                        <p:tav tm="0">
                                          <p:val>
                                            <p:strVal val="ppt_w"/>
                                          </p:val>
                                        </p:tav>
                                        <p:tav tm="100000">
                                          <p:val>
                                            <p:fltVal val="0"/>
                                          </p:val>
                                        </p:tav>
                                      </p:tavLst>
                                    </p:anim>
                                    <p:anim calcmode="lin" valueType="num">
                                      <p:cBhvr>
                                        <p:cTn id="36" dur="500"/>
                                        <p:tgtEl>
                                          <p:spTgt spid="77"/>
                                        </p:tgtEl>
                                        <p:attrNameLst>
                                          <p:attrName>ppt_h</p:attrName>
                                        </p:attrNameLst>
                                      </p:cBhvr>
                                      <p:tavLst>
                                        <p:tav tm="0">
                                          <p:val>
                                            <p:strVal val="ppt_h"/>
                                          </p:val>
                                        </p:tav>
                                        <p:tav tm="100000">
                                          <p:val>
                                            <p:fltVal val="0"/>
                                          </p:val>
                                        </p:tav>
                                      </p:tavLst>
                                    </p:anim>
                                    <p:animEffect transition="out" filter="fade">
                                      <p:cBhvr>
                                        <p:cTn id="37" dur="500"/>
                                        <p:tgtEl>
                                          <p:spTgt spid="77"/>
                                        </p:tgtEl>
                                      </p:cBhvr>
                                    </p:animEffect>
                                    <p:set>
                                      <p:cBhvr>
                                        <p:cTn id="38" dur="1" fill="hold">
                                          <p:stCondLst>
                                            <p:cond delay="499"/>
                                          </p:stCondLst>
                                        </p:cTn>
                                        <p:tgtEl>
                                          <p:spTgt spid="77"/>
                                        </p:tgtEl>
                                        <p:attrNameLst>
                                          <p:attrName>style.visibility</p:attrName>
                                        </p:attrNameLst>
                                      </p:cBhvr>
                                      <p:to>
                                        <p:strVal val="hidden"/>
                                      </p:to>
                                    </p:set>
                                  </p:childTnLst>
                                </p:cTn>
                              </p:par>
                              <p:par>
                                <p:cTn id="39" presetID="53" presetClass="exit" presetSubtype="0" fill="hold" nodeType="withEffect">
                                  <p:stCondLst>
                                    <p:cond delay="0"/>
                                  </p:stCondLst>
                                  <p:childTnLst>
                                    <p:anim calcmode="lin" valueType="num">
                                      <p:cBhvr>
                                        <p:cTn id="40" dur="500"/>
                                        <p:tgtEl>
                                          <p:spTgt spid="78"/>
                                        </p:tgtEl>
                                        <p:attrNameLst>
                                          <p:attrName>ppt_w</p:attrName>
                                        </p:attrNameLst>
                                      </p:cBhvr>
                                      <p:tavLst>
                                        <p:tav tm="0">
                                          <p:val>
                                            <p:strVal val="ppt_w"/>
                                          </p:val>
                                        </p:tav>
                                        <p:tav tm="100000">
                                          <p:val>
                                            <p:fltVal val="0"/>
                                          </p:val>
                                        </p:tav>
                                      </p:tavLst>
                                    </p:anim>
                                    <p:anim calcmode="lin" valueType="num">
                                      <p:cBhvr>
                                        <p:cTn id="41" dur="500"/>
                                        <p:tgtEl>
                                          <p:spTgt spid="78"/>
                                        </p:tgtEl>
                                        <p:attrNameLst>
                                          <p:attrName>ppt_h</p:attrName>
                                        </p:attrNameLst>
                                      </p:cBhvr>
                                      <p:tavLst>
                                        <p:tav tm="0">
                                          <p:val>
                                            <p:strVal val="ppt_h"/>
                                          </p:val>
                                        </p:tav>
                                        <p:tav tm="100000">
                                          <p:val>
                                            <p:fltVal val="0"/>
                                          </p:val>
                                        </p:tav>
                                      </p:tavLst>
                                    </p:anim>
                                    <p:animEffect transition="out" filter="fade">
                                      <p:cBhvr>
                                        <p:cTn id="42" dur="500"/>
                                        <p:tgtEl>
                                          <p:spTgt spid="78"/>
                                        </p:tgtEl>
                                      </p:cBhvr>
                                    </p:animEffect>
                                    <p:set>
                                      <p:cBhvr>
                                        <p:cTn id="43" dur="1" fill="hold">
                                          <p:stCondLst>
                                            <p:cond delay="499"/>
                                          </p:stCondLst>
                                        </p:cTn>
                                        <p:tgtEl>
                                          <p:spTgt spid="78"/>
                                        </p:tgtEl>
                                        <p:attrNameLst>
                                          <p:attrName>style.visibility</p:attrName>
                                        </p:attrNameLst>
                                      </p:cBhvr>
                                      <p:to>
                                        <p:strVal val="hidden"/>
                                      </p:to>
                                    </p:set>
                                  </p:childTnLst>
                                </p:cTn>
                              </p:par>
                              <p:par>
                                <p:cTn id="44" presetID="53" presetClass="exit" presetSubtype="0" fill="hold" nodeType="withEffect">
                                  <p:stCondLst>
                                    <p:cond delay="0"/>
                                  </p:stCondLst>
                                  <p:childTnLst>
                                    <p:anim calcmode="lin" valueType="num">
                                      <p:cBhvr>
                                        <p:cTn id="45" dur="500"/>
                                        <p:tgtEl>
                                          <p:spTgt spid="80"/>
                                        </p:tgtEl>
                                        <p:attrNameLst>
                                          <p:attrName>ppt_w</p:attrName>
                                        </p:attrNameLst>
                                      </p:cBhvr>
                                      <p:tavLst>
                                        <p:tav tm="0">
                                          <p:val>
                                            <p:strVal val="ppt_w"/>
                                          </p:val>
                                        </p:tav>
                                        <p:tav tm="100000">
                                          <p:val>
                                            <p:fltVal val="0"/>
                                          </p:val>
                                        </p:tav>
                                      </p:tavLst>
                                    </p:anim>
                                    <p:anim calcmode="lin" valueType="num">
                                      <p:cBhvr>
                                        <p:cTn id="46" dur="500"/>
                                        <p:tgtEl>
                                          <p:spTgt spid="80"/>
                                        </p:tgtEl>
                                        <p:attrNameLst>
                                          <p:attrName>ppt_h</p:attrName>
                                        </p:attrNameLst>
                                      </p:cBhvr>
                                      <p:tavLst>
                                        <p:tav tm="0">
                                          <p:val>
                                            <p:strVal val="ppt_h"/>
                                          </p:val>
                                        </p:tav>
                                        <p:tav tm="100000">
                                          <p:val>
                                            <p:fltVal val="0"/>
                                          </p:val>
                                        </p:tav>
                                      </p:tavLst>
                                    </p:anim>
                                    <p:animEffect transition="out" filter="fade">
                                      <p:cBhvr>
                                        <p:cTn id="47" dur="500"/>
                                        <p:tgtEl>
                                          <p:spTgt spid="80"/>
                                        </p:tgtEl>
                                      </p:cBhvr>
                                    </p:animEffect>
                                    <p:set>
                                      <p:cBhvr>
                                        <p:cTn id="48" dur="1" fill="hold">
                                          <p:stCondLst>
                                            <p:cond delay="499"/>
                                          </p:stCondLst>
                                        </p:cTn>
                                        <p:tgtEl>
                                          <p:spTgt spid="80"/>
                                        </p:tgtEl>
                                        <p:attrNameLst>
                                          <p:attrName>style.visibility</p:attrName>
                                        </p:attrNameLst>
                                      </p:cBhvr>
                                      <p:to>
                                        <p:strVal val="hidden"/>
                                      </p:to>
                                    </p:set>
                                  </p:childTnLst>
                                </p:cTn>
                              </p:par>
                              <p:par>
                                <p:cTn id="49" presetID="53" presetClass="entr" presetSubtype="0" fill="hold" nodeType="withEffect">
                                  <p:stCondLst>
                                    <p:cond delay="0"/>
                                  </p:stCondLst>
                                  <p:childTnLst>
                                    <p:set>
                                      <p:cBhvr>
                                        <p:cTn id="50" dur="1" fill="hold">
                                          <p:stCondLst>
                                            <p:cond delay="0"/>
                                          </p:stCondLst>
                                        </p:cTn>
                                        <p:tgtEl>
                                          <p:spTgt spid="485386"/>
                                        </p:tgtEl>
                                        <p:attrNameLst>
                                          <p:attrName>style.visibility</p:attrName>
                                        </p:attrNameLst>
                                      </p:cBhvr>
                                      <p:to>
                                        <p:strVal val="visible"/>
                                      </p:to>
                                    </p:set>
                                    <p:anim calcmode="lin" valueType="num">
                                      <p:cBhvr>
                                        <p:cTn id="51" dur="500" fill="hold"/>
                                        <p:tgtEl>
                                          <p:spTgt spid="485386"/>
                                        </p:tgtEl>
                                        <p:attrNameLst>
                                          <p:attrName>ppt_w</p:attrName>
                                        </p:attrNameLst>
                                      </p:cBhvr>
                                      <p:tavLst>
                                        <p:tav tm="0">
                                          <p:val>
                                            <p:fltVal val="0"/>
                                          </p:val>
                                        </p:tav>
                                        <p:tav tm="100000">
                                          <p:val>
                                            <p:strVal val="#ppt_w"/>
                                          </p:val>
                                        </p:tav>
                                      </p:tavLst>
                                    </p:anim>
                                    <p:anim calcmode="lin" valueType="num">
                                      <p:cBhvr>
                                        <p:cTn id="52" dur="500" fill="hold"/>
                                        <p:tgtEl>
                                          <p:spTgt spid="485386"/>
                                        </p:tgtEl>
                                        <p:attrNameLst>
                                          <p:attrName>ppt_h</p:attrName>
                                        </p:attrNameLst>
                                      </p:cBhvr>
                                      <p:tavLst>
                                        <p:tav tm="0">
                                          <p:val>
                                            <p:fltVal val="0"/>
                                          </p:val>
                                        </p:tav>
                                        <p:tav tm="100000">
                                          <p:val>
                                            <p:strVal val="#ppt_h"/>
                                          </p:val>
                                        </p:tav>
                                      </p:tavLst>
                                    </p:anim>
                                    <p:animEffect transition="in" filter="fade">
                                      <p:cBhvr>
                                        <p:cTn id="53" dur="500"/>
                                        <p:tgtEl>
                                          <p:spTgt spid="485386"/>
                                        </p:tgtEl>
                                      </p:cBhvr>
                                    </p:animEffect>
                                  </p:childTnLst>
                                </p:cTn>
                              </p:par>
                              <p:par>
                                <p:cTn id="54" presetID="53" presetClass="entr" presetSubtype="0" fill="hold" nodeType="with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p:cTn id="56" dur="500" fill="hold"/>
                                        <p:tgtEl>
                                          <p:spTgt spid="63"/>
                                        </p:tgtEl>
                                        <p:attrNameLst>
                                          <p:attrName>ppt_w</p:attrName>
                                        </p:attrNameLst>
                                      </p:cBhvr>
                                      <p:tavLst>
                                        <p:tav tm="0">
                                          <p:val>
                                            <p:fltVal val="0"/>
                                          </p:val>
                                        </p:tav>
                                        <p:tav tm="100000">
                                          <p:val>
                                            <p:strVal val="#ppt_w"/>
                                          </p:val>
                                        </p:tav>
                                      </p:tavLst>
                                    </p:anim>
                                    <p:anim calcmode="lin" valueType="num">
                                      <p:cBhvr>
                                        <p:cTn id="57" dur="500" fill="hold"/>
                                        <p:tgtEl>
                                          <p:spTgt spid="63"/>
                                        </p:tgtEl>
                                        <p:attrNameLst>
                                          <p:attrName>ppt_h</p:attrName>
                                        </p:attrNameLst>
                                      </p:cBhvr>
                                      <p:tavLst>
                                        <p:tav tm="0">
                                          <p:val>
                                            <p:fltVal val="0"/>
                                          </p:val>
                                        </p:tav>
                                        <p:tav tm="100000">
                                          <p:val>
                                            <p:strVal val="#ppt_h"/>
                                          </p:val>
                                        </p:tav>
                                      </p:tavLst>
                                    </p:anim>
                                    <p:animEffect transition="in" filter="fade">
                                      <p:cBhvr>
                                        <p:cTn id="58" dur="500"/>
                                        <p:tgtEl>
                                          <p:spTgt spid="63"/>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0" fill="hold" nodeType="with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p:cTn id="66" dur="500" fill="hold"/>
                                        <p:tgtEl>
                                          <p:spTgt spid="66"/>
                                        </p:tgtEl>
                                        <p:attrNameLst>
                                          <p:attrName>ppt_w</p:attrName>
                                        </p:attrNameLst>
                                      </p:cBhvr>
                                      <p:tavLst>
                                        <p:tav tm="0">
                                          <p:val>
                                            <p:fltVal val="0"/>
                                          </p:val>
                                        </p:tav>
                                        <p:tav tm="100000">
                                          <p:val>
                                            <p:strVal val="#ppt_w"/>
                                          </p:val>
                                        </p:tav>
                                      </p:tavLst>
                                    </p:anim>
                                    <p:anim calcmode="lin" valueType="num">
                                      <p:cBhvr>
                                        <p:cTn id="67" dur="500" fill="hold"/>
                                        <p:tgtEl>
                                          <p:spTgt spid="66"/>
                                        </p:tgtEl>
                                        <p:attrNameLst>
                                          <p:attrName>ppt_h</p:attrName>
                                        </p:attrNameLst>
                                      </p:cBhvr>
                                      <p:tavLst>
                                        <p:tav tm="0">
                                          <p:val>
                                            <p:fltVal val="0"/>
                                          </p:val>
                                        </p:tav>
                                        <p:tav tm="100000">
                                          <p:val>
                                            <p:strVal val="#ppt_h"/>
                                          </p:val>
                                        </p:tav>
                                      </p:tavLst>
                                    </p:anim>
                                    <p:animEffect transition="in" filter="fade">
                                      <p:cBhvr>
                                        <p:cTn id="68" dur="500"/>
                                        <p:tgtEl>
                                          <p:spTgt spid="66"/>
                                        </p:tgtEl>
                                      </p:cBhvr>
                                    </p:animEffect>
                                  </p:childTnLst>
                                </p:cTn>
                              </p:par>
                              <p:par>
                                <p:cTn id="69" presetID="53" presetClass="entr" presetSubtype="0" fill="hold" grpId="0" nodeType="with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par>
                                <p:cTn id="74" presetID="26" presetClass="emph" presetSubtype="0" fill="hold" grpId="0" nodeType="withEffect">
                                  <p:stCondLst>
                                    <p:cond delay="0"/>
                                  </p:stCondLst>
                                  <p:childTnLst>
                                    <p:animEffect transition="out" filter="fade">
                                      <p:cBhvr>
                                        <p:cTn id="75" dur="1000" tmFilter="0, 0; .2, .5; .8, .5; 1, 0"/>
                                        <p:tgtEl>
                                          <p:spTgt spid="7"/>
                                        </p:tgtEl>
                                      </p:cBhvr>
                                    </p:animEffect>
                                    <p:animScale>
                                      <p:cBhvr>
                                        <p:cTn id="76" dur="500" autoRev="1" fill="hold"/>
                                        <p:tgtEl>
                                          <p:spTgt spid="7"/>
                                        </p:tgtEl>
                                      </p:cBhvr>
                                      <p:by x="105000" y="105000"/>
                                    </p:animScale>
                                  </p:childTnLst>
                                </p:cTn>
                              </p:par>
                              <p:par>
                                <p:cTn id="77" presetID="26" presetClass="emph" presetSubtype="0" fill="hold" grpId="0" nodeType="withEffect">
                                  <p:stCondLst>
                                    <p:cond delay="0"/>
                                  </p:stCondLst>
                                  <p:childTnLst>
                                    <p:animEffect transition="out" filter="fade">
                                      <p:cBhvr>
                                        <p:cTn id="78" dur="1000" tmFilter="0, 0; .2, .5; .8, .5; 1, 0"/>
                                        <p:tgtEl>
                                          <p:spTgt spid="9"/>
                                        </p:tgtEl>
                                      </p:cBhvr>
                                    </p:animEffect>
                                    <p:animScale>
                                      <p:cBhvr>
                                        <p:cTn id="79" dur="500" autoRev="1" fill="hold"/>
                                        <p:tgtEl>
                                          <p:spTgt spid="9"/>
                                        </p:tgtEl>
                                      </p:cBhvr>
                                      <p:by x="105000" y="105000"/>
                                    </p:animScale>
                                  </p:childTnLst>
                                </p:cTn>
                              </p:par>
                              <p:par>
                                <p:cTn id="80" presetID="53" presetClass="exit" presetSubtype="0" fill="hold" grpId="1" nodeType="withEffect">
                                  <p:stCondLst>
                                    <p:cond delay="0"/>
                                  </p:stCondLst>
                                  <p:childTnLst>
                                    <p:anim calcmode="lin" valueType="num">
                                      <p:cBhvr>
                                        <p:cTn id="81" dur="500"/>
                                        <p:tgtEl>
                                          <p:spTgt spid="72"/>
                                        </p:tgtEl>
                                        <p:attrNameLst>
                                          <p:attrName>ppt_w</p:attrName>
                                        </p:attrNameLst>
                                      </p:cBhvr>
                                      <p:tavLst>
                                        <p:tav tm="0">
                                          <p:val>
                                            <p:strVal val="ppt_w"/>
                                          </p:val>
                                        </p:tav>
                                        <p:tav tm="100000">
                                          <p:val>
                                            <p:fltVal val="0"/>
                                          </p:val>
                                        </p:tav>
                                      </p:tavLst>
                                    </p:anim>
                                    <p:anim calcmode="lin" valueType="num">
                                      <p:cBhvr>
                                        <p:cTn id="82" dur="500"/>
                                        <p:tgtEl>
                                          <p:spTgt spid="72"/>
                                        </p:tgtEl>
                                        <p:attrNameLst>
                                          <p:attrName>ppt_h</p:attrName>
                                        </p:attrNameLst>
                                      </p:cBhvr>
                                      <p:tavLst>
                                        <p:tav tm="0">
                                          <p:val>
                                            <p:strVal val="ppt_h"/>
                                          </p:val>
                                        </p:tav>
                                        <p:tav tm="100000">
                                          <p:val>
                                            <p:fltVal val="0"/>
                                          </p:val>
                                        </p:tav>
                                      </p:tavLst>
                                    </p:anim>
                                    <p:animEffect transition="out" filter="fade">
                                      <p:cBhvr>
                                        <p:cTn id="83" dur="500"/>
                                        <p:tgtEl>
                                          <p:spTgt spid="72"/>
                                        </p:tgtEl>
                                      </p:cBhvr>
                                    </p:animEffect>
                                    <p:set>
                                      <p:cBhvr>
                                        <p:cTn id="84" dur="1" fill="hold">
                                          <p:stCondLst>
                                            <p:cond delay="499"/>
                                          </p:stCondLst>
                                        </p:cTn>
                                        <p:tgtEl>
                                          <p:spTgt spid="72"/>
                                        </p:tgtEl>
                                        <p:attrNameLst>
                                          <p:attrName>style.visibility</p:attrName>
                                        </p:attrNameLst>
                                      </p:cBhvr>
                                      <p:to>
                                        <p:strVal val="hidden"/>
                                      </p:to>
                                    </p:set>
                                  </p:childTnLst>
                                </p:cTn>
                              </p:par>
                              <p:par>
                                <p:cTn id="85" presetID="53" presetClass="exit" presetSubtype="0" fill="hold" grpId="1" nodeType="withEffect">
                                  <p:stCondLst>
                                    <p:cond delay="0"/>
                                  </p:stCondLst>
                                  <p:childTnLst>
                                    <p:anim calcmode="lin" valueType="num">
                                      <p:cBhvr>
                                        <p:cTn id="86" dur="500"/>
                                        <p:tgtEl>
                                          <p:spTgt spid="73"/>
                                        </p:tgtEl>
                                        <p:attrNameLst>
                                          <p:attrName>ppt_w</p:attrName>
                                        </p:attrNameLst>
                                      </p:cBhvr>
                                      <p:tavLst>
                                        <p:tav tm="0">
                                          <p:val>
                                            <p:strVal val="ppt_w"/>
                                          </p:val>
                                        </p:tav>
                                        <p:tav tm="100000">
                                          <p:val>
                                            <p:fltVal val="0"/>
                                          </p:val>
                                        </p:tav>
                                      </p:tavLst>
                                    </p:anim>
                                    <p:anim calcmode="lin" valueType="num">
                                      <p:cBhvr>
                                        <p:cTn id="87" dur="500"/>
                                        <p:tgtEl>
                                          <p:spTgt spid="73"/>
                                        </p:tgtEl>
                                        <p:attrNameLst>
                                          <p:attrName>ppt_h</p:attrName>
                                        </p:attrNameLst>
                                      </p:cBhvr>
                                      <p:tavLst>
                                        <p:tav tm="0">
                                          <p:val>
                                            <p:strVal val="ppt_h"/>
                                          </p:val>
                                        </p:tav>
                                        <p:tav tm="100000">
                                          <p:val>
                                            <p:fltVal val="0"/>
                                          </p:val>
                                        </p:tav>
                                      </p:tavLst>
                                    </p:anim>
                                    <p:animEffect transition="out" filter="fade">
                                      <p:cBhvr>
                                        <p:cTn id="88" dur="500"/>
                                        <p:tgtEl>
                                          <p:spTgt spid="73"/>
                                        </p:tgtEl>
                                      </p:cBhvr>
                                    </p:animEffect>
                                    <p:set>
                                      <p:cBhvr>
                                        <p:cTn id="89" dur="1" fill="hold">
                                          <p:stCondLst>
                                            <p:cond delay="499"/>
                                          </p:stCondLst>
                                        </p:cTn>
                                        <p:tgtEl>
                                          <p:spTgt spid="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64" grpId="0"/>
      <p:bldP spid="68" grpId="0"/>
      <p:bldP spid="70" grpId="0" animBg="1"/>
      <p:bldP spid="71" grpId="0" animBg="1"/>
      <p:bldP spid="74" grpId="0" animBg="1"/>
      <p:bldP spid="75" grpId="0" animBg="1"/>
      <p:bldP spid="76" grpId="0" animBg="1"/>
      <p:bldP spid="72" grpId="1"/>
      <p:bldP spid="73"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TextBox 45"/>
          <p:cNvSpPr txBox="1"/>
          <p:nvPr/>
        </p:nvSpPr>
        <p:spPr>
          <a:xfrm>
            <a:off x="609600" y="5940623"/>
            <a:ext cx="20574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matching score: 0.6</a:t>
            </a:r>
            <a:endParaRPr lang="en-US" sz="1600" dirty="0">
              <a:latin typeface="Arial" pitchFamily="34" charset="0"/>
              <a:cs typeface="Arial" pitchFamily="34" charset="0"/>
            </a:endParaRPr>
          </a:p>
        </p:txBody>
      </p:sp>
      <p:sp>
        <p:nvSpPr>
          <p:cNvPr id="48" name="Slide Number Placeholder 47"/>
          <p:cNvSpPr>
            <a:spLocks noGrp="1"/>
          </p:cNvSpPr>
          <p:nvPr>
            <p:ph type="sldNum" sz="quarter" idx="12"/>
          </p:nvPr>
        </p:nvSpPr>
        <p:spPr/>
        <p:txBody>
          <a:bodyPr/>
          <a:lstStyle/>
          <a:p>
            <a:fld id="{B6F15528-21DE-4FAA-801E-634DDDAF4B2B}" type="slidenum">
              <a:rPr lang="en-US" smtClean="0"/>
              <a:pPr/>
              <a:t>16</a:t>
            </a:fld>
            <a:endParaRPr lang="en-US" dirty="0"/>
          </a:p>
        </p:txBody>
      </p:sp>
      <p:sp>
        <p:nvSpPr>
          <p:cNvPr id="54" name="Subtitle 2"/>
          <p:cNvSpPr txBox="1">
            <a:spLocks/>
          </p:cNvSpPr>
          <p:nvPr/>
        </p:nvSpPr>
        <p:spPr>
          <a:xfrm>
            <a:off x="762000" y="381000"/>
            <a:ext cx="7543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representation</a:t>
            </a:r>
            <a:endParaRPr kumimoji="0" lang="en-US"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57" name="Group 56"/>
          <p:cNvGrpSpPr>
            <a:grpSpLocks noChangeAspect="1"/>
          </p:cNvGrpSpPr>
          <p:nvPr/>
        </p:nvGrpSpPr>
        <p:grpSpPr>
          <a:xfrm>
            <a:off x="762000" y="4151292"/>
            <a:ext cx="1737360" cy="1737360"/>
            <a:chOff x="1143000" y="3776246"/>
            <a:chExt cx="1828800" cy="1828800"/>
          </a:xfrm>
        </p:grpSpPr>
        <p:pic>
          <p:nvPicPr>
            <p:cNvPr id="42" name="Picture 41" descr="Norm_Play_Saxophone_042_0.jpg"/>
            <p:cNvPicPr>
              <a:picLocks noChangeAspect="1"/>
            </p:cNvPicPr>
            <p:nvPr/>
          </p:nvPicPr>
          <p:blipFill>
            <a:blip r:embed="rId4" cstate="print"/>
            <a:stretch>
              <a:fillRect/>
            </a:stretch>
          </p:blipFill>
          <p:spPr>
            <a:xfrm>
              <a:off x="1143000" y="3776246"/>
              <a:ext cx="1828800" cy="1828800"/>
            </a:xfrm>
            <a:prstGeom prst="rect">
              <a:avLst/>
            </a:prstGeom>
          </p:spPr>
        </p:pic>
        <p:sp>
          <p:nvSpPr>
            <p:cNvPr id="49" name="Rectangle 48"/>
            <p:cNvSpPr/>
            <p:nvPr/>
          </p:nvSpPr>
          <p:spPr>
            <a:xfrm>
              <a:off x="1981200" y="4157246"/>
              <a:ext cx="238125" cy="238125"/>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p:cNvSpPr/>
            <p:nvPr/>
          </p:nvSpPr>
          <p:spPr>
            <a:xfrm>
              <a:off x="1828800" y="5019363"/>
              <a:ext cx="261917" cy="35708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p:nvPr/>
          </p:nvSpPr>
          <p:spPr>
            <a:xfrm>
              <a:off x="2077934" y="4749913"/>
              <a:ext cx="375785" cy="16933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0" name="Straight Arrow Connector 79"/>
            <p:cNvCxnSpPr/>
            <p:nvPr/>
          </p:nvCxnSpPr>
          <p:spPr>
            <a:xfrm rot="16200000" flipH="1">
              <a:off x="1904312" y="4461357"/>
              <a:ext cx="547273" cy="216103"/>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rot="5400000">
              <a:off x="1567541" y="4673951"/>
              <a:ext cx="880534" cy="124178"/>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2667000" y="4151292"/>
            <a:ext cx="1737360" cy="1737360"/>
            <a:chOff x="3581400" y="3776246"/>
            <a:chExt cx="1828800" cy="1828800"/>
          </a:xfrm>
        </p:grpSpPr>
        <p:pic>
          <p:nvPicPr>
            <p:cNvPr id="38" name="Picture 37" descr="Norm_Play_Saxophone_016_0.jpg"/>
            <p:cNvPicPr>
              <a:picLocks noChangeAspect="1"/>
            </p:cNvPicPr>
            <p:nvPr/>
          </p:nvPicPr>
          <p:blipFill>
            <a:blip r:embed="rId5" cstate="print"/>
            <a:stretch>
              <a:fillRect/>
            </a:stretch>
          </p:blipFill>
          <p:spPr>
            <a:xfrm>
              <a:off x="3581400" y="3776246"/>
              <a:ext cx="1828800" cy="1828800"/>
            </a:xfrm>
            <a:prstGeom prst="rect">
              <a:avLst/>
            </a:prstGeom>
          </p:spPr>
        </p:pic>
        <p:sp>
          <p:nvSpPr>
            <p:cNvPr id="50" name="Rectangle 49"/>
            <p:cNvSpPr/>
            <p:nvPr/>
          </p:nvSpPr>
          <p:spPr>
            <a:xfrm>
              <a:off x="4389120" y="4157246"/>
              <a:ext cx="238125" cy="238125"/>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Oval 83"/>
            <p:cNvSpPr/>
            <p:nvPr/>
          </p:nvSpPr>
          <p:spPr>
            <a:xfrm>
              <a:off x="4267200" y="5019363"/>
              <a:ext cx="261917" cy="35708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Oval 85"/>
            <p:cNvSpPr/>
            <p:nvPr/>
          </p:nvSpPr>
          <p:spPr>
            <a:xfrm>
              <a:off x="4501015" y="4749913"/>
              <a:ext cx="375785" cy="169333"/>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7" name="Straight Arrow Connector 86"/>
            <p:cNvCxnSpPr/>
            <p:nvPr/>
          </p:nvCxnSpPr>
          <p:spPr>
            <a:xfrm rot="16200000" flipH="1">
              <a:off x="4335053" y="4453698"/>
              <a:ext cx="547273" cy="231422"/>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5400000">
              <a:off x="3992153" y="4723220"/>
              <a:ext cx="928273" cy="73378"/>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grpSp>
      <p:sp>
        <p:nvSpPr>
          <p:cNvPr id="123" name="TextBox 122"/>
          <p:cNvSpPr txBox="1"/>
          <p:nvPr/>
        </p:nvSpPr>
        <p:spPr>
          <a:xfrm>
            <a:off x="6096000" y="1134576"/>
            <a:ext cx="3048000" cy="1269578"/>
          </a:xfrm>
          <a:prstGeom prst="rect">
            <a:avLst/>
          </a:prstGeom>
          <a:noFill/>
        </p:spPr>
        <p:txBody>
          <a:bodyPr wrap="square" rtlCol="0">
            <a:spAutoFit/>
          </a:bodyPr>
          <a:lstStyle/>
          <a:p>
            <a:pPr>
              <a:lnSpc>
                <a:spcPct val="150000"/>
              </a:lnSpc>
              <a:buFont typeface="Arial" pitchFamily="34" charset="0"/>
              <a:buChar char="•"/>
            </a:pPr>
            <a:r>
              <a:rPr lang="en-US" sz="1700" b="1" dirty="0" smtClean="0">
                <a:latin typeface="Arial" pitchFamily="34" charset="0"/>
                <a:cs typeface="Arial" pitchFamily="34" charset="0"/>
              </a:rPr>
              <a:t> Part-based configuration</a:t>
            </a:r>
          </a:p>
          <a:p>
            <a:pPr>
              <a:lnSpc>
                <a:spcPct val="150000"/>
              </a:lnSpc>
              <a:buFont typeface="Arial" pitchFamily="34" charset="0"/>
              <a:buChar char="•"/>
            </a:pPr>
            <a:r>
              <a:rPr lang="en-US" sz="1700" b="1" dirty="0" smtClean="0">
                <a:latin typeface="Arial" pitchFamily="34" charset="0"/>
                <a:cs typeface="Arial" pitchFamily="34" charset="0"/>
              </a:rPr>
              <a:t> Co-occurrence</a:t>
            </a:r>
          </a:p>
          <a:p>
            <a:pPr>
              <a:lnSpc>
                <a:spcPct val="150000"/>
              </a:lnSpc>
              <a:buFont typeface="Arial" pitchFamily="34" charset="0"/>
              <a:buChar char="•"/>
            </a:pPr>
            <a:r>
              <a:rPr lang="en-US" sz="1700" b="1" dirty="0" smtClean="0">
                <a:latin typeface="Arial" pitchFamily="34" charset="0"/>
                <a:cs typeface="Arial" pitchFamily="34" charset="0"/>
              </a:rPr>
              <a:t> Discriminative</a:t>
            </a:r>
          </a:p>
        </p:txBody>
      </p:sp>
      <p:sp>
        <p:nvSpPr>
          <p:cNvPr id="56" name="Rectangle 55"/>
          <p:cNvSpPr>
            <a:spLocks noChangeAspect="1"/>
          </p:cNvSpPr>
          <p:nvPr/>
        </p:nvSpPr>
        <p:spPr>
          <a:xfrm>
            <a:off x="3143250" y="12954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4237644" y="1938528"/>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0" name="Picture 69" descr="Norm_Play_Saxophone_062_0.jpg"/>
          <p:cNvPicPr>
            <a:picLocks noChangeAspect="1"/>
          </p:cNvPicPr>
          <p:nvPr/>
        </p:nvPicPr>
        <p:blipFill>
          <a:blip r:embed="rId6" cstate="print"/>
          <a:stretch>
            <a:fillRect/>
          </a:stretch>
        </p:blipFill>
        <p:spPr>
          <a:xfrm>
            <a:off x="609600" y="1295400"/>
            <a:ext cx="2194560" cy="2194560"/>
          </a:xfrm>
          <a:prstGeom prst="rect">
            <a:avLst/>
          </a:prstGeom>
        </p:spPr>
      </p:pic>
      <p:sp>
        <p:nvSpPr>
          <p:cNvPr id="72" name="Rectangle 71"/>
          <p:cNvSpPr/>
          <p:nvPr/>
        </p:nvSpPr>
        <p:spPr>
          <a:xfrm>
            <a:off x="1584960" y="1813560"/>
            <a:ext cx="228600" cy="228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1509004" y="2834268"/>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4" name="Picture 73" descr="Norm_Play_Saxophone_062_0 - Copy (3).jpg"/>
          <p:cNvPicPr>
            <a:picLocks noChangeAspect="1"/>
          </p:cNvPicPr>
          <p:nvPr/>
        </p:nvPicPr>
        <p:blipFill>
          <a:blip r:embed="rId7" cstate="print">
            <a:lum/>
          </a:blip>
          <a:stretch>
            <a:fillRect/>
          </a:stretch>
        </p:blipFill>
        <p:spPr>
          <a:xfrm>
            <a:off x="4133850" y="2971800"/>
            <a:ext cx="201168" cy="201168"/>
          </a:xfrm>
          <a:prstGeom prst="rect">
            <a:avLst/>
          </a:prstGeom>
        </p:spPr>
      </p:pic>
      <p:sp>
        <p:nvSpPr>
          <p:cNvPr id="75" name="Oval 74"/>
          <p:cNvSpPr/>
          <p:nvPr/>
        </p:nvSpPr>
        <p:spPr>
          <a:xfrm>
            <a:off x="4082196" y="2848100"/>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1" name="Straight Arrow Connector 80"/>
          <p:cNvCxnSpPr/>
          <p:nvPr/>
        </p:nvCxnSpPr>
        <p:spPr>
          <a:xfrm rot="5400000">
            <a:off x="3698148" y="2497952"/>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85" name="Picture 84" descr="Norm_Play_Saxophone_062_0 - Copy (3).jpg"/>
          <p:cNvPicPr>
            <a:picLocks noChangeAspect="1"/>
          </p:cNvPicPr>
          <p:nvPr/>
        </p:nvPicPr>
        <p:blipFill>
          <a:blip r:embed="rId7" cstate="print">
            <a:lum/>
          </a:blip>
          <a:stretch>
            <a:fillRect/>
          </a:stretch>
        </p:blipFill>
        <p:spPr>
          <a:xfrm>
            <a:off x="1551432" y="2971800"/>
            <a:ext cx="201168" cy="201168"/>
          </a:xfrm>
          <a:prstGeom prst="rect">
            <a:avLst/>
          </a:prstGeom>
        </p:spPr>
      </p:pic>
      <p:cxnSp>
        <p:nvCxnSpPr>
          <p:cNvPr id="88" name="Straight Arrow Connector 87"/>
          <p:cNvCxnSpPr/>
          <p:nvPr/>
        </p:nvCxnSpPr>
        <p:spPr>
          <a:xfrm rot="5400000">
            <a:off x="1127760" y="2484120"/>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96" name="Oval 95"/>
          <p:cNvSpPr/>
          <p:nvPr/>
        </p:nvSpPr>
        <p:spPr>
          <a:xfrm>
            <a:off x="1716524" y="2446867"/>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8" name="Straight Arrow Connector 97"/>
          <p:cNvCxnSpPr/>
          <p:nvPr/>
        </p:nvCxnSpPr>
        <p:spPr>
          <a:xfrm rot="16200000" flipH="1">
            <a:off x="1524000" y="2148840"/>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99" name="Picture 98" descr="Norm_Play_Saxophone_062_0 - Copy (2).jpg"/>
          <p:cNvPicPr>
            <a:picLocks noChangeAspect="1"/>
          </p:cNvPicPr>
          <p:nvPr/>
        </p:nvPicPr>
        <p:blipFill>
          <a:blip r:embed="rId8" cstate="print"/>
          <a:stretch>
            <a:fillRect/>
          </a:stretch>
        </p:blipFill>
        <p:spPr>
          <a:xfrm>
            <a:off x="4429506" y="2459736"/>
            <a:ext cx="201168" cy="201168"/>
          </a:xfrm>
          <a:prstGeom prst="rect">
            <a:avLst/>
          </a:prstGeom>
        </p:spPr>
      </p:pic>
      <p:sp>
        <p:nvSpPr>
          <p:cNvPr id="101" name="Oval 100"/>
          <p:cNvSpPr/>
          <p:nvPr/>
        </p:nvSpPr>
        <p:spPr>
          <a:xfrm>
            <a:off x="4292508" y="2460699"/>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2" name="Straight Arrow Connector 101"/>
          <p:cNvCxnSpPr/>
          <p:nvPr/>
        </p:nvCxnSpPr>
        <p:spPr>
          <a:xfrm rot="16200000" flipH="1">
            <a:off x="4100484" y="2162672"/>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514600" y="5940623"/>
            <a:ext cx="20574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matching score: 0.4</a:t>
            </a:r>
            <a:endParaRPr lang="en-US" sz="1600" dirty="0">
              <a:latin typeface="Arial" pitchFamily="34" charset="0"/>
              <a:cs typeface="Arial" pitchFamily="34" charset="0"/>
            </a:endParaRPr>
          </a:p>
        </p:txBody>
      </p:sp>
      <p:grpSp>
        <p:nvGrpSpPr>
          <p:cNvPr id="59" name="Group 58"/>
          <p:cNvGrpSpPr>
            <a:grpSpLocks noChangeAspect="1"/>
          </p:cNvGrpSpPr>
          <p:nvPr/>
        </p:nvGrpSpPr>
        <p:grpSpPr>
          <a:xfrm>
            <a:off x="4800600" y="4151292"/>
            <a:ext cx="1737360" cy="1737360"/>
            <a:chOff x="1143000" y="3776246"/>
            <a:chExt cx="1828800" cy="1828800"/>
          </a:xfrm>
        </p:grpSpPr>
        <p:pic>
          <p:nvPicPr>
            <p:cNvPr id="61" name="Picture 60" descr="Norm_Play_Violin_071_0.jpg"/>
            <p:cNvPicPr>
              <a:picLocks noChangeAspect="1"/>
            </p:cNvPicPr>
            <p:nvPr/>
          </p:nvPicPr>
          <p:blipFill>
            <a:blip r:embed="rId9" cstate="print"/>
            <a:stretch>
              <a:fillRect/>
            </a:stretch>
          </p:blipFill>
          <p:spPr>
            <a:xfrm>
              <a:off x="1143000" y="3776246"/>
              <a:ext cx="1828800" cy="1828800"/>
            </a:xfrm>
            <a:prstGeom prst="rect">
              <a:avLst/>
            </a:prstGeom>
          </p:spPr>
        </p:pic>
        <p:sp>
          <p:nvSpPr>
            <p:cNvPr id="63" name="Rectangle 62"/>
            <p:cNvSpPr/>
            <p:nvPr/>
          </p:nvSpPr>
          <p:spPr>
            <a:xfrm>
              <a:off x="1968297" y="4244973"/>
              <a:ext cx="190500" cy="1905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p:cNvSpPr/>
            <p:nvPr/>
          </p:nvSpPr>
          <p:spPr>
            <a:xfrm>
              <a:off x="1905000" y="5095563"/>
              <a:ext cx="261917" cy="357083"/>
            </a:xfrm>
            <a:prstGeom prst="ellipse">
              <a:avLst/>
            </a:prstGeom>
            <a:noFill/>
            <a:ln w="317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p:cNvSpPr/>
            <p:nvPr/>
          </p:nvSpPr>
          <p:spPr>
            <a:xfrm>
              <a:off x="2077934" y="4772729"/>
              <a:ext cx="375785" cy="169333"/>
            </a:xfrm>
            <a:prstGeom prst="ellipse">
              <a:avLst/>
            </a:prstGeom>
            <a:noFill/>
            <a:ln w="317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6" name="Straight Arrow Connector 65"/>
            <p:cNvCxnSpPr/>
            <p:nvPr/>
          </p:nvCxnSpPr>
          <p:spPr>
            <a:xfrm rot="16200000" flipH="1">
              <a:off x="1917497" y="4524373"/>
              <a:ext cx="508000" cy="203200"/>
            </a:xfrm>
            <a:prstGeom prst="straightConnector1">
              <a:avLst/>
            </a:prstGeom>
            <a:ln w="19050">
              <a:solidFill>
                <a:srgbClr val="FF00FF"/>
              </a:solidFill>
              <a:prstDash val="sysDash"/>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rot="5400000">
              <a:off x="1587297" y="4803773"/>
              <a:ext cx="914400" cy="50800"/>
            </a:xfrm>
            <a:prstGeom prst="straightConnector1">
              <a:avLst/>
            </a:prstGeom>
            <a:ln w="19050">
              <a:solidFill>
                <a:srgbClr val="FF00FF"/>
              </a:solidFill>
              <a:prstDash val="sysDash"/>
              <a:headEnd type="oval"/>
              <a:tailEnd type="stealth" w="med" len="med"/>
            </a:ln>
          </p:spPr>
          <p:style>
            <a:lnRef idx="1">
              <a:schemeClr val="accent1"/>
            </a:lnRef>
            <a:fillRef idx="0">
              <a:schemeClr val="accent1"/>
            </a:fillRef>
            <a:effectRef idx="0">
              <a:schemeClr val="accent1"/>
            </a:effectRef>
            <a:fontRef idx="minor">
              <a:schemeClr val="tx1"/>
            </a:fontRef>
          </p:style>
        </p:cxnSp>
      </p:grpSp>
      <p:sp>
        <p:nvSpPr>
          <p:cNvPr id="68" name="TextBox 67"/>
          <p:cNvSpPr txBox="1"/>
          <p:nvPr/>
        </p:nvSpPr>
        <p:spPr>
          <a:xfrm>
            <a:off x="4648200" y="5940623"/>
            <a:ext cx="20574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matching score: 0.0</a:t>
            </a:r>
            <a:endParaRPr lang="en-US" sz="1600" dirty="0">
              <a:latin typeface="Arial" pitchFamily="34" charset="0"/>
              <a:cs typeface="Arial" pitchFamily="34" charset="0"/>
            </a:endParaRPr>
          </a:p>
        </p:txBody>
      </p:sp>
      <p:grpSp>
        <p:nvGrpSpPr>
          <p:cNvPr id="69" name="Group 68"/>
          <p:cNvGrpSpPr>
            <a:grpSpLocks noChangeAspect="1"/>
          </p:cNvGrpSpPr>
          <p:nvPr/>
        </p:nvGrpSpPr>
        <p:grpSpPr>
          <a:xfrm>
            <a:off x="6705600" y="4151292"/>
            <a:ext cx="1737360" cy="1737360"/>
            <a:chOff x="5943600" y="3776246"/>
            <a:chExt cx="1828800" cy="1828800"/>
          </a:xfrm>
        </p:grpSpPr>
        <p:pic>
          <p:nvPicPr>
            <p:cNvPr id="71" name="Picture 70" descr="Norm_With_Saxophone_089_0.jpg"/>
            <p:cNvPicPr>
              <a:picLocks noChangeAspect="1"/>
            </p:cNvPicPr>
            <p:nvPr/>
          </p:nvPicPr>
          <p:blipFill>
            <a:blip r:embed="rId10" cstate="print"/>
            <a:stretch>
              <a:fillRect/>
            </a:stretch>
          </p:blipFill>
          <p:spPr>
            <a:xfrm>
              <a:off x="5943600" y="3776246"/>
              <a:ext cx="1828800" cy="1828800"/>
            </a:xfrm>
            <a:prstGeom prst="rect">
              <a:avLst/>
            </a:prstGeom>
          </p:spPr>
        </p:pic>
        <p:sp>
          <p:nvSpPr>
            <p:cNvPr id="76" name="Rectangle 75"/>
            <p:cNvSpPr/>
            <p:nvPr/>
          </p:nvSpPr>
          <p:spPr>
            <a:xfrm>
              <a:off x="6753578" y="4244973"/>
              <a:ext cx="190500" cy="1905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Oval 77"/>
            <p:cNvSpPr/>
            <p:nvPr/>
          </p:nvSpPr>
          <p:spPr>
            <a:xfrm>
              <a:off x="6672283" y="4995446"/>
              <a:ext cx="261917" cy="357083"/>
            </a:xfrm>
            <a:prstGeom prst="ellipse">
              <a:avLst/>
            </a:prstGeom>
            <a:noFill/>
            <a:ln w="381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Oval 82"/>
            <p:cNvSpPr/>
            <p:nvPr/>
          </p:nvSpPr>
          <p:spPr>
            <a:xfrm>
              <a:off x="6863215" y="4772729"/>
              <a:ext cx="375785" cy="169333"/>
            </a:xfrm>
            <a:prstGeom prst="ellipse">
              <a:avLst/>
            </a:prstGeom>
            <a:noFill/>
            <a:ln w="317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0" name="Straight Arrow Connector 89"/>
            <p:cNvCxnSpPr/>
            <p:nvPr/>
          </p:nvCxnSpPr>
          <p:spPr>
            <a:xfrm rot="16200000" flipH="1">
              <a:off x="6702778" y="4524373"/>
              <a:ext cx="508000" cy="203200"/>
            </a:xfrm>
            <a:prstGeom prst="straightConnector1">
              <a:avLst/>
            </a:prstGeom>
            <a:ln w="19050">
              <a:solidFill>
                <a:srgbClr val="FF00FF"/>
              </a:solidFill>
              <a:prstDash val="sysDash"/>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rot="5400000">
              <a:off x="6430553" y="4723220"/>
              <a:ext cx="775873" cy="73378"/>
            </a:xfrm>
            <a:prstGeom prst="straightConnector1">
              <a:avLst/>
            </a:prstGeom>
            <a:ln w="25400">
              <a:solidFill>
                <a:srgbClr val="FF00FF"/>
              </a:solidFill>
              <a:prstDash val="solid"/>
              <a:headEnd type="oval"/>
              <a:tailEnd type="stealth" w="med" len="med"/>
            </a:ln>
          </p:spPr>
          <p:style>
            <a:lnRef idx="1">
              <a:schemeClr val="accent1"/>
            </a:lnRef>
            <a:fillRef idx="0">
              <a:schemeClr val="accent1"/>
            </a:fillRef>
            <a:effectRef idx="0">
              <a:schemeClr val="accent1"/>
            </a:effectRef>
            <a:fontRef idx="minor">
              <a:schemeClr val="tx1"/>
            </a:fontRef>
          </p:style>
        </p:cxnSp>
      </p:grpSp>
      <p:sp>
        <p:nvSpPr>
          <p:cNvPr id="93" name="TextBox 92"/>
          <p:cNvSpPr txBox="1"/>
          <p:nvPr/>
        </p:nvSpPr>
        <p:spPr>
          <a:xfrm>
            <a:off x="6553200" y="5940623"/>
            <a:ext cx="20574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matching score: 0.1</a:t>
            </a:r>
            <a:endParaRPr lang="en-US" sz="1600" dirty="0">
              <a:latin typeface="Arial" pitchFamily="34" charset="0"/>
              <a:cs typeface="Arial" pitchFamily="34" charset="0"/>
            </a:endParaRPr>
          </a:p>
        </p:txBody>
      </p:sp>
      <p:sp>
        <p:nvSpPr>
          <p:cNvPr id="103" name="TextBox 102"/>
          <p:cNvSpPr txBox="1"/>
          <p:nvPr/>
        </p:nvSpPr>
        <p:spPr>
          <a:xfrm>
            <a:off x="1371600" y="3733800"/>
            <a:ext cx="2514600" cy="400110"/>
          </a:xfrm>
          <a:prstGeom prst="rect">
            <a:avLst/>
          </a:prstGeom>
          <a:noFill/>
        </p:spPr>
        <p:txBody>
          <a:bodyPr wrap="square" rtlCol="0">
            <a:spAutoFit/>
          </a:bodyPr>
          <a:lstStyle/>
          <a:p>
            <a:pPr algn="ctr"/>
            <a:r>
              <a:rPr lang="en-US" sz="2000" dirty="0" smtClean="0">
                <a:latin typeface="Arial" pitchFamily="34" charset="0"/>
                <a:cs typeface="Arial" pitchFamily="34" charset="0"/>
              </a:rPr>
              <a:t>Playing saxophone</a:t>
            </a:r>
            <a:endParaRPr lang="en-US" sz="2000" dirty="0">
              <a:latin typeface="Arial" pitchFamily="34" charset="0"/>
              <a:cs typeface="Arial" pitchFamily="34" charset="0"/>
            </a:endParaRPr>
          </a:p>
        </p:txBody>
      </p:sp>
      <p:sp>
        <p:nvSpPr>
          <p:cNvPr id="104" name="TextBox 103"/>
          <p:cNvSpPr txBox="1"/>
          <p:nvPr/>
        </p:nvSpPr>
        <p:spPr>
          <a:xfrm>
            <a:off x="5486400" y="3733800"/>
            <a:ext cx="2286000" cy="400110"/>
          </a:xfrm>
          <a:prstGeom prst="rect">
            <a:avLst/>
          </a:prstGeom>
          <a:noFill/>
        </p:spPr>
        <p:txBody>
          <a:bodyPr wrap="square" rtlCol="0">
            <a:spAutoFit/>
          </a:bodyPr>
          <a:lstStyle/>
          <a:p>
            <a:pPr algn="ctr"/>
            <a:r>
              <a:rPr lang="en-US" sz="2000" dirty="0" smtClean="0">
                <a:latin typeface="Arial" pitchFamily="34" charset="0"/>
                <a:cs typeface="Arial" pitchFamily="34" charset="0"/>
              </a:rPr>
              <a:t>Other interactions</a:t>
            </a:r>
            <a:endParaRPr lang="en-US" sz="2000" dirty="0">
              <a:latin typeface="Arial" pitchFamily="34" charset="0"/>
              <a:cs typeface="Arial" pitchFamily="34" charset="0"/>
            </a:endParaRPr>
          </a:p>
        </p:txBody>
      </p:sp>
      <p:graphicFrame>
        <p:nvGraphicFramePr>
          <p:cNvPr id="92" name="Object 7"/>
          <p:cNvGraphicFramePr>
            <a:graphicFrameLocks noChangeAspect="1"/>
          </p:cNvGraphicFramePr>
          <p:nvPr/>
        </p:nvGraphicFramePr>
        <p:xfrm>
          <a:off x="3270250" y="1371600"/>
          <a:ext cx="152400" cy="215900"/>
        </p:xfrm>
        <a:graphic>
          <a:graphicData uri="http://schemas.openxmlformats.org/presentationml/2006/ole">
            <p:oleObj spid="_x0000_s382998" name="Equation" r:id="rId11" imgW="152280" imgH="215640" progId="Equation.DSMT4">
              <p:embed/>
            </p:oleObj>
          </a:graphicData>
        </a:graphic>
      </p:graphicFrame>
      <p:graphicFrame>
        <p:nvGraphicFramePr>
          <p:cNvPr id="94" name="Object 5"/>
          <p:cNvGraphicFramePr>
            <a:graphicFrameLocks noChangeAspect="1"/>
          </p:cNvGraphicFramePr>
          <p:nvPr/>
        </p:nvGraphicFramePr>
        <p:xfrm>
          <a:off x="4260850" y="2628900"/>
          <a:ext cx="1371600" cy="292100"/>
        </p:xfrm>
        <a:graphic>
          <a:graphicData uri="http://schemas.openxmlformats.org/presentationml/2006/ole">
            <p:oleObj spid="_x0000_s382999" name="Equation" r:id="rId12" imgW="1371600" imgH="291960" progId="Equation.DSMT4">
              <p:embed/>
            </p:oleObj>
          </a:graphicData>
        </a:graphic>
      </p:graphicFrame>
      <p:graphicFrame>
        <p:nvGraphicFramePr>
          <p:cNvPr id="95" name="Object 6"/>
          <p:cNvGraphicFramePr>
            <a:graphicFrameLocks noChangeAspect="1"/>
          </p:cNvGraphicFramePr>
          <p:nvPr/>
        </p:nvGraphicFramePr>
        <p:xfrm>
          <a:off x="3124200" y="3162300"/>
          <a:ext cx="1282700" cy="292100"/>
        </p:xfrm>
        <a:graphic>
          <a:graphicData uri="http://schemas.openxmlformats.org/presentationml/2006/ole">
            <p:oleObj spid="_x0000_s383000" name="Equation" r:id="rId13" imgW="1282680" imgH="291960" progId="Equation.DSMT4">
              <p:embed/>
            </p:oleObj>
          </a:graphicData>
        </a:graphic>
      </p:graphicFrame>
      <p:graphicFrame>
        <p:nvGraphicFramePr>
          <p:cNvPr id="97" name="Object 7"/>
          <p:cNvGraphicFramePr>
            <a:graphicFrameLocks noChangeAspect="1"/>
          </p:cNvGraphicFramePr>
          <p:nvPr/>
        </p:nvGraphicFramePr>
        <p:xfrm>
          <a:off x="4337050" y="1974850"/>
          <a:ext cx="203200" cy="215900"/>
        </p:xfrm>
        <a:graphic>
          <a:graphicData uri="http://schemas.openxmlformats.org/presentationml/2006/ole">
            <p:oleObj spid="_x0000_s383001" name="Equation" r:id="rId14" imgW="203040" imgH="215640" progId="Equation.DSMT4">
              <p:embed/>
            </p:oleObj>
          </a:graphicData>
        </a:graphic>
      </p:graphicFrame>
      <p:graphicFrame>
        <p:nvGraphicFramePr>
          <p:cNvPr id="100" name="Object 8"/>
          <p:cNvGraphicFramePr>
            <a:graphicFrameLocks noChangeAspect="1"/>
          </p:cNvGraphicFramePr>
          <p:nvPr/>
        </p:nvGraphicFramePr>
        <p:xfrm>
          <a:off x="4508500" y="1955800"/>
          <a:ext cx="876300" cy="292100"/>
        </p:xfrm>
        <a:graphic>
          <a:graphicData uri="http://schemas.openxmlformats.org/presentationml/2006/ole">
            <p:oleObj spid="_x0000_s383002" name="Equation" r:id="rId15" imgW="876240" imgH="291960" progId="Equation.DSMT4">
              <p:embed/>
            </p:oleObj>
          </a:graphicData>
        </a:graphic>
      </p:graphicFrame>
      <p:graphicFrame>
        <p:nvGraphicFramePr>
          <p:cNvPr id="105" name="Object 8"/>
          <p:cNvGraphicFramePr>
            <a:graphicFrameLocks noChangeAspect="1"/>
          </p:cNvGraphicFramePr>
          <p:nvPr/>
        </p:nvGraphicFramePr>
        <p:xfrm>
          <a:off x="4025900" y="1860550"/>
          <a:ext cx="190500" cy="215900"/>
        </p:xfrm>
        <a:graphic>
          <a:graphicData uri="http://schemas.openxmlformats.org/presentationml/2006/ole">
            <p:oleObj spid="_x0000_s383003" name="Equation" r:id="rId16" imgW="190440" imgH="215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23">
                                            <p:txEl>
                                              <p:pRg st="1" end="1"/>
                                            </p:txEl>
                                          </p:spTgt>
                                        </p:tgtEl>
                                        <p:attrNameLst>
                                          <p:attrName>style.visibility</p:attrName>
                                        </p:attrNameLst>
                                      </p:cBhvr>
                                      <p:to>
                                        <p:strVal val="visible"/>
                                      </p:to>
                                    </p:set>
                                    <p:anim calcmode="lin" valueType="num">
                                      <p:cBhvr>
                                        <p:cTn id="7" dur="500" fill="hold"/>
                                        <p:tgtEl>
                                          <p:spTgt spid="1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2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
                                        </p:tgtEl>
                                        <p:attrNameLst>
                                          <p:attrName>style.visibility</p:attrName>
                                        </p:attrNameLst>
                                      </p:cBhvr>
                                      <p:to>
                                        <p:strVal val="visible"/>
                                      </p:to>
                                    </p:set>
                                    <p:anim calcmode="lin" valueType="num">
                                      <p:cBhvr>
                                        <p:cTn id="14" dur="500" fill="hold"/>
                                        <p:tgtEl>
                                          <p:spTgt spid="46"/>
                                        </p:tgtEl>
                                        <p:attrNameLst>
                                          <p:attrName>ppt_w</p:attrName>
                                        </p:attrNameLst>
                                      </p:cBhvr>
                                      <p:tavLst>
                                        <p:tav tm="0">
                                          <p:val>
                                            <p:fltVal val="0"/>
                                          </p:val>
                                        </p:tav>
                                        <p:tav tm="100000">
                                          <p:val>
                                            <p:strVal val="#ppt_w"/>
                                          </p:val>
                                        </p:tav>
                                      </p:tavLst>
                                    </p:anim>
                                    <p:anim calcmode="lin" valueType="num">
                                      <p:cBhvr>
                                        <p:cTn id="15" dur="500" fill="hold"/>
                                        <p:tgtEl>
                                          <p:spTgt spid="46"/>
                                        </p:tgtEl>
                                        <p:attrNameLst>
                                          <p:attrName>ppt_h</p:attrName>
                                        </p:attrNameLst>
                                      </p:cBhvr>
                                      <p:tavLst>
                                        <p:tav tm="0">
                                          <p:val>
                                            <p:fltVal val="0"/>
                                          </p:val>
                                        </p:tav>
                                        <p:tav tm="100000">
                                          <p:val>
                                            <p:strVal val="#ppt_h"/>
                                          </p:val>
                                        </p:tav>
                                      </p:tavLst>
                                    </p:anim>
                                    <p:animEffect transition="in" filter="fade">
                                      <p:cBhvr>
                                        <p:cTn id="16" dur="500"/>
                                        <p:tgtEl>
                                          <p:spTgt spid="46"/>
                                        </p:tgtEl>
                                      </p:cBhvr>
                                    </p:animEffect>
                                  </p:childTnLst>
                                </p:cTn>
                              </p:par>
                              <p:par>
                                <p:cTn id="17" presetID="53" presetClass="entr" presetSubtype="0"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 calcmode="lin" valueType="num">
                                      <p:cBhvr>
                                        <p:cTn id="19" dur="500" fill="hold"/>
                                        <p:tgtEl>
                                          <p:spTgt spid="57"/>
                                        </p:tgtEl>
                                        <p:attrNameLst>
                                          <p:attrName>ppt_w</p:attrName>
                                        </p:attrNameLst>
                                      </p:cBhvr>
                                      <p:tavLst>
                                        <p:tav tm="0">
                                          <p:val>
                                            <p:fltVal val="0"/>
                                          </p:val>
                                        </p:tav>
                                        <p:tav tm="100000">
                                          <p:val>
                                            <p:strVal val="#ppt_w"/>
                                          </p:val>
                                        </p:tav>
                                      </p:tavLst>
                                    </p:anim>
                                    <p:anim calcmode="lin" valueType="num">
                                      <p:cBhvr>
                                        <p:cTn id="20" dur="500" fill="hold"/>
                                        <p:tgtEl>
                                          <p:spTgt spid="57"/>
                                        </p:tgtEl>
                                        <p:attrNameLst>
                                          <p:attrName>ppt_h</p:attrName>
                                        </p:attrNameLst>
                                      </p:cBhvr>
                                      <p:tavLst>
                                        <p:tav tm="0">
                                          <p:val>
                                            <p:fltVal val="0"/>
                                          </p:val>
                                        </p:tav>
                                        <p:tav tm="100000">
                                          <p:val>
                                            <p:strVal val="#ppt_h"/>
                                          </p:val>
                                        </p:tav>
                                      </p:tavLst>
                                    </p:anim>
                                    <p:animEffect transition="in" filter="fade">
                                      <p:cBhvr>
                                        <p:cTn id="21" dur="500"/>
                                        <p:tgtEl>
                                          <p:spTgt spid="57"/>
                                        </p:tgtEl>
                                      </p:cBhvr>
                                    </p:animEffect>
                                  </p:childTnLst>
                                </p:cTn>
                              </p:par>
                              <p:par>
                                <p:cTn id="22" presetID="53" presetClass="entr" presetSubtype="0" fill="hold" nodeType="withEffect">
                                  <p:stCondLst>
                                    <p:cond delay="0"/>
                                  </p:stCondLst>
                                  <p:childTnLst>
                                    <p:set>
                                      <p:cBhvr>
                                        <p:cTn id="23" dur="1" fill="hold">
                                          <p:stCondLst>
                                            <p:cond delay="0"/>
                                          </p:stCondLst>
                                        </p:cTn>
                                        <p:tgtEl>
                                          <p:spTgt spid="58"/>
                                        </p:tgtEl>
                                        <p:attrNameLst>
                                          <p:attrName>style.visibility</p:attrName>
                                        </p:attrNameLst>
                                      </p:cBhvr>
                                      <p:to>
                                        <p:strVal val="visible"/>
                                      </p:to>
                                    </p:set>
                                    <p:anim calcmode="lin" valueType="num">
                                      <p:cBhvr>
                                        <p:cTn id="24" dur="500" fill="hold"/>
                                        <p:tgtEl>
                                          <p:spTgt spid="58"/>
                                        </p:tgtEl>
                                        <p:attrNameLst>
                                          <p:attrName>ppt_w</p:attrName>
                                        </p:attrNameLst>
                                      </p:cBhvr>
                                      <p:tavLst>
                                        <p:tav tm="0">
                                          <p:val>
                                            <p:fltVal val="0"/>
                                          </p:val>
                                        </p:tav>
                                        <p:tav tm="100000">
                                          <p:val>
                                            <p:strVal val="#ppt_w"/>
                                          </p:val>
                                        </p:tav>
                                      </p:tavLst>
                                    </p:anim>
                                    <p:anim calcmode="lin" valueType="num">
                                      <p:cBhvr>
                                        <p:cTn id="25" dur="500" fill="hold"/>
                                        <p:tgtEl>
                                          <p:spTgt spid="58"/>
                                        </p:tgtEl>
                                        <p:attrNameLst>
                                          <p:attrName>ppt_h</p:attrName>
                                        </p:attrNameLst>
                                      </p:cBhvr>
                                      <p:tavLst>
                                        <p:tav tm="0">
                                          <p:val>
                                            <p:fltVal val="0"/>
                                          </p:val>
                                        </p:tav>
                                        <p:tav tm="100000">
                                          <p:val>
                                            <p:strVal val="#ppt_h"/>
                                          </p:val>
                                        </p:tav>
                                      </p:tavLst>
                                    </p:anim>
                                    <p:animEffect transition="in" filter="fade">
                                      <p:cBhvr>
                                        <p:cTn id="26" dur="500"/>
                                        <p:tgtEl>
                                          <p:spTgt spid="5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103"/>
                                        </p:tgtEl>
                                        <p:attrNameLst>
                                          <p:attrName>style.visibility</p:attrName>
                                        </p:attrNameLst>
                                      </p:cBhvr>
                                      <p:to>
                                        <p:strVal val="visible"/>
                                      </p:to>
                                    </p:set>
                                    <p:anim calcmode="lin" valueType="num">
                                      <p:cBhvr>
                                        <p:cTn id="34" dur="500" fill="hold"/>
                                        <p:tgtEl>
                                          <p:spTgt spid="103"/>
                                        </p:tgtEl>
                                        <p:attrNameLst>
                                          <p:attrName>ppt_w</p:attrName>
                                        </p:attrNameLst>
                                      </p:cBhvr>
                                      <p:tavLst>
                                        <p:tav tm="0">
                                          <p:val>
                                            <p:fltVal val="0"/>
                                          </p:val>
                                        </p:tav>
                                        <p:tav tm="100000">
                                          <p:val>
                                            <p:strVal val="#ppt_w"/>
                                          </p:val>
                                        </p:tav>
                                      </p:tavLst>
                                    </p:anim>
                                    <p:anim calcmode="lin" valueType="num">
                                      <p:cBhvr>
                                        <p:cTn id="35" dur="500" fill="hold"/>
                                        <p:tgtEl>
                                          <p:spTgt spid="103"/>
                                        </p:tgtEl>
                                        <p:attrNameLst>
                                          <p:attrName>ppt_h</p:attrName>
                                        </p:attrNameLst>
                                      </p:cBhvr>
                                      <p:tavLst>
                                        <p:tav tm="0">
                                          <p:val>
                                            <p:fltVal val="0"/>
                                          </p:val>
                                        </p:tav>
                                        <p:tav tm="100000">
                                          <p:val>
                                            <p:strVal val="#ppt_h"/>
                                          </p:val>
                                        </p:tav>
                                      </p:tavLst>
                                    </p:anim>
                                    <p:animEffect transition="in" filter="fade">
                                      <p:cBhvr>
                                        <p:cTn id="36" dur="500"/>
                                        <p:tgtEl>
                                          <p:spTgt spid="103"/>
                                        </p:tgtEl>
                                      </p:cBhvr>
                                    </p:animEffect>
                                  </p:childTnLst>
                                </p:cTn>
                              </p:par>
                            </p:childTnLst>
                          </p:cTn>
                        </p:par>
                        <p:par>
                          <p:cTn id="37" fill="hold">
                            <p:stCondLst>
                              <p:cond delay="500"/>
                            </p:stCondLst>
                            <p:childTnLst>
                              <p:par>
                                <p:cTn id="38" presetID="53" presetClass="entr" presetSubtype="0" fill="hold" nodeType="afterEffect">
                                  <p:stCondLst>
                                    <p:cond delay="0"/>
                                  </p:stCondLst>
                                  <p:childTnLst>
                                    <p:set>
                                      <p:cBhvr>
                                        <p:cTn id="39" dur="1" fill="hold">
                                          <p:stCondLst>
                                            <p:cond delay="0"/>
                                          </p:stCondLst>
                                        </p:cTn>
                                        <p:tgtEl>
                                          <p:spTgt spid="123">
                                            <p:txEl>
                                              <p:pRg st="2" end="2"/>
                                            </p:txEl>
                                          </p:spTgt>
                                        </p:tgtEl>
                                        <p:attrNameLst>
                                          <p:attrName>style.visibility</p:attrName>
                                        </p:attrNameLst>
                                      </p:cBhvr>
                                      <p:to>
                                        <p:strVal val="visible"/>
                                      </p:to>
                                    </p:set>
                                    <p:anim calcmode="lin" valueType="num">
                                      <p:cBhvr>
                                        <p:cTn id="40" dur="500" fill="hold"/>
                                        <p:tgtEl>
                                          <p:spTgt spid="123">
                                            <p:txEl>
                                              <p:pRg st="2" end="2"/>
                                            </p:txEl>
                                          </p:spTgt>
                                        </p:tgtEl>
                                        <p:attrNameLst>
                                          <p:attrName>ppt_w</p:attrName>
                                        </p:attrNameLst>
                                      </p:cBhvr>
                                      <p:tavLst>
                                        <p:tav tm="0">
                                          <p:val>
                                            <p:fltVal val="0"/>
                                          </p:val>
                                        </p:tav>
                                        <p:tav tm="100000">
                                          <p:val>
                                            <p:strVal val="#ppt_w"/>
                                          </p:val>
                                        </p:tav>
                                      </p:tavLst>
                                    </p:anim>
                                    <p:anim calcmode="lin" valueType="num">
                                      <p:cBhvr>
                                        <p:cTn id="41" dur="500" fill="hold"/>
                                        <p:tgtEl>
                                          <p:spTgt spid="123">
                                            <p:txEl>
                                              <p:pRg st="2" end="2"/>
                                            </p:txEl>
                                          </p:spTgt>
                                        </p:tgtEl>
                                        <p:attrNameLst>
                                          <p:attrName>ppt_h</p:attrName>
                                        </p:attrNameLst>
                                      </p:cBhvr>
                                      <p:tavLst>
                                        <p:tav tm="0">
                                          <p:val>
                                            <p:fltVal val="0"/>
                                          </p:val>
                                        </p:tav>
                                        <p:tav tm="100000">
                                          <p:val>
                                            <p:strVal val="#ppt_h"/>
                                          </p:val>
                                        </p:tav>
                                      </p:tavLst>
                                    </p:anim>
                                    <p:animEffect transition="in" filter="fade">
                                      <p:cBhvr>
                                        <p:cTn id="42" dur="500"/>
                                        <p:tgtEl>
                                          <p:spTgt spid="123">
                                            <p:txEl>
                                              <p:pRg st="2" end="2"/>
                                            </p:txEl>
                                          </p:spTgt>
                                        </p:tgtEl>
                                      </p:cBhvr>
                                    </p:animEffect>
                                  </p:childTnLst>
                                </p:cTn>
                              </p:par>
                            </p:childTnLst>
                          </p:cTn>
                        </p:par>
                        <p:par>
                          <p:cTn id="43" fill="hold">
                            <p:stCondLst>
                              <p:cond delay="1000"/>
                            </p:stCondLst>
                            <p:childTnLst>
                              <p:par>
                                <p:cTn id="44" presetID="53" presetClass="entr" presetSubtype="0"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 calcmode="lin" valueType="num">
                                      <p:cBhvr>
                                        <p:cTn id="46" dur="500" fill="hold"/>
                                        <p:tgtEl>
                                          <p:spTgt spid="59"/>
                                        </p:tgtEl>
                                        <p:attrNameLst>
                                          <p:attrName>ppt_w</p:attrName>
                                        </p:attrNameLst>
                                      </p:cBhvr>
                                      <p:tavLst>
                                        <p:tav tm="0">
                                          <p:val>
                                            <p:fltVal val="0"/>
                                          </p:val>
                                        </p:tav>
                                        <p:tav tm="100000">
                                          <p:val>
                                            <p:strVal val="#ppt_w"/>
                                          </p:val>
                                        </p:tav>
                                      </p:tavLst>
                                    </p:anim>
                                    <p:anim calcmode="lin" valueType="num">
                                      <p:cBhvr>
                                        <p:cTn id="47" dur="500" fill="hold"/>
                                        <p:tgtEl>
                                          <p:spTgt spid="59"/>
                                        </p:tgtEl>
                                        <p:attrNameLst>
                                          <p:attrName>ppt_h</p:attrName>
                                        </p:attrNameLst>
                                      </p:cBhvr>
                                      <p:tavLst>
                                        <p:tav tm="0">
                                          <p:val>
                                            <p:fltVal val="0"/>
                                          </p:val>
                                        </p:tav>
                                        <p:tav tm="100000">
                                          <p:val>
                                            <p:strVal val="#ppt_h"/>
                                          </p:val>
                                        </p:tav>
                                      </p:tavLst>
                                    </p:anim>
                                    <p:animEffect transition="in" filter="fade">
                                      <p:cBhvr>
                                        <p:cTn id="48" dur="500"/>
                                        <p:tgtEl>
                                          <p:spTgt spid="59"/>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0" fill="hold" nodeType="withEffect">
                                  <p:stCondLst>
                                    <p:cond delay="0"/>
                                  </p:stCondLst>
                                  <p:childTnLst>
                                    <p:set>
                                      <p:cBhvr>
                                        <p:cTn id="55" dur="1" fill="hold">
                                          <p:stCondLst>
                                            <p:cond delay="0"/>
                                          </p:stCondLst>
                                        </p:cTn>
                                        <p:tgtEl>
                                          <p:spTgt spid="69"/>
                                        </p:tgtEl>
                                        <p:attrNameLst>
                                          <p:attrName>style.visibility</p:attrName>
                                        </p:attrNameLst>
                                      </p:cBhvr>
                                      <p:to>
                                        <p:strVal val="visible"/>
                                      </p:to>
                                    </p:set>
                                    <p:anim calcmode="lin" valueType="num">
                                      <p:cBhvr>
                                        <p:cTn id="56" dur="500" fill="hold"/>
                                        <p:tgtEl>
                                          <p:spTgt spid="69"/>
                                        </p:tgtEl>
                                        <p:attrNameLst>
                                          <p:attrName>ppt_w</p:attrName>
                                        </p:attrNameLst>
                                      </p:cBhvr>
                                      <p:tavLst>
                                        <p:tav tm="0">
                                          <p:val>
                                            <p:fltVal val="0"/>
                                          </p:val>
                                        </p:tav>
                                        <p:tav tm="100000">
                                          <p:val>
                                            <p:strVal val="#ppt_w"/>
                                          </p:val>
                                        </p:tav>
                                      </p:tavLst>
                                    </p:anim>
                                    <p:anim calcmode="lin" valueType="num">
                                      <p:cBhvr>
                                        <p:cTn id="57" dur="500" fill="hold"/>
                                        <p:tgtEl>
                                          <p:spTgt spid="69"/>
                                        </p:tgtEl>
                                        <p:attrNameLst>
                                          <p:attrName>ppt_h</p:attrName>
                                        </p:attrNameLst>
                                      </p:cBhvr>
                                      <p:tavLst>
                                        <p:tav tm="0">
                                          <p:val>
                                            <p:fltVal val="0"/>
                                          </p:val>
                                        </p:tav>
                                        <p:tav tm="100000">
                                          <p:val>
                                            <p:strVal val="#ppt_h"/>
                                          </p:val>
                                        </p:tav>
                                      </p:tavLst>
                                    </p:anim>
                                    <p:animEffect transition="in" filter="fade">
                                      <p:cBhvr>
                                        <p:cTn id="58" dur="500"/>
                                        <p:tgtEl>
                                          <p:spTgt spid="69"/>
                                        </p:tgtEl>
                                      </p:cBhvr>
                                    </p:animEffect>
                                  </p:childTnLst>
                                </p:cTn>
                              </p:par>
                              <p:par>
                                <p:cTn id="59" presetID="53" presetClass="entr" presetSubtype="0" fill="hold" grpId="0" nodeType="withEffect">
                                  <p:stCondLst>
                                    <p:cond delay="0"/>
                                  </p:stCondLst>
                                  <p:childTnLst>
                                    <p:set>
                                      <p:cBhvr>
                                        <p:cTn id="60" dur="1" fill="hold">
                                          <p:stCondLst>
                                            <p:cond delay="0"/>
                                          </p:stCondLst>
                                        </p:cTn>
                                        <p:tgtEl>
                                          <p:spTgt spid="93"/>
                                        </p:tgtEl>
                                        <p:attrNameLst>
                                          <p:attrName>style.visibility</p:attrName>
                                        </p:attrNameLst>
                                      </p:cBhvr>
                                      <p:to>
                                        <p:strVal val="visible"/>
                                      </p:to>
                                    </p:set>
                                    <p:anim calcmode="lin" valueType="num">
                                      <p:cBhvr>
                                        <p:cTn id="61" dur="500" fill="hold"/>
                                        <p:tgtEl>
                                          <p:spTgt spid="93"/>
                                        </p:tgtEl>
                                        <p:attrNameLst>
                                          <p:attrName>ppt_w</p:attrName>
                                        </p:attrNameLst>
                                      </p:cBhvr>
                                      <p:tavLst>
                                        <p:tav tm="0">
                                          <p:val>
                                            <p:fltVal val="0"/>
                                          </p:val>
                                        </p:tav>
                                        <p:tav tm="100000">
                                          <p:val>
                                            <p:strVal val="#ppt_w"/>
                                          </p:val>
                                        </p:tav>
                                      </p:tavLst>
                                    </p:anim>
                                    <p:anim calcmode="lin" valueType="num">
                                      <p:cBhvr>
                                        <p:cTn id="62" dur="500" fill="hold"/>
                                        <p:tgtEl>
                                          <p:spTgt spid="93"/>
                                        </p:tgtEl>
                                        <p:attrNameLst>
                                          <p:attrName>ppt_h</p:attrName>
                                        </p:attrNameLst>
                                      </p:cBhvr>
                                      <p:tavLst>
                                        <p:tav tm="0">
                                          <p:val>
                                            <p:fltVal val="0"/>
                                          </p:val>
                                        </p:tav>
                                        <p:tav tm="100000">
                                          <p:val>
                                            <p:strVal val="#ppt_h"/>
                                          </p:val>
                                        </p:tav>
                                      </p:tavLst>
                                    </p:anim>
                                    <p:animEffect transition="in" filter="fade">
                                      <p:cBhvr>
                                        <p:cTn id="63" dur="500"/>
                                        <p:tgtEl>
                                          <p:spTgt spid="93"/>
                                        </p:tgtEl>
                                      </p:cBhvr>
                                    </p:animEffect>
                                  </p:childTnLst>
                                </p:cTn>
                              </p:par>
                              <p:par>
                                <p:cTn id="64" presetID="53" presetClass="entr" presetSubtype="0" fill="hold" grpId="0" nodeType="with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8" grpId="0"/>
      <p:bldP spid="93" grpId="0"/>
      <p:bldP spid="103" grpId="0"/>
      <p:bldP spid="10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dirty="0"/>
          </a:p>
        </p:txBody>
      </p:sp>
      <p:sp>
        <p:nvSpPr>
          <p:cNvPr id="5" name="TextBox 4"/>
          <p:cNvSpPr txBox="1"/>
          <p:nvPr/>
        </p:nvSpPr>
        <p:spPr>
          <a:xfrm>
            <a:off x="6096000" y="1134576"/>
            <a:ext cx="2895600" cy="1661993"/>
          </a:xfrm>
          <a:prstGeom prst="rect">
            <a:avLst/>
          </a:prstGeom>
          <a:noFill/>
        </p:spPr>
        <p:txBody>
          <a:bodyPr wrap="square" rtlCol="0">
            <a:spAutoFit/>
          </a:bodyPr>
          <a:lstStyle/>
          <a:p>
            <a:pPr>
              <a:lnSpc>
                <a:spcPct val="150000"/>
              </a:lnSpc>
              <a:buFont typeface="Arial" pitchFamily="34" charset="0"/>
              <a:buChar char="•"/>
            </a:pPr>
            <a:r>
              <a:rPr lang="en-US" sz="1700" b="1" dirty="0" smtClean="0">
                <a:latin typeface="Arial" pitchFamily="34" charset="0"/>
                <a:cs typeface="Arial" pitchFamily="34" charset="0"/>
              </a:rPr>
              <a:t> Part-based configuration</a:t>
            </a:r>
          </a:p>
          <a:p>
            <a:pPr>
              <a:lnSpc>
                <a:spcPct val="150000"/>
              </a:lnSpc>
              <a:buFont typeface="Arial" pitchFamily="34" charset="0"/>
              <a:buChar char="•"/>
            </a:pPr>
            <a:r>
              <a:rPr lang="en-US" sz="1700" b="1" dirty="0" smtClean="0">
                <a:latin typeface="Arial" pitchFamily="34" charset="0"/>
                <a:cs typeface="Arial" pitchFamily="34" charset="0"/>
              </a:rPr>
              <a:t> Co-occurrence</a:t>
            </a:r>
          </a:p>
          <a:p>
            <a:pPr>
              <a:lnSpc>
                <a:spcPct val="150000"/>
              </a:lnSpc>
              <a:buFont typeface="Arial" pitchFamily="34" charset="0"/>
              <a:buChar char="•"/>
            </a:pPr>
            <a:r>
              <a:rPr lang="en-US" sz="1700" b="1" dirty="0" smtClean="0">
                <a:latin typeface="Arial" pitchFamily="34" charset="0"/>
                <a:cs typeface="Arial" pitchFamily="34" charset="0"/>
              </a:rPr>
              <a:t> Discriminative</a:t>
            </a:r>
          </a:p>
          <a:p>
            <a:pPr>
              <a:lnSpc>
                <a:spcPct val="150000"/>
              </a:lnSpc>
              <a:buFont typeface="Arial" pitchFamily="34" charset="0"/>
              <a:buChar char="•"/>
            </a:pPr>
            <a:r>
              <a:rPr lang="en-US" sz="1700" b="1" dirty="0" smtClean="0">
                <a:latin typeface="Arial" pitchFamily="34" charset="0"/>
                <a:cs typeface="Arial" pitchFamily="34" charset="0"/>
              </a:rPr>
              <a:t> Dense</a:t>
            </a:r>
          </a:p>
        </p:txBody>
      </p:sp>
      <p:sp>
        <p:nvSpPr>
          <p:cNvPr id="6" name="Subtitle 2"/>
          <p:cNvSpPr txBox="1">
            <a:spLocks/>
          </p:cNvSpPr>
          <p:nvPr/>
        </p:nvSpPr>
        <p:spPr>
          <a:xfrm>
            <a:off x="2286000" y="381000"/>
            <a:ext cx="48006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8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representation</a:t>
            </a:r>
            <a:endParaRPr kumimoji="0" lang="en-US" sz="28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30" name="Rectangle 29"/>
          <p:cNvSpPr/>
          <p:nvPr/>
        </p:nvSpPr>
        <p:spPr>
          <a:xfrm>
            <a:off x="228600" y="4190997"/>
            <a:ext cx="1219200" cy="584775"/>
          </a:xfrm>
          <a:prstGeom prst="rect">
            <a:avLst/>
          </a:prstGeom>
        </p:spPr>
        <p:txBody>
          <a:bodyPr wrap="square">
            <a:spAutoFit/>
          </a:bodyPr>
          <a:lstStyle/>
          <a:p>
            <a:r>
              <a:rPr lang="en-US" sz="1600" dirty="0" smtClean="0">
                <a:latin typeface="Arial" pitchFamily="34" charset="0"/>
                <a:cs typeface="Arial" pitchFamily="34" charset="0"/>
              </a:rPr>
              <a:t>All possible Codewords</a:t>
            </a:r>
            <a:endParaRPr lang="en-US" sz="1600" dirty="0">
              <a:latin typeface="Arial" pitchFamily="34" charset="0"/>
              <a:cs typeface="Arial" pitchFamily="34" charset="0"/>
            </a:endParaRPr>
          </a:p>
        </p:txBody>
      </p:sp>
      <p:pic>
        <p:nvPicPr>
          <p:cNvPr id="32" name="Picture 31" descr="dense_location.emf"/>
          <p:cNvPicPr>
            <a:picLocks noChangeAspect="1"/>
          </p:cNvPicPr>
          <p:nvPr/>
        </p:nvPicPr>
        <p:blipFill>
          <a:blip r:embed="rId3" cstate="print"/>
          <a:stretch>
            <a:fillRect/>
          </a:stretch>
        </p:blipFill>
        <p:spPr>
          <a:xfrm>
            <a:off x="1752600" y="4648200"/>
            <a:ext cx="1295400" cy="1277104"/>
          </a:xfrm>
          <a:prstGeom prst="rect">
            <a:avLst/>
          </a:prstGeom>
        </p:spPr>
      </p:pic>
      <p:sp>
        <p:nvSpPr>
          <p:cNvPr id="33" name="Rectangle 32"/>
          <p:cNvSpPr/>
          <p:nvPr/>
        </p:nvSpPr>
        <p:spPr>
          <a:xfrm>
            <a:off x="1524000" y="4038600"/>
            <a:ext cx="1752600" cy="584775"/>
          </a:xfrm>
          <a:prstGeom prst="rect">
            <a:avLst/>
          </a:prstGeom>
        </p:spPr>
        <p:txBody>
          <a:bodyPr wrap="square">
            <a:spAutoFit/>
          </a:bodyPr>
          <a:lstStyle/>
          <a:p>
            <a:pPr algn="ctr"/>
            <a:r>
              <a:rPr lang="en-US" sz="1600" dirty="0" smtClean="0">
                <a:latin typeface="Arial" pitchFamily="34" charset="0"/>
                <a:cs typeface="Arial" pitchFamily="34" charset="0"/>
              </a:rPr>
              <a:t>Densely sample image locations</a:t>
            </a:r>
            <a:endParaRPr lang="en-US" sz="1600" dirty="0">
              <a:latin typeface="Arial" pitchFamily="34" charset="0"/>
              <a:cs typeface="Arial" pitchFamily="34" charset="0"/>
            </a:endParaRPr>
          </a:p>
        </p:txBody>
      </p:sp>
      <p:sp>
        <p:nvSpPr>
          <p:cNvPr id="38" name="Rectangle 37"/>
          <p:cNvSpPr/>
          <p:nvPr/>
        </p:nvSpPr>
        <p:spPr>
          <a:xfrm>
            <a:off x="3200400" y="4114797"/>
            <a:ext cx="1981200" cy="584775"/>
          </a:xfrm>
          <a:prstGeom prst="rect">
            <a:avLst/>
          </a:prstGeom>
        </p:spPr>
        <p:txBody>
          <a:bodyPr wrap="square">
            <a:spAutoFit/>
          </a:bodyPr>
          <a:lstStyle/>
          <a:p>
            <a:pPr algn="ctr"/>
            <a:r>
              <a:rPr lang="en-US" sz="1600" dirty="0" smtClean="0">
                <a:latin typeface="Arial" pitchFamily="34" charset="0"/>
                <a:cs typeface="Arial" pitchFamily="34" charset="0"/>
              </a:rPr>
              <a:t>Many possible spatial distributions</a:t>
            </a:r>
            <a:endParaRPr lang="en-US" sz="1600" dirty="0">
              <a:latin typeface="Arial" pitchFamily="34" charset="0"/>
              <a:cs typeface="Arial" pitchFamily="34" charset="0"/>
            </a:endParaRPr>
          </a:p>
        </p:txBody>
      </p:sp>
      <p:grpSp>
        <p:nvGrpSpPr>
          <p:cNvPr id="7" name="Group 120"/>
          <p:cNvGrpSpPr/>
          <p:nvPr/>
        </p:nvGrpSpPr>
        <p:grpSpPr>
          <a:xfrm>
            <a:off x="3352800" y="4648200"/>
            <a:ext cx="1676400" cy="1295400"/>
            <a:chOff x="3200400" y="4267200"/>
            <a:chExt cx="1676400" cy="1295400"/>
          </a:xfrm>
        </p:grpSpPr>
        <p:sp>
          <p:nvSpPr>
            <p:cNvPr id="35" name="Cloud 34"/>
            <p:cNvSpPr/>
            <p:nvPr/>
          </p:nvSpPr>
          <p:spPr>
            <a:xfrm>
              <a:off x="3200400" y="4267200"/>
              <a:ext cx="1676400" cy="12954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3657133">
              <a:off x="3465079" y="4537134"/>
              <a:ext cx="170290" cy="357083"/>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p:cNvSpPr/>
            <p:nvPr/>
          </p:nvSpPr>
          <p:spPr>
            <a:xfrm>
              <a:off x="3775716" y="4478352"/>
              <a:ext cx="262884" cy="250665"/>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p:cNvSpPr/>
            <p:nvPr/>
          </p:nvSpPr>
          <p:spPr>
            <a:xfrm>
              <a:off x="4156716" y="4419600"/>
              <a:ext cx="186684" cy="3048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p:cNvSpPr/>
            <p:nvPr/>
          </p:nvSpPr>
          <p:spPr>
            <a:xfrm rot="17244905">
              <a:off x="4342899" y="4765800"/>
              <a:ext cx="186684" cy="136044"/>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p:cNvSpPr/>
            <p:nvPr/>
          </p:nvSpPr>
          <p:spPr>
            <a:xfrm rot="20480291">
              <a:off x="3580273" y="4940665"/>
              <a:ext cx="109583" cy="3048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p:cNvSpPr/>
            <p:nvPr/>
          </p:nvSpPr>
          <p:spPr>
            <a:xfrm>
              <a:off x="4572000" y="4495800"/>
              <a:ext cx="76200" cy="3048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p:cNvSpPr/>
            <p:nvPr/>
          </p:nvSpPr>
          <p:spPr>
            <a:xfrm>
              <a:off x="3733800" y="4800600"/>
              <a:ext cx="186684" cy="2286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p:cNvSpPr/>
            <p:nvPr/>
          </p:nvSpPr>
          <p:spPr>
            <a:xfrm rot="16200000">
              <a:off x="4106229" y="4809171"/>
              <a:ext cx="186684" cy="440058"/>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810000" y="5181600"/>
              <a:ext cx="186684" cy="1524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311301" name="Object 5"/>
            <p:cNvGraphicFramePr>
              <a:graphicFrameLocks noChangeAspect="1"/>
            </p:cNvGraphicFramePr>
            <p:nvPr/>
          </p:nvGraphicFramePr>
          <p:xfrm>
            <a:off x="4114800" y="5194300"/>
            <a:ext cx="381000" cy="171450"/>
          </p:xfrm>
          <a:graphic>
            <a:graphicData uri="http://schemas.openxmlformats.org/presentationml/2006/ole">
              <p:oleObj spid="_x0000_s385029" name="Equation" r:id="rId4" imgW="330120" imgH="164880" progId="Equation.DSMT4">
                <p:embed/>
              </p:oleObj>
            </a:graphicData>
          </a:graphic>
        </p:graphicFrame>
      </p:grpSp>
      <p:graphicFrame>
        <p:nvGraphicFramePr>
          <p:cNvPr id="49" name="Object 48"/>
          <p:cNvGraphicFramePr>
            <a:graphicFrameLocks noChangeAspect="1"/>
          </p:cNvGraphicFramePr>
          <p:nvPr/>
        </p:nvGraphicFramePr>
        <p:xfrm>
          <a:off x="8465855" y="4779718"/>
          <a:ext cx="449545" cy="201083"/>
        </p:xfrm>
        <a:graphic>
          <a:graphicData uri="http://schemas.openxmlformats.org/presentationml/2006/ole">
            <p:oleObj spid="_x0000_s385030" name="Equation" r:id="rId5" imgW="330120" imgH="164880" progId="Equation.DSMT4">
              <p:embed/>
            </p:oleObj>
          </a:graphicData>
        </a:graphic>
      </p:graphicFrame>
      <p:grpSp>
        <p:nvGrpSpPr>
          <p:cNvPr id="20" name="Group 64"/>
          <p:cNvGrpSpPr>
            <a:grpSpLocks noChangeAspect="1"/>
          </p:cNvGrpSpPr>
          <p:nvPr/>
        </p:nvGrpSpPr>
        <p:grpSpPr>
          <a:xfrm>
            <a:off x="7475255" y="4447401"/>
            <a:ext cx="822960" cy="822960"/>
            <a:chOff x="5562600" y="3657600"/>
            <a:chExt cx="1362832" cy="1219200"/>
          </a:xfrm>
        </p:grpSpPr>
        <p:sp>
          <p:nvSpPr>
            <p:cNvPr id="58" name="Oval 57"/>
            <p:cNvSpPr/>
            <p:nvPr/>
          </p:nvSpPr>
          <p:spPr>
            <a:xfrm>
              <a:off x="6215624" y="4292600"/>
              <a:ext cx="227139" cy="76200"/>
            </a:xfrm>
            <a:prstGeom prst="ellipse">
              <a:avLst/>
            </a:prstGeom>
            <a:no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p:cNvSpPr/>
            <p:nvPr/>
          </p:nvSpPr>
          <p:spPr>
            <a:xfrm>
              <a:off x="5562600" y="3657600"/>
              <a:ext cx="1362832"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Arrow Connector 59"/>
            <p:cNvCxnSpPr/>
            <p:nvPr/>
          </p:nvCxnSpPr>
          <p:spPr>
            <a:xfrm rot="16200000" flipH="1">
              <a:off x="6121505" y="4135712"/>
              <a:ext cx="330200" cy="85177"/>
            </a:xfrm>
            <a:prstGeom prst="straightConnector1">
              <a:avLst/>
            </a:prstGeom>
            <a:ln w="15875">
              <a:solidFill>
                <a:srgbClr val="FF00FF"/>
              </a:solidFill>
              <a:prstDash val="solid"/>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61" name="Oval 60"/>
            <p:cNvSpPr/>
            <p:nvPr/>
          </p:nvSpPr>
          <p:spPr>
            <a:xfrm rot="16200000">
              <a:off x="5986259" y="4550972"/>
              <a:ext cx="203199" cy="141963"/>
            </a:xfrm>
            <a:prstGeom prst="ellipse">
              <a:avLst/>
            </a:prstGeom>
            <a:no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Arrow Connector 61"/>
            <p:cNvCxnSpPr/>
            <p:nvPr/>
          </p:nvCxnSpPr>
          <p:spPr>
            <a:xfrm rot="5400000">
              <a:off x="5853235" y="4245394"/>
              <a:ext cx="624840" cy="156726"/>
            </a:xfrm>
            <a:prstGeom prst="straightConnector1">
              <a:avLst/>
            </a:prstGeom>
            <a:ln w="15875">
              <a:solidFill>
                <a:srgbClr val="FF00FF"/>
              </a:solidFill>
              <a:prstDash val="solid"/>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63" name="Oval 62"/>
            <p:cNvSpPr/>
            <p:nvPr/>
          </p:nvSpPr>
          <p:spPr>
            <a:xfrm rot="5400000" flipH="1">
              <a:off x="5722209" y="3775919"/>
              <a:ext cx="203199" cy="212943"/>
            </a:xfrm>
            <a:prstGeom prst="ellipse">
              <a:avLst/>
            </a:prstGeom>
            <a:no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4" name="Straight Arrow Connector 63"/>
            <p:cNvCxnSpPr/>
            <p:nvPr/>
          </p:nvCxnSpPr>
          <p:spPr>
            <a:xfrm flipH="1" flipV="1">
              <a:off x="5820970" y="3881120"/>
              <a:ext cx="425885" cy="127000"/>
            </a:xfrm>
            <a:prstGeom prst="straightConnector1">
              <a:avLst/>
            </a:prstGeom>
            <a:ln w="15875">
              <a:solidFill>
                <a:srgbClr val="FF00FF"/>
              </a:solidFill>
              <a:prstDash val="solid"/>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29" name="Group 65"/>
          <p:cNvGrpSpPr>
            <a:grpSpLocks noChangeAspect="1"/>
          </p:cNvGrpSpPr>
          <p:nvPr/>
        </p:nvGrpSpPr>
        <p:grpSpPr>
          <a:xfrm>
            <a:off x="5646455" y="4447401"/>
            <a:ext cx="822960" cy="822960"/>
            <a:chOff x="5562600" y="3657600"/>
            <a:chExt cx="1362832" cy="1219200"/>
          </a:xfrm>
        </p:grpSpPr>
        <p:sp>
          <p:nvSpPr>
            <p:cNvPr id="68" name="Rectangle 67"/>
            <p:cNvSpPr/>
            <p:nvPr/>
          </p:nvSpPr>
          <p:spPr>
            <a:xfrm>
              <a:off x="5562600" y="3657600"/>
              <a:ext cx="1362832"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6200000">
              <a:off x="5986259" y="4550972"/>
              <a:ext cx="203199" cy="141963"/>
            </a:xfrm>
            <a:prstGeom prst="ellipse">
              <a:avLst/>
            </a:prstGeom>
            <a:no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 name="Straight Arrow Connector 70"/>
            <p:cNvCxnSpPr/>
            <p:nvPr/>
          </p:nvCxnSpPr>
          <p:spPr>
            <a:xfrm rot="5400000">
              <a:off x="5853235" y="4245394"/>
              <a:ext cx="624840" cy="156726"/>
            </a:xfrm>
            <a:prstGeom prst="straightConnector1">
              <a:avLst/>
            </a:prstGeom>
            <a:ln w="15875">
              <a:solidFill>
                <a:srgbClr val="FF00FF"/>
              </a:solidFill>
              <a:prstDash val="solid"/>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31" name="Group 73"/>
          <p:cNvGrpSpPr>
            <a:grpSpLocks noChangeAspect="1"/>
          </p:cNvGrpSpPr>
          <p:nvPr/>
        </p:nvGrpSpPr>
        <p:grpSpPr>
          <a:xfrm>
            <a:off x="6560855" y="4447401"/>
            <a:ext cx="822960" cy="822960"/>
            <a:chOff x="5562600" y="3657600"/>
            <a:chExt cx="1362832" cy="1219200"/>
          </a:xfrm>
        </p:grpSpPr>
        <p:sp>
          <p:nvSpPr>
            <p:cNvPr id="75" name="Oval 74"/>
            <p:cNvSpPr/>
            <p:nvPr/>
          </p:nvSpPr>
          <p:spPr>
            <a:xfrm>
              <a:off x="6215624" y="4292600"/>
              <a:ext cx="227139" cy="76200"/>
            </a:xfrm>
            <a:prstGeom prst="ellipse">
              <a:avLst/>
            </a:prstGeom>
            <a:no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5562600" y="3657600"/>
              <a:ext cx="1362832" cy="1219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Arrow Connector 76"/>
            <p:cNvCxnSpPr/>
            <p:nvPr/>
          </p:nvCxnSpPr>
          <p:spPr>
            <a:xfrm rot="16200000" flipH="1">
              <a:off x="6121505" y="4135712"/>
              <a:ext cx="330200" cy="85177"/>
            </a:xfrm>
            <a:prstGeom prst="straightConnector1">
              <a:avLst/>
            </a:prstGeom>
            <a:ln w="15875">
              <a:solidFill>
                <a:srgbClr val="FF00FF"/>
              </a:solidFill>
              <a:prstDash val="solid"/>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rot="16200000">
              <a:off x="5986259" y="4550972"/>
              <a:ext cx="203199" cy="141963"/>
            </a:xfrm>
            <a:prstGeom prst="ellipse">
              <a:avLst/>
            </a:prstGeom>
            <a:noFill/>
            <a:ln w="22225">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rot="5400000">
              <a:off x="5853235" y="4245394"/>
              <a:ext cx="624840" cy="156726"/>
            </a:xfrm>
            <a:prstGeom prst="straightConnector1">
              <a:avLst/>
            </a:prstGeom>
            <a:ln w="15875">
              <a:solidFill>
                <a:srgbClr val="FF00FF"/>
              </a:solidFill>
              <a:prstDash val="solid"/>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sp>
        <p:nvSpPr>
          <p:cNvPr id="82" name="Rectangle 81"/>
          <p:cNvSpPr/>
          <p:nvPr/>
        </p:nvSpPr>
        <p:spPr>
          <a:xfrm>
            <a:off x="5486400" y="5285601"/>
            <a:ext cx="1074455" cy="323165"/>
          </a:xfrm>
          <a:prstGeom prst="rect">
            <a:avLst/>
          </a:prstGeom>
        </p:spPr>
        <p:txBody>
          <a:bodyPr wrap="square">
            <a:spAutoFit/>
          </a:bodyPr>
          <a:lstStyle/>
          <a:p>
            <a:pPr algn="ctr"/>
            <a:r>
              <a:rPr lang="en-US" sz="1500" dirty="0" smtClean="0">
                <a:latin typeface="Arial" pitchFamily="34" charset="0"/>
                <a:cs typeface="Arial" pitchFamily="34" charset="0"/>
              </a:rPr>
              <a:t>1-grouplet</a:t>
            </a:r>
            <a:endParaRPr lang="en-US" sz="1500" dirty="0">
              <a:latin typeface="Arial" pitchFamily="34" charset="0"/>
              <a:cs typeface="Arial" pitchFamily="34" charset="0"/>
            </a:endParaRPr>
          </a:p>
        </p:txBody>
      </p:sp>
      <p:sp>
        <p:nvSpPr>
          <p:cNvPr id="83" name="Rectangle 82"/>
          <p:cNvSpPr/>
          <p:nvPr/>
        </p:nvSpPr>
        <p:spPr>
          <a:xfrm>
            <a:off x="6428232" y="5285601"/>
            <a:ext cx="1074455" cy="323165"/>
          </a:xfrm>
          <a:prstGeom prst="rect">
            <a:avLst/>
          </a:prstGeom>
        </p:spPr>
        <p:txBody>
          <a:bodyPr wrap="square">
            <a:spAutoFit/>
          </a:bodyPr>
          <a:lstStyle/>
          <a:p>
            <a:pPr algn="ctr"/>
            <a:r>
              <a:rPr lang="en-US" sz="1500" dirty="0" smtClean="0">
                <a:latin typeface="Arial" pitchFamily="34" charset="0"/>
                <a:cs typeface="Arial" pitchFamily="34" charset="0"/>
              </a:rPr>
              <a:t>2-grouplet</a:t>
            </a:r>
            <a:endParaRPr lang="en-US" sz="1500" dirty="0">
              <a:latin typeface="Arial" pitchFamily="34" charset="0"/>
              <a:cs typeface="Arial" pitchFamily="34" charset="0"/>
            </a:endParaRPr>
          </a:p>
        </p:txBody>
      </p:sp>
      <p:sp>
        <p:nvSpPr>
          <p:cNvPr id="84" name="Rectangle 83"/>
          <p:cNvSpPr/>
          <p:nvPr/>
        </p:nvSpPr>
        <p:spPr>
          <a:xfrm>
            <a:off x="7399054" y="5285601"/>
            <a:ext cx="1059145" cy="323165"/>
          </a:xfrm>
          <a:prstGeom prst="rect">
            <a:avLst/>
          </a:prstGeom>
        </p:spPr>
        <p:txBody>
          <a:bodyPr wrap="square">
            <a:spAutoFit/>
          </a:bodyPr>
          <a:lstStyle/>
          <a:p>
            <a:pPr algn="ctr"/>
            <a:r>
              <a:rPr lang="en-US" sz="1500" dirty="0" smtClean="0">
                <a:latin typeface="Arial" pitchFamily="34" charset="0"/>
                <a:cs typeface="Arial" pitchFamily="34" charset="0"/>
              </a:rPr>
              <a:t>3-grouplet</a:t>
            </a:r>
            <a:endParaRPr lang="en-US" sz="1500" dirty="0">
              <a:latin typeface="Arial" pitchFamily="34" charset="0"/>
              <a:cs typeface="Arial" pitchFamily="34" charset="0"/>
            </a:endParaRPr>
          </a:p>
        </p:txBody>
      </p:sp>
      <p:sp>
        <p:nvSpPr>
          <p:cNvPr id="85" name="Rectangle 84"/>
          <p:cNvSpPr/>
          <p:nvPr/>
        </p:nvSpPr>
        <p:spPr>
          <a:xfrm>
            <a:off x="5646455" y="3834825"/>
            <a:ext cx="2895600" cy="584775"/>
          </a:xfrm>
          <a:prstGeom prst="rect">
            <a:avLst/>
          </a:prstGeom>
        </p:spPr>
        <p:txBody>
          <a:bodyPr wrap="square">
            <a:spAutoFit/>
          </a:bodyPr>
          <a:lstStyle/>
          <a:p>
            <a:r>
              <a:rPr lang="en-US" sz="1600" dirty="0" smtClean="0">
                <a:latin typeface="Arial" pitchFamily="34" charset="0"/>
                <a:cs typeface="Arial" pitchFamily="34" charset="0"/>
              </a:rPr>
              <a:t>All possible combinations of feature units</a:t>
            </a:r>
            <a:endParaRPr lang="en-US" sz="1600" dirty="0">
              <a:latin typeface="Arial" pitchFamily="34" charset="0"/>
              <a:cs typeface="Arial" pitchFamily="34" charset="0"/>
            </a:endParaRPr>
          </a:p>
        </p:txBody>
      </p:sp>
      <p:cxnSp>
        <p:nvCxnSpPr>
          <p:cNvPr id="89" name="Straight Connector 88"/>
          <p:cNvCxnSpPr/>
          <p:nvPr/>
        </p:nvCxnSpPr>
        <p:spPr>
          <a:xfrm rot="10800000" flipV="1">
            <a:off x="1371600" y="3581400"/>
            <a:ext cx="1905000" cy="609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rot="10800000" flipV="1">
            <a:off x="2895600" y="3581400"/>
            <a:ext cx="762000"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flipH="1">
            <a:off x="3771902" y="3848099"/>
            <a:ext cx="533397" cy="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73" name="Rectangle 72"/>
          <p:cNvSpPr>
            <a:spLocks noChangeAspect="1"/>
          </p:cNvSpPr>
          <p:nvPr/>
        </p:nvSpPr>
        <p:spPr>
          <a:xfrm>
            <a:off x="3143250" y="1295400"/>
            <a:ext cx="2194560" cy="21945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a:off x="4237644" y="1938528"/>
            <a:ext cx="82296" cy="82296"/>
          </a:xfrm>
          <a:prstGeom prst="ellipse">
            <a:avLst/>
          </a:prstGeom>
          <a:solidFill>
            <a:srgbClr val="FF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0" name="Picture 109" descr="Norm_Play_Saxophone_062_0.jpg"/>
          <p:cNvPicPr>
            <a:picLocks noChangeAspect="1"/>
          </p:cNvPicPr>
          <p:nvPr/>
        </p:nvPicPr>
        <p:blipFill>
          <a:blip r:embed="rId6" cstate="print"/>
          <a:stretch>
            <a:fillRect/>
          </a:stretch>
        </p:blipFill>
        <p:spPr>
          <a:xfrm>
            <a:off x="609600" y="1295400"/>
            <a:ext cx="2194560" cy="2194560"/>
          </a:xfrm>
          <a:prstGeom prst="rect">
            <a:avLst/>
          </a:prstGeom>
        </p:spPr>
      </p:pic>
      <p:sp>
        <p:nvSpPr>
          <p:cNvPr id="115" name="Rectangle 114"/>
          <p:cNvSpPr/>
          <p:nvPr/>
        </p:nvSpPr>
        <p:spPr>
          <a:xfrm>
            <a:off x="1584960" y="1813560"/>
            <a:ext cx="228600" cy="2286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Oval 115"/>
          <p:cNvSpPr/>
          <p:nvPr/>
        </p:nvSpPr>
        <p:spPr>
          <a:xfrm>
            <a:off x="1509004" y="2834268"/>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7" name="Picture 116" descr="Norm_Play_Saxophone_062_0 - Copy (3).jpg"/>
          <p:cNvPicPr>
            <a:picLocks noChangeAspect="1"/>
          </p:cNvPicPr>
          <p:nvPr/>
        </p:nvPicPr>
        <p:blipFill>
          <a:blip r:embed="rId7" cstate="print">
            <a:lum/>
          </a:blip>
          <a:stretch>
            <a:fillRect/>
          </a:stretch>
        </p:blipFill>
        <p:spPr>
          <a:xfrm>
            <a:off x="4133850" y="2971800"/>
            <a:ext cx="201168" cy="201168"/>
          </a:xfrm>
          <a:prstGeom prst="rect">
            <a:avLst/>
          </a:prstGeom>
        </p:spPr>
      </p:pic>
      <p:sp>
        <p:nvSpPr>
          <p:cNvPr id="118" name="Oval 117"/>
          <p:cNvSpPr/>
          <p:nvPr/>
        </p:nvSpPr>
        <p:spPr>
          <a:xfrm>
            <a:off x="4082196" y="2848100"/>
            <a:ext cx="314300" cy="4285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Arrow Connector 118"/>
          <p:cNvCxnSpPr/>
          <p:nvPr/>
        </p:nvCxnSpPr>
        <p:spPr>
          <a:xfrm rot="5400000">
            <a:off x="3698148" y="2497952"/>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122" name="Picture 121" descr="Norm_Play_Saxophone_062_0 - Copy (3).jpg"/>
          <p:cNvPicPr>
            <a:picLocks noChangeAspect="1"/>
          </p:cNvPicPr>
          <p:nvPr/>
        </p:nvPicPr>
        <p:blipFill>
          <a:blip r:embed="rId7" cstate="print">
            <a:lum/>
          </a:blip>
          <a:stretch>
            <a:fillRect/>
          </a:stretch>
        </p:blipFill>
        <p:spPr>
          <a:xfrm>
            <a:off x="1551432" y="2971800"/>
            <a:ext cx="201168" cy="201168"/>
          </a:xfrm>
          <a:prstGeom prst="rect">
            <a:avLst/>
          </a:prstGeom>
        </p:spPr>
      </p:pic>
      <p:cxnSp>
        <p:nvCxnSpPr>
          <p:cNvPr id="123" name="Straight Arrow Connector 122"/>
          <p:cNvCxnSpPr/>
          <p:nvPr/>
        </p:nvCxnSpPr>
        <p:spPr>
          <a:xfrm rot="5400000">
            <a:off x="1127760" y="2484120"/>
            <a:ext cx="1097280" cy="6096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1716524" y="2446867"/>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Arrow Connector 124"/>
          <p:cNvCxnSpPr/>
          <p:nvPr/>
        </p:nvCxnSpPr>
        <p:spPr>
          <a:xfrm rot="16200000" flipH="1">
            <a:off x="1524000" y="2148840"/>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126" name="Picture 125" descr="Norm_Play_Saxophone_062_0 - Copy (2).jpg"/>
          <p:cNvPicPr>
            <a:picLocks noChangeAspect="1"/>
          </p:cNvPicPr>
          <p:nvPr/>
        </p:nvPicPr>
        <p:blipFill>
          <a:blip r:embed="rId8" cstate="print"/>
          <a:stretch>
            <a:fillRect/>
          </a:stretch>
        </p:blipFill>
        <p:spPr>
          <a:xfrm>
            <a:off x="4429506" y="2459736"/>
            <a:ext cx="201168" cy="201168"/>
          </a:xfrm>
          <a:prstGeom prst="rect">
            <a:avLst/>
          </a:prstGeom>
        </p:spPr>
      </p:pic>
      <p:sp>
        <p:nvSpPr>
          <p:cNvPr id="127" name="Oval 126"/>
          <p:cNvSpPr/>
          <p:nvPr/>
        </p:nvSpPr>
        <p:spPr>
          <a:xfrm>
            <a:off x="4292508" y="2460699"/>
            <a:ext cx="450942" cy="203200"/>
          </a:xfrm>
          <a:prstGeom prst="ellipse">
            <a:avLst/>
          </a:prstGeom>
          <a:noFill/>
          <a:ln w="381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8" name="Straight Arrow Connector 127"/>
          <p:cNvCxnSpPr/>
          <p:nvPr/>
        </p:nvCxnSpPr>
        <p:spPr>
          <a:xfrm rot="16200000" flipH="1">
            <a:off x="4100484" y="2162672"/>
            <a:ext cx="609600" cy="24384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137" name="Picture 136" descr="dictionary.emf"/>
          <p:cNvPicPr>
            <a:picLocks noChangeAspect="1"/>
          </p:cNvPicPr>
          <p:nvPr/>
        </p:nvPicPr>
        <p:blipFill>
          <a:blip r:embed="rId9" cstate="print"/>
          <a:stretch>
            <a:fillRect/>
          </a:stretch>
        </p:blipFill>
        <p:spPr>
          <a:xfrm>
            <a:off x="198461" y="4724397"/>
            <a:ext cx="1325539" cy="822960"/>
          </a:xfrm>
          <a:prstGeom prst="rect">
            <a:avLst/>
          </a:prstGeom>
        </p:spPr>
      </p:pic>
      <p:graphicFrame>
        <p:nvGraphicFramePr>
          <p:cNvPr id="385048" name="Object 24"/>
          <p:cNvGraphicFramePr>
            <a:graphicFrameLocks noChangeAspect="1"/>
          </p:cNvGraphicFramePr>
          <p:nvPr/>
        </p:nvGraphicFramePr>
        <p:xfrm>
          <a:off x="3270250" y="1371600"/>
          <a:ext cx="152400" cy="215900"/>
        </p:xfrm>
        <a:graphic>
          <a:graphicData uri="http://schemas.openxmlformats.org/presentationml/2006/ole">
            <p:oleObj spid="_x0000_s385048" name="Equation" r:id="rId10" imgW="152280" imgH="215640" progId="Equation.DSMT4">
              <p:embed/>
            </p:oleObj>
          </a:graphicData>
        </a:graphic>
      </p:graphicFrame>
      <p:graphicFrame>
        <p:nvGraphicFramePr>
          <p:cNvPr id="385049" name="Object 25"/>
          <p:cNvGraphicFramePr>
            <a:graphicFrameLocks noChangeAspect="1"/>
          </p:cNvGraphicFramePr>
          <p:nvPr/>
        </p:nvGraphicFramePr>
        <p:xfrm>
          <a:off x="4260850" y="2628900"/>
          <a:ext cx="1371600" cy="292100"/>
        </p:xfrm>
        <a:graphic>
          <a:graphicData uri="http://schemas.openxmlformats.org/presentationml/2006/ole">
            <p:oleObj spid="_x0000_s385049" name="Equation" r:id="rId11" imgW="1371600" imgH="291960" progId="Equation.DSMT4">
              <p:embed/>
            </p:oleObj>
          </a:graphicData>
        </a:graphic>
      </p:graphicFrame>
      <p:graphicFrame>
        <p:nvGraphicFramePr>
          <p:cNvPr id="385050" name="Object 26"/>
          <p:cNvGraphicFramePr>
            <a:graphicFrameLocks noChangeAspect="1"/>
          </p:cNvGraphicFramePr>
          <p:nvPr/>
        </p:nvGraphicFramePr>
        <p:xfrm>
          <a:off x="3124200" y="3162300"/>
          <a:ext cx="1282700" cy="292100"/>
        </p:xfrm>
        <a:graphic>
          <a:graphicData uri="http://schemas.openxmlformats.org/presentationml/2006/ole">
            <p:oleObj spid="_x0000_s385050" name="Equation" r:id="rId12" imgW="1282680" imgH="291960" progId="Equation.DSMT4">
              <p:embed/>
            </p:oleObj>
          </a:graphicData>
        </a:graphic>
      </p:graphicFrame>
      <p:graphicFrame>
        <p:nvGraphicFramePr>
          <p:cNvPr id="385051" name="Object 27"/>
          <p:cNvGraphicFramePr>
            <a:graphicFrameLocks noChangeAspect="1"/>
          </p:cNvGraphicFramePr>
          <p:nvPr/>
        </p:nvGraphicFramePr>
        <p:xfrm>
          <a:off x="4337050" y="1974850"/>
          <a:ext cx="203200" cy="215900"/>
        </p:xfrm>
        <a:graphic>
          <a:graphicData uri="http://schemas.openxmlformats.org/presentationml/2006/ole">
            <p:oleObj spid="_x0000_s385051" name="Equation" r:id="rId13" imgW="203040" imgH="215640" progId="Equation.DSMT4">
              <p:embed/>
            </p:oleObj>
          </a:graphicData>
        </a:graphic>
      </p:graphicFrame>
      <p:graphicFrame>
        <p:nvGraphicFramePr>
          <p:cNvPr id="385052" name="Object 28"/>
          <p:cNvGraphicFramePr>
            <a:graphicFrameLocks noChangeAspect="1"/>
          </p:cNvGraphicFramePr>
          <p:nvPr/>
        </p:nvGraphicFramePr>
        <p:xfrm>
          <a:off x="4508500" y="1955800"/>
          <a:ext cx="876300" cy="292100"/>
        </p:xfrm>
        <a:graphic>
          <a:graphicData uri="http://schemas.openxmlformats.org/presentationml/2006/ole">
            <p:oleObj spid="_x0000_s385052" name="Equation" r:id="rId14" imgW="876240" imgH="291960" progId="Equation.DSMT4">
              <p:embed/>
            </p:oleObj>
          </a:graphicData>
        </a:graphic>
      </p:graphicFrame>
      <p:graphicFrame>
        <p:nvGraphicFramePr>
          <p:cNvPr id="385053" name="Object 29"/>
          <p:cNvGraphicFramePr>
            <a:graphicFrameLocks noChangeAspect="1"/>
          </p:cNvGraphicFramePr>
          <p:nvPr/>
        </p:nvGraphicFramePr>
        <p:xfrm>
          <a:off x="4025900" y="1860550"/>
          <a:ext cx="190500" cy="215900"/>
        </p:xfrm>
        <a:graphic>
          <a:graphicData uri="http://schemas.openxmlformats.org/presentationml/2006/ole">
            <p:oleObj spid="_x0000_s385053" name="Equation" r:id="rId15" imgW="190440" imgH="21564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 calcmode="lin" valueType="num">
                                      <p:cBhvr>
                                        <p:cTn id="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5">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8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7"/>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1"/>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nodeType="afterEffect">
                                  <p:stCondLst>
                                    <p:cond delay="0"/>
                                  </p:stCondLst>
                                  <p:childTnLst>
                                    <p:set>
                                      <p:cBhvr>
                                        <p:cTn id="27" dur="1" fill="hold">
                                          <p:stCondLst>
                                            <p:cond delay="0"/>
                                          </p:stCondLst>
                                        </p:cTn>
                                        <p:tgtEl>
                                          <p:spTgt spid="94"/>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20"/>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82"/>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83"/>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84"/>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3" grpId="0"/>
      <p:bldP spid="38" grpId="0"/>
      <p:bldP spid="82" grpId="0"/>
      <p:bldP spid="83" grpId="0"/>
      <p:bldP spid="84" grpId="0"/>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162800" cy="3670236"/>
          </a:xfrm>
          <a:prstGeom prst="rect">
            <a:avLst/>
          </a:prstGeom>
          <a:noFill/>
        </p:spPr>
        <p:txBody>
          <a:bodyPr wrap="square" rtlCol="0">
            <a:spAutoFit/>
          </a:bodyPr>
          <a:lstStyle/>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Intuition of Grouplet Representation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Grouplet Feature Representation</a:t>
            </a:r>
          </a:p>
          <a:p>
            <a:pPr>
              <a:lnSpc>
                <a:spcPct val="150000"/>
              </a:lnSpc>
              <a:buFont typeface="Arial" pitchFamily="34" charset="0"/>
              <a:buChar char="•"/>
            </a:pPr>
            <a:r>
              <a:rPr lang="en-US" sz="3100" dirty="0" smtClean="0">
                <a:latin typeface="Arial" pitchFamily="34" charset="0"/>
                <a:cs typeface="Arial" pitchFamily="34" charset="0"/>
              </a:rPr>
              <a:t>  Using Grouplet for Recognition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Dataset &amp; Experiments</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Conclusion</a:t>
            </a:r>
          </a:p>
        </p:txBody>
      </p:sp>
      <p:sp>
        <p:nvSpPr>
          <p:cNvPr id="5" name="TextBox 4"/>
          <p:cNvSpPr txBox="1"/>
          <p:nvPr/>
        </p:nvSpPr>
        <p:spPr>
          <a:xfrm>
            <a:off x="914400" y="905470"/>
            <a:ext cx="2133600" cy="901593"/>
          </a:xfrm>
          <a:prstGeom prst="rect">
            <a:avLst/>
          </a:prstGeom>
          <a:noFill/>
        </p:spPr>
        <p:txBody>
          <a:bodyPr wrap="square" rtlCol="0">
            <a:spAutoFit/>
          </a:bodyPr>
          <a:lstStyle/>
          <a:p>
            <a:pPr>
              <a:lnSpc>
                <a:spcPct val="150000"/>
              </a:lnSpc>
            </a:pPr>
            <a:r>
              <a:rPr lang="en-US" sz="4000" b="1" dirty="0" smtClean="0">
                <a:latin typeface="Arial" pitchFamily="34" charset="0"/>
                <a:cs typeface="Arial" pitchFamily="34" charset="0"/>
              </a:rPr>
              <a:t>Outline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29625"/>
            <a:ext cx="7315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 “Space” of </a:t>
            </a:r>
            <a:r>
              <a:rPr lang="en-US" sz="2800" b="1" dirty="0" err="1" smtClean="0">
                <a:latin typeface="Arial" pitchFamily="34" charset="0"/>
                <a:cs typeface="Arial" pitchFamily="34" charset="0"/>
              </a:rPr>
              <a:t>Grouplets</a:t>
            </a:r>
            <a:endParaRPr lang="en-US" sz="2800" b="1" dirty="0">
              <a:latin typeface="Arial" pitchFamily="34" charset="0"/>
              <a:cs typeface="Arial" pitchFamily="34" charset="0"/>
            </a:endParaRPr>
          </a:p>
        </p:txBody>
      </p:sp>
      <p:cxnSp>
        <p:nvCxnSpPr>
          <p:cNvPr id="6" name="Straight Connector 5"/>
          <p:cNvCxnSpPr/>
          <p:nvPr/>
        </p:nvCxnSpPr>
        <p:spPr>
          <a:xfrm rot="5400000" flipH="1" flipV="1">
            <a:off x="2381190" y="2918460"/>
            <a:ext cx="2667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4690" y="4251960"/>
            <a:ext cx="4191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1809690" y="4251960"/>
            <a:ext cx="1905000" cy="152400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88" name="Multiply 87"/>
          <p:cNvSpPr/>
          <p:nvPr/>
        </p:nvSpPr>
        <p:spPr>
          <a:xfrm>
            <a:off x="5619690" y="2042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7720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9"/>
          <p:cNvSpPr/>
          <p:nvPr/>
        </p:nvSpPr>
        <p:spPr>
          <a:xfrm>
            <a:off x="54672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53148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91"/>
          <p:cNvSpPr/>
          <p:nvPr/>
        </p:nvSpPr>
        <p:spPr>
          <a:xfrm>
            <a:off x="5848290" y="2484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42480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4019490" y="2636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43242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95"/>
          <p:cNvSpPr/>
          <p:nvPr/>
        </p:nvSpPr>
        <p:spPr>
          <a:xfrm>
            <a:off x="3943290" y="2941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y 96"/>
          <p:cNvSpPr/>
          <p:nvPr/>
        </p:nvSpPr>
        <p:spPr>
          <a:xfrm>
            <a:off x="5985450" y="3093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5695890" y="3246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5010090" y="3398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4095690" y="3550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100"/>
          <p:cNvSpPr/>
          <p:nvPr/>
        </p:nvSpPr>
        <p:spPr>
          <a:xfrm>
            <a:off x="5695890" y="3947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5238690" y="3627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2038290" y="5166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2785050" y="2255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2266890" y="4008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a:off x="3257490" y="2118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26478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a:off x="180969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a:off x="3028890" y="4084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2647890" y="3779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a:off x="5604450" y="4724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a:off x="4171890" y="4846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440049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a:off x="400425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3409890" y="5151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3867090" y="5074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5391090" y="5699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47052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4476690" y="5684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30288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lide Number Placeholder 130"/>
          <p:cNvSpPr>
            <a:spLocks noGrp="1"/>
          </p:cNvSpPr>
          <p:nvPr>
            <p:ph type="sldNum" sz="quarter" idx="12"/>
          </p:nvPr>
        </p:nvSpPr>
        <p:spPr/>
        <p:txBody>
          <a:bodyPr/>
          <a:lstStyle/>
          <a:p>
            <a:fld id="{B6F15528-21DE-4FAA-801E-634DDDAF4B2B}" type="slidenum">
              <a:rPr lang="en-US" smtClean="0"/>
              <a:pPr/>
              <a:t>19</a:t>
            </a:fld>
            <a:endParaRPr lang="en-US"/>
          </a:p>
        </p:txBody>
      </p:sp>
      <p:sp>
        <p:nvSpPr>
          <p:cNvPr id="128" name="Multiply 127"/>
          <p:cNvSpPr/>
          <p:nvPr/>
        </p:nvSpPr>
        <p:spPr>
          <a:xfrm>
            <a:off x="4709160" y="2575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Multiply 128"/>
          <p:cNvSpPr/>
          <p:nvPr/>
        </p:nvSpPr>
        <p:spPr>
          <a:xfrm>
            <a:off x="4861560" y="2727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Multiply 129"/>
          <p:cNvSpPr/>
          <p:nvPr/>
        </p:nvSpPr>
        <p:spPr>
          <a:xfrm>
            <a:off x="4785360" y="2956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Multiply 131"/>
          <p:cNvSpPr/>
          <p:nvPr/>
        </p:nvSpPr>
        <p:spPr>
          <a:xfrm>
            <a:off x="4632960" y="2804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Multiply 132"/>
          <p:cNvSpPr/>
          <p:nvPr/>
        </p:nvSpPr>
        <p:spPr>
          <a:xfrm>
            <a:off x="4709160" y="3718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Multiply 133"/>
          <p:cNvSpPr/>
          <p:nvPr/>
        </p:nvSpPr>
        <p:spPr>
          <a:xfrm>
            <a:off x="4480560" y="3642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Multiply 134"/>
          <p:cNvSpPr/>
          <p:nvPr/>
        </p:nvSpPr>
        <p:spPr>
          <a:xfrm>
            <a:off x="4480560" y="3794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Multiply 135"/>
          <p:cNvSpPr/>
          <p:nvPr/>
        </p:nvSpPr>
        <p:spPr>
          <a:xfrm>
            <a:off x="5394960" y="3108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6080760" y="3413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y 137"/>
          <p:cNvSpPr/>
          <p:nvPr/>
        </p:nvSpPr>
        <p:spPr>
          <a:xfrm>
            <a:off x="6233160" y="3566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ultiply 138"/>
          <p:cNvSpPr/>
          <p:nvPr/>
        </p:nvSpPr>
        <p:spPr>
          <a:xfrm>
            <a:off x="5852160" y="3718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ultiply 139"/>
          <p:cNvSpPr/>
          <p:nvPr/>
        </p:nvSpPr>
        <p:spPr>
          <a:xfrm>
            <a:off x="3185160" y="2651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y 140"/>
          <p:cNvSpPr/>
          <p:nvPr/>
        </p:nvSpPr>
        <p:spPr>
          <a:xfrm>
            <a:off x="2956560" y="2727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y 142"/>
          <p:cNvSpPr/>
          <p:nvPr/>
        </p:nvSpPr>
        <p:spPr>
          <a:xfrm>
            <a:off x="3185160" y="2880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ultiply 143"/>
          <p:cNvSpPr/>
          <p:nvPr/>
        </p:nvSpPr>
        <p:spPr>
          <a:xfrm>
            <a:off x="2956560" y="3032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ultiply 147"/>
          <p:cNvSpPr/>
          <p:nvPr/>
        </p:nvSpPr>
        <p:spPr>
          <a:xfrm>
            <a:off x="3185160" y="3185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ultiply 152"/>
          <p:cNvSpPr/>
          <p:nvPr/>
        </p:nvSpPr>
        <p:spPr>
          <a:xfrm>
            <a:off x="3261360" y="36576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2194560" y="4343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ultiply 154"/>
          <p:cNvSpPr/>
          <p:nvPr/>
        </p:nvSpPr>
        <p:spPr>
          <a:xfrm>
            <a:off x="2423160" y="4404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155"/>
          <p:cNvSpPr/>
          <p:nvPr/>
        </p:nvSpPr>
        <p:spPr>
          <a:xfrm>
            <a:off x="2575560" y="4556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y 156"/>
          <p:cNvSpPr/>
          <p:nvPr/>
        </p:nvSpPr>
        <p:spPr>
          <a:xfrm>
            <a:off x="2286000" y="45720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157"/>
          <p:cNvSpPr/>
          <p:nvPr/>
        </p:nvSpPr>
        <p:spPr>
          <a:xfrm>
            <a:off x="1965960" y="4556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a:off x="2118360" y="4785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ultiply 159"/>
          <p:cNvSpPr/>
          <p:nvPr/>
        </p:nvSpPr>
        <p:spPr>
          <a:xfrm>
            <a:off x="2423160" y="4785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Multiply 160"/>
          <p:cNvSpPr/>
          <p:nvPr/>
        </p:nvSpPr>
        <p:spPr>
          <a:xfrm>
            <a:off x="3718560" y="4709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Multiply 161"/>
          <p:cNvSpPr/>
          <p:nvPr/>
        </p:nvSpPr>
        <p:spPr>
          <a:xfrm>
            <a:off x="3642360" y="4861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Multiply 162"/>
          <p:cNvSpPr/>
          <p:nvPr/>
        </p:nvSpPr>
        <p:spPr>
          <a:xfrm>
            <a:off x="3794760" y="4861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y 163"/>
          <p:cNvSpPr/>
          <p:nvPr/>
        </p:nvSpPr>
        <p:spPr>
          <a:xfrm>
            <a:off x="5166360" y="4632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y 164"/>
          <p:cNvSpPr/>
          <p:nvPr/>
        </p:nvSpPr>
        <p:spPr>
          <a:xfrm>
            <a:off x="4937760" y="4709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ultiply 165"/>
          <p:cNvSpPr/>
          <p:nvPr/>
        </p:nvSpPr>
        <p:spPr>
          <a:xfrm>
            <a:off x="5166360" y="4937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ultiply 166"/>
          <p:cNvSpPr/>
          <p:nvPr/>
        </p:nvSpPr>
        <p:spPr>
          <a:xfrm>
            <a:off x="486156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ultiply 167"/>
          <p:cNvSpPr/>
          <p:nvPr/>
        </p:nvSpPr>
        <p:spPr>
          <a:xfrm>
            <a:off x="3947160" y="53340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ultiply 168"/>
          <p:cNvSpPr/>
          <p:nvPr/>
        </p:nvSpPr>
        <p:spPr>
          <a:xfrm>
            <a:off x="4191000" y="5318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y 171"/>
          <p:cNvSpPr/>
          <p:nvPr/>
        </p:nvSpPr>
        <p:spPr>
          <a:xfrm>
            <a:off x="41910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y 173"/>
          <p:cNvSpPr/>
          <p:nvPr/>
        </p:nvSpPr>
        <p:spPr>
          <a:xfrm>
            <a:off x="4038600" y="5547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ultiply 174"/>
          <p:cNvSpPr/>
          <p:nvPr/>
        </p:nvSpPr>
        <p:spPr>
          <a:xfrm>
            <a:off x="37338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y 176"/>
          <p:cNvSpPr/>
          <p:nvPr/>
        </p:nvSpPr>
        <p:spPr>
          <a:xfrm>
            <a:off x="5943600" y="5242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ultiply 179"/>
          <p:cNvSpPr/>
          <p:nvPr/>
        </p:nvSpPr>
        <p:spPr>
          <a:xfrm>
            <a:off x="59436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638800" y="5318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183"/>
          <p:cNvSpPr/>
          <p:nvPr/>
        </p:nvSpPr>
        <p:spPr>
          <a:xfrm>
            <a:off x="5334000" y="5394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
        <p:nvSpPr>
          <p:cNvPr id="7" name="Subtitle 2"/>
          <p:cNvSpPr txBox="1">
            <a:spLocks/>
          </p:cNvSpPr>
          <p:nvPr/>
        </p:nvSpPr>
        <p:spPr>
          <a:xfrm>
            <a:off x="1905000" y="304800"/>
            <a:ext cx="55626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baseline="0" noProof="0" dirty="0" smtClean="0">
                <a:ln>
                  <a:noFill/>
                </a:ln>
                <a:solidFill>
                  <a:schemeClr val="tx1"/>
                </a:solidFill>
                <a:effectLst/>
                <a:uLnTx/>
                <a:uFillTx/>
                <a:latin typeface="Arial" pitchFamily="34" charset="0"/>
                <a:cs typeface="Arial" pitchFamily="34" charset="0"/>
              </a:rPr>
              <a:t>Human-Object Interaction</a:t>
            </a:r>
            <a:endParaRPr kumimoji="0" lang="en-US" sz="3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0" name="Picture 9" descr="sax-obj.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6324600" y="1784349"/>
            <a:ext cx="1219201" cy="2275843"/>
          </a:xfrm>
          <a:prstGeom prst="rect">
            <a:avLst/>
          </a:prstGeom>
        </p:spPr>
      </p:pic>
      <p:pic>
        <p:nvPicPr>
          <p:cNvPr id="9" name="Picture 8" descr="sax_human.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709928" y="1403350"/>
            <a:ext cx="1556979" cy="4387850"/>
          </a:xfrm>
          <a:prstGeom prst="rect">
            <a:avLst/>
          </a:prstGeom>
        </p:spPr>
      </p:pic>
      <p:sp>
        <p:nvSpPr>
          <p:cNvPr id="11" name="Subtitle 2"/>
          <p:cNvSpPr txBox="1">
            <a:spLocks/>
          </p:cNvSpPr>
          <p:nvPr/>
        </p:nvSpPr>
        <p:spPr>
          <a:xfrm>
            <a:off x="1066800" y="5867400"/>
            <a:ext cx="30480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Playing saxophone</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5" name="Subtitle 2"/>
          <p:cNvSpPr txBox="1">
            <a:spLocks/>
          </p:cNvSpPr>
          <p:nvPr/>
        </p:nvSpPr>
        <p:spPr>
          <a:xfrm>
            <a:off x="1752600" y="5867400"/>
            <a:ext cx="12192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Human</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16" name="Subtitle 2"/>
          <p:cNvSpPr txBox="1">
            <a:spLocks/>
          </p:cNvSpPr>
          <p:nvPr/>
        </p:nvSpPr>
        <p:spPr>
          <a:xfrm>
            <a:off x="5867400" y="5867400"/>
            <a:ext cx="18288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Saxophone</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17" name="Picture 16" descr="sax-obj.jpg"/>
          <p:cNvPicPr>
            <a:picLocks noChangeAspect="1"/>
          </p:cNvPicPr>
          <p:nvPr/>
        </p:nvPicPr>
        <p:blipFill>
          <a:blip r:embed="rId2" cstate="print">
            <a:clrChange>
              <a:clrFrom>
                <a:srgbClr val="FFFFFF"/>
              </a:clrFrom>
              <a:clrTo>
                <a:srgbClr val="FFFFFF">
                  <a:alpha val="0"/>
                </a:srgbClr>
              </a:clrTo>
            </a:clrChange>
          </a:blip>
          <a:stretch>
            <a:fillRect/>
          </a:stretch>
        </p:blipFill>
        <p:spPr>
          <a:xfrm rot="5925464" flipH="1">
            <a:off x="6021529" y="1161828"/>
            <a:ext cx="1219201" cy="2275843"/>
          </a:xfrm>
          <a:prstGeom prst="rect">
            <a:avLst/>
          </a:prstGeom>
        </p:spPr>
      </p:pic>
      <p:pic>
        <p:nvPicPr>
          <p:cNvPr id="18" name="Picture 17" descr="sax_human.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5682020" y="1403350"/>
            <a:ext cx="1556979" cy="4387850"/>
          </a:xfrm>
          <a:prstGeom prst="rect">
            <a:avLst/>
          </a:prstGeom>
        </p:spPr>
      </p:pic>
      <p:sp>
        <p:nvSpPr>
          <p:cNvPr id="19" name="Subtitle 2"/>
          <p:cNvSpPr txBox="1">
            <a:spLocks/>
          </p:cNvSpPr>
          <p:nvPr/>
        </p:nvSpPr>
        <p:spPr>
          <a:xfrm>
            <a:off x="4876800" y="5867400"/>
            <a:ext cx="3657600" cy="3810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400" b="1" dirty="0" smtClean="0">
                <a:latin typeface="Arial" pitchFamily="34" charset="0"/>
                <a:cs typeface="Arial" pitchFamily="34" charset="0"/>
              </a:rPr>
              <a:t>Not </a:t>
            </a:r>
            <a:r>
              <a:rPr kumimoji="0" lang="en-US" sz="2400" b="1" i="0" u="none" strike="noStrike" kern="1200" cap="none" spc="0" normalizeH="0" baseline="0" noProof="0" dirty="0" smtClean="0">
                <a:ln>
                  <a:noFill/>
                </a:ln>
                <a:solidFill>
                  <a:schemeClr val="tx1"/>
                </a:solidFill>
                <a:effectLst/>
                <a:uLnTx/>
                <a:uFillTx/>
                <a:latin typeface="Arial" pitchFamily="34" charset="0"/>
                <a:cs typeface="Arial" pitchFamily="34" charset="0"/>
              </a:rPr>
              <a:t>playing saxophone</a:t>
            </a:r>
            <a:endParaRPr kumimoji="0" lang="en-US" sz="2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3.33333E-6 2.59259E-6 L -0.44166 2.59259E-6 " pathEditMode="relative" rAng="0" ptsTypes="AA">
                                      <p:cBhvr>
                                        <p:cTn id="6" dur="500" fill="hold"/>
                                        <p:tgtEl>
                                          <p:spTgt spid="10"/>
                                        </p:tgtEl>
                                        <p:attrNameLst>
                                          <p:attrName>ppt_x</p:attrName>
                                          <p:attrName>ppt_y</p:attrName>
                                        </p:attrNameLst>
                                      </p:cBhvr>
                                      <p:rCtr x="-221" y="0"/>
                                    </p:animMotion>
                                  </p:childTnLst>
                                </p:cTn>
                              </p:par>
                              <p:par>
                                <p:cTn id="7" presetID="53" presetClass="exit" presetSubtype="0" fill="hold" grpId="0" nodeType="withEffect">
                                  <p:stCondLst>
                                    <p:cond delay="0"/>
                                  </p:stCondLst>
                                  <p:childTnLst>
                                    <p:anim calcmode="lin" valueType="num">
                                      <p:cBhvr>
                                        <p:cTn id="8" dur="500"/>
                                        <p:tgtEl>
                                          <p:spTgt spid="15"/>
                                        </p:tgtEl>
                                        <p:attrNameLst>
                                          <p:attrName>ppt_w</p:attrName>
                                        </p:attrNameLst>
                                      </p:cBhvr>
                                      <p:tavLst>
                                        <p:tav tm="0">
                                          <p:val>
                                            <p:strVal val="ppt_w"/>
                                          </p:val>
                                        </p:tav>
                                        <p:tav tm="100000">
                                          <p:val>
                                            <p:fltVal val="0"/>
                                          </p:val>
                                        </p:tav>
                                      </p:tavLst>
                                    </p:anim>
                                    <p:anim calcmode="lin" valueType="num">
                                      <p:cBhvr>
                                        <p:cTn id="9" dur="500"/>
                                        <p:tgtEl>
                                          <p:spTgt spid="15"/>
                                        </p:tgtEl>
                                        <p:attrNameLst>
                                          <p:attrName>ppt_h</p:attrName>
                                        </p:attrNameLst>
                                      </p:cBhvr>
                                      <p:tavLst>
                                        <p:tav tm="0">
                                          <p:val>
                                            <p:strVal val="ppt_h"/>
                                          </p:val>
                                        </p:tav>
                                        <p:tav tm="100000">
                                          <p:val>
                                            <p:fltVal val="0"/>
                                          </p:val>
                                        </p:tav>
                                      </p:tavLst>
                                    </p:anim>
                                    <p:animEffect transition="out" filter="fade">
                                      <p:cBhvr>
                                        <p:cTn id="10" dur="500"/>
                                        <p:tgtEl>
                                          <p:spTgt spid="15"/>
                                        </p:tgtEl>
                                      </p:cBhvr>
                                    </p:animEffect>
                                    <p:set>
                                      <p:cBhvr>
                                        <p:cTn id="11" dur="1" fill="hold">
                                          <p:stCondLst>
                                            <p:cond delay="499"/>
                                          </p:stCondLst>
                                        </p:cTn>
                                        <p:tgtEl>
                                          <p:spTgt spid="15"/>
                                        </p:tgtEl>
                                        <p:attrNameLst>
                                          <p:attrName>style.visibility</p:attrName>
                                        </p:attrNameLst>
                                      </p:cBhvr>
                                      <p:to>
                                        <p:strVal val="hidden"/>
                                      </p:to>
                                    </p:set>
                                  </p:childTnLst>
                                </p:cTn>
                              </p:par>
                              <p:par>
                                <p:cTn id="12" presetID="53" presetClass="exit" presetSubtype="0" fill="hold" grpId="0" nodeType="withEffect">
                                  <p:stCondLst>
                                    <p:cond delay="0"/>
                                  </p:stCondLst>
                                  <p:childTnLst>
                                    <p:anim calcmode="lin" valueType="num">
                                      <p:cBhvr>
                                        <p:cTn id="13" dur="500"/>
                                        <p:tgtEl>
                                          <p:spTgt spid="16"/>
                                        </p:tgtEl>
                                        <p:attrNameLst>
                                          <p:attrName>ppt_w</p:attrName>
                                        </p:attrNameLst>
                                      </p:cBhvr>
                                      <p:tavLst>
                                        <p:tav tm="0">
                                          <p:val>
                                            <p:strVal val="ppt_w"/>
                                          </p:val>
                                        </p:tav>
                                        <p:tav tm="100000">
                                          <p:val>
                                            <p:fltVal val="0"/>
                                          </p:val>
                                        </p:tav>
                                      </p:tavLst>
                                    </p:anim>
                                    <p:anim calcmode="lin" valueType="num">
                                      <p:cBhvr>
                                        <p:cTn id="14" dur="500"/>
                                        <p:tgtEl>
                                          <p:spTgt spid="16"/>
                                        </p:tgtEl>
                                        <p:attrNameLst>
                                          <p:attrName>ppt_h</p:attrName>
                                        </p:attrNameLst>
                                      </p:cBhvr>
                                      <p:tavLst>
                                        <p:tav tm="0">
                                          <p:val>
                                            <p:strVal val="ppt_h"/>
                                          </p:val>
                                        </p:tav>
                                        <p:tav tm="100000">
                                          <p:val>
                                            <p:fltVal val="0"/>
                                          </p:val>
                                        </p:tav>
                                      </p:tavLst>
                                    </p:anim>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childTnLst>
                          </p:cTn>
                        </p:par>
                        <p:par>
                          <p:cTn id="17" fill="hold">
                            <p:stCondLst>
                              <p:cond delay="500"/>
                            </p:stCondLst>
                            <p:childTnLst>
                              <p:par>
                                <p:cTn id="18" presetID="53"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0" fill="hold"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6"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flipH="1" flipV="1">
            <a:off x="2381190" y="2918460"/>
            <a:ext cx="2667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4690" y="4251960"/>
            <a:ext cx="4191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1809690" y="4251960"/>
            <a:ext cx="1905000" cy="152400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88" name="Multiply 87"/>
          <p:cNvSpPr/>
          <p:nvPr/>
        </p:nvSpPr>
        <p:spPr>
          <a:xfrm>
            <a:off x="5619690" y="2042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7720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9"/>
          <p:cNvSpPr/>
          <p:nvPr/>
        </p:nvSpPr>
        <p:spPr>
          <a:xfrm>
            <a:off x="54672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53148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91"/>
          <p:cNvSpPr/>
          <p:nvPr/>
        </p:nvSpPr>
        <p:spPr>
          <a:xfrm>
            <a:off x="5848290" y="2484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42480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4019490" y="2636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43242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95"/>
          <p:cNvSpPr/>
          <p:nvPr/>
        </p:nvSpPr>
        <p:spPr>
          <a:xfrm>
            <a:off x="3943290" y="2941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y 96"/>
          <p:cNvSpPr/>
          <p:nvPr/>
        </p:nvSpPr>
        <p:spPr>
          <a:xfrm>
            <a:off x="5985450" y="3093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5695890" y="3246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5010090" y="3398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4095690" y="3550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100"/>
          <p:cNvSpPr/>
          <p:nvPr/>
        </p:nvSpPr>
        <p:spPr>
          <a:xfrm>
            <a:off x="5695890" y="3947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5238690" y="3627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2038290" y="5166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2785050" y="2255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2266890" y="4008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a:off x="3257490" y="2118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26478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a:off x="180969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a:off x="3028890" y="4084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2647890" y="3779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a:off x="5604450" y="4724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a:off x="4171890" y="4846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440049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a:off x="400425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3409890" y="5151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3867090" y="5074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5391090" y="5699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47052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4476690" y="5684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30288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lide Number Placeholder 130"/>
          <p:cNvSpPr>
            <a:spLocks noGrp="1"/>
          </p:cNvSpPr>
          <p:nvPr>
            <p:ph type="sldNum" sz="quarter" idx="12"/>
          </p:nvPr>
        </p:nvSpPr>
        <p:spPr/>
        <p:txBody>
          <a:bodyPr/>
          <a:lstStyle/>
          <a:p>
            <a:fld id="{B6F15528-21DE-4FAA-801E-634DDDAF4B2B}" type="slidenum">
              <a:rPr lang="en-US" smtClean="0"/>
              <a:pPr/>
              <a:t>20</a:t>
            </a:fld>
            <a:endParaRPr lang="en-US"/>
          </a:p>
        </p:txBody>
      </p:sp>
      <p:sp>
        <p:nvSpPr>
          <p:cNvPr id="136" name="Multiply 135"/>
          <p:cNvSpPr/>
          <p:nvPr/>
        </p:nvSpPr>
        <p:spPr>
          <a:xfrm>
            <a:off x="5394960" y="3108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6080760" y="3413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y 137"/>
          <p:cNvSpPr/>
          <p:nvPr/>
        </p:nvSpPr>
        <p:spPr>
          <a:xfrm>
            <a:off x="6233160" y="3566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ultiply 138"/>
          <p:cNvSpPr/>
          <p:nvPr/>
        </p:nvSpPr>
        <p:spPr>
          <a:xfrm>
            <a:off x="5852160" y="3718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Multiply 139"/>
          <p:cNvSpPr/>
          <p:nvPr/>
        </p:nvSpPr>
        <p:spPr>
          <a:xfrm>
            <a:off x="3185160" y="2651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Multiply 140"/>
          <p:cNvSpPr/>
          <p:nvPr/>
        </p:nvSpPr>
        <p:spPr>
          <a:xfrm>
            <a:off x="2956560" y="2727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Multiply 142"/>
          <p:cNvSpPr/>
          <p:nvPr/>
        </p:nvSpPr>
        <p:spPr>
          <a:xfrm>
            <a:off x="3185160" y="2880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Multiply 143"/>
          <p:cNvSpPr/>
          <p:nvPr/>
        </p:nvSpPr>
        <p:spPr>
          <a:xfrm>
            <a:off x="2956560" y="3032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Multiply 147"/>
          <p:cNvSpPr/>
          <p:nvPr/>
        </p:nvSpPr>
        <p:spPr>
          <a:xfrm>
            <a:off x="3185160" y="3185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Multiply 152"/>
          <p:cNvSpPr/>
          <p:nvPr/>
        </p:nvSpPr>
        <p:spPr>
          <a:xfrm>
            <a:off x="3261360" y="36576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2194560" y="4343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ultiply 154"/>
          <p:cNvSpPr/>
          <p:nvPr/>
        </p:nvSpPr>
        <p:spPr>
          <a:xfrm>
            <a:off x="2423160" y="4404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155"/>
          <p:cNvSpPr/>
          <p:nvPr/>
        </p:nvSpPr>
        <p:spPr>
          <a:xfrm>
            <a:off x="2575560" y="4556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y 156"/>
          <p:cNvSpPr/>
          <p:nvPr/>
        </p:nvSpPr>
        <p:spPr>
          <a:xfrm>
            <a:off x="2286000" y="45720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157"/>
          <p:cNvSpPr/>
          <p:nvPr/>
        </p:nvSpPr>
        <p:spPr>
          <a:xfrm>
            <a:off x="1965960" y="4556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a:off x="2118360" y="4785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ultiply 159"/>
          <p:cNvSpPr/>
          <p:nvPr/>
        </p:nvSpPr>
        <p:spPr>
          <a:xfrm>
            <a:off x="2423160" y="4785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Multiply 163"/>
          <p:cNvSpPr/>
          <p:nvPr/>
        </p:nvSpPr>
        <p:spPr>
          <a:xfrm>
            <a:off x="5166360" y="4632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Multiply 164"/>
          <p:cNvSpPr/>
          <p:nvPr/>
        </p:nvSpPr>
        <p:spPr>
          <a:xfrm>
            <a:off x="4937760" y="4709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Multiply 165"/>
          <p:cNvSpPr/>
          <p:nvPr/>
        </p:nvSpPr>
        <p:spPr>
          <a:xfrm>
            <a:off x="5166360" y="4937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Multiply 166"/>
          <p:cNvSpPr/>
          <p:nvPr/>
        </p:nvSpPr>
        <p:spPr>
          <a:xfrm>
            <a:off x="486156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ultiply 167"/>
          <p:cNvSpPr/>
          <p:nvPr/>
        </p:nvSpPr>
        <p:spPr>
          <a:xfrm>
            <a:off x="3947160" y="53340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ultiply 168"/>
          <p:cNvSpPr/>
          <p:nvPr/>
        </p:nvSpPr>
        <p:spPr>
          <a:xfrm>
            <a:off x="4191000" y="5318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y 171"/>
          <p:cNvSpPr/>
          <p:nvPr/>
        </p:nvSpPr>
        <p:spPr>
          <a:xfrm>
            <a:off x="41910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y 173"/>
          <p:cNvSpPr/>
          <p:nvPr/>
        </p:nvSpPr>
        <p:spPr>
          <a:xfrm>
            <a:off x="4038600" y="5547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ultiply 174"/>
          <p:cNvSpPr/>
          <p:nvPr/>
        </p:nvSpPr>
        <p:spPr>
          <a:xfrm>
            <a:off x="37338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y 176"/>
          <p:cNvSpPr/>
          <p:nvPr/>
        </p:nvSpPr>
        <p:spPr>
          <a:xfrm>
            <a:off x="5943600" y="5242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ultiply 179"/>
          <p:cNvSpPr/>
          <p:nvPr/>
        </p:nvSpPr>
        <p:spPr>
          <a:xfrm>
            <a:off x="59436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638800" y="5318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183"/>
          <p:cNvSpPr/>
          <p:nvPr/>
        </p:nvSpPr>
        <p:spPr>
          <a:xfrm>
            <a:off x="5334000" y="5394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724400" y="2575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876800" y="27279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48200" y="2804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800600" y="2956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495800" y="36423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724400" y="3718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95800" y="37947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733800" y="4709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8100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6576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2" name="Straight Connector 141"/>
          <p:cNvCxnSpPr/>
          <p:nvPr/>
        </p:nvCxnSpPr>
        <p:spPr>
          <a:xfrm flipV="1">
            <a:off x="4876800" y="1524000"/>
            <a:ext cx="1219200" cy="990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a:off x="4876800" y="259080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24" name="Group 123"/>
          <p:cNvGrpSpPr/>
          <p:nvPr/>
        </p:nvGrpSpPr>
        <p:grpSpPr>
          <a:xfrm>
            <a:off x="6172200" y="914400"/>
            <a:ext cx="2295554" cy="1648301"/>
            <a:chOff x="6172200" y="914400"/>
            <a:chExt cx="2295554" cy="1648301"/>
          </a:xfrm>
        </p:grpSpPr>
        <p:grpSp>
          <p:nvGrpSpPr>
            <p:cNvPr id="146" name="Group 152"/>
            <p:cNvGrpSpPr>
              <a:grpSpLocks noChangeAspect="1"/>
            </p:cNvGrpSpPr>
            <p:nvPr/>
          </p:nvGrpSpPr>
          <p:grpSpPr>
            <a:xfrm>
              <a:off x="6172200" y="1465421"/>
              <a:ext cx="1097280" cy="1097280"/>
              <a:chOff x="152400" y="1066800"/>
              <a:chExt cx="914400" cy="914400"/>
            </a:xfrm>
          </p:grpSpPr>
          <p:pic>
            <p:nvPicPr>
              <p:cNvPr id="173" name="Picture 172" descr="Norm_Play_Violin_161_0.jpg"/>
              <p:cNvPicPr>
                <a:picLocks noChangeAspect="1"/>
              </p:cNvPicPr>
              <p:nvPr/>
            </p:nvPicPr>
            <p:blipFill>
              <a:blip r:embed="rId3" cstate="print"/>
              <a:stretch>
                <a:fillRect/>
              </a:stretch>
            </p:blipFill>
            <p:spPr>
              <a:xfrm>
                <a:off x="152400" y="1066800"/>
                <a:ext cx="914400" cy="914400"/>
              </a:xfrm>
              <a:prstGeom prst="rect">
                <a:avLst/>
              </a:prstGeom>
            </p:spPr>
          </p:pic>
          <p:sp>
            <p:nvSpPr>
              <p:cNvPr id="176" name="Oval 175"/>
              <p:cNvSpPr/>
              <p:nvPr/>
            </p:nvSpPr>
            <p:spPr>
              <a:xfrm rot="18091602">
                <a:off x="735653" y="1471385"/>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Oval 177"/>
              <p:cNvSpPr/>
              <p:nvPr/>
            </p:nvSpPr>
            <p:spPr>
              <a:xfrm rot="17141343">
                <a:off x="559284" y="1452683"/>
                <a:ext cx="245619" cy="18288"/>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p:cNvSpPr/>
              <p:nvPr/>
            </p:nvSpPr>
            <p:spPr>
              <a:xfrm>
                <a:off x="762000" y="1402080"/>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7" name="Group 154"/>
            <p:cNvGrpSpPr>
              <a:grpSpLocks noChangeAspect="1"/>
            </p:cNvGrpSpPr>
            <p:nvPr/>
          </p:nvGrpSpPr>
          <p:grpSpPr>
            <a:xfrm>
              <a:off x="7315200" y="1465421"/>
              <a:ext cx="1097280" cy="1097280"/>
              <a:chOff x="152400" y="2057400"/>
              <a:chExt cx="914400" cy="914400"/>
            </a:xfrm>
          </p:grpSpPr>
          <p:pic>
            <p:nvPicPr>
              <p:cNvPr id="162" name="Picture 161" descr="Norm_With_Saxophone_048_0.jpg"/>
              <p:cNvPicPr>
                <a:picLocks noChangeAspect="1"/>
              </p:cNvPicPr>
              <p:nvPr/>
            </p:nvPicPr>
            <p:blipFill>
              <a:blip r:embed="rId4" cstate="print"/>
              <a:stretch>
                <a:fillRect/>
              </a:stretch>
            </p:blipFill>
            <p:spPr>
              <a:xfrm>
                <a:off x="152400" y="2057400"/>
                <a:ext cx="914400" cy="914400"/>
              </a:xfrm>
              <a:prstGeom prst="rect">
                <a:avLst/>
              </a:prstGeom>
            </p:spPr>
          </p:pic>
          <p:sp>
            <p:nvSpPr>
              <p:cNvPr id="163" name="Oval 162"/>
              <p:cNvSpPr/>
              <p:nvPr/>
            </p:nvSpPr>
            <p:spPr>
              <a:xfrm rot="18091602">
                <a:off x="826017" y="2387185"/>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Oval 169"/>
              <p:cNvSpPr/>
              <p:nvPr/>
            </p:nvSpPr>
            <p:spPr>
              <a:xfrm rot="17141343">
                <a:off x="567455" y="2352287"/>
                <a:ext cx="307024" cy="2286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a:off x="858950" y="2286000"/>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2" name="TextBox 151"/>
            <p:cNvSpPr txBox="1"/>
            <p:nvPr/>
          </p:nvSpPr>
          <p:spPr>
            <a:xfrm>
              <a:off x="6248400" y="914400"/>
              <a:ext cx="9906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violin</a:t>
              </a:r>
              <a:endParaRPr lang="en-US" sz="1600" dirty="0">
                <a:solidFill>
                  <a:srgbClr val="FF0000"/>
                </a:solidFill>
                <a:latin typeface="Arial" pitchFamily="34" charset="0"/>
                <a:cs typeface="Arial" pitchFamily="34" charset="0"/>
              </a:endParaRPr>
            </a:p>
          </p:txBody>
        </p:sp>
        <p:sp>
          <p:nvSpPr>
            <p:cNvPr id="161" name="TextBox 160"/>
            <p:cNvSpPr txBox="1"/>
            <p:nvPr/>
          </p:nvSpPr>
          <p:spPr>
            <a:xfrm>
              <a:off x="7239000" y="914400"/>
              <a:ext cx="1228754"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sp>
        <p:nvSpPr>
          <p:cNvPr id="125" name="TextBox 124"/>
          <p:cNvSpPr txBox="1"/>
          <p:nvPr/>
        </p:nvSpPr>
        <p:spPr>
          <a:xfrm>
            <a:off x="990600" y="329625"/>
            <a:ext cx="7315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 “Space” of </a:t>
            </a:r>
            <a:r>
              <a:rPr lang="en-US" sz="2800" b="1" dirty="0" err="1" smtClean="0">
                <a:latin typeface="Arial" pitchFamily="34" charset="0"/>
                <a:cs typeface="Arial" pitchFamily="34" charset="0"/>
              </a:rPr>
              <a:t>Grouplets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flipH="1" flipV="1">
            <a:off x="2381190" y="2918460"/>
            <a:ext cx="2667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4690" y="4251960"/>
            <a:ext cx="4191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1809690" y="4251960"/>
            <a:ext cx="1905000" cy="152400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88" name="Multiply 87"/>
          <p:cNvSpPr/>
          <p:nvPr/>
        </p:nvSpPr>
        <p:spPr>
          <a:xfrm>
            <a:off x="5619690" y="2042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7720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9"/>
          <p:cNvSpPr/>
          <p:nvPr/>
        </p:nvSpPr>
        <p:spPr>
          <a:xfrm>
            <a:off x="54672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53148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91"/>
          <p:cNvSpPr/>
          <p:nvPr/>
        </p:nvSpPr>
        <p:spPr>
          <a:xfrm>
            <a:off x="5848290" y="2484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42480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4019490" y="2636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43242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95"/>
          <p:cNvSpPr/>
          <p:nvPr/>
        </p:nvSpPr>
        <p:spPr>
          <a:xfrm>
            <a:off x="3943290" y="2941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y 96"/>
          <p:cNvSpPr/>
          <p:nvPr/>
        </p:nvSpPr>
        <p:spPr>
          <a:xfrm>
            <a:off x="5985450" y="3093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5695890" y="3246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5010090" y="3398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4095690" y="3550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100"/>
          <p:cNvSpPr/>
          <p:nvPr/>
        </p:nvSpPr>
        <p:spPr>
          <a:xfrm>
            <a:off x="5695890" y="3947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5238690" y="3627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2038290" y="5166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2785050" y="2255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Multiply 104"/>
          <p:cNvSpPr/>
          <p:nvPr/>
        </p:nvSpPr>
        <p:spPr>
          <a:xfrm>
            <a:off x="2266890" y="4008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a:off x="3257490" y="2118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26478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a:off x="180969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a:off x="3028890" y="4084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2647890" y="3779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a:off x="5604450" y="4724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a:off x="4171890" y="4846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440049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a:off x="400425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3409890" y="5151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3867090" y="5074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5391090" y="5699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47052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4476690" y="5684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30288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lide Number Placeholder 130"/>
          <p:cNvSpPr>
            <a:spLocks noGrp="1"/>
          </p:cNvSpPr>
          <p:nvPr>
            <p:ph type="sldNum" sz="quarter" idx="12"/>
          </p:nvPr>
        </p:nvSpPr>
        <p:spPr/>
        <p:txBody>
          <a:bodyPr/>
          <a:lstStyle/>
          <a:p>
            <a:fld id="{B6F15528-21DE-4FAA-801E-634DDDAF4B2B}" type="slidenum">
              <a:rPr lang="en-US" smtClean="0"/>
              <a:pPr/>
              <a:t>21</a:t>
            </a:fld>
            <a:endParaRPr lang="en-US"/>
          </a:p>
        </p:txBody>
      </p:sp>
      <p:sp>
        <p:nvSpPr>
          <p:cNvPr id="136" name="Multiply 135"/>
          <p:cNvSpPr/>
          <p:nvPr/>
        </p:nvSpPr>
        <p:spPr>
          <a:xfrm>
            <a:off x="5394960" y="3108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Multiply 136"/>
          <p:cNvSpPr/>
          <p:nvPr/>
        </p:nvSpPr>
        <p:spPr>
          <a:xfrm>
            <a:off x="6080760" y="3413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Multiply 137"/>
          <p:cNvSpPr/>
          <p:nvPr/>
        </p:nvSpPr>
        <p:spPr>
          <a:xfrm>
            <a:off x="6233160" y="3566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Multiply 138"/>
          <p:cNvSpPr/>
          <p:nvPr/>
        </p:nvSpPr>
        <p:spPr>
          <a:xfrm>
            <a:off x="5852160" y="3718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Multiply 153"/>
          <p:cNvSpPr/>
          <p:nvPr/>
        </p:nvSpPr>
        <p:spPr>
          <a:xfrm>
            <a:off x="2194560" y="4343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Multiply 154"/>
          <p:cNvSpPr/>
          <p:nvPr/>
        </p:nvSpPr>
        <p:spPr>
          <a:xfrm>
            <a:off x="2423160" y="4404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Multiply 155"/>
          <p:cNvSpPr/>
          <p:nvPr/>
        </p:nvSpPr>
        <p:spPr>
          <a:xfrm>
            <a:off x="2575560" y="4556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Multiply 156"/>
          <p:cNvSpPr/>
          <p:nvPr/>
        </p:nvSpPr>
        <p:spPr>
          <a:xfrm>
            <a:off x="2286000" y="45720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Multiply 157"/>
          <p:cNvSpPr/>
          <p:nvPr/>
        </p:nvSpPr>
        <p:spPr>
          <a:xfrm>
            <a:off x="1965960" y="4556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Multiply 158"/>
          <p:cNvSpPr/>
          <p:nvPr/>
        </p:nvSpPr>
        <p:spPr>
          <a:xfrm>
            <a:off x="2118360" y="4785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Multiply 159"/>
          <p:cNvSpPr/>
          <p:nvPr/>
        </p:nvSpPr>
        <p:spPr>
          <a:xfrm>
            <a:off x="2423160" y="4785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Multiply 167"/>
          <p:cNvSpPr/>
          <p:nvPr/>
        </p:nvSpPr>
        <p:spPr>
          <a:xfrm>
            <a:off x="3947160" y="53340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Multiply 168"/>
          <p:cNvSpPr/>
          <p:nvPr/>
        </p:nvSpPr>
        <p:spPr>
          <a:xfrm>
            <a:off x="4191000" y="5318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Multiply 171"/>
          <p:cNvSpPr/>
          <p:nvPr/>
        </p:nvSpPr>
        <p:spPr>
          <a:xfrm>
            <a:off x="41910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Multiply 173"/>
          <p:cNvSpPr/>
          <p:nvPr/>
        </p:nvSpPr>
        <p:spPr>
          <a:xfrm>
            <a:off x="4038600" y="5547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Multiply 174"/>
          <p:cNvSpPr/>
          <p:nvPr/>
        </p:nvSpPr>
        <p:spPr>
          <a:xfrm>
            <a:off x="37338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Multiply 176"/>
          <p:cNvSpPr/>
          <p:nvPr/>
        </p:nvSpPr>
        <p:spPr>
          <a:xfrm>
            <a:off x="5943600" y="5242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Multiply 179"/>
          <p:cNvSpPr/>
          <p:nvPr/>
        </p:nvSpPr>
        <p:spPr>
          <a:xfrm>
            <a:off x="5943600" y="5471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Multiply 182"/>
          <p:cNvSpPr/>
          <p:nvPr/>
        </p:nvSpPr>
        <p:spPr>
          <a:xfrm>
            <a:off x="5638800" y="5318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Multiply 183"/>
          <p:cNvSpPr/>
          <p:nvPr/>
        </p:nvSpPr>
        <p:spPr>
          <a:xfrm>
            <a:off x="5334000" y="5394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a:off x="4724400" y="2575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876800" y="27279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48200" y="2804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800600" y="2956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495800" y="36423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724400" y="3718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95800" y="37947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733800" y="4709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8100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6576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3181290" y="265176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2992314" y="274320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3181290" y="28742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2946594" y="30266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3175194" y="31790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5162490" y="46268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4927794" y="47030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3257490" y="36362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156394" y="49316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4851594" y="501396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3" name="Straight Connector 162"/>
          <p:cNvCxnSpPr/>
          <p:nvPr/>
        </p:nvCxnSpPr>
        <p:spPr>
          <a:xfrm flipV="1">
            <a:off x="4876800" y="1524000"/>
            <a:ext cx="1219200" cy="990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4876800" y="259080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rot="16200000" flipH="1">
            <a:off x="2179320" y="1828800"/>
            <a:ext cx="12192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2560320" y="25146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42" name="Group 141"/>
          <p:cNvGrpSpPr/>
          <p:nvPr/>
        </p:nvGrpSpPr>
        <p:grpSpPr>
          <a:xfrm>
            <a:off x="6172200" y="914400"/>
            <a:ext cx="2295554" cy="1648301"/>
            <a:chOff x="6172200" y="914400"/>
            <a:chExt cx="2295554" cy="1648301"/>
          </a:xfrm>
        </p:grpSpPr>
        <p:grpSp>
          <p:nvGrpSpPr>
            <p:cNvPr id="143" name="Group 152"/>
            <p:cNvGrpSpPr>
              <a:grpSpLocks noChangeAspect="1"/>
            </p:cNvGrpSpPr>
            <p:nvPr/>
          </p:nvGrpSpPr>
          <p:grpSpPr>
            <a:xfrm>
              <a:off x="6172200" y="1465421"/>
              <a:ext cx="1097280" cy="1097280"/>
              <a:chOff x="152400" y="1066800"/>
              <a:chExt cx="914400" cy="914400"/>
            </a:xfrm>
          </p:grpSpPr>
          <p:pic>
            <p:nvPicPr>
              <p:cNvPr id="151" name="Picture 150" descr="Norm_Play_Violin_161_0.jpg"/>
              <p:cNvPicPr>
                <a:picLocks noChangeAspect="1"/>
              </p:cNvPicPr>
              <p:nvPr/>
            </p:nvPicPr>
            <p:blipFill>
              <a:blip r:embed="rId3" cstate="print"/>
              <a:stretch>
                <a:fillRect/>
              </a:stretch>
            </p:blipFill>
            <p:spPr>
              <a:xfrm>
                <a:off x="152400" y="1066800"/>
                <a:ext cx="914400" cy="914400"/>
              </a:xfrm>
              <a:prstGeom prst="rect">
                <a:avLst/>
              </a:prstGeom>
            </p:spPr>
          </p:pic>
          <p:sp>
            <p:nvSpPr>
              <p:cNvPr id="152" name="Oval 151"/>
              <p:cNvSpPr/>
              <p:nvPr/>
            </p:nvSpPr>
            <p:spPr>
              <a:xfrm rot="18091602">
                <a:off x="735653" y="1471385"/>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17141343">
                <a:off x="559284" y="1452683"/>
                <a:ext cx="245619" cy="18288"/>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762000" y="1402080"/>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4" name="Group 154"/>
            <p:cNvGrpSpPr>
              <a:grpSpLocks noChangeAspect="1"/>
            </p:cNvGrpSpPr>
            <p:nvPr/>
          </p:nvGrpSpPr>
          <p:grpSpPr>
            <a:xfrm>
              <a:off x="7315200" y="1465421"/>
              <a:ext cx="1097280" cy="1097280"/>
              <a:chOff x="152400" y="2057400"/>
              <a:chExt cx="914400" cy="914400"/>
            </a:xfrm>
          </p:grpSpPr>
          <p:pic>
            <p:nvPicPr>
              <p:cNvPr id="147" name="Picture 146" descr="Norm_With_Saxophone_048_0.jpg"/>
              <p:cNvPicPr>
                <a:picLocks noChangeAspect="1"/>
              </p:cNvPicPr>
              <p:nvPr/>
            </p:nvPicPr>
            <p:blipFill>
              <a:blip r:embed="rId4" cstate="print"/>
              <a:stretch>
                <a:fillRect/>
              </a:stretch>
            </p:blipFill>
            <p:spPr>
              <a:xfrm>
                <a:off x="152400" y="2057400"/>
                <a:ext cx="914400" cy="914400"/>
              </a:xfrm>
              <a:prstGeom prst="rect">
                <a:avLst/>
              </a:prstGeom>
            </p:spPr>
          </p:pic>
          <p:sp>
            <p:nvSpPr>
              <p:cNvPr id="148" name="Oval 147"/>
              <p:cNvSpPr/>
              <p:nvPr/>
            </p:nvSpPr>
            <p:spPr>
              <a:xfrm rot="18091602">
                <a:off x="826017" y="2387185"/>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7141343">
                <a:off x="567455" y="2352287"/>
                <a:ext cx="307024" cy="2286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a:off x="858950" y="2286000"/>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5" name="TextBox 144"/>
            <p:cNvSpPr txBox="1"/>
            <p:nvPr/>
          </p:nvSpPr>
          <p:spPr>
            <a:xfrm>
              <a:off x="6248400" y="914400"/>
              <a:ext cx="9906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violin</a:t>
              </a:r>
              <a:endParaRPr lang="en-US" sz="1600" dirty="0">
                <a:solidFill>
                  <a:srgbClr val="FF0000"/>
                </a:solidFill>
                <a:latin typeface="Arial" pitchFamily="34" charset="0"/>
                <a:cs typeface="Arial" pitchFamily="34" charset="0"/>
              </a:endParaRPr>
            </a:p>
          </p:txBody>
        </p:sp>
        <p:sp>
          <p:nvSpPr>
            <p:cNvPr id="146" name="TextBox 145"/>
            <p:cNvSpPr txBox="1"/>
            <p:nvPr/>
          </p:nvSpPr>
          <p:spPr>
            <a:xfrm>
              <a:off x="7239000" y="914400"/>
              <a:ext cx="1228754"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grpSp>
        <p:nvGrpSpPr>
          <p:cNvPr id="173" name="Group 172"/>
          <p:cNvGrpSpPr/>
          <p:nvPr/>
        </p:nvGrpSpPr>
        <p:grpSpPr>
          <a:xfrm>
            <a:off x="152400" y="838200"/>
            <a:ext cx="2514600" cy="1676400"/>
            <a:chOff x="152400" y="838200"/>
            <a:chExt cx="2514600" cy="1676400"/>
          </a:xfrm>
        </p:grpSpPr>
        <p:grpSp>
          <p:nvGrpSpPr>
            <p:cNvPr id="176" name="Group 132"/>
            <p:cNvGrpSpPr>
              <a:grpSpLocks noChangeAspect="1"/>
            </p:cNvGrpSpPr>
            <p:nvPr/>
          </p:nvGrpSpPr>
          <p:grpSpPr>
            <a:xfrm>
              <a:off x="304800" y="1417320"/>
              <a:ext cx="1097280" cy="1097280"/>
              <a:chOff x="6096000" y="1066800"/>
              <a:chExt cx="914400" cy="914400"/>
            </a:xfrm>
          </p:grpSpPr>
          <p:pic>
            <p:nvPicPr>
              <p:cNvPr id="189" name="Picture 188" descr="Norm_Play_Saxophone_062_0.jpg"/>
              <p:cNvPicPr>
                <a:picLocks noChangeAspect="1"/>
              </p:cNvPicPr>
              <p:nvPr/>
            </p:nvPicPr>
            <p:blipFill>
              <a:blip r:embed="rId5" cstate="print"/>
              <a:stretch>
                <a:fillRect/>
              </a:stretch>
            </p:blipFill>
            <p:spPr>
              <a:xfrm>
                <a:off x="6096000" y="1066800"/>
                <a:ext cx="914400" cy="914400"/>
              </a:xfrm>
              <a:prstGeom prst="rect">
                <a:avLst/>
              </a:prstGeom>
            </p:spPr>
          </p:pic>
          <p:sp>
            <p:nvSpPr>
              <p:cNvPr id="190" name="Oval 189"/>
              <p:cNvSpPr/>
              <p:nvPr/>
            </p:nvSpPr>
            <p:spPr>
              <a:xfrm>
                <a:off x="6572250" y="1574800"/>
                <a:ext cx="158750" cy="635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rot="16200000">
                <a:off x="6457157" y="1753393"/>
                <a:ext cx="127000" cy="87313"/>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137"/>
            <p:cNvGrpSpPr>
              <a:grpSpLocks noChangeAspect="1"/>
            </p:cNvGrpSpPr>
            <p:nvPr/>
          </p:nvGrpSpPr>
          <p:grpSpPr>
            <a:xfrm>
              <a:off x="1447800" y="1417320"/>
              <a:ext cx="1097280" cy="1097280"/>
              <a:chOff x="6096000" y="2026920"/>
              <a:chExt cx="914400" cy="914400"/>
            </a:xfrm>
          </p:grpSpPr>
          <p:pic>
            <p:nvPicPr>
              <p:cNvPr id="186" name="Picture 185" descr="Norm_Play_Violin_071_0.jpg"/>
              <p:cNvPicPr>
                <a:picLocks noChangeAspect="1"/>
              </p:cNvPicPr>
              <p:nvPr/>
            </p:nvPicPr>
            <p:blipFill>
              <a:blip r:embed="rId6" cstate="print"/>
              <a:stretch>
                <a:fillRect/>
              </a:stretch>
            </p:blipFill>
            <p:spPr>
              <a:xfrm>
                <a:off x="6096000" y="2026920"/>
                <a:ext cx="914400" cy="914400"/>
              </a:xfrm>
              <a:prstGeom prst="rect">
                <a:avLst/>
              </a:prstGeom>
            </p:spPr>
          </p:pic>
          <p:sp>
            <p:nvSpPr>
              <p:cNvPr id="187" name="Oval 186"/>
              <p:cNvSpPr/>
              <p:nvPr/>
            </p:nvSpPr>
            <p:spPr>
              <a:xfrm>
                <a:off x="6589059" y="2519979"/>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Oval 187"/>
              <p:cNvSpPr/>
              <p:nvPr/>
            </p:nvSpPr>
            <p:spPr>
              <a:xfrm rot="16200000">
                <a:off x="6427134" y="2709918"/>
                <a:ext cx="152399" cy="95251"/>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TextBox 178"/>
            <p:cNvSpPr txBox="1"/>
            <p:nvPr/>
          </p:nvSpPr>
          <p:spPr>
            <a:xfrm>
              <a:off x="152400" y="838200"/>
              <a:ext cx="12954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saxophone</a:t>
              </a:r>
              <a:endParaRPr lang="en-US" sz="1600" dirty="0">
                <a:solidFill>
                  <a:srgbClr val="FF0000"/>
                </a:solidFill>
                <a:latin typeface="Arial" pitchFamily="34" charset="0"/>
                <a:cs typeface="Arial" pitchFamily="34" charset="0"/>
              </a:endParaRPr>
            </a:p>
          </p:txBody>
        </p:sp>
        <p:sp>
          <p:nvSpPr>
            <p:cNvPr id="181" name="TextBox 180"/>
            <p:cNvSpPr txBox="1"/>
            <p:nvPr/>
          </p:nvSpPr>
          <p:spPr>
            <a:xfrm>
              <a:off x="1371600" y="838200"/>
              <a:ext cx="12954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sp>
        <p:nvSpPr>
          <p:cNvPr id="153" name="TextBox 152"/>
          <p:cNvSpPr txBox="1"/>
          <p:nvPr/>
        </p:nvSpPr>
        <p:spPr>
          <a:xfrm>
            <a:off x="990600" y="329625"/>
            <a:ext cx="7315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 “Space” of </a:t>
            </a:r>
            <a:r>
              <a:rPr lang="en-US" sz="2800" b="1" dirty="0" err="1" smtClean="0">
                <a:latin typeface="Arial" pitchFamily="34" charset="0"/>
                <a:cs typeface="Arial" pitchFamily="34" charset="0"/>
              </a:rPr>
              <a:t>Grouplets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rot="5400000" flipH="1" flipV="1">
            <a:off x="2381190" y="2918460"/>
            <a:ext cx="2667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714690" y="4251960"/>
            <a:ext cx="4191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flipV="1">
            <a:off x="1809690" y="4251960"/>
            <a:ext cx="1905000" cy="152400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88" name="Multiply 87"/>
          <p:cNvSpPr/>
          <p:nvPr/>
        </p:nvSpPr>
        <p:spPr>
          <a:xfrm>
            <a:off x="5619690" y="2042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Multiply 88"/>
          <p:cNvSpPr/>
          <p:nvPr/>
        </p:nvSpPr>
        <p:spPr>
          <a:xfrm>
            <a:off x="57720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Multiply 89"/>
          <p:cNvSpPr/>
          <p:nvPr/>
        </p:nvSpPr>
        <p:spPr>
          <a:xfrm>
            <a:off x="54672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Multiply 90"/>
          <p:cNvSpPr/>
          <p:nvPr/>
        </p:nvSpPr>
        <p:spPr>
          <a:xfrm>
            <a:off x="53148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Multiply 91"/>
          <p:cNvSpPr/>
          <p:nvPr/>
        </p:nvSpPr>
        <p:spPr>
          <a:xfrm>
            <a:off x="5848290" y="2484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Multiply 92"/>
          <p:cNvSpPr/>
          <p:nvPr/>
        </p:nvSpPr>
        <p:spPr>
          <a:xfrm>
            <a:off x="42480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Multiply 93"/>
          <p:cNvSpPr/>
          <p:nvPr/>
        </p:nvSpPr>
        <p:spPr>
          <a:xfrm>
            <a:off x="4019490" y="2636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Multiply 94"/>
          <p:cNvSpPr/>
          <p:nvPr/>
        </p:nvSpPr>
        <p:spPr>
          <a:xfrm>
            <a:off x="43242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Multiply 95"/>
          <p:cNvSpPr/>
          <p:nvPr/>
        </p:nvSpPr>
        <p:spPr>
          <a:xfrm>
            <a:off x="3943290" y="2941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Multiply 96"/>
          <p:cNvSpPr/>
          <p:nvPr/>
        </p:nvSpPr>
        <p:spPr>
          <a:xfrm>
            <a:off x="5985450" y="3093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Multiply 97"/>
          <p:cNvSpPr/>
          <p:nvPr/>
        </p:nvSpPr>
        <p:spPr>
          <a:xfrm>
            <a:off x="5695890" y="3246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Multiply 98"/>
          <p:cNvSpPr/>
          <p:nvPr/>
        </p:nvSpPr>
        <p:spPr>
          <a:xfrm>
            <a:off x="5010090" y="3398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Multiply 99"/>
          <p:cNvSpPr/>
          <p:nvPr/>
        </p:nvSpPr>
        <p:spPr>
          <a:xfrm>
            <a:off x="4095690" y="3550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Multiply 100"/>
          <p:cNvSpPr/>
          <p:nvPr/>
        </p:nvSpPr>
        <p:spPr>
          <a:xfrm>
            <a:off x="5695890" y="3947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Multiply 101"/>
          <p:cNvSpPr/>
          <p:nvPr/>
        </p:nvSpPr>
        <p:spPr>
          <a:xfrm>
            <a:off x="5238690" y="3627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Multiply 102"/>
          <p:cNvSpPr/>
          <p:nvPr/>
        </p:nvSpPr>
        <p:spPr>
          <a:xfrm>
            <a:off x="2038290" y="5166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Multiply 103"/>
          <p:cNvSpPr/>
          <p:nvPr/>
        </p:nvSpPr>
        <p:spPr>
          <a:xfrm>
            <a:off x="2785050" y="2255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Multiply 105"/>
          <p:cNvSpPr/>
          <p:nvPr/>
        </p:nvSpPr>
        <p:spPr>
          <a:xfrm>
            <a:off x="3257490" y="2118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Multiply 106"/>
          <p:cNvSpPr/>
          <p:nvPr/>
        </p:nvSpPr>
        <p:spPr>
          <a:xfrm>
            <a:off x="26478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Multiply 107"/>
          <p:cNvSpPr/>
          <p:nvPr/>
        </p:nvSpPr>
        <p:spPr>
          <a:xfrm>
            <a:off x="180969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Multiply 108"/>
          <p:cNvSpPr/>
          <p:nvPr/>
        </p:nvSpPr>
        <p:spPr>
          <a:xfrm>
            <a:off x="3028890" y="4084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Multiply 109"/>
          <p:cNvSpPr/>
          <p:nvPr/>
        </p:nvSpPr>
        <p:spPr>
          <a:xfrm>
            <a:off x="2647890" y="3779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Multiply 110"/>
          <p:cNvSpPr/>
          <p:nvPr/>
        </p:nvSpPr>
        <p:spPr>
          <a:xfrm>
            <a:off x="5604450" y="4724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Multiply 111"/>
          <p:cNvSpPr/>
          <p:nvPr/>
        </p:nvSpPr>
        <p:spPr>
          <a:xfrm>
            <a:off x="4171890" y="4846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Multiply 112"/>
          <p:cNvSpPr/>
          <p:nvPr/>
        </p:nvSpPr>
        <p:spPr>
          <a:xfrm>
            <a:off x="440049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Multiply 113"/>
          <p:cNvSpPr/>
          <p:nvPr/>
        </p:nvSpPr>
        <p:spPr>
          <a:xfrm>
            <a:off x="400425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Multiply 114"/>
          <p:cNvSpPr/>
          <p:nvPr/>
        </p:nvSpPr>
        <p:spPr>
          <a:xfrm>
            <a:off x="3409890" y="5151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Multiply 115"/>
          <p:cNvSpPr/>
          <p:nvPr/>
        </p:nvSpPr>
        <p:spPr>
          <a:xfrm>
            <a:off x="3867090" y="5074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Multiply 116"/>
          <p:cNvSpPr/>
          <p:nvPr/>
        </p:nvSpPr>
        <p:spPr>
          <a:xfrm>
            <a:off x="5391090" y="5699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Multiply 117"/>
          <p:cNvSpPr/>
          <p:nvPr/>
        </p:nvSpPr>
        <p:spPr>
          <a:xfrm>
            <a:off x="47052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Multiply 118"/>
          <p:cNvSpPr/>
          <p:nvPr/>
        </p:nvSpPr>
        <p:spPr>
          <a:xfrm>
            <a:off x="4476690" y="5684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Multiply 119"/>
          <p:cNvSpPr/>
          <p:nvPr/>
        </p:nvSpPr>
        <p:spPr>
          <a:xfrm>
            <a:off x="30288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Slide Number Placeholder 130"/>
          <p:cNvSpPr>
            <a:spLocks noGrp="1"/>
          </p:cNvSpPr>
          <p:nvPr>
            <p:ph type="sldNum" sz="quarter" idx="12"/>
          </p:nvPr>
        </p:nvSpPr>
        <p:spPr/>
        <p:txBody>
          <a:bodyPr/>
          <a:lstStyle/>
          <a:p>
            <a:fld id="{B6F15528-21DE-4FAA-801E-634DDDAF4B2B}" type="slidenum">
              <a:rPr lang="en-US" smtClean="0"/>
              <a:pPr/>
              <a:t>22</a:t>
            </a:fld>
            <a:endParaRPr lang="en-US"/>
          </a:p>
        </p:txBody>
      </p:sp>
      <p:sp>
        <p:nvSpPr>
          <p:cNvPr id="81" name="Oval 80"/>
          <p:cNvSpPr/>
          <p:nvPr/>
        </p:nvSpPr>
        <p:spPr>
          <a:xfrm>
            <a:off x="4724400" y="2575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4876800" y="27279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a:off x="4648200" y="2804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a:off x="4800600" y="2956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p:nvPr/>
        </p:nvSpPr>
        <p:spPr>
          <a:xfrm>
            <a:off x="4495800" y="36423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a:off x="4724400" y="3718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4495800" y="37947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Oval 120"/>
          <p:cNvSpPr/>
          <p:nvPr/>
        </p:nvSpPr>
        <p:spPr>
          <a:xfrm>
            <a:off x="3733800" y="4709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Oval 121"/>
          <p:cNvSpPr/>
          <p:nvPr/>
        </p:nvSpPr>
        <p:spPr>
          <a:xfrm>
            <a:off x="38100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36576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Isosceles Triangle 124"/>
          <p:cNvSpPr/>
          <p:nvPr/>
        </p:nvSpPr>
        <p:spPr>
          <a:xfrm>
            <a:off x="3181290" y="265176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a:off x="2992314" y="274320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a:off x="3181290" y="28742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Isosceles Triangle 127"/>
          <p:cNvSpPr/>
          <p:nvPr/>
        </p:nvSpPr>
        <p:spPr>
          <a:xfrm>
            <a:off x="2946594" y="30266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Isosceles Triangle 128"/>
          <p:cNvSpPr/>
          <p:nvPr/>
        </p:nvSpPr>
        <p:spPr>
          <a:xfrm>
            <a:off x="3175194" y="31790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Isosceles Triangle 129"/>
          <p:cNvSpPr/>
          <p:nvPr/>
        </p:nvSpPr>
        <p:spPr>
          <a:xfrm>
            <a:off x="5162490" y="46268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Isosceles Triangle 131"/>
          <p:cNvSpPr/>
          <p:nvPr/>
        </p:nvSpPr>
        <p:spPr>
          <a:xfrm>
            <a:off x="4927794" y="47030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Isosceles Triangle 132"/>
          <p:cNvSpPr/>
          <p:nvPr/>
        </p:nvSpPr>
        <p:spPr>
          <a:xfrm>
            <a:off x="3257490" y="36362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Isosceles Triangle 133"/>
          <p:cNvSpPr/>
          <p:nvPr/>
        </p:nvSpPr>
        <p:spPr>
          <a:xfrm>
            <a:off x="5156394" y="49316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Isosceles Triangle 134"/>
          <p:cNvSpPr/>
          <p:nvPr/>
        </p:nvSpPr>
        <p:spPr>
          <a:xfrm>
            <a:off x="4851594" y="501396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Process 140"/>
          <p:cNvSpPr/>
          <p:nvPr/>
        </p:nvSpPr>
        <p:spPr>
          <a:xfrm>
            <a:off x="6076890" y="34137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lowchart: Process 142"/>
          <p:cNvSpPr/>
          <p:nvPr/>
        </p:nvSpPr>
        <p:spPr>
          <a:xfrm>
            <a:off x="6229290" y="35661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lowchart: Process 143"/>
          <p:cNvSpPr/>
          <p:nvPr/>
        </p:nvSpPr>
        <p:spPr>
          <a:xfrm>
            <a:off x="5848290" y="37185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lowchart: Process 147"/>
          <p:cNvSpPr/>
          <p:nvPr/>
        </p:nvSpPr>
        <p:spPr>
          <a:xfrm>
            <a:off x="2571690" y="45567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lowchart: Process 152"/>
          <p:cNvSpPr/>
          <p:nvPr/>
        </p:nvSpPr>
        <p:spPr>
          <a:xfrm>
            <a:off x="2266890" y="45720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lowchart: Process 160"/>
          <p:cNvSpPr/>
          <p:nvPr/>
        </p:nvSpPr>
        <p:spPr>
          <a:xfrm>
            <a:off x="2419290" y="48006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lowchart: Process 161"/>
          <p:cNvSpPr/>
          <p:nvPr/>
        </p:nvSpPr>
        <p:spPr>
          <a:xfrm>
            <a:off x="2190690" y="43434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lowchart: Process 162"/>
          <p:cNvSpPr/>
          <p:nvPr/>
        </p:nvSpPr>
        <p:spPr>
          <a:xfrm>
            <a:off x="2419290" y="44043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lowchart: Process 163"/>
          <p:cNvSpPr/>
          <p:nvPr/>
        </p:nvSpPr>
        <p:spPr>
          <a:xfrm>
            <a:off x="1962090" y="45720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lowchart: Process 164"/>
          <p:cNvSpPr/>
          <p:nvPr/>
        </p:nvSpPr>
        <p:spPr>
          <a:xfrm>
            <a:off x="2114490" y="48006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Plus 165"/>
          <p:cNvSpPr/>
          <p:nvPr/>
        </p:nvSpPr>
        <p:spPr>
          <a:xfrm>
            <a:off x="5924490" y="52425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Plus 166"/>
          <p:cNvSpPr/>
          <p:nvPr/>
        </p:nvSpPr>
        <p:spPr>
          <a:xfrm>
            <a:off x="5619690" y="53187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Plus 184"/>
          <p:cNvSpPr/>
          <p:nvPr/>
        </p:nvSpPr>
        <p:spPr>
          <a:xfrm>
            <a:off x="5314890" y="53949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Plus 205"/>
          <p:cNvSpPr/>
          <p:nvPr/>
        </p:nvSpPr>
        <p:spPr>
          <a:xfrm>
            <a:off x="5924490" y="54559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Plus 206"/>
          <p:cNvSpPr/>
          <p:nvPr/>
        </p:nvSpPr>
        <p:spPr>
          <a:xfrm>
            <a:off x="3928050" y="53187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Plus 207"/>
          <p:cNvSpPr/>
          <p:nvPr/>
        </p:nvSpPr>
        <p:spPr>
          <a:xfrm>
            <a:off x="4171890" y="54559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Plus 208"/>
          <p:cNvSpPr/>
          <p:nvPr/>
        </p:nvSpPr>
        <p:spPr>
          <a:xfrm>
            <a:off x="4171890" y="53035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Plus 209"/>
          <p:cNvSpPr/>
          <p:nvPr/>
        </p:nvSpPr>
        <p:spPr>
          <a:xfrm>
            <a:off x="3714690" y="54559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Plus 210"/>
          <p:cNvSpPr/>
          <p:nvPr/>
        </p:nvSpPr>
        <p:spPr>
          <a:xfrm>
            <a:off x="4019490" y="55321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Plus 211"/>
          <p:cNvSpPr/>
          <p:nvPr/>
        </p:nvSpPr>
        <p:spPr>
          <a:xfrm>
            <a:off x="5391090" y="30937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8" name="Straight Connector 187"/>
          <p:cNvCxnSpPr/>
          <p:nvPr/>
        </p:nvCxnSpPr>
        <p:spPr>
          <a:xfrm flipV="1">
            <a:off x="4876800" y="1524000"/>
            <a:ext cx="1219200" cy="990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876800" y="259080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37" name="Group 136"/>
          <p:cNvGrpSpPr/>
          <p:nvPr/>
        </p:nvGrpSpPr>
        <p:grpSpPr>
          <a:xfrm>
            <a:off x="6172200" y="914400"/>
            <a:ext cx="2295554" cy="1648301"/>
            <a:chOff x="6172200" y="914400"/>
            <a:chExt cx="2295554" cy="1648301"/>
          </a:xfrm>
        </p:grpSpPr>
        <p:grpSp>
          <p:nvGrpSpPr>
            <p:cNvPr id="3" name="Group 152"/>
            <p:cNvGrpSpPr>
              <a:grpSpLocks noChangeAspect="1"/>
            </p:cNvGrpSpPr>
            <p:nvPr/>
          </p:nvGrpSpPr>
          <p:grpSpPr>
            <a:xfrm>
              <a:off x="6172200" y="1465421"/>
              <a:ext cx="1097280" cy="1097280"/>
              <a:chOff x="152400" y="1066800"/>
              <a:chExt cx="914400" cy="914400"/>
            </a:xfrm>
          </p:grpSpPr>
          <p:pic>
            <p:nvPicPr>
              <p:cNvPr id="199" name="Picture 198" descr="Norm_Play_Violin_161_0.jpg"/>
              <p:cNvPicPr>
                <a:picLocks noChangeAspect="1"/>
              </p:cNvPicPr>
              <p:nvPr/>
            </p:nvPicPr>
            <p:blipFill>
              <a:blip r:embed="rId3" cstate="print"/>
              <a:stretch>
                <a:fillRect/>
              </a:stretch>
            </p:blipFill>
            <p:spPr>
              <a:xfrm>
                <a:off x="152400" y="1066800"/>
                <a:ext cx="914400" cy="914400"/>
              </a:xfrm>
              <a:prstGeom prst="rect">
                <a:avLst/>
              </a:prstGeom>
            </p:spPr>
          </p:pic>
          <p:sp>
            <p:nvSpPr>
              <p:cNvPr id="200" name="Oval 199"/>
              <p:cNvSpPr/>
              <p:nvPr/>
            </p:nvSpPr>
            <p:spPr>
              <a:xfrm rot="18091602">
                <a:off x="735653" y="1471385"/>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Oval 200"/>
              <p:cNvSpPr/>
              <p:nvPr/>
            </p:nvSpPr>
            <p:spPr>
              <a:xfrm rot="17141343">
                <a:off x="559284" y="1452683"/>
                <a:ext cx="245619" cy="18288"/>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Oval 201"/>
              <p:cNvSpPr/>
              <p:nvPr/>
            </p:nvSpPr>
            <p:spPr>
              <a:xfrm>
                <a:off x="762000" y="1402080"/>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154"/>
            <p:cNvGrpSpPr>
              <a:grpSpLocks noChangeAspect="1"/>
            </p:cNvGrpSpPr>
            <p:nvPr/>
          </p:nvGrpSpPr>
          <p:grpSpPr>
            <a:xfrm>
              <a:off x="7315200" y="1465421"/>
              <a:ext cx="1097280" cy="1097280"/>
              <a:chOff x="152400" y="2057400"/>
              <a:chExt cx="914400" cy="914400"/>
            </a:xfrm>
          </p:grpSpPr>
          <p:pic>
            <p:nvPicPr>
              <p:cNvPr id="195" name="Picture 194" descr="Norm_With_Saxophone_048_0.jpg"/>
              <p:cNvPicPr>
                <a:picLocks noChangeAspect="1"/>
              </p:cNvPicPr>
              <p:nvPr/>
            </p:nvPicPr>
            <p:blipFill>
              <a:blip r:embed="rId4" cstate="print"/>
              <a:stretch>
                <a:fillRect/>
              </a:stretch>
            </p:blipFill>
            <p:spPr>
              <a:xfrm>
                <a:off x="152400" y="2057400"/>
                <a:ext cx="914400" cy="914400"/>
              </a:xfrm>
              <a:prstGeom prst="rect">
                <a:avLst/>
              </a:prstGeom>
            </p:spPr>
          </p:pic>
          <p:sp>
            <p:nvSpPr>
              <p:cNvPr id="196" name="Oval 195"/>
              <p:cNvSpPr/>
              <p:nvPr/>
            </p:nvSpPr>
            <p:spPr>
              <a:xfrm rot="18091602">
                <a:off x="826017" y="2387185"/>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Oval 196"/>
              <p:cNvSpPr/>
              <p:nvPr/>
            </p:nvSpPr>
            <p:spPr>
              <a:xfrm rot="17141343">
                <a:off x="567455" y="2352287"/>
                <a:ext cx="307024" cy="2286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Oval 197"/>
              <p:cNvSpPr/>
              <p:nvPr/>
            </p:nvSpPr>
            <p:spPr>
              <a:xfrm>
                <a:off x="858950" y="2286000"/>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3" name="TextBox 192"/>
            <p:cNvSpPr txBox="1"/>
            <p:nvPr/>
          </p:nvSpPr>
          <p:spPr>
            <a:xfrm>
              <a:off x="6248400" y="914400"/>
              <a:ext cx="9906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violin</a:t>
              </a:r>
              <a:endParaRPr lang="en-US" sz="1600" dirty="0">
                <a:solidFill>
                  <a:srgbClr val="FF0000"/>
                </a:solidFill>
                <a:latin typeface="Arial" pitchFamily="34" charset="0"/>
                <a:cs typeface="Arial" pitchFamily="34" charset="0"/>
              </a:endParaRPr>
            </a:p>
          </p:txBody>
        </p:sp>
        <p:sp>
          <p:nvSpPr>
            <p:cNvPr id="194" name="TextBox 193"/>
            <p:cNvSpPr txBox="1"/>
            <p:nvPr/>
          </p:nvSpPr>
          <p:spPr>
            <a:xfrm>
              <a:off x="7239000" y="914400"/>
              <a:ext cx="1228754"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grpSp>
        <p:nvGrpSpPr>
          <p:cNvPr id="136" name="Group 135"/>
          <p:cNvGrpSpPr/>
          <p:nvPr/>
        </p:nvGrpSpPr>
        <p:grpSpPr>
          <a:xfrm>
            <a:off x="152400" y="838200"/>
            <a:ext cx="2514600" cy="1676400"/>
            <a:chOff x="152400" y="838200"/>
            <a:chExt cx="2514600" cy="1676400"/>
          </a:xfrm>
        </p:grpSpPr>
        <p:grpSp>
          <p:nvGrpSpPr>
            <p:cNvPr id="8" name="Group 132"/>
            <p:cNvGrpSpPr>
              <a:grpSpLocks noChangeAspect="1"/>
            </p:cNvGrpSpPr>
            <p:nvPr/>
          </p:nvGrpSpPr>
          <p:grpSpPr>
            <a:xfrm>
              <a:off x="304800" y="1417320"/>
              <a:ext cx="1097280" cy="1097280"/>
              <a:chOff x="6096000" y="1066800"/>
              <a:chExt cx="914400" cy="914400"/>
            </a:xfrm>
          </p:grpSpPr>
          <p:pic>
            <p:nvPicPr>
              <p:cNvPr id="149" name="Picture 148" descr="Norm_Play_Saxophone_062_0.jpg"/>
              <p:cNvPicPr>
                <a:picLocks noChangeAspect="1"/>
              </p:cNvPicPr>
              <p:nvPr/>
            </p:nvPicPr>
            <p:blipFill>
              <a:blip r:embed="rId5" cstate="print"/>
              <a:stretch>
                <a:fillRect/>
              </a:stretch>
            </p:blipFill>
            <p:spPr>
              <a:xfrm>
                <a:off x="6096000" y="1066800"/>
                <a:ext cx="914400" cy="914400"/>
              </a:xfrm>
              <a:prstGeom prst="rect">
                <a:avLst/>
              </a:prstGeom>
            </p:spPr>
          </p:pic>
          <p:sp>
            <p:nvSpPr>
              <p:cNvPr id="150" name="Oval 149"/>
              <p:cNvSpPr/>
              <p:nvPr/>
            </p:nvSpPr>
            <p:spPr>
              <a:xfrm>
                <a:off x="6572250" y="1574800"/>
                <a:ext cx="158750" cy="635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6200000">
                <a:off x="6457157" y="1753393"/>
                <a:ext cx="127000" cy="87313"/>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37"/>
            <p:cNvGrpSpPr>
              <a:grpSpLocks noChangeAspect="1"/>
            </p:cNvGrpSpPr>
            <p:nvPr/>
          </p:nvGrpSpPr>
          <p:grpSpPr>
            <a:xfrm>
              <a:off x="1447800" y="1417320"/>
              <a:ext cx="1097280" cy="1097280"/>
              <a:chOff x="6096000" y="2026920"/>
              <a:chExt cx="914400" cy="914400"/>
            </a:xfrm>
          </p:grpSpPr>
          <p:pic>
            <p:nvPicPr>
              <p:cNvPr id="145" name="Picture 144" descr="Norm_Play_Violin_071_0.jpg"/>
              <p:cNvPicPr>
                <a:picLocks noChangeAspect="1"/>
              </p:cNvPicPr>
              <p:nvPr/>
            </p:nvPicPr>
            <p:blipFill>
              <a:blip r:embed="rId6" cstate="print"/>
              <a:stretch>
                <a:fillRect/>
              </a:stretch>
            </p:blipFill>
            <p:spPr>
              <a:xfrm>
                <a:off x="6096000" y="2026920"/>
                <a:ext cx="914400" cy="914400"/>
              </a:xfrm>
              <a:prstGeom prst="rect">
                <a:avLst/>
              </a:prstGeom>
            </p:spPr>
          </p:pic>
          <p:sp>
            <p:nvSpPr>
              <p:cNvPr id="146" name="Oval 145"/>
              <p:cNvSpPr/>
              <p:nvPr/>
            </p:nvSpPr>
            <p:spPr>
              <a:xfrm>
                <a:off x="6589059" y="2519979"/>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16200000">
                <a:off x="6427134" y="2709918"/>
                <a:ext cx="152399" cy="95251"/>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0" name="TextBox 139"/>
            <p:cNvSpPr txBox="1"/>
            <p:nvPr/>
          </p:nvSpPr>
          <p:spPr>
            <a:xfrm>
              <a:off x="152400" y="838200"/>
              <a:ext cx="12954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saxophone</a:t>
              </a:r>
              <a:endParaRPr lang="en-US" sz="1600" dirty="0">
                <a:solidFill>
                  <a:srgbClr val="FF0000"/>
                </a:solidFill>
                <a:latin typeface="Arial" pitchFamily="34" charset="0"/>
                <a:cs typeface="Arial" pitchFamily="34" charset="0"/>
              </a:endParaRPr>
            </a:p>
          </p:txBody>
        </p:sp>
        <p:sp>
          <p:nvSpPr>
            <p:cNvPr id="142" name="TextBox 141"/>
            <p:cNvSpPr txBox="1"/>
            <p:nvPr/>
          </p:nvSpPr>
          <p:spPr>
            <a:xfrm>
              <a:off x="1371600" y="838200"/>
              <a:ext cx="12954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cxnSp>
        <p:nvCxnSpPr>
          <p:cNvPr id="152" name="Straight Connector 151"/>
          <p:cNvCxnSpPr/>
          <p:nvPr/>
        </p:nvCxnSpPr>
        <p:spPr>
          <a:xfrm rot="16200000" flipH="1">
            <a:off x="2179320" y="1828800"/>
            <a:ext cx="12192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a:off x="2560320" y="25146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77" name="Group 235"/>
          <p:cNvGrpSpPr>
            <a:grpSpLocks noChangeAspect="1"/>
          </p:cNvGrpSpPr>
          <p:nvPr/>
        </p:nvGrpSpPr>
        <p:grpSpPr>
          <a:xfrm>
            <a:off x="228600" y="3200400"/>
            <a:ext cx="1097280" cy="1097280"/>
            <a:chOff x="6507480" y="5029200"/>
            <a:chExt cx="914400" cy="914400"/>
          </a:xfrm>
        </p:grpSpPr>
        <p:pic>
          <p:nvPicPr>
            <p:cNvPr id="183" name="Picture 182" descr="Norm_Play_Saxophone_005_0 - Copy.jpg"/>
            <p:cNvPicPr>
              <a:picLocks noChangeAspect="1"/>
            </p:cNvPicPr>
            <p:nvPr/>
          </p:nvPicPr>
          <p:blipFill>
            <a:blip r:embed="rId7" cstate="print"/>
            <a:stretch>
              <a:fillRect/>
            </a:stretch>
          </p:blipFill>
          <p:spPr>
            <a:xfrm>
              <a:off x="6507480" y="5029200"/>
              <a:ext cx="914400" cy="914400"/>
            </a:xfrm>
            <a:prstGeom prst="rect">
              <a:avLst/>
            </a:prstGeom>
          </p:spPr>
        </p:pic>
        <p:sp>
          <p:nvSpPr>
            <p:cNvPr id="184" name="Oval 183"/>
            <p:cNvSpPr/>
            <p:nvPr/>
          </p:nvSpPr>
          <p:spPr>
            <a:xfrm>
              <a:off x="6534373" y="5841626"/>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Oval 185"/>
            <p:cNvSpPr/>
            <p:nvPr/>
          </p:nvSpPr>
          <p:spPr>
            <a:xfrm rot="16200000">
              <a:off x="6520928" y="5060576"/>
              <a:ext cx="152399" cy="179294"/>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8" name="Group 236"/>
          <p:cNvGrpSpPr>
            <a:grpSpLocks noChangeAspect="1"/>
          </p:cNvGrpSpPr>
          <p:nvPr/>
        </p:nvGrpSpPr>
        <p:grpSpPr>
          <a:xfrm>
            <a:off x="1371600" y="3200400"/>
            <a:ext cx="1097280" cy="1097280"/>
            <a:chOff x="7467600" y="5029200"/>
            <a:chExt cx="914400" cy="914400"/>
          </a:xfrm>
        </p:grpSpPr>
        <p:pic>
          <p:nvPicPr>
            <p:cNvPr id="180" name="Picture 179" descr="Norm_Play_Violin_161_0.jpg"/>
            <p:cNvPicPr>
              <a:picLocks noChangeAspect="1"/>
            </p:cNvPicPr>
            <p:nvPr/>
          </p:nvPicPr>
          <p:blipFill>
            <a:blip r:embed="rId3" cstate="print"/>
            <a:stretch>
              <a:fillRect/>
            </a:stretch>
          </p:blipFill>
          <p:spPr>
            <a:xfrm>
              <a:off x="7467600" y="5029200"/>
              <a:ext cx="914400" cy="914400"/>
            </a:xfrm>
            <a:prstGeom prst="rect">
              <a:avLst/>
            </a:prstGeom>
          </p:spPr>
        </p:pic>
        <p:sp>
          <p:nvSpPr>
            <p:cNvPr id="181" name="Oval 180"/>
            <p:cNvSpPr/>
            <p:nvPr/>
          </p:nvSpPr>
          <p:spPr>
            <a:xfrm>
              <a:off x="7494493" y="5842523"/>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Oval 181"/>
            <p:cNvSpPr/>
            <p:nvPr/>
          </p:nvSpPr>
          <p:spPr>
            <a:xfrm rot="16200000">
              <a:off x="7481048" y="5061473"/>
              <a:ext cx="152399" cy="179294"/>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9" name="Rectangle 178"/>
          <p:cNvSpPr/>
          <p:nvPr/>
        </p:nvSpPr>
        <p:spPr>
          <a:xfrm>
            <a:off x="533400" y="4309646"/>
            <a:ext cx="1600200" cy="338554"/>
          </a:xfrm>
          <a:prstGeom prst="rect">
            <a:avLst/>
          </a:prstGeom>
        </p:spPr>
        <p:txBody>
          <a:bodyPr wrap="square">
            <a:spAutoFit/>
          </a:bodyPr>
          <a:lstStyle/>
          <a:p>
            <a:pPr algn="ctr"/>
            <a:r>
              <a:rPr lang="en-US" sz="1600" dirty="0" smtClean="0">
                <a:latin typeface="Arial" pitchFamily="34" charset="0"/>
                <a:cs typeface="Arial" pitchFamily="34" charset="0"/>
              </a:rPr>
              <a:t>On background</a:t>
            </a:r>
            <a:endParaRPr lang="en-US" sz="1600" dirty="0">
              <a:latin typeface="Arial" pitchFamily="34" charset="0"/>
              <a:cs typeface="Arial" pitchFamily="34" charset="0"/>
            </a:endParaRPr>
          </a:p>
        </p:txBody>
      </p:sp>
      <p:cxnSp>
        <p:nvCxnSpPr>
          <p:cNvPr id="187" name="Straight Connector 186"/>
          <p:cNvCxnSpPr/>
          <p:nvPr/>
        </p:nvCxnSpPr>
        <p:spPr>
          <a:xfrm rot="16200000" flipV="1">
            <a:off x="2362200" y="3429000"/>
            <a:ext cx="457200" cy="152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5400000">
            <a:off x="2400300" y="4000500"/>
            <a:ext cx="381000" cy="152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nvGrpSpPr>
          <p:cNvPr id="192" name="Group 252"/>
          <p:cNvGrpSpPr>
            <a:grpSpLocks noChangeAspect="1"/>
          </p:cNvGrpSpPr>
          <p:nvPr/>
        </p:nvGrpSpPr>
        <p:grpSpPr>
          <a:xfrm>
            <a:off x="6324600" y="4572000"/>
            <a:ext cx="1097280" cy="1097280"/>
            <a:chOff x="6675120" y="4572000"/>
            <a:chExt cx="914400" cy="914400"/>
          </a:xfrm>
        </p:grpSpPr>
        <p:pic>
          <p:nvPicPr>
            <p:cNvPr id="214" name="Picture 213" descr="Norm_Play_Saxophone_062_0.jpg"/>
            <p:cNvPicPr>
              <a:picLocks noChangeAspect="1"/>
            </p:cNvPicPr>
            <p:nvPr/>
          </p:nvPicPr>
          <p:blipFill>
            <a:blip r:embed="rId8" cstate="print"/>
            <a:stretch>
              <a:fillRect/>
            </a:stretch>
          </p:blipFill>
          <p:spPr>
            <a:xfrm>
              <a:off x="6675120" y="4572000"/>
              <a:ext cx="914400" cy="914400"/>
            </a:xfrm>
            <a:prstGeom prst="rect">
              <a:avLst/>
            </a:prstGeom>
          </p:spPr>
        </p:pic>
        <p:sp>
          <p:nvSpPr>
            <p:cNvPr id="215" name="Oval 214"/>
            <p:cNvSpPr/>
            <p:nvPr/>
          </p:nvSpPr>
          <p:spPr>
            <a:xfrm rot="16200000">
              <a:off x="7208521" y="4818530"/>
              <a:ext cx="89646" cy="134470"/>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45"/>
          <p:cNvGrpSpPr>
            <a:grpSpLocks noChangeAspect="1"/>
          </p:cNvGrpSpPr>
          <p:nvPr/>
        </p:nvGrpSpPr>
        <p:grpSpPr>
          <a:xfrm>
            <a:off x="7467600" y="4572000"/>
            <a:ext cx="1097280" cy="1097280"/>
            <a:chOff x="7498080" y="4526280"/>
            <a:chExt cx="1188720" cy="1188720"/>
          </a:xfrm>
        </p:grpSpPr>
        <p:pic>
          <p:nvPicPr>
            <p:cNvPr id="205" name="Picture 204" descr="Norm_Play_Bassoon_045_0.jpg"/>
            <p:cNvPicPr>
              <a:picLocks noChangeAspect="1"/>
            </p:cNvPicPr>
            <p:nvPr/>
          </p:nvPicPr>
          <p:blipFill>
            <a:blip r:embed="rId9" cstate="print"/>
            <a:stretch>
              <a:fillRect/>
            </a:stretch>
          </p:blipFill>
          <p:spPr>
            <a:xfrm>
              <a:off x="7498080" y="4526280"/>
              <a:ext cx="1188720" cy="1188720"/>
            </a:xfrm>
            <a:prstGeom prst="rect">
              <a:avLst/>
            </a:prstGeom>
          </p:spPr>
        </p:pic>
        <p:sp>
          <p:nvSpPr>
            <p:cNvPr id="213" name="Oval 212"/>
            <p:cNvSpPr/>
            <p:nvPr/>
          </p:nvSpPr>
          <p:spPr>
            <a:xfrm rot="16200000">
              <a:off x="8249771" y="4846769"/>
              <a:ext cx="116540" cy="174811"/>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4" name="Rectangle 203"/>
          <p:cNvSpPr/>
          <p:nvPr/>
        </p:nvSpPr>
        <p:spPr>
          <a:xfrm>
            <a:off x="6096000" y="5638800"/>
            <a:ext cx="2667000" cy="584775"/>
          </a:xfrm>
          <a:prstGeom prst="rect">
            <a:avLst/>
          </a:prstGeom>
        </p:spPr>
        <p:txBody>
          <a:bodyPr wrap="square">
            <a:spAutoFit/>
          </a:bodyPr>
          <a:lstStyle/>
          <a:p>
            <a:pPr algn="ctr"/>
            <a:r>
              <a:rPr lang="en-US" sz="1600" dirty="0" smtClean="0">
                <a:latin typeface="Arial" pitchFamily="34" charset="0"/>
                <a:cs typeface="Arial" pitchFamily="34" charset="0"/>
              </a:rPr>
              <a:t>Shared by different interactions</a:t>
            </a:r>
            <a:endParaRPr lang="en-US" sz="1600" dirty="0">
              <a:latin typeface="Arial" pitchFamily="34" charset="0"/>
              <a:cs typeface="Arial" pitchFamily="34" charset="0"/>
            </a:endParaRPr>
          </a:p>
        </p:txBody>
      </p:sp>
      <p:cxnSp>
        <p:nvCxnSpPr>
          <p:cNvPr id="216" name="Straight Connector 215"/>
          <p:cNvCxnSpPr/>
          <p:nvPr/>
        </p:nvCxnSpPr>
        <p:spPr>
          <a:xfrm rot="10800000" flipV="1">
            <a:off x="5669282" y="4648199"/>
            <a:ext cx="579118" cy="7619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16200000" flipV="1">
            <a:off x="5539742" y="4930142"/>
            <a:ext cx="838198" cy="57911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38" name="TextBox 137"/>
          <p:cNvSpPr txBox="1"/>
          <p:nvPr/>
        </p:nvSpPr>
        <p:spPr>
          <a:xfrm>
            <a:off x="990600" y="329625"/>
            <a:ext cx="73152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A “Space” of </a:t>
            </a:r>
            <a:r>
              <a:rPr lang="en-US" sz="2800" b="1" dirty="0" err="1" smtClean="0">
                <a:latin typeface="Arial" pitchFamily="34" charset="0"/>
                <a:cs typeface="Arial" pitchFamily="34" charset="0"/>
              </a:rPr>
              <a:t>Grouplets</a:t>
            </a:r>
            <a:endParaRPr lang="en-US" sz="28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p:bldP spid="20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Rectangle 184"/>
          <p:cNvSpPr/>
          <p:nvPr/>
        </p:nvSpPr>
        <p:spPr>
          <a:xfrm>
            <a:off x="6096000" y="5638800"/>
            <a:ext cx="2667000" cy="584775"/>
          </a:xfrm>
          <a:prstGeom prst="rect">
            <a:avLst/>
          </a:prstGeom>
        </p:spPr>
        <p:txBody>
          <a:bodyPr wrap="square">
            <a:spAutoFit/>
          </a:bodyPr>
          <a:lstStyle/>
          <a:p>
            <a:pPr algn="ctr"/>
            <a:r>
              <a:rPr lang="en-US" sz="1600" dirty="0" smtClean="0">
                <a:latin typeface="Arial" pitchFamily="34" charset="0"/>
                <a:cs typeface="Arial" pitchFamily="34" charset="0"/>
              </a:rPr>
              <a:t>Shared by different interactions</a:t>
            </a:r>
            <a:endParaRPr lang="en-US" sz="1600" dirty="0">
              <a:latin typeface="Arial" pitchFamily="34" charset="0"/>
              <a:cs typeface="Arial" pitchFamily="34" charset="0"/>
            </a:endParaRPr>
          </a:p>
        </p:txBody>
      </p:sp>
      <p:sp>
        <p:nvSpPr>
          <p:cNvPr id="184" name="Rectangle 183"/>
          <p:cNvSpPr/>
          <p:nvPr/>
        </p:nvSpPr>
        <p:spPr>
          <a:xfrm>
            <a:off x="533400" y="4309646"/>
            <a:ext cx="1600200" cy="338554"/>
          </a:xfrm>
          <a:prstGeom prst="rect">
            <a:avLst/>
          </a:prstGeom>
        </p:spPr>
        <p:txBody>
          <a:bodyPr wrap="square">
            <a:spAutoFit/>
          </a:bodyPr>
          <a:lstStyle/>
          <a:p>
            <a:pPr algn="ctr"/>
            <a:r>
              <a:rPr lang="en-US" sz="1600" dirty="0" smtClean="0">
                <a:latin typeface="Arial" pitchFamily="34" charset="0"/>
                <a:cs typeface="Arial" pitchFamily="34" charset="0"/>
              </a:rPr>
              <a:t>On background</a:t>
            </a:r>
            <a:endParaRPr lang="en-US" sz="1600" dirty="0">
              <a:latin typeface="Arial" pitchFamily="34" charset="0"/>
              <a:cs typeface="Arial" pitchFamily="34" charset="0"/>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cxnSp>
        <p:nvCxnSpPr>
          <p:cNvPr id="5" name="Straight Connector 4"/>
          <p:cNvCxnSpPr/>
          <p:nvPr/>
        </p:nvCxnSpPr>
        <p:spPr>
          <a:xfrm rot="5400000" flipH="1" flipV="1">
            <a:off x="2381190" y="2918460"/>
            <a:ext cx="2667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714690" y="4251960"/>
            <a:ext cx="4191000" cy="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flipV="1">
            <a:off x="1809690" y="4251960"/>
            <a:ext cx="1905000" cy="1524000"/>
          </a:xfrm>
          <a:prstGeom prst="line">
            <a:avLst/>
          </a:prstGeom>
          <a:ln w="38100">
            <a:tailEnd type="stealth" w="lg" len="lg"/>
          </a:ln>
        </p:spPr>
        <p:style>
          <a:lnRef idx="1">
            <a:schemeClr val="accent1"/>
          </a:lnRef>
          <a:fillRef idx="0">
            <a:schemeClr val="accent1"/>
          </a:fillRef>
          <a:effectRef idx="0">
            <a:schemeClr val="accent1"/>
          </a:effectRef>
          <a:fontRef idx="minor">
            <a:schemeClr val="tx1"/>
          </a:fontRef>
        </p:style>
      </p:cxnSp>
      <p:sp>
        <p:nvSpPr>
          <p:cNvPr id="8" name="Multiply 7"/>
          <p:cNvSpPr/>
          <p:nvPr/>
        </p:nvSpPr>
        <p:spPr>
          <a:xfrm>
            <a:off x="5619690" y="2042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ultiply 8"/>
          <p:cNvSpPr/>
          <p:nvPr/>
        </p:nvSpPr>
        <p:spPr>
          <a:xfrm>
            <a:off x="57720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ultiply 9"/>
          <p:cNvSpPr/>
          <p:nvPr/>
        </p:nvSpPr>
        <p:spPr>
          <a:xfrm>
            <a:off x="54672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ultiply 10"/>
          <p:cNvSpPr/>
          <p:nvPr/>
        </p:nvSpPr>
        <p:spPr>
          <a:xfrm>
            <a:off x="5314890" y="21945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ultiply 11"/>
          <p:cNvSpPr/>
          <p:nvPr/>
        </p:nvSpPr>
        <p:spPr>
          <a:xfrm>
            <a:off x="5848290" y="2484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ultiply 12"/>
          <p:cNvSpPr/>
          <p:nvPr/>
        </p:nvSpPr>
        <p:spPr>
          <a:xfrm>
            <a:off x="4248090" y="2346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ultiply 13"/>
          <p:cNvSpPr/>
          <p:nvPr/>
        </p:nvSpPr>
        <p:spPr>
          <a:xfrm>
            <a:off x="4019490" y="2636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ultiply 14"/>
          <p:cNvSpPr/>
          <p:nvPr/>
        </p:nvSpPr>
        <p:spPr>
          <a:xfrm>
            <a:off x="43242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Multiply 15"/>
          <p:cNvSpPr/>
          <p:nvPr/>
        </p:nvSpPr>
        <p:spPr>
          <a:xfrm>
            <a:off x="3943290" y="2941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ultiply 16"/>
          <p:cNvSpPr/>
          <p:nvPr/>
        </p:nvSpPr>
        <p:spPr>
          <a:xfrm>
            <a:off x="5985450" y="3093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p:cNvSpPr/>
          <p:nvPr/>
        </p:nvSpPr>
        <p:spPr>
          <a:xfrm>
            <a:off x="5695890" y="3246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p:cNvSpPr/>
          <p:nvPr/>
        </p:nvSpPr>
        <p:spPr>
          <a:xfrm>
            <a:off x="5010090" y="3398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p:cNvSpPr/>
          <p:nvPr/>
        </p:nvSpPr>
        <p:spPr>
          <a:xfrm>
            <a:off x="4095690" y="3550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p:cNvSpPr/>
          <p:nvPr/>
        </p:nvSpPr>
        <p:spPr>
          <a:xfrm>
            <a:off x="5695890" y="39471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ultiply 21"/>
          <p:cNvSpPr/>
          <p:nvPr/>
        </p:nvSpPr>
        <p:spPr>
          <a:xfrm>
            <a:off x="5238690" y="3627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ultiply 22"/>
          <p:cNvSpPr/>
          <p:nvPr/>
        </p:nvSpPr>
        <p:spPr>
          <a:xfrm>
            <a:off x="2038290" y="5166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Multiply 23"/>
          <p:cNvSpPr/>
          <p:nvPr/>
        </p:nvSpPr>
        <p:spPr>
          <a:xfrm>
            <a:off x="2785050" y="2255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Multiply 25"/>
          <p:cNvSpPr/>
          <p:nvPr/>
        </p:nvSpPr>
        <p:spPr>
          <a:xfrm>
            <a:off x="3257490" y="21183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Multiply 27"/>
          <p:cNvSpPr/>
          <p:nvPr/>
        </p:nvSpPr>
        <p:spPr>
          <a:xfrm>
            <a:off x="1809690" y="50139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Multiply 28"/>
          <p:cNvSpPr/>
          <p:nvPr/>
        </p:nvSpPr>
        <p:spPr>
          <a:xfrm>
            <a:off x="3028890" y="4084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ultiply 31"/>
          <p:cNvSpPr/>
          <p:nvPr/>
        </p:nvSpPr>
        <p:spPr>
          <a:xfrm>
            <a:off x="4171890" y="48463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Multiply 32"/>
          <p:cNvSpPr/>
          <p:nvPr/>
        </p:nvSpPr>
        <p:spPr>
          <a:xfrm>
            <a:off x="440049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Multiply 33"/>
          <p:cNvSpPr/>
          <p:nvPr/>
        </p:nvSpPr>
        <p:spPr>
          <a:xfrm>
            <a:off x="4004250" y="4541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ultiply 34"/>
          <p:cNvSpPr/>
          <p:nvPr/>
        </p:nvSpPr>
        <p:spPr>
          <a:xfrm>
            <a:off x="3409890" y="51511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ultiply 35"/>
          <p:cNvSpPr/>
          <p:nvPr/>
        </p:nvSpPr>
        <p:spPr>
          <a:xfrm>
            <a:off x="3867090" y="5074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Multiply 37"/>
          <p:cNvSpPr/>
          <p:nvPr/>
        </p:nvSpPr>
        <p:spPr>
          <a:xfrm>
            <a:off x="47052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Multiply 38"/>
          <p:cNvSpPr/>
          <p:nvPr/>
        </p:nvSpPr>
        <p:spPr>
          <a:xfrm>
            <a:off x="4476690" y="5684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Multiply 39"/>
          <p:cNvSpPr/>
          <p:nvPr/>
        </p:nvSpPr>
        <p:spPr>
          <a:xfrm>
            <a:off x="3028890" y="53797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Slide Number Placeholder 130"/>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schemeClr val="tx1">
                  <a:tint val="75000"/>
                </a:schemeClr>
              </a:solidFill>
              <a:effectLst/>
              <a:uLnTx/>
              <a:uFillTx/>
              <a:latin typeface="+mn-lt"/>
              <a:ea typeface="+mn-ea"/>
              <a:cs typeface="+mn-cs"/>
            </a:endParaRPr>
          </a:p>
        </p:txBody>
      </p:sp>
      <p:sp>
        <p:nvSpPr>
          <p:cNvPr id="42" name="Oval 41"/>
          <p:cNvSpPr/>
          <p:nvPr/>
        </p:nvSpPr>
        <p:spPr>
          <a:xfrm>
            <a:off x="4724400" y="2575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4876800" y="27279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648200" y="2804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4800600" y="2956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95800" y="36423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724400" y="3718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495800" y="37947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733800" y="47091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8100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3657600" y="4861560"/>
            <a:ext cx="76200" cy="762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Isosceles Triangle 51"/>
          <p:cNvSpPr/>
          <p:nvPr/>
        </p:nvSpPr>
        <p:spPr>
          <a:xfrm>
            <a:off x="3181290" y="265176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Isosceles Triangle 52"/>
          <p:cNvSpPr/>
          <p:nvPr/>
        </p:nvSpPr>
        <p:spPr>
          <a:xfrm>
            <a:off x="2992314" y="274320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Isosceles Triangle 53"/>
          <p:cNvSpPr/>
          <p:nvPr/>
        </p:nvSpPr>
        <p:spPr>
          <a:xfrm>
            <a:off x="3181290" y="28742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Isosceles Triangle 54"/>
          <p:cNvSpPr/>
          <p:nvPr/>
        </p:nvSpPr>
        <p:spPr>
          <a:xfrm>
            <a:off x="2946594" y="30266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Isosceles Triangle 55"/>
          <p:cNvSpPr/>
          <p:nvPr/>
        </p:nvSpPr>
        <p:spPr>
          <a:xfrm>
            <a:off x="3175194" y="31790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Isosceles Triangle 56"/>
          <p:cNvSpPr/>
          <p:nvPr/>
        </p:nvSpPr>
        <p:spPr>
          <a:xfrm>
            <a:off x="5162490" y="46268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Isosceles Triangle 57"/>
          <p:cNvSpPr/>
          <p:nvPr/>
        </p:nvSpPr>
        <p:spPr>
          <a:xfrm>
            <a:off x="4927794" y="47030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Isosceles Triangle 58"/>
          <p:cNvSpPr/>
          <p:nvPr/>
        </p:nvSpPr>
        <p:spPr>
          <a:xfrm>
            <a:off x="3257490" y="36362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p:cNvSpPr/>
          <p:nvPr/>
        </p:nvSpPr>
        <p:spPr>
          <a:xfrm>
            <a:off x="5156394" y="4931664"/>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Isosceles Triangle 60"/>
          <p:cNvSpPr/>
          <p:nvPr/>
        </p:nvSpPr>
        <p:spPr>
          <a:xfrm>
            <a:off x="4851594" y="5013960"/>
            <a:ext cx="82296" cy="82296"/>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lowchart: Process 63"/>
          <p:cNvSpPr/>
          <p:nvPr/>
        </p:nvSpPr>
        <p:spPr>
          <a:xfrm>
            <a:off x="5848290" y="37185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Plus 73"/>
          <p:cNvSpPr/>
          <p:nvPr/>
        </p:nvSpPr>
        <p:spPr>
          <a:xfrm>
            <a:off x="5314890" y="53949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Plus 75"/>
          <p:cNvSpPr/>
          <p:nvPr/>
        </p:nvSpPr>
        <p:spPr>
          <a:xfrm>
            <a:off x="3928050" y="53187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Plus 76"/>
          <p:cNvSpPr/>
          <p:nvPr/>
        </p:nvSpPr>
        <p:spPr>
          <a:xfrm>
            <a:off x="4171890" y="54559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Plus 77"/>
          <p:cNvSpPr/>
          <p:nvPr/>
        </p:nvSpPr>
        <p:spPr>
          <a:xfrm>
            <a:off x="4171890" y="53035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Plus 78"/>
          <p:cNvSpPr/>
          <p:nvPr/>
        </p:nvSpPr>
        <p:spPr>
          <a:xfrm>
            <a:off x="3714690" y="54559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Plus 79"/>
          <p:cNvSpPr/>
          <p:nvPr/>
        </p:nvSpPr>
        <p:spPr>
          <a:xfrm>
            <a:off x="4019490" y="55321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Plus 80"/>
          <p:cNvSpPr/>
          <p:nvPr/>
        </p:nvSpPr>
        <p:spPr>
          <a:xfrm>
            <a:off x="5391090" y="30937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2" name="Straight Connector 81"/>
          <p:cNvCxnSpPr/>
          <p:nvPr/>
        </p:nvCxnSpPr>
        <p:spPr>
          <a:xfrm flipV="1">
            <a:off x="4876800" y="1524000"/>
            <a:ext cx="1219200" cy="990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76800" y="2590800"/>
            <a:ext cx="12192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179320" y="1828800"/>
            <a:ext cx="1219200" cy="4572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2560320" y="2514600"/>
            <a:ext cx="381000" cy="228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914400" y="329625"/>
            <a:ext cx="7467600" cy="523220"/>
          </a:xfrm>
          <a:prstGeom prst="rect">
            <a:avLst/>
          </a:prstGeom>
          <a:noFill/>
        </p:spPr>
        <p:txBody>
          <a:bodyPr wrap="square" rtlCol="0">
            <a:spAutoFit/>
          </a:bodyPr>
          <a:lstStyle/>
          <a:p>
            <a:pPr algn="ctr"/>
            <a:r>
              <a:rPr lang="en-US" sz="2800" b="1" dirty="0" smtClean="0">
                <a:latin typeface="Arial" pitchFamily="34" charset="0"/>
                <a:cs typeface="Arial" pitchFamily="34" charset="0"/>
              </a:rPr>
              <a:t>We only need discriminative </a:t>
            </a:r>
            <a:r>
              <a:rPr lang="en-US" sz="2800" b="1" dirty="0" err="1" smtClean="0">
                <a:latin typeface="Arial" pitchFamily="34" charset="0"/>
                <a:cs typeface="Arial" pitchFamily="34" charset="0"/>
              </a:rPr>
              <a:t>Grouplets</a:t>
            </a:r>
            <a:endParaRPr lang="en-US" sz="2800" b="1" dirty="0">
              <a:latin typeface="Arial" pitchFamily="34" charset="0"/>
              <a:cs typeface="Arial" pitchFamily="34" charset="0"/>
            </a:endParaRPr>
          </a:p>
        </p:txBody>
      </p:sp>
      <p:sp>
        <p:nvSpPr>
          <p:cNvPr id="148" name="TextBox 147"/>
          <p:cNvSpPr txBox="1"/>
          <p:nvPr/>
        </p:nvSpPr>
        <p:spPr>
          <a:xfrm>
            <a:off x="228600" y="2468880"/>
            <a:ext cx="1143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Large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149" name="TextBox 148"/>
          <p:cNvSpPr txBox="1"/>
          <p:nvPr/>
        </p:nvSpPr>
        <p:spPr>
          <a:xfrm>
            <a:off x="1447800" y="2468880"/>
            <a:ext cx="1143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Small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62" name="Flowchart: Process 61"/>
          <p:cNvSpPr/>
          <p:nvPr/>
        </p:nvSpPr>
        <p:spPr>
          <a:xfrm>
            <a:off x="6076890" y="34137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lowchart: Process 62"/>
          <p:cNvSpPr/>
          <p:nvPr/>
        </p:nvSpPr>
        <p:spPr>
          <a:xfrm>
            <a:off x="6229290" y="35661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ultiply 30"/>
          <p:cNvSpPr/>
          <p:nvPr/>
        </p:nvSpPr>
        <p:spPr>
          <a:xfrm>
            <a:off x="5604450" y="472440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Multiply 26"/>
          <p:cNvSpPr/>
          <p:nvPr/>
        </p:nvSpPr>
        <p:spPr>
          <a:xfrm>
            <a:off x="2647890" y="31699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ultiply 29"/>
          <p:cNvSpPr/>
          <p:nvPr/>
        </p:nvSpPr>
        <p:spPr>
          <a:xfrm>
            <a:off x="2647890" y="377952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096000" y="2511623"/>
            <a:ext cx="1143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Large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sp>
        <p:nvSpPr>
          <p:cNvPr id="154" name="TextBox 153"/>
          <p:cNvSpPr txBox="1"/>
          <p:nvPr/>
        </p:nvSpPr>
        <p:spPr>
          <a:xfrm>
            <a:off x="7315200" y="2511623"/>
            <a:ext cx="1143000" cy="307777"/>
          </a:xfrm>
          <a:prstGeom prst="rect">
            <a:avLst/>
          </a:prstGeom>
          <a:noFill/>
        </p:spPr>
        <p:txBody>
          <a:bodyPr wrap="square" rtlCol="0">
            <a:spAutoFit/>
          </a:bodyPr>
          <a:lstStyle/>
          <a:p>
            <a:pPr algn="ctr"/>
            <a:r>
              <a:rPr lang="en-US" sz="1400" dirty="0" smtClean="0">
                <a:latin typeface="Arial" pitchFamily="34" charset="0"/>
                <a:cs typeface="Arial" pitchFamily="34" charset="0"/>
              </a:rPr>
              <a:t>Small </a:t>
            </a:r>
            <a:r>
              <a:rPr lang="el-GR" sz="1400" i="1" dirty="0" smtClean="0">
                <a:latin typeface="Times New Roman" pitchFamily="18" charset="0"/>
                <a:cs typeface="Times New Roman" pitchFamily="18" charset="0"/>
              </a:rPr>
              <a:t>ν</a:t>
            </a:r>
            <a:r>
              <a:rPr lang="en-US" sz="1400" dirty="0" smtClean="0">
                <a:latin typeface="Times New Roman" pitchFamily="18" charset="0"/>
                <a:cs typeface="Times New Roman" pitchFamily="18" charset="0"/>
              </a:rPr>
              <a:t>(</a:t>
            </a:r>
            <a:r>
              <a:rPr lang="el-GR" sz="1400" dirty="0" smtClean="0">
                <a:latin typeface="Times New Roman" pitchFamily="18" charset="0"/>
                <a:cs typeface="Times New Roman" pitchFamily="18" charset="0"/>
              </a:rPr>
              <a:t>Λ</a:t>
            </a:r>
            <a:r>
              <a:rPr lang="en-US" sz="1400" dirty="0" smtClean="0">
                <a:latin typeface="Times New Roman" pitchFamily="18" charset="0"/>
                <a:cs typeface="Times New Roman" pitchFamily="18" charset="0"/>
              </a:rPr>
              <a:t>,</a:t>
            </a:r>
            <a:r>
              <a:rPr lang="en-US" sz="1400" i="1" dirty="0" smtClean="0">
                <a:latin typeface="Times New Roman" pitchFamily="18" charset="0"/>
                <a:cs typeface="Times New Roman" pitchFamily="18" charset="0"/>
              </a:rPr>
              <a:t>I</a:t>
            </a:r>
            <a:r>
              <a:rPr lang="en-US" sz="1400" dirty="0" smtClean="0">
                <a:latin typeface="Times New Roman" pitchFamily="18" charset="0"/>
                <a:cs typeface="Times New Roman" pitchFamily="18" charset="0"/>
              </a:rPr>
              <a:t>)</a:t>
            </a:r>
            <a:r>
              <a:rPr lang="en-US" sz="1400" dirty="0" smtClean="0">
                <a:latin typeface="Arial" pitchFamily="34" charset="0"/>
                <a:cs typeface="Arial" pitchFamily="34" charset="0"/>
              </a:rPr>
              <a:t> </a:t>
            </a:r>
            <a:endParaRPr lang="en-US" sz="1400" dirty="0">
              <a:latin typeface="Arial" pitchFamily="34" charset="0"/>
              <a:cs typeface="Arial" pitchFamily="34" charset="0"/>
            </a:endParaRPr>
          </a:p>
        </p:txBody>
      </p:sp>
      <p:grpSp>
        <p:nvGrpSpPr>
          <p:cNvPr id="155" name="Group 252"/>
          <p:cNvGrpSpPr>
            <a:grpSpLocks noChangeAspect="1"/>
          </p:cNvGrpSpPr>
          <p:nvPr/>
        </p:nvGrpSpPr>
        <p:grpSpPr>
          <a:xfrm>
            <a:off x="6324600" y="4572000"/>
            <a:ext cx="1097280" cy="1097280"/>
            <a:chOff x="6675120" y="4572000"/>
            <a:chExt cx="914400" cy="914400"/>
          </a:xfrm>
        </p:grpSpPr>
        <p:pic>
          <p:nvPicPr>
            <p:cNvPr id="156" name="Picture 155" descr="Norm_Play_Saxophone_062_0.jpg"/>
            <p:cNvPicPr>
              <a:picLocks noChangeAspect="1"/>
            </p:cNvPicPr>
            <p:nvPr/>
          </p:nvPicPr>
          <p:blipFill>
            <a:blip r:embed="rId2" cstate="print"/>
            <a:stretch>
              <a:fillRect/>
            </a:stretch>
          </p:blipFill>
          <p:spPr>
            <a:xfrm>
              <a:off x="6675120" y="4572000"/>
              <a:ext cx="914400" cy="914400"/>
            </a:xfrm>
            <a:prstGeom prst="rect">
              <a:avLst/>
            </a:prstGeom>
          </p:spPr>
        </p:pic>
        <p:sp>
          <p:nvSpPr>
            <p:cNvPr id="157" name="Oval 156"/>
            <p:cNvSpPr/>
            <p:nvPr/>
          </p:nvSpPr>
          <p:spPr>
            <a:xfrm rot="16200000">
              <a:off x="7208521" y="4818530"/>
              <a:ext cx="89646" cy="134470"/>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8" name="Group 245"/>
          <p:cNvGrpSpPr>
            <a:grpSpLocks noChangeAspect="1"/>
          </p:cNvGrpSpPr>
          <p:nvPr/>
        </p:nvGrpSpPr>
        <p:grpSpPr>
          <a:xfrm>
            <a:off x="7467600" y="4572000"/>
            <a:ext cx="1097280" cy="1097280"/>
            <a:chOff x="7498080" y="4526280"/>
            <a:chExt cx="1188720" cy="1188720"/>
          </a:xfrm>
        </p:grpSpPr>
        <p:pic>
          <p:nvPicPr>
            <p:cNvPr id="159" name="Picture 158" descr="Norm_Play_Bassoon_045_0.jpg"/>
            <p:cNvPicPr>
              <a:picLocks noChangeAspect="1"/>
            </p:cNvPicPr>
            <p:nvPr/>
          </p:nvPicPr>
          <p:blipFill>
            <a:blip r:embed="rId3" cstate="print"/>
            <a:stretch>
              <a:fillRect/>
            </a:stretch>
          </p:blipFill>
          <p:spPr>
            <a:xfrm>
              <a:off x="7498080" y="4526280"/>
              <a:ext cx="1188720" cy="1188720"/>
            </a:xfrm>
            <a:prstGeom prst="rect">
              <a:avLst/>
            </a:prstGeom>
          </p:spPr>
        </p:pic>
        <p:sp>
          <p:nvSpPr>
            <p:cNvPr id="160" name="Oval 159"/>
            <p:cNvSpPr/>
            <p:nvPr/>
          </p:nvSpPr>
          <p:spPr>
            <a:xfrm rot="16200000">
              <a:off x="8249771" y="4846769"/>
              <a:ext cx="116540" cy="174811"/>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2" name="Straight Connector 161"/>
          <p:cNvCxnSpPr/>
          <p:nvPr/>
        </p:nvCxnSpPr>
        <p:spPr>
          <a:xfrm rot="10800000" flipV="1">
            <a:off x="5669282" y="4648199"/>
            <a:ext cx="579118" cy="76199"/>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rot="16200000" flipV="1">
            <a:off x="5539742" y="4930142"/>
            <a:ext cx="838198" cy="579118"/>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50" name="Rectangle 149"/>
          <p:cNvSpPr/>
          <p:nvPr/>
        </p:nvSpPr>
        <p:spPr>
          <a:xfrm>
            <a:off x="5678424" y="4572000"/>
            <a:ext cx="3048000" cy="1600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4" name="Group 235"/>
          <p:cNvGrpSpPr>
            <a:grpSpLocks noChangeAspect="1"/>
          </p:cNvGrpSpPr>
          <p:nvPr/>
        </p:nvGrpSpPr>
        <p:grpSpPr>
          <a:xfrm>
            <a:off x="228600" y="3200400"/>
            <a:ext cx="1097280" cy="1097280"/>
            <a:chOff x="6507480" y="5029200"/>
            <a:chExt cx="914400" cy="914400"/>
          </a:xfrm>
        </p:grpSpPr>
        <p:pic>
          <p:nvPicPr>
            <p:cNvPr id="165" name="Picture 164" descr="Norm_Play_Saxophone_005_0 - Copy.jpg"/>
            <p:cNvPicPr>
              <a:picLocks noChangeAspect="1"/>
            </p:cNvPicPr>
            <p:nvPr/>
          </p:nvPicPr>
          <p:blipFill>
            <a:blip r:embed="rId4" cstate="print"/>
            <a:stretch>
              <a:fillRect/>
            </a:stretch>
          </p:blipFill>
          <p:spPr>
            <a:xfrm>
              <a:off x="6507480" y="5029200"/>
              <a:ext cx="914400" cy="914400"/>
            </a:xfrm>
            <a:prstGeom prst="rect">
              <a:avLst/>
            </a:prstGeom>
          </p:spPr>
        </p:pic>
        <p:sp>
          <p:nvSpPr>
            <p:cNvPr id="166" name="Oval 165"/>
            <p:cNvSpPr/>
            <p:nvPr/>
          </p:nvSpPr>
          <p:spPr>
            <a:xfrm>
              <a:off x="6534373" y="5841626"/>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Oval 166"/>
            <p:cNvSpPr/>
            <p:nvPr/>
          </p:nvSpPr>
          <p:spPr>
            <a:xfrm rot="16200000">
              <a:off x="6520928" y="5060576"/>
              <a:ext cx="152399" cy="179294"/>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36"/>
          <p:cNvGrpSpPr>
            <a:grpSpLocks noChangeAspect="1"/>
          </p:cNvGrpSpPr>
          <p:nvPr/>
        </p:nvGrpSpPr>
        <p:grpSpPr>
          <a:xfrm>
            <a:off x="1371600" y="3200400"/>
            <a:ext cx="1097280" cy="1097280"/>
            <a:chOff x="7467600" y="5029200"/>
            <a:chExt cx="914400" cy="914400"/>
          </a:xfrm>
        </p:grpSpPr>
        <p:pic>
          <p:nvPicPr>
            <p:cNvPr id="169" name="Picture 168" descr="Norm_Play_Violin_161_0.jpg"/>
            <p:cNvPicPr>
              <a:picLocks noChangeAspect="1"/>
            </p:cNvPicPr>
            <p:nvPr/>
          </p:nvPicPr>
          <p:blipFill>
            <a:blip r:embed="rId5" cstate="print"/>
            <a:stretch>
              <a:fillRect/>
            </a:stretch>
          </p:blipFill>
          <p:spPr>
            <a:xfrm>
              <a:off x="7467600" y="5029200"/>
              <a:ext cx="914400" cy="914400"/>
            </a:xfrm>
            <a:prstGeom prst="rect">
              <a:avLst/>
            </a:prstGeom>
          </p:spPr>
        </p:pic>
        <p:sp>
          <p:nvSpPr>
            <p:cNvPr id="170" name="Oval 169"/>
            <p:cNvSpPr/>
            <p:nvPr/>
          </p:nvSpPr>
          <p:spPr>
            <a:xfrm>
              <a:off x="7494493" y="5842523"/>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Oval 170"/>
            <p:cNvSpPr/>
            <p:nvPr/>
          </p:nvSpPr>
          <p:spPr>
            <a:xfrm rot="16200000">
              <a:off x="7481048" y="5061473"/>
              <a:ext cx="152399" cy="179294"/>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73" name="Straight Connector 172"/>
          <p:cNvCxnSpPr/>
          <p:nvPr/>
        </p:nvCxnSpPr>
        <p:spPr>
          <a:xfrm rot="16200000" flipV="1">
            <a:off x="2362200" y="3429000"/>
            <a:ext cx="457200" cy="152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rot="5400000">
            <a:off x="2400300" y="4000500"/>
            <a:ext cx="381000" cy="15240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75" name="Rectangle 174"/>
          <p:cNvSpPr/>
          <p:nvPr/>
        </p:nvSpPr>
        <p:spPr>
          <a:xfrm>
            <a:off x="152400" y="3200400"/>
            <a:ext cx="2514600" cy="14478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4" name="Group 133"/>
          <p:cNvGrpSpPr/>
          <p:nvPr/>
        </p:nvGrpSpPr>
        <p:grpSpPr>
          <a:xfrm>
            <a:off x="6172200" y="914400"/>
            <a:ext cx="2295554" cy="1648301"/>
            <a:chOff x="6172200" y="914400"/>
            <a:chExt cx="2295554" cy="1648301"/>
          </a:xfrm>
        </p:grpSpPr>
        <p:grpSp>
          <p:nvGrpSpPr>
            <p:cNvPr id="135" name="Group 152"/>
            <p:cNvGrpSpPr>
              <a:grpSpLocks noChangeAspect="1"/>
            </p:cNvGrpSpPr>
            <p:nvPr/>
          </p:nvGrpSpPr>
          <p:grpSpPr>
            <a:xfrm>
              <a:off x="6172200" y="1465421"/>
              <a:ext cx="1097280" cy="1097280"/>
              <a:chOff x="152400" y="1066800"/>
              <a:chExt cx="914400" cy="914400"/>
            </a:xfrm>
          </p:grpSpPr>
          <p:pic>
            <p:nvPicPr>
              <p:cNvPr id="143" name="Picture 142" descr="Norm_Play_Violin_161_0.jpg"/>
              <p:cNvPicPr>
                <a:picLocks noChangeAspect="1"/>
              </p:cNvPicPr>
              <p:nvPr/>
            </p:nvPicPr>
            <p:blipFill>
              <a:blip r:embed="rId5" cstate="print"/>
              <a:stretch>
                <a:fillRect/>
              </a:stretch>
            </p:blipFill>
            <p:spPr>
              <a:xfrm>
                <a:off x="152400" y="1066800"/>
                <a:ext cx="914400" cy="914400"/>
              </a:xfrm>
              <a:prstGeom prst="rect">
                <a:avLst/>
              </a:prstGeom>
            </p:spPr>
          </p:pic>
          <p:sp>
            <p:nvSpPr>
              <p:cNvPr id="144" name="Oval 143"/>
              <p:cNvSpPr/>
              <p:nvPr/>
            </p:nvSpPr>
            <p:spPr>
              <a:xfrm rot="18091602">
                <a:off x="735653" y="1471385"/>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17141343">
                <a:off x="559284" y="1452683"/>
                <a:ext cx="245619" cy="18288"/>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a:off x="762000" y="1402080"/>
                <a:ext cx="135800" cy="57856"/>
              </a:xfrm>
              <a:prstGeom prst="ellipse">
                <a:avLst/>
              </a:prstGeom>
              <a:noFill/>
              <a:ln w="25400">
                <a:solidFill>
                  <a:srgbClr val="00FFFF"/>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6" name="Group 154"/>
            <p:cNvGrpSpPr>
              <a:grpSpLocks noChangeAspect="1"/>
            </p:cNvGrpSpPr>
            <p:nvPr/>
          </p:nvGrpSpPr>
          <p:grpSpPr>
            <a:xfrm>
              <a:off x="7315200" y="1465421"/>
              <a:ext cx="1097280" cy="1097280"/>
              <a:chOff x="152400" y="2057400"/>
              <a:chExt cx="914400" cy="914400"/>
            </a:xfrm>
          </p:grpSpPr>
          <p:pic>
            <p:nvPicPr>
              <p:cNvPr id="139" name="Picture 138" descr="Norm_With_Saxophone_048_0.jpg"/>
              <p:cNvPicPr>
                <a:picLocks noChangeAspect="1"/>
              </p:cNvPicPr>
              <p:nvPr/>
            </p:nvPicPr>
            <p:blipFill>
              <a:blip r:embed="rId6" cstate="print"/>
              <a:stretch>
                <a:fillRect/>
              </a:stretch>
            </p:blipFill>
            <p:spPr>
              <a:xfrm>
                <a:off x="152400" y="2057400"/>
                <a:ext cx="914400" cy="914400"/>
              </a:xfrm>
              <a:prstGeom prst="rect">
                <a:avLst/>
              </a:prstGeom>
            </p:spPr>
          </p:pic>
          <p:sp>
            <p:nvSpPr>
              <p:cNvPr id="140" name="Oval 139"/>
              <p:cNvSpPr/>
              <p:nvPr/>
            </p:nvSpPr>
            <p:spPr>
              <a:xfrm rot="18091602">
                <a:off x="826017" y="2387185"/>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17141343">
                <a:off x="567455" y="2352287"/>
                <a:ext cx="307024" cy="2286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a:off x="858950" y="2286000"/>
                <a:ext cx="169750" cy="7232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7" name="TextBox 136"/>
            <p:cNvSpPr txBox="1"/>
            <p:nvPr/>
          </p:nvSpPr>
          <p:spPr>
            <a:xfrm>
              <a:off x="6248400" y="914400"/>
              <a:ext cx="9906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violin</a:t>
              </a:r>
              <a:endParaRPr lang="en-US" sz="1600" dirty="0">
                <a:solidFill>
                  <a:srgbClr val="FF0000"/>
                </a:solidFill>
                <a:latin typeface="Arial" pitchFamily="34" charset="0"/>
                <a:cs typeface="Arial" pitchFamily="34" charset="0"/>
              </a:endParaRPr>
            </a:p>
          </p:txBody>
        </p:sp>
        <p:sp>
          <p:nvSpPr>
            <p:cNvPr id="138" name="TextBox 137"/>
            <p:cNvSpPr txBox="1"/>
            <p:nvPr/>
          </p:nvSpPr>
          <p:spPr>
            <a:xfrm>
              <a:off x="7239000" y="914400"/>
              <a:ext cx="1228754"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grpSp>
        <p:nvGrpSpPr>
          <p:cNvPr id="147" name="Group 146"/>
          <p:cNvGrpSpPr/>
          <p:nvPr/>
        </p:nvGrpSpPr>
        <p:grpSpPr>
          <a:xfrm>
            <a:off x="152400" y="838200"/>
            <a:ext cx="2514600" cy="1676400"/>
            <a:chOff x="152400" y="838200"/>
            <a:chExt cx="2514600" cy="1676400"/>
          </a:xfrm>
        </p:grpSpPr>
        <p:grpSp>
          <p:nvGrpSpPr>
            <p:cNvPr id="151" name="Group 132"/>
            <p:cNvGrpSpPr>
              <a:grpSpLocks noChangeAspect="1"/>
            </p:cNvGrpSpPr>
            <p:nvPr/>
          </p:nvGrpSpPr>
          <p:grpSpPr>
            <a:xfrm>
              <a:off x="304800" y="1417320"/>
              <a:ext cx="1097280" cy="1097280"/>
              <a:chOff x="6096000" y="1066800"/>
              <a:chExt cx="914400" cy="914400"/>
            </a:xfrm>
          </p:grpSpPr>
          <p:pic>
            <p:nvPicPr>
              <p:cNvPr id="181" name="Picture 180" descr="Norm_Play_Saxophone_062_0.jpg"/>
              <p:cNvPicPr>
                <a:picLocks noChangeAspect="1"/>
              </p:cNvPicPr>
              <p:nvPr/>
            </p:nvPicPr>
            <p:blipFill>
              <a:blip r:embed="rId7" cstate="print"/>
              <a:stretch>
                <a:fillRect/>
              </a:stretch>
            </p:blipFill>
            <p:spPr>
              <a:xfrm>
                <a:off x="6096000" y="1066800"/>
                <a:ext cx="914400" cy="914400"/>
              </a:xfrm>
              <a:prstGeom prst="rect">
                <a:avLst/>
              </a:prstGeom>
            </p:spPr>
          </p:pic>
          <p:sp>
            <p:nvSpPr>
              <p:cNvPr id="182" name="Oval 181"/>
              <p:cNvSpPr/>
              <p:nvPr/>
            </p:nvSpPr>
            <p:spPr>
              <a:xfrm>
                <a:off x="6572250" y="1574800"/>
                <a:ext cx="158750" cy="635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p:cNvSpPr/>
              <p:nvPr/>
            </p:nvSpPr>
            <p:spPr>
              <a:xfrm rot="16200000">
                <a:off x="6457157" y="1753393"/>
                <a:ext cx="127000" cy="87313"/>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2" name="Group 137"/>
            <p:cNvGrpSpPr>
              <a:grpSpLocks noChangeAspect="1"/>
            </p:cNvGrpSpPr>
            <p:nvPr/>
          </p:nvGrpSpPr>
          <p:grpSpPr>
            <a:xfrm>
              <a:off x="1447800" y="1417320"/>
              <a:ext cx="1097280" cy="1097280"/>
              <a:chOff x="6096000" y="2026920"/>
              <a:chExt cx="914400" cy="914400"/>
            </a:xfrm>
          </p:grpSpPr>
          <p:pic>
            <p:nvPicPr>
              <p:cNvPr id="178" name="Picture 177" descr="Norm_Play_Violin_071_0.jpg"/>
              <p:cNvPicPr>
                <a:picLocks noChangeAspect="1"/>
              </p:cNvPicPr>
              <p:nvPr/>
            </p:nvPicPr>
            <p:blipFill>
              <a:blip r:embed="rId8" cstate="print"/>
              <a:stretch>
                <a:fillRect/>
              </a:stretch>
            </p:blipFill>
            <p:spPr>
              <a:xfrm>
                <a:off x="6096000" y="2026920"/>
                <a:ext cx="914400" cy="914400"/>
              </a:xfrm>
              <a:prstGeom prst="rect">
                <a:avLst/>
              </a:prstGeom>
            </p:spPr>
          </p:pic>
          <p:sp>
            <p:nvSpPr>
              <p:cNvPr id="179" name="Oval 178"/>
              <p:cNvSpPr/>
              <p:nvPr/>
            </p:nvSpPr>
            <p:spPr>
              <a:xfrm>
                <a:off x="6589059" y="2519979"/>
                <a:ext cx="152400" cy="57150"/>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p:cNvSpPr/>
              <p:nvPr/>
            </p:nvSpPr>
            <p:spPr>
              <a:xfrm rot="16200000">
                <a:off x="6427134" y="2709918"/>
                <a:ext cx="152399" cy="95251"/>
              </a:xfrm>
              <a:prstGeom prst="ellipse">
                <a:avLst/>
              </a:prstGeom>
              <a:noFill/>
              <a:ln w="19050">
                <a:solidFill>
                  <a:srgbClr val="00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6" name="TextBox 175"/>
            <p:cNvSpPr txBox="1"/>
            <p:nvPr/>
          </p:nvSpPr>
          <p:spPr>
            <a:xfrm>
              <a:off x="152400" y="838200"/>
              <a:ext cx="12954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Playing saxophone</a:t>
              </a:r>
              <a:endParaRPr lang="en-US" sz="1600" dirty="0">
                <a:solidFill>
                  <a:srgbClr val="FF0000"/>
                </a:solidFill>
                <a:latin typeface="Arial" pitchFamily="34" charset="0"/>
                <a:cs typeface="Arial" pitchFamily="34" charset="0"/>
              </a:endParaRPr>
            </a:p>
          </p:txBody>
        </p:sp>
        <p:sp>
          <p:nvSpPr>
            <p:cNvPr id="177" name="TextBox 176"/>
            <p:cNvSpPr txBox="1"/>
            <p:nvPr/>
          </p:nvSpPr>
          <p:spPr>
            <a:xfrm>
              <a:off x="1371600" y="838200"/>
              <a:ext cx="1295400" cy="584775"/>
            </a:xfrm>
            <a:prstGeom prst="rect">
              <a:avLst/>
            </a:prstGeom>
            <a:noFill/>
          </p:spPr>
          <p:txBody>
            <a:bodyPr wrap="square" rtlCol="0">
              <a:spAutoFit/>
            </a:bodyPr>
            <a:lstStyle/>
            <a:p>
              <a:pPr algn="ctr"/>
              <a:r>
                <a:rPr lang="en-US" sz="1600" dirty="0" smtClean="0">
                  <a:solidFill>
                    <a:srgbClr val="FF0000"/>
                  </a:solidFill>
                  <a:latin typeface="Arial" pitchFamily="34" charset="0"/>
                  <a:cs typeface="Arial" pitchFamily="34" charset="0"/>
                </a:rPr>
                <a:t>Other interactions</a:t>
              </a:r>
              <a:endParaRPr lang="en-US" sz="1600" dirty="0">
                <a:solidFill>
                  <a:srgbClr val="FF0000"/>
                </a:solidFill>
                <a:latin typeface="Arial" pitchFamily="34" charset="0"/>
                <a:cs typeface="Arial" pitchFamily="34" charset="0"/>
              </a:endParaRPr>
            </a:p>
          </p:txBody>
        </p:sp>
      </p:grpSp>
      <p:sp>
        <p:nvSpPr>
          <p:cNvPr id="65" name="Flowchart: Process 64"/>
          <p:cNvSpPr/>
          <p:nvPr/>
        </p:nvSpPr>
        <p:spPr>
          <a:xfrm>
            <a:off x="2571690" y="45567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lowchart: Process 65"/>
          <p:cNvSpPr/>
          <p:nvPr/>
        </p:nvSpPr>
        <p:spPr>
          <a:xfrm>
            <a:off x="2266890" y="45720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lowchart: Process 66"/>
          <p:cNvSpPr/>
          <p:nvPr/>
        </p:nvSpPr>
        <p:spPr>
          <a:xfrm>
            <a:off x="2419290" y="48006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lowchart: Process 67"/>
          <p:cNvSpPr/>
          <p:nvPr/>
        </p:nvSpPr>
        <p:spPr>
          <a:xfrm>
            <a:off x="2190690" y="43434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lowchart: Process 68"/>
          <p:cNvSpPr/>
          <p:nvPr/>
        </p:nvSpPr>
        <p:spPr>
          <a:xfrm>
            <a:off x="2419290" y="440436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lowchart: Process 69"/>
          <p:cNvSpPr/>
          <p:nvPr/>
        </p:nvSpPr>
        <p:spPr>
          <a:xfrm>
            <a:off x="1962090" y="45720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Process 70"/>
          <p:cNvSpPr/>
          <p:nvPr/>
        </p:nvSpPr>
        <p:spPr>
          <a:xfrm>
            <a:off x="2114490" y="4800600"/>
            <a:ext cx="76200" cy="76200"/>
          </a:xfrm>
          <a:prstGeom prst="flowChartProces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ultiply 36"/>
          <p:cNvSpPr/>
          <p:nvPr/>
        </p:nvSpPr>
        <p:spPr>
          <a:xfrm>
            <a:off x="5391090" y="5699760"/>
            <a:ext cx="91440" cy="91440"/>
          </a:xfrm>
          <a:prstGeom prst="mathMultiply">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Plus 71"/>
          <p:cNvSpPr/>
          <p:nvPr/>
        </p:nvSpPr>
        <p:spPr>
          <a:xfrm>
            <a:off x="5924490" y="52425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Plus 72"/>
          <p:cNvSpPr/>
          <p:nvPr/>
        </p:nvSpPr>
        <p:spPr>
          <a:xfrm>
            <a:off x="5619690" y="531876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Plus 74"/>
          <p:cNvSpPr/>
          <p:nvPr/>
        </p:nvSpPr>
        <p:spPr>
          <a:xfrm>
            <a:off x="5924490" y="5455920"/>
            <a:ext cx="91440" cy="91440"/>
          </a:xfrm>
          <a:prstGeom prst="mathPlus">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ectangle 186"/>
          <p:cNvSpPr/>
          <p:nvPr/>
        </p:nvSpPr>
        <p:spPr>
          <a:xfrm>
            <a:off x="381000" y="5029200"/>
            <a:ext cx="3505200" cy="1493520"/>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TextBox 187"/>
          <p:cNvSpPr txBox="1"/>
          <p:nvPr/>
        </p:nvSpPr>
        <p:spPr>
          <a:xfrm>
            <a:off x="457200" y="5754469"/>
            <a:ext cx="3352800" cy="646331"/>
          </a:xfrm>
          <a:prstGeom prst="rect">
            <a:avLst/>
          </a:prstGeom>
          <a:noFill/>
          <a:ln w="25400">
            <a:noFill/>
            <a:miter lim="800000"/>
          </a:ln>
        </p:spPr>
        <p:txBody>
          <a:bodyPr wrap="square" rtlCol="0">
            <a:spAutoFit/>
          </a:bodyPr>
          <a:lstStyle/>
          <a:p>
            <a:r>
              <a:rPr lang="en-US" b="1" dirty="0" smtClean="0">
                <a:latin typeface="Arial" pitchFamily="34" charset="0"/>
                <a:cs typeface="Arial" pitchFamily="34" charset="0"/>
              </a:rPr>
              <a:t>Number of </a:t>
            </a:r>
            <a:r>
              <a:rPr lang="en-US" b="1" dirty="0" err="1" smtClean="0">
                <a:latin typeface="Arial" pitchFamily="34" charset="0"/>
                <a:cs typeface="Arial" pitchFamily="34" charset="0"/>
              </a:rPr>
              <a:t>Grouplets</a:t>
            </a:r>
            <a:r>
              <a:rPr lang="en-US" b="1" dirty="0" smtClean="0">
                <a:latin typeface="Arial" pitchFamily="34" charset="0"/>
                <a:cs typeface="Arial" pitchFamily="34" charset="0"/>
              </a:rPr>
              <a:t>: </a:t>
            </a:r>
            <a:r>
              <a:rPr lang="en-US" b="1" dirty="0" smtClean="0">
                <a:solidFill>
                  <a:srgbClr val="FF0000"/>
                </a:solidFill>
                <a:latin typeface="Times New Roman" pitchFamily="18" charset="0"/>
                <a:cs typeface="Times New Roman" pitchFamily="18" charset="0"/>
              </a:rPr>
              <a:t>2</a:t>
            </a:r>
            <a:r>
              <a:rPr lang="en-US" b="1" i="1" baseline="30000" dirty="0" smtClean="0">
                <a:solidFill>
                  <a:srgbClr val="FF0000"/>
                </a:solidFill>
                <a:latin typeface="Times New Roman" pitchFamily="18" charset="0"/>
                <a:cs typeface="Times New Roman" pitchFamily="18" charset="0"/>
              </a:rPr>
              <a:t>N</a:t>
            </a:r>
            <a:endParaRPr lang="en-US" b="1" i="1" baseline="30000" dirty="0" smtClean="0">
              <a:solidFill>
                <a:srgbClr val="FF0000"/>
              </a:solidFill>
              <a:latin typeface="Arial" pitchFamily="34" charset="0"/>
              <a:cs typeface="Arial" pitchFamily="34" charset="0"/>
            </a:endParaRPr>
          </a:p>
          <a:p>
            <a:r>
              <a:rPr lang="en-US" b="1" baseline="30000"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                     very large space</a:t>
            </a:r>
            <a:endParaRPr lang="en-US" b="1" dirty="0" smtClean="0">
              <a:latin typeface="Arial" pitchFamily="34" charset="0"/>
              <a:cs typeface="Arial" pitchFamily="34" charset="0"/>
            </a:endParaRPr>
          </a:p>
        </p:txBody>
      </p:sp>
      <p:sp>
        <p:nvSpPr>
          <p:cNvPr id="189" name="TextBox 188"/>
          <p:cNvSpPr txBox="1"/>
          <p:nvPr/>
        </p:nvSpPr>
        <p:spPr>
          <a:xfrm>
            <a:off x="457200" y="5144869"/>
            <a:ext cx="3200400" cy="646331"/>
          </a:xfrm>
          <a:prstGeom prst="rect">
            <a:avLst/>
          </a:prstGeom>
          <a:noFill/>
          <a:ln w="25400">
            <a:noFill/>
            <a:miter lim="800000"/>
          </a:ln>
        </p:spPr>
        <p:txBody>
          <a:bodyPr wrap="square" rtlCol="0">
            <a:spAutoFit/>
          </a:bodyPr>
          <a:lstStyle/>
          <a:p>
            <a:r>
              <a:rPr lang="en-US" dirty="0" smtClean="0">
                <a:latin typeface="Arial" pitchFamily="34" charset="0"/>
                <a:cs typeface="Arial" pitchFamily="34" charset="0"/>
              </a:rPr>
              <a:t>Number of feature units: </a:t>
            </a:r>
            <a:r>
              <a:rPr lang="en-US" i="1" dirty="0" smtClean="0">
                <a:latin typeface="Times New Roman" pitchFamily="18" charset="0"/>
                <a:cs typeface="Times New Roman" pitchFamily="18" charset="0"/>
              </a:rPr>
              <a:t>N</a:t>
            </a:r>
            <a:r>
              <a:rPr lang="en-US" dirty="0" smtClean="0">
                <a:latin typeface="Arial" pitchFamily="34" charset="0"/>
                <a:cs typeface="Arial" pitchFamily="34" charset="0"/>
              </a:rPr>
              <a:t>.</a:t>
            </a:r>
          </a:p>
          <a:p>
            <a:r>
              <a:rPr lang="en-US" i="1" dirty="0" smtClean="0">
                <a:latin typeface="Times New Roman" pitchFamily="18" charset="0"/>
                <a:cs typeface="Times New Roman" pitchFamily="18" charset="0"/>
              </a:rPr>
              <a:t>                   N</a:t>
            </a:r>
            <a:r>
              <a:rPr lang="en-US" dirty="0" smtClean="0">
                <a:latin typeface="Arial" pitchFamily="34" charset="0"/>
                <a:cs typeface="Arial" pitchFamily="34" charset="0"/>
              </a:rPr>
              <a:t> is large (192200)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48"/>
                                        </p:tgtEl>
                                        <p:attrNameLst>
                                          <p:attrName>style.visibility</p:attrName>
                                        </p:attrNameLst>
                                      </p:cBhvr>
                                      <p:to>
                                        <p:strVal val="visible"/>
                                      </p:to>
                                    </p:set>
                                    <p:anim calcmode="lin" valueType="num">
                                      <p:cBhvr>
                                        <p:cTn id="7" dur="500" fill="hold"/>
                                        <p:tgtEl>
                                          <p:spTgt spid="148"/>
                                        </p:tgtEl>
                                        <p:attrNameLst>
                                          <p:attrName>ppt_w</p:attrName>
                                        </p:attrNameLst>
                                      </p:cBhvr>
                                      <p:tavLst>
                                        <p:tav tm="0">
                                          <p:val>
                                            <p:fltVal val="0"/>
                                          </p:val>
                                        </p:tav>
                                        <p:tav tm="100000">
                                          <p:val>
                                            <p:strVal val="#ppt_w"/>
                                          </p:val>
                                        </p:tav>
                                      </p:tavLst>
                                    </p:anim>
                                    <p:anim calcmode="lin" valueType="num">
                                      <p:cBhvr>
                                        <p:cTn id="8" dur="500" fill="hold"/>
                                        <p:tgtEl>
                                          <p:spTgt spid="148"/>
                                        </p:tgtEl>
                                        <p:attrNameLst>
                                          <p:attrName>ppt_h</p:attrName>
                                        </p:attrNameLst>
                                      </p:cBhvr>
                                      <p:tavLst>
                                        <p:tav tm="0">
                                          <p:val>
                                            <p:fltVal val="0"/>
                                          </p:val>
                                        </p:tav>
                                        <p:tav tm="100000">
                                          <p:val>
                                            <p:strVal val="#ppt_h"/>
                                          </p:val>
                                        </p:tav>
                                      </p:tavLst>
                                    </p:anim>
                                    <p:animEffect transition="in" filter="fade">
                                      <p:cBhvr>
                                        <p:cTn id="9" dur="500"/>
                                        <p:tgtEl>
                                          <p:spTgt spid="148"/>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49"/>
                                        </p:tgtEl>
                                        <p:attrNameLst>
                                          <p:attrName>style.visibility</p:attrName>
                                        </p:attrNameLst>
                                      </p:cBhvr>
                                      <p:to>
                                        <p:strVal val="visible"/>
                                      </p:to>
                                    </p:set>
                                    <p:anim calcmode="lin" valueType="num">
                                      <p:cBhvr>
                                        <p:cTn id="12" dur="500" fill="hold"/>
                                        <p:tgtEl>
                                          <p:spTgt spid="149"/>
                                        </p:tgtEl>
                                        <p:attrNameLst>
                                          <p:attrName>ppt_w</p:attrName>
                                        </p:attrNameLst>
                                      </p:cBhvr>
                                      <p:tavLst>
                                        <p:tav tm="0">
                                          <p:val>
                                            <p:fltVal val="0"/>
                                          </p:val>
                                        </p:tav>
                                        <p:tav tm="100000">
                                          <p:val>
                                            <p:strVal val="#ppt_w"/>
                                          </p:val>
                                        </p:tav>
                                      </p:tavLst>
                                    </p:anim>
                                    <p:anim calcmode="lin" valueType="num">
                                      <p:cBhvr>
                                        <p:cTn id="13" dur="500" fill="hold"/>
                                        <p:tgtEl>
                                          <p:spTgt spid="149"/>
                                        </p:tgtEl>
                                        <p:attrNameLst>
                                          <p:attrName>ppt_h</p:attrName>
                                        </p:attrNameLst>
                                      </p:cBhvr>
                                      <p:tavLst>
                                        <p:tav tm="0">
                                          <p:val>
                                            <p:fltVal val="0"/>
                                          </p:val>
                                        </p:tav>
                                        <p:tav tm="100000">
                                          <p:val>
                                            <p:strVal val="#ppt_h"/>
                                          </p:val>
                                        </p:tav>
                                      </p:tavLst>
                                    </p:anim>
                                    <p:animEffect transition="in" filter="fade">
                                      <p:cBhvr>
                                        <p:cTn id="14" dur="500"/>
                                        <p:tgtEl>
                                          <p:spTgt spid="149"/>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53"/>
                                        </p:tgtEl>
                                        <p:attrNameLst>
                                          <p:attrName>style.visibility</p:attrName>
                                        </p:attrNameLst>
                                      </p:cBhvr>
                                      <p:to>
                                        <p:strVal val="visible"/>
                                      </p:to>
                                    </p:set>
                                    <p:anim calcmode="lin" valueType="num">
                                      <p:cBhvr>
                                        <p:cTn id="17" dur="500" fill="hold"/>
                                        <p:tgtEl>
                                          <p:spTgt spid="153"/>
                                        </p:tgtEl>
                                        <p:attrNameLst>
                                          <p:attrName>ppt_w</p:attrName>
                                        </p:attrNameLst>
                                      </p:cBhvr>
                                      <p:tavLst>
                                        <p:tav tm="0">
                                          <p:val>
                                            <p:fltVal val="0"/>
                                          </p:val>
                                        </p:tav>
                                        <p:tav tm="100000">
                                          <p:val>
                                            <p:strVal val="#ppt_w"/>
                                          </p:val>
                                        </p:tav>
                                      </p:tavLst>
                                    </p:anim>
                                    <p:anim calcmode="lin" valueType="num">
                                      <p:cBhvr>
                                        <p:cTn id="18" dur="500" fill="hold"/>
                                        <p:tgtEl>
                                          <p:spTgt spid="153"/>
                                        </p:tgtEl>
                                        <p:attrNameLst>
                                          <p:attrName>ppt_h</p:attrName>
                                        </p:attrNameLst>
                                      </p:cBhvr>
                                      <p:tavLst>
                                        <p:tav tm="0">
                                          <p:val>
                                            <p:fltVal val="0"/>
                                          </p:val>
                                        </p:tav>
                                        <p:tav tm="100000">
                                          <p:val>
                                            <p:strVal val="#ppt_h"/>
                                          </p:val>
                                        </p:tav>
                                      </p:tavLst>
                                    </p:anim>
                                    <p:animEffect transition="in" filter="fade">
                                      <p:cBhvr>
                                        <p:cTn id="19" dur="500"/>
                                        <p:tgtEl>
                                          <p:spTgt spid="153"/>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54"/>
                                        </p:tgtEl>
                                        <p:attrNameLst>
                                          <p:attrName>style.visibility</p:attrName>
                                        </p:attrNameLst>
                                      </p:cBhvr>
                                      <p:to>
                                        <p:strVal val="visible"/>
                                      </p:to>
                                    </p:set>
                                    <p:anim calcmode="lin" valueType="num">
                                      <p:cBhvr>
                                        <p:cTn id="22" dur="500" fill="hold"/>
                                        <p:tgtEl>
                                          <p:spTgt spid="154"/>
                                        </p:tgtEl>
                                        <p:attrNameLst>
                                          <p:attrName>ppt_w</p:attrName>
                                        </p:attrNameLst>
                                      </p:cBhvr>
                                      <p:tavLst>
                                        <p:tav tm="0">
                                          <p:val>
                                            <p:fltVal val="0"/>
                                          </p:val>
                                        </p:tav>
                                        <p:tav tm="100000">
                                          <p:val>
                                            <p:strVal val="#ppt_w"/>
                                          </p:val>
                                        </p:tav>
                                      </p:tavLst>
                                    </p:anim>
                                    <p:anim calcmode="lin" valueType="num">
                                      <p:cBhvr>
                                        <p:cTn id="23" dur="500" fill="hold"/>
                                        <p:tgtEl>
                                          <p:spTgt spid="154"/>
                                        </p:tgtEl>
                                        <p:attrNameLst>
                                          <p:attrName>ppt_h</p:attrName>
                                        </p:attrNameLst>
                                      </p:cBhvr>
                                      <p:tavLst>
                                        <p:tav tm="0">
                                          <p:val>
                                            <p:fltVal val="0"/>
                                          </p:val>
                                        </p:tav>
                                        <p:tav tm="100000">
                                          <p:val>
                                            <p:strVal val="#ppt_h"/>
                                          </p:val>
                                        </p:tav>
                                      </p:tavLst>
                                    </p:anim>
                                    <p:animEffect transition="in" filter="fade">
                                      <p:cBhvr>
                                        <p:cTn id="24" dur="500"/>
                                        <p:tgtEl>
                                          <p:spTgt spid="154"/>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188"/>
                                        </p:tgtEl>
                                        <p:attrNameLst>
                                          <p:attrName>style.visibility</p:attrName>
                                        </p:attrNameLst>
                                      </p:cBhvr>
                                      <p:to>
                                        <p:strVal val="visible"/>
                                      </p:to>
                                    </p:set>
                                    <p:anim calcmode="lin" valueType="num">
                                      <p:cBhvr>
                                        <p:cTn id="35" dur="500" fill="hold"/>
                                        <p:tgtEl>
                                          <p:spTgt spid="188"/>
                                        </p:tgtEl>
                                        <p:attrNameLst>
                                          <p:attrName>ppt_w</p:attrName>
                                        </p:attrNameLst>
                                      </p:cBhvr>
                                      <p:tavLst>
                                        <p:tav tm="0">
                                          <p:val>
                                            <p:fltVal val="0"/>
                                          </p:val>
                                        </p:tav>
                                        <p:tav tm="100000">
                                          <p:val>
                                            <p:strVal val="#ppt_w"/>
                                          </p:val>
                                        </p:tav>
                                      </p:tavLst>
                                    </p:anim>
                                    <p:anim calcmode="lin" valueType="num">
                                      <p:cBhvr>
                                        <p:cTn id="36" dur="500" fill="hold"/>
                                        <p:tgtEl>
                                          <p:spTgt spid="188"/>
                                        </p:tgtEl>
                                        <p:attrNameLst>
                                          <p:attrName>ppt_h</p:attrName>
                                        </p:attrNameLst>
                                      </p:cBhvr>
                                      <p:tavLst>
                                        <p:tav tm="0">
                                          <p:val>
                                            <p:fltVal val="0"/>
                                          </p:val>
                                        </p:tav>
                                        <p:tav tm="100000">
                                          <p:val>
                                            <p:strVal val="#ppt_h"/>
                                          </p:val>
                                        </p:tav>
                                      </p:tavLst>
                                    </p:anim>
                                    <p:animEffect transition="in" filter="fade">
                                      <p:cBhvr>
                                        <p:cTn id="37" dur="5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p:bldP spid="149" grpId="0"/>
      <p:bldP spid="153" grpId="0"/>
      <p:bldP spid="154" grpId="0"/>
      <p:bldP spid="187" grpId="0" animBg="1"/>
      <p:bldP spid="188" grpId="0"/>
      <p:bldP spid="1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6" name="Group 135"/>
          <p:cNvGrpSpPr/>
          <p:nvPr/>
        </p:nvGrpSpPr>
        <p:grpSpPr>
          <a:xfrm>
            <a:off x="3505200" y="2304288"/>
            <a:ext cx="4038600" cy="1295400"/>
            <a:chOff x="2362200" y="3648456"/>
            <a:chExt cx="4038600" cy="1295400"/>
          </a:xfrm>
        </p:grpSpPr>
        <p:grpSp>
          <p:nvGrpSpPr>
            <p:cNvPr id="97" name="Group 96"/>
            <p:cNvGrpSpPr/>
            <p:nvPr/>
          </p:nvGrpSpPr>
          <p:grpSpPr>
            <a:xfrm>
              <a:off x="2438400" y="3657600"/>
              <a:ext cx="3901440" cy="1219200"/>
              <a:chOff x="3581400" y="2316480"/>
              <a:chExt cx="3901440" cy="1219200"/>
            </a:xfrm>
          </p:grpSpPr>
          <p:grpSp>
            <p:nvGrpSpPr>
              <p:cNvPr id="98" name="Group 50"/>
              <p:cNvGrpSpPr>
                <a:grpSpLocks noChangeAspect="1"/>
              </p:cNvGrpSpPr>
              <p:nvPr/>
            </p:nvGrpSpPr>
            <p:grpSpPr>
              <a:xfrm>
                <a:off x="3581400" y="2895600"/>
                <a:ext cx="640080" cy="640080"/>
                <a:chOff x="2087880" y="2819400"/>
                <a:chExt cx="731520" cy="731520"/>
              </a:xfrm>
            </p:grpSpPr>
            <p:sp>
              <p:nvSpPr>
                <p:cNvPr id="123" name="Rectangle 122"/>
                <p:cNvSpPr/>
                <p:nvPr/>
              </p:nvSpPr>
              <p:spPr>
                <a:xfrm>
                  <a:off x="2087880" y="28194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Oval 124"/>
                <p:cNvSpPr/>
                <p:nvPr/>
              </p:nvSpPr>
              <p:spPr>
                <a:xfrm rot="5400000" flipH="1">
                  <a:off x="2167128" y="2897124"/>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2" name="Straight Arrow Connector 131"/>
                <p:cNvCxnSpPr/>
                <p:nvPr/>
              </p:nvCxnSpPr>
              <p:spPr>
                <a:xfrm flipH="1" flipV="1">
                  <a:off x="2226563" y="2953512"/>
                  <a:ext cx="228600" cy="7620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133" name="Oval 132"/>
                <p:cNvSpPr/>
                <p:nvPr/>
              </p:nvSpPr>
              <p:spPr>
                <a:xfrm>
                  <a:off x="2438400" y="3325223"/>
                  <a:ext cx="121920" cy="4572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4" name="Straight Arrow Connector 133"/>
                <p:cNvCxnSpPr/>
                <p:nvPr/>
              </p:nvCxnSpPr>
              <p:spPr>
                <a:xfrm rot="16200000" flipH="1">
                  <a:off x="2319383" y="3167017"/>
                  <a:ext cx="309154" cy="4064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100" name="Group 135"/>
              <p:cNvGrpSpPr>
                <a:grpSpLocks noChangeAspect="1"/>
              </p:cNvGrpSpPr>
              <p:nvPr/>
            </p:nvGrpSpPr>
            <p:grpSpPr>
              <a:xfrm>
                <a:off x="4312920" y="2895600"/>
                <a:ext cx="640080" cy="640080"/>
                <a:chOff x="2926080" y="2667000"/>
                <a:chExt cx="731520" cy="731520"/>
              </a:xfrm>
            </p:grpSpPr>
            <p:sp>
              <p:nvSpPr>
                <p:cNvPr id="116" name="Rectangle 115"/>
                <p:cNvSpPr/>
                <p:nvPr/>
              </p:nvSpPr>
              <p:spPr>
                <a:xfrm>
                  <a:off x="29260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5400000" flipH="1">
                  <a:off x="3005328" y="2744724"/>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8" name="Straight Arrow Connector 117"/>
                <p:cNvCxnSpPr/>
                <p:nvPr/>
              </p:nvCxnSpPr>
              <p:spPr>
                <a:xfrm flipH="1" flipV="1">
                  <a:off x="3064763" y="2801112"/>
                  <a:ext cx="228600" cy="7620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119" name="Oval 118"/>
                <p:cNvSpPr/>
                <p:nvPr/>
              </p:nvSpPr>
              <p:spPr>
                <a:xfrm rot="5400000" flipH="1">
                  <a:off x="3011170" y="3135267"/>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1" name="Straight Arrow Connector 120"/>
                <p:cNvCxnSpPr/>
                <p:nvPr/>
              </p:nvCxnSpPr>
              <p:spPr>
                <a:xfrm rot="5400000">
                  <a:off x="3026192" y="2922343"/>
                  <a:ext cx="312202" cy="222141"/>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101" name="Group 134"/>
              <p:cNvGrpSpPr>
                <a:grpSpLocks noChangeAspect="1"/>
              </p:cNvGrpSpPr>
              <p:nvPr/>
            </p:nvGrpSpPr>
            <p:grpSpPr>
              <a:xfrm>
                <a:off x="5029200" y="2895600"/>
                <a:ext cx="640080" cy="640080"/>
                <a:chOff x="3764280" y="2667000"/>
                <a:chExt cx="731520" cy="731520"/>
              </a:xfrm>
            </p:grpSpPr>
            <p:sp>
              <p:nvSpPr>
                <p:cNvPr id="111" name="Rectangle 110"/>
                <p:cNvSpPr/>
                <p:nvPr/>
              </p:nvSpPr>
              <p:spPr>
                <a:xfrm>
                  <a:off x="37642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p:nvPr/>
              </p:nvSpPr>
              <p:spPr>
                <a:xfrm rot="5400000" flipH="1">
                  <a:off x="3843528" y="2744724"/>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3" name="Straight Arrow Connector 112"/>
                <p:cNvCxnSpPr/>
                <p:nvPr/>
              </p:nvCxnSpPr>
              <p:spPr>
                <a:xfrm flipH="1" flipV="1">
                  <a:off x="3902963" y="2801112"/>
                  <a:ext cx="228600" cy="7620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114" name="Oval 113"/>
                <p:cNvSpPr/>
                <p:nvPr/>
              </p:nvSpPr>
              <p:spPr>
                <a:xfrm rot="5400000" flipH="1">
                  <a:off x="4259580" y="2857500"/>
                  <a:ext cx="228600" cy="15240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5" name="Straight Arrow Connector 114"/>
                <p:cNvCxnSpPr/>
                <p:nvPr/>
              </p:nvCxnSpPr>
              <p:spPr>
                <a:xfrm>
                  <a:off x="4131564" y="2877312"/>
                  <a:ext cx="242316" cy="54864"/>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cxnSp>
            <p:nvCxnSpPr>
              <p:cNvPr id="103" name="Straight Connector 102"/>
              <p:cNvCxnSpPr>
                <a:endCxn id="123" idx="0"/>
              </p:cNvCxnSpPr>
              <p:nvPr/>
            </p:nvCxnSpPr>
            <p:spPr>
              <a:xfrm rot="5400000">
                <a:off x="3749040" y="2468880"/>
                <a:ext cx="579120" cy="2743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a:endCxn id="116" idx="0"/>
              </p:cNvCxnSpPr>
              <p:nvPr/>
            </p:nvCxnSpPr>
            <p:spPr>
              <a:xfrm rot="16200000" flipH="1">
                <a:off x="4114800" y="2377440"/>
                <a:ext cx="579120" cy="457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a:endCxn id="111" idx="0"/>
              </p:cNvCxnSpPr>
              <p:nvPr/>
            </p:nvCxnSpPr>
            <p:spPr>
              <a:xfrm>
                <a:off x="4175760" y="2316480"/>
                <a:ext cx="1173480" cy="579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07" name="Object 7"/>
              <p:cNvGraphicFramePr>
                <a:graphicFrameLocks noChangeAspect="1"/>
              </p:cNvGraphicFramePr>
              <p:nvPr/>
            </p:nvGraphicFramePr>
            <p:xfrm>
              <a:off x="5715000" y="3181350"/>
              <a:ext cx="381000" cy="171450"/>
            </p:xfrm>
            <a:graphic>
              <a:graphicData uri="http://schemas.openxmlformats.org/presentationml/2006/ole">
                <p:oleObj spid="_x0000_s488456" name="Equation" r:id="rId4" imgW="330120" imgH="164880" progId="Equation.DSMT4">
                  <p:embed/>
                </p:oleObj>
              </a:graphicData>
            </a:graphic>
          </p:graphicFrame>
          <p:cxnSp>
            <p:nvCxnSpPr>
              <p:cNvPr id="108" name="Straight Connector 107"/>
              <p:cNvCxnSpPr>
                <a:endCxn id="123" idx="0"/>
              </p:cNvCxnSpPr>
              <p:nvPr/>
            </p:nvCxnSpPr>
            <p:spPr>
              <a:xfrm rot="5400000">
                <a:off x="4305300" y="1912620"/>
                <a:ext cx="579120" cy="13868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a:endCxn id="116" idx="0"/>
              </p:cNvCxnSpPr>
              <p:nvPr/>
            </p:nvCxnSpPr>
            <p:spPr>
              <a:xfrm rot="5400000">
                <a:off x="5219700" y="1729740"/>
                <a:ext cx="579120" cy="1752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a:endCxn id="111" idx="0"/>
              </p:cNvCxnSpPr>
              <p:nvPr/>
            </p:nvCxnSpPr>
            <p:spPr>
              <a:xfrm rot="5400000">
                <a:off x="6126480" y="1539240"/>
                <a:ext cx="579120" cy="2133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 name="Rectangle 134"/>
            <p:cNvSpPr/>
            <p:nvPr/>
          </p:nvSpPr>
          <p:spPr>
            <a:xfrm>
              <a:off x="2362200" y="3648456"/>
              <a:ext cx="4038600" cy="12954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5" name="TextBox 4"/>
          <p:cNvSpPr txBox="1"/>
          <p:nvPr/>
        </p:nvSpPr>
        <p:spPr>
          <a:xfrm>
            <a:off x="381000" y="304800"/>
            <a:ext cx="8382000" cy="492443"/>
          </a:xfrm>
          <a:prstGeom prst="rect">
            <a:avLst/>
          </a:prstGeom>
          <a:noFill/>
        </p:spPr>
        <p:txBody>
          <a:bodyPr wrap="square" rtlCol="0">
            <a:spAutoFit/>
          </a:bodyPr>
          <a:lstStyle/>
          <a:p>
            <a:pPr algn="ctr"/>
            <a:r>
              <a:rPr lang="en-US" sz="2600" b="1" dirty="0" smtClean="0">
                <a:latin typeface="Arial" pitchFamily="34" charset="0"/>
                <a:cs typeface="Arial" pitchFamily="34" charset="0"/>
              </a:rPr>
              <a:t>Obtaining discriminative </a:t>
            </a:r>
            <a:r>
              <a:rPr lang="en-US" sz="2600" b="1" dirty="0" err="1" smtClean="0">
                <a:latin typeface="Arial" pitchFamily="34" charset="0"/>
                <a:cs typeface="Arial" pitchFamily="34" charset="0"/>
              </a:rPr>
              <a:t>grouplets</a:t>
            </a:r>
            <a:r>
              <a:rPr lang="en-US" sz="2600" b="1" dirty="0" smtClean="0">
                <a:latin typeface="Arial" pitchFamily="34" charset="0"/>
                <a:cs typeface="Arial" pitchFamily="34" charset="0"/>
              </a:rPr>
              <a:t> for a class</a:t>
            </a:r>
            <a:endParaRPr lang="en-US" sz="2600" b="1" dirty="0">
              <a:latin typeface="Arial" pitchFamily="34" charset="0"/>
              <a:cs typeface="Arial" pitchFamily="34" charset="0"/>
            </a:endParaRPr>
          </a:p>
        </p:txBody>
      </p:sp>
      <p:sp>
        <p:nvSpPr>
          <p:cNvPr id="21" name="TextBox 20"/>
          <p:cNvSpPr txBox="1"/>
          <p:nvPr/>
        </p:nvSpPr>
        <p:spPr>
          <a:xfrm>
            <a:off x="457200" y="1600200"/>
            <a:ext cx="1981200" cy="969496"/>
          </a:xfrm>
          <a:prstGeom prst="rect">
            <a:avLst/>
          </a:prstGeom>
          <a:noFill/>
          <a:ln w="25400">
            <a:noFill/>
            <a:miter lim="800000"/>
          </a:ln>
        </p:spPr>
        <p:txBody>
          <a:bodyPr wrap="square" rtlCol="0">
            <a:spAutoFit/>
          </a:bodyPr>
          <a:lstStyle/>
          <a:p>
            <a:r>
              <a:rPr lang="en-US" sz="1900" dirty="0" smtClean="0">
                <a:latin typeface="Arial" pitchFamily="34" charset="0"/>
                <a:cs typeface="Arial" pitchFamily="34" charset="0"/>
              </a:rPr>
              <a:t>Obtain </a:t>
            </a:r>
            <a:r>
              <a:rPr lang="en-US" sz="1900" dirty="0" err="1" smtClean="0">
                <a:latin typeface="Arial" pitchFamily="34" charset="0"/>
                <a:cs typeface="Arial" pitchFamily="34" charset="0"/>
              </a:rPr>
              <a:t>grouplets</a:t>
            </a:r>
            <a:r>
              <a:rPr lang="en-US" sz="1900" dirty="0" smtClean="0">
                <a:latin typeface="Arial" pitchFamily="34" charset="0"/>
                <a:cs typeface="Arial" pitchFamily="34" charset="0"/>
              </a:rPr>
              <a:t> with large </a:t>
            </a:r>
            <a:r>
              <a:rPr lang="el-GR" sz="1900" i="1" dirty="0" smtClean="0">
                <a:latin typeface="Times New Roman" pitchFamily="18" charset="0"/>
                <a:cs typeface="Times New Roman" pitchFamily="18" charset="0"/>
              </a:rPr>
              <a:t>ν</a:t>
            </a:r>
            <a:r>
              <a:rPr lang="en-US" sz="1900" dirty="0" smtClean="0">
                <a:latin typeface="Times New Roman" pitchFamily="18" charset="0"/>
                <a:cs typeface="Times New Roman" pitchFamily="18" charset="0"/>
              </a:rPr>
              <a:t>(</a:t>
            </a:r>
            <a:r>
              <a:rPr lang="el-GR" sz="1900" dirty="0" smtClean="0">
                <a:latin typeface="Times New Roman" pitchFamily="18" charset="0"/>
                <a:cs typeface="Times New Roman" pitchFamily="18" charset="0"/>
              </a:rPr>
              <a:t>Λ</a:t>
            </a:r>
            <a:r>
              <a:rPr lang="en-US" sz="1900" dirty="0" smtClean="0">
                <a:latin typeface="Times New Roman" pitchFamily="18" charset="0"/>
                <a:cs typeface="Times New Roman" pitchFamily="18" charset="0"/>
              </a:rPr>
              <a:t>,</a:t>
            </a:r>
            <a:r>
              <a:rPr lang="en-US" sz="1900" i="1" dirty="0" smtClean="0">
                <a:latin typeface="Times New Roman" pitchFamily="18" charset="0"/>
                <a:cs typeface="Times New Roman" pitchFamily="18" charset="0"/>
              </a:rPr>
              <a:t>I</a:t>
            </a:r>
            <a:r>
              <a:rPr lang="en-US" sz="1900" dirty="0" smtClean="0">
                <a:latin typeface="Times New Roman" pitchFamily="18" charset="0"/>
                <a:cs typeface="Times New Roman" pitchFamily="18" charset="0"/>
              </a:rPr>
              <a:t>)</a:t>
            </a:r>
            <a:r>
              <a:rPr lang="en-US" sz="1900" dirty="0" smtClean="0">
                <a:latin typeface="Arial" pitchFamily="34" charset="0"/>
                <a:cs typeface="Arial" pitchFamily="34" charset="0"/>
              </a:rPr>
              <a:t> on the class.</a:t>
            </a:r>
          </a:p>
        </p:txBody>
      </p:sp>
      <p:sp>
        <p:nvSpPr>
          <p:cNvPr id="22" name="TextBox 21"/>
          <p:cNvSpPr txBox="1"/>
          <p:nvPr/>
        </p:nvSpPr>
        <p:spPr>
          <a:xfrm>
            <a:off x="457200" y="3177570"/>
            <a:ext cx="2286000" cy="969496"/>
          </a:xfrm>
          <a:prstGeom prst="rect">
            <a:avLst/>
          </a:prstGeom>
          <a:noFill/>
          <a:ln w="25400">
            <a:noFill/>
            <a:miter lim="800000"/>
          </a:ln>
        </p:spPr>
        <p:txBody>
          <a:bodyPr wrap="square" rtlCol="0">
            <a:spAutoFit/>
          </a:bodyPr>
          <a:lstStyle/>
          <a:p>
            <a:r>
              <a:rPr lang="en-US" sz="1900" dirty="0" smtClean="0">
                <a:latin typeface="Arial" pitchFamily="34" charset="0"/>
                <a:cs typeface="Arial" pitchFamily="34" charset="0"/>
              </a:rPr>
              <a:t>Remove </a:t>
            </a:r>
            <a:r>
              <a:rPr lang="en-US" sz="1900" dirty="0" err="1" smtClean="0">
                <a:latin typeface="Arial" pitchFamily="34" charset="0"/>
                <a:cs typeface="Arial" pitchFamily="34" charset="0"/>
              </a:rPr>
              <a:t>grouplets</a:t>
            </a:r>
            <a:r>
              <a:rPr lang="en-US" sz="1900" dirty="0" smtClean="0">
                <a:latin typeface="Arial" pitchFamily="34" charset="0"/>
                <a:cs typeface="Arial" pitchFamily="34" charset="0"/>
              </a:rPr>
              <a:t> with large </a:t>
            </a:r>
            <a:r>
              <a:rPr lang="el-GR" sz="1900" i="1" dirty="0" smtClean="0">
                <a:latin typeface="Times New Roman" pitchFamily="18" charset="0"/>
                <a:cs typeface="Times New Roman" pitchFamily="18" charset="0"/>
              </a:rPr>
              <a:t>ν</a:t>
            </a:r>
            <a:r>
              <a:rPr lang="en-US" sz="1900" dirty="0" smtClean="0">
                <a:latin typeface="Times New Roman" pitchFamily="18" charset="0"/>
                <a:cs typeface="Times New Roman" pitchFamily="18" charset="0"/>
              </a:rPr>
              <a:t>(</a:t>
            </a:r>
            <a:r>
              <a:rPr lang="el-GR" sz="1900" dirty="0" smtClean="0">
                <a:latin typeface="Times New Roman" pitchFamily="18" charset="0"/>
                <a:cs typeface="Times New Roman" pitchFamily="18" charset="0"/>
              </a:rPr>
              <a:t>Λ</a:t>
            </a:r>
            <a:r>
              <a:rPr lang="en-US" sz="1900" dirty="0" smtClean="0">
                <a:latin typeface="Times New Roman" pitchFamily="18" charset="0"/>
                <a:cs typeface="Times New Roman" pitchFamily="18" charset="0"/>
              </a:rPr>
              <a:t>,</a:t>
            </a:r>
            <a:r>
              <a:rPr lang="en-US" sz="1900" i="1" dirty="0" smtClean="0">
                <a:latin typeface="Times New Roman" pitchFamily="18" charset="0"/>
                <a:cs typeface="Times New Roman" pitchFamily="18" charset="0"/>
              </a:rPr>
              <a:t>I</a:t>
            </a:r>
            <a:r>
              <a:rPr lang="en-US" sz="1900" dirty="0" smtClean="0">
                <a:latin typeface="Times New Roman" pitchFamily="18" charset="0"/>
                <a:cs typeface="Times New Roman" pitchFamily="18" charset="0"/>
              </a:rPr>
              <a:t>)</a:t>
            </a:r>
            <a:r>
              <a:rPr lang="en-US" sz="1900" dirty="0" smtClean="0">
                <a:latin typeface="Arial" pitchFamily="34" charset="0"/>
                <a:cs typeface="Arial" pitchFamily="34" charset="0"/>
              </a:rPr>
              <a:t> from other classes.</a:t>
            </a:r>
          </a:p>
        </p:txBody>
      </p:sp>
      <p:cxnSp>
        <p:nvCxnSpPr>
          <p:cNvPr id="23" name="Straight Arrow Connector 22"/>
          <p:cNvCxnSpPr/>
          <p:nvPr/>
        </p:nvCxnSpPr>
        <p:spPr>
          <a:xfrm rot="5400000">
            <a:off x="1104500" y="2933300"/>
            <a:ext cx="532612" cy="158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96" name="Group 95"/>
          <p:cNvGrpSpPr/>
          <p:nvPr/>
        </p:nvGrpSpPr>
        <p:grpSpPr>
          <a:xfrm>
            <a:off x="5288280" y="2316480"/>
            <a:ext cx="3550920" cy="1219200"/>
            <a:chOff x="5288280" y="2316480"/>
            <a:chExt cx="3550920" cy="1219200"/>
          </a:xfrm>
        </p:grpSpPr>
        <p:grpSp>
          <p:nvGrpSpPr>
            <p:cNvPr id="70" name="Group 133"/>
            <p:cNvGrpSpPr>
              <a:grpSpLocks noChangeAspect="1"/>
            </p:cNvGrpSpPr>
            <p:nvPr/>
          </p:nvGrpSpPr>
          <p:grpSpPr>
            <a:xfrm>
              <a:off x="6294120" y="2895600"/>
              <a:ext cx="640080" cy="640080"/>
              <a:chOff x="4602480" y="2667000"/>
              <a:chExt cx="731520" cy="731520"/>
            </a:xfrm>
          </p:grpSpPr>
          <p:sp>
            <p:nvSpPr>
              <p:cNvPr id="71" name="Oval 70"/>
              <p:cNvSpPr/>
              <p:nvPr/>
            </p:nvSpPr>
            <p:spPr>
              <a:xfrm>
                <a:off x="4953000" y="3172823"/>
                <a:ext cx="121920" cy="4572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6024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16200000" flipH="1">
                <a:off x="4833983" y="3014617"/>
                <a:ext cx="309154" cy="4064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rot="5400000" flipH="1">
                <a:off x="4687570" y="3135267"/>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Arrow Connector 74"/>
              <p:cNvCxnSpPr/>
              <p:nvPr/>
            </p:nvCxnSpPr>
            <p:spPr>
              <a:xfrm rot="5400000">
                <a:off x="4702592" y="2922343"/>
                <a:ext cx="312202" cy="222141"/>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76" name="Group 132"/>
            <p:cNvGrpSpPr>
              <a:grpSpLocks noChangeAspect="1"/>
            </p:cNvGrpSpPr>
            <p:nvPr/>
          </p:nvGrpSpPr>
          <p:grpSpPr>
            <a:xfrm>
              <a:off x="7010400" y="2895600"/>
              <a:ext cx="640080" cy="640080"/>
              <a:chOff x="5440680" y="2667000"/>
              <a:chExt cx="731520" cy="731520"/>
            </a:xfrm>
          </p:grpSpPr>
          <p:sp>
            <p:nvSpPr>
              <p:cNvPr id="77" name="Oval 76"/>
              <p:cNvSpPr/>
              <p:nvPr/>
            </p:nvSpPr>
            <p:spPr>
              <a:xfrm>
                <a:off x="5791200" y="3172823"/>
                <a:ext cx="121920" cy="4572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54406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Arrow Connector 78"/>
              <p:cNvCxnSpPr/>
              <p:nvPr/>
            </p:nvCxnSpPr>
            <p:spPr>
              <a:xfrm rot="16200000" flipH="1">
                <a:off x="5672183" y="3014617"/>
                <a:ext cx="309154" cy="4064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80" name="Oval 79"/>
              <p:cNvSpPr/>
              <p:nvPr/>
            </p:nvSpPr>
            <p:spPr>
              <a:xfrm rot="5400000" flipH="1">
                <a:off x="5935980" y="2857500"/>
                <a:ext cx="228600" cy="15240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Arrow Connector 80"/>
              <p:cNvCxnSpPr/>
              <p:nvPr/>
            </p:nvCxnSpPr>
            <p:spPr>
              <a:xfrm>
                <a:off x="5807964" y="2877312"/>
                <a:ext cx="242316" cy="54864"/>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82" name="Group 136"/>
            <p:cNvGrpSpPr>
              <a:grpSpLocks noChangeAspect="1"/>
            </p:cNvGrpSpPr>
            <p:nvPr/>
          </p:nvGrpSpPr>
          <p:grpSpPr>
            <a:xfrm>
              <a:off x="7741920" y="2895600"/>
              <a:ext cx="640080" cy="640080"/>
              <a:chOff x="6278880" y="2667000"/>
              <a:chExt cx="731520" cy="731520"/>
            </a:xfrm>
          </p:grpSpPr>
          <p:sp>
            <p:nvSpPr>
              <p:cNvPr id="83" name="Rectangle 82"/>
              <p:cNvSpPr/>
              <p:nvPr/>
            </p:nvSpPr>
            <p:spPr>
              <a:xfrm>
                <a:off x="62788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p:cNvSpPr/>
              <p:nvPr/>
            </p:nvSpPr>
            <p:spPr>
              <a:xfrm rot="5400000" flipH="1">
                <a:off x="6363970" y="3135267"/>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5" name="Straight Arrow Connector 84"/>
              <p:cNvCxnSpPr/>
              <p:nvPr/>
            </p:nvCxnSpPr>
            <p:spPr>
              <a:xfrm rot="5400000">
                <a:off x="6378992" y="2922343"/>
                <a:ext cx="312202" cy="222141"/>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86" name="Oval 85"/>
              <p:cNvSpPr/>
              <p:nvPr/>
            </p:nvSpPr>
            <p:spPr>
              <a:xfrm rot="5400000" flipH="1">
                <a:off x="6774180" y="2857500"/>
                <a:ext cx="228600" cy="15240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7" name="Straight Arrow Connector 86"/>
              <p:cNvCxnSpPr/>
              <p:nvPr/>
            </p:nvCxnSpPr>
            <p:spPr>
              <a:xfrm>
                <a:off x="6646164" y="2877312"/>
                <a:ext cx="242316" cy="54864"/>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cxnSp>
          <p:nvCxnSpPr>
            <p:cNvPr id="126" name="Straight Connector 125"/>
            <p:cNvCxnSpPr/>
            <p:nvPr/>
          </p:nvCxnSpPr>
          <p:spPr>
            <a:xfrm>
              <a:off x="5410200" y="2362200"/>
              <a:ext cx="1203960" cy="533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a:stCxn id="41" idx="2"/>
              <a:endCxn id="72" idx="0"/>
            </p:cNvCxnSpPr>
            <p:nvPr/>
          </p:nvCxnSpPr>
          <p:spPr>
            <a:xfrm rot="16200000" flipH="1">
              <a:off x="6210300" y="2491740"/>
              <a:ext cx="579120" cy="228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a:xfrm>
              <a:off x="5288280" y="2316480"/>
              <a:ext cx="2042160" cy="579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rot="5400000">
              <a:off x="7117080" y="2529840"/>
              <a:ext cx="579120" cy="1524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6385560" y="2316480"/>
              <a:ext cx="1676400" cy="579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rot="16200000" flipH="1">
              <a:off x="7482840" y="2316480"/>
              <a:ext cx="579120" cy="579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144" name="Object 3"/>
            <p:cNvGraphicFramePr>
              <a:graphicFrameLocks noChangeAspect="1"/>
            </p:cNvGraphicFramePr>
            <p:nvPr/>
          </p:nvGraphicFramePr>
          <p:xfrm>
            <a:off x="8458200" y="3181350"/>
            <a:ext cx="381000" cy="171450"/>
          </p:xfrm>
          <a:graphic>
            <a:graphicData uri="http://schemas.openxmlformats.org/presentationml/2006/ole">
              <p:oleObj spid="_x0000_s488450" name="Equation" r:id="rId5" imgW="330120" imgH="164880" progId="Equation.DSMT4">
                <p:embed/>
              </p:oleObj>
            </a:graphicData>
          </a:graphic>
        </p:graphicFrame>
      </p:grpSp>
      <p:grpSp>
        <p:nvGrpSpPr>
          <p:cNvPr id="88" name="Group 87"/>
          <p:cNvGrpSpPr/>
          <p:nvPr/>
        </p:nvGrpSpPr>
        <p:grpSpPr>
          <a:xfrm>
            <a:off x="3855720" y="1676400"/>
            <a:ext cx="4678680" cy="640080"/>
            <a:chOff x="3855720" y="1676400"/>
            <a:chExt cx="4678680" cy="640080"/>
          </a:xfrm>
        </p:grpSpPr>
        <p:grpSp>
          <p:nvGrpSpPr>
            <p:cNvPr id="36" name="Group 59"/>
            <p:cNvGrpSpPr>
              <a:grpSpLocks noChangeAspect="1"/>
            </p:cNvGrpSpPr>
            <p:nvPr/>
          </p:nvGrpSpPr>
          <p:grpSpPr>
            <a:xfrm>
              <a:off x="3855720" y="1676400"/>
              <a:ext cx="640080" cy="640080"/>
              <a:chOff x="4556760" y="3429000"/>
              <a:chExt cx="1920240" cy="1920240"/>
            </a:xfrm>
          </p:grpSpPr>
          <p:sp>
            <p:nvSpPr>
              <p:cNvPr id="37" name="Rectangle 36"/>
              <p:cNvSpPr/>
              <p:nvPr/>
            </p:nvSpPr>
            <p:spPr>
              <a:xfrm>
                <a:off x="4556760" y="3429000"/>
                <a:ext cx="1920240" cy="192024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5400000" flipH="1">
                <a:off x="4764785" y="3633026"/>
                <a:ext cx="320039" cy="300039"/>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Arrow Connector 38"/>
              <p:cNvCxnSpPr/>
              <p:nvPr/>
            </p:nvCxnSpPr>
            <p:spPr>
              <a:xfrm flipH="1" flipV="1">
                <a:off x="4920804" y="3781044"/>
                <a:ext cx="600075" cy="200025"/>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40" name="Group 137"/>
            <p:cNvGrpSpPr>
              <a:grpSpLocks noChangeAspect="1"/>
            </p:cNvGrpSpPr>
            <p:nvPr/>
          </p:nvGrpSpPr>
          <p:grpSpPr>
            <a:xfrm>
              <a:off x="6065520" y="1676400"/>
              <a:ext cx="640080" cy="640080"/>
              <a:chOff x="4831080" y="1447800"/>
              <a:chExt cx="731520" cy="731520"/>
            </a:xfrm>
          </p:grpSpPr>
          <p:sp>
            <p:nvSpPr>
              <p:cNvPr id="41" name="Rectangle 40"/>
              <p:cNvSpPr/>
              <p:nvPr/>
            </p:nvSpPr>
            <p:spPr>
              <a:xfrm>
                <a:off x="4831080" y="14478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5400000" flipH="1">
                <a:off x="4916170" y="1916067"/>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Arrow Connector 42"/>
              <p:cNvCxnSpPr/>
              <p:nvPr/>
            </p:nvCxnSpPr>
            <p:spPr>
              <a:xfrm rot="5400000">
                <a:off x="4931192" y="1703143"/>
                <a:ext cx="312202" cy="222141"/>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44" name="Group 138"/>
            <p:cNvGrpSpPr>
              <a:grpSpLocks noChangeAspect="1"/>
            </p:cNvGrpSpPr>
            <p:nvPr/>
          </p:nvGrpSpPr>
          <p:grpSpPr>
            <a:xfrm>
              <a:off x="7162800" y="1676400"/>
              <a:ext cx="640080" cy="640080"/>
              <a:chOff x="6278880" y="1447800"/>
              <a:chExt cx="731520" cy="731520"/>
            </a:xfrm>
          </p:grpSpPr>
          <p:sp>
            <p:nvSpPr>
              <p:cNvPr id="45" name="Rectangle 44"/>
              <p:cNvSpPr/>
              <p:nvPr/>
            </p:nvSpPr>
            <p:spPr>
              <a:xfrm>
                <a:off x="6278880" y="14478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rot="5400000" flipH="1">
                <a:off x="6774180" y="1638300"/>
                <a:ext cx="228600" cy="15240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7" name="Straight Arrow Connector 46"/>
              <p:cNvCxnSpPr/>
              <p:nvPr/>
            </p:nvCxnSpPr>
            <p:spPr>
              <a:xfrm>
                <a:off x="6646164" y="1658112"/>
                <a:ext cx="242316" cy="54864"/>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66" name="Group 65"/>
            <p:cNvGrpSpPr>
              <a:grpSpLocks noChangeAspect="1"/>
            </p:cNvGrpSpPr>
            <p:nvPr/>
          </p:nvGrpSpPr>
          <p:grpSpPr>
            <a:xfrm>
              <a:off x="4968240" y="1676400"/>
              <a:ext cx="640080" cy="640080"/>
              <a:chOff x="3611880" y="1600200"/>
              <a:chExt cx="731520" cy="731520"/>
            </a:xfrm>
          </p:grpSpPr>
          <p:sp>
            <p:nvSpPr>
              <p:cNvPr id="67" name="Oval 66"/>
              <p:cNvSpPr/>
              <p:nvPr/>
            </p:nvSpPr>
            <p:spPr>
              <a:xfrm>
                <a:off x="3962400" y="2106023"/>
                <a:ext cx="121920" cy="4572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11880" y="16002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Arrow Connector 68"/>
              <p:cNvCxnSpPr/>
              <p:nvPr/>
            </p:nvCxnSpPr>
            <p:spPr>
              <a:xfrm rot="16200000" flipH="1">
                <a:off x="3843383" y="1947817"/>
                <a:ext cx="309154" cy="4064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aphicFrame>
          <p:nvGraphicFramePr>
            <p:cNvPr id="145" name="Object 4"/>
            <p:cNvGraphicFramePr>
              <a:graphicFrameLocks noChangeAspect="1"/>
            </p:cNvGraphicFramePr>
            <p:nvPr/>
          </p:nvGraphicFramePr>
          <p:xfrm>
            <a:off x="8153400" y="1905000"/>
            <a:ext cx="381000" cy="171450"/>
          </p:xfrm>
          <a:graphic>
            <a:graphicData uri="http://schemas.openxmlformats.org/presentationml/2006/ole">
              <p:oleObj spid="_x0000_s488451" name="Equation" r:id="rId6" imgW="330120" imgH="164880" progId="Equation.DSMT4">
                <p:embed/>
              </p:oleObj>
            </a:graphicData>
          </a:graphic>
        </p:graphicFrame>
      </p:grpSp>
      <p:graphicFrame>
        <p:nvGraphicFramePr>
          <p:cNvPr id="147" name="Object 146"/>
          <p:cNvGraphicFramePr>
            <a:graphicFrameLocks noChangeAspect="1"/>
          </p:cNvGraphicFramePr>
          <p:nvPr/>
        </p:nvGraphicFramePr>
        <p:xfrm>
          <a:off x="7467600" y="4038600"/>
          <a:ext cx="101600" cy="406400"/>
        </p:xfrm>
        <a:graphic>
          <a:graphicData uri="http://schemas.openxmlformats.org/presentationml/2006/ole">
            <p:oleObj spid="_x0000_s488453" name="Equation" r:id="rId7" imgW="101520" imgH="406080" progId="Equation.DSMT4">
              <p:embed/>
            </p:oleObj>
          </a:graphicData>
        </a:graphic>
      </p:graphicFrame>
      <p:sp>
        <p:nvSpPr>
          <p:cNvPr id="148" name="TextBox 147"/>
          <p:cNvSpPr txBox="1"/>
          <p:nvPr/>
        </p:nvSpPr>
        <p:spPr>
          <a:xfrm>
            <a:off x="3505200" y="1066800"/>
            <a:ext cx="1905000" cy="400110"/>
          </a:xfrm>
          <a:prstGeom prst="rect">
            <a:avLst/>
          </a:prstGeom>
          <a:noFill/>
          <a:ln w="25400">
            <a:noFill/>
            <a:miter lim="800000"/>
          </a:ln>
        </p:spPr>
        <p:txBody>
          <a:bodyPr wrap="square" rtlCol="0">
            <a:spAutoFit/>
          </a:bodyPr>
          <a:lstStyle/>
          <a:p>
            <a:r>
              <a:rPr lang="en-US" sz="2000" b="1" u="sng" dirty="0" err="1" smtClean="0">
                <a:latin typeface="Arial" pitchFamily="34" charset="0"/>
                <a:cs typeface="Arial" pitchFamily="34" charset="0"/>
              </a:rPr>
              <a:t>Apriori</a:t>
            </a:r>
            <a:r>
              <a:rPr lang="en-US" sz="2000" b="1" u="sng" dirty="0" smtClean="0">
                <a:latin typeface="Arial" pitchFamily="34" charset="0"/>
                <a:cs typeface="Arial" pitchFamily="34" charset="0"/>
              </a:rPr>
              <a:t> Mining</a:t>
            </a:r>
          </a:p>
        </p:txBody>
      </p:sp>
      <p:sp>
        <p:nvSpPr>
          <p:cNvPr id="149" name="Rectangle 148"/>
          <p:cNvSpPr/>
          <p:nvPr/>
        </p:nvSpPr>
        <p:spPr>
          <a:xfrm>
            <a:off x="6248400" y="5943600"/>
            <a:ext cx="2362200" cy="323165"/>
          </a:xfrm>
          <a:prstGeom prst="rect">
            <a:avLst/>
          </a:prstGeom>
        </p:spPr>
        <p:txBody>
          <a:bodyPr wrap="square">
            <a:spAutoFit/>
          </a:bodyPr>
          <a:lstStyle/>
          <a:p>
            <a:r>
              <a:rPr lang="en-US" sz="1500" dirty="0" smtClean="0">
                <a:latin typeface="Arial" pitchFamily="34" charset="0"/>
                <a:cs typeface="Arial" pitchFamily="34" charset="0"/>
              </a:rPr>
              <a:t>[</a:t>
            </a:r>
            <a:r>
              <a:rPr lang="en-US" sz="1500" dirty="0" err="1" smtClean="0">
                <a:latin typeface="Arial" pitchFamily="34" charset="0"/>
                <a:cs typeface="Arial" pitchFamily="34" charset="0"/>
              </a:rPr>
              <a:t>Agrawal</a:t>
            </a:r>
            <a:r>
              <a:rPr lang="en-US" sz="1500" dirty="0" smtClean="0">
                <a:latin typeface="Arial" pitchFamily="34" charset="0"/>
                <a:cs typeface="Arial" pitchFamily="34" charset="0"/>
              </a:rPr>
              <a:t> &amp; </a:t>
            </a:r>
            <a:r>
              <a:rPr lang="en-US" sz="1500" dirty="0" err="1" smtClean="0">
                <a:latin typeface="Arial" pitchFamily="34" charset="0"/>
                <a:cs typeface="Arial" pitchFamily="34" charset="0"/>
              </a:rPr>
              <a:t>Srikant</a:t>
            </a:r>
            <a:r>
              <a:rPr lang="en-US" sz="1500" dirty="0" smtClean="0">
                <a:latin typeface="Arial" pitchFamily="34" charset="0"/>
                <a:cs typeface="Arial" pitchFamily="34" charset="0"/>
              </a:rPr>
              <a:t>, 1994]</a:t>
            </a:r>
          </a:p>
        </p:txBody>
      </p:sp>
      <p:sp>
        <p:nvSpPr>
          <p:cNvPr id="150" name="Rectangle 149"/>
          <p:cNvSpPr/>
          <p:nvPr/>
        </p:nvSpPr>
        <p:spPr>
          <a:xfrm>
            <a:off x="4876800" y="1630680"/>
            <a:ext cx="3429000" cy="731520"/>
          </a:xfrm>
          <a:prstGeom prst="rect">
            <a:avLst/>
          </a:prstGeom>
          <a:no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p:cNvSpPr txBox="1"/>
          <p:nvPr/>
        </p:nvSpPr>
        <p:spPr>
          <a:xfrm>
            <a:off x="5791200" y="1246257"/>
            <a:ext cx="2286000" cy="353943"/>
          </a:xfrm>
          <a:prstGeom prst="rect">
            <a:avLst/>
          </a:prstGeom>
          <a:noFill/>
        </p:spPr>
        <p:txBody>
          <a:bodyPr wrap="square" rtlCol="0">
            <a:spAutoFit/>
          </a:bodyPr>
          <a:lstStyle/>
          <a:p>
            <a:pPr algn="ctr"/>
            <a:r>
              <a:rPr lang="en-US" sz="1700" dirty="0" smtClean="0">
                <a:solidFill>
                  <a:srgbClr val="0000FF"/>
                </a:solidFill>
                <a:latin typeface="Arial" pitchFamily="34" charset="0"/>
                <a:cs typeface="Arial" pitchFamily="34" charset="0"/>
              </a:rPr>
              <a:t>Selected 1-grouplets</a:t>
            </a:r>
            <a:endParaRPr lang="en-US" sz="1700" dirty="0">
              <a:solidFill>
                <a:srgbClr val="0000FF"/>
              </a:solidFill>
              <a:latin typeface="Arial" pitchFamily="34" charset="0"/>
              <a:cs typeface="Arial" pitchFamily="34" charset="0"/>
            </a:endParaRPr>
          </a:p>
        </p:txBody>
      </p:sp>
      <p:sp>
        <p:nvSpPr>
          <p:cNvPr id="152" name="Rectangle 151"/>
          <p:cNvSpPr/>
          <p:nvPr/>
        </p:nvSpPr>
        <p:spPr>
          <a:xfrm>
            <a:off x="6248400" y="2819400"/>
            <a:ext cx="2590800" cy="762000"/>
          </a:xfrm>
          <a:prstGeom prst="rect">
            <a:avLst/>
          </a:prstGeom>
          <a:noFill/>
          <a:ln w="19050">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400800" y="3608457"/>
            <a:ext cx="2362200" cy="353943"/>
          </a:xfrm>
          <a:prstGeom prst="rect">
            <a:avLst/>
          </a:prstGeom>
          <a:noFill/>
        </p:spPr>
        <p:txBody>
          <a:bodyPr wrap="square" rtlCol="0">
            <a:spAutoFit/>
          </a:bodyPr>
          <a:lstStyle/>
          <a:p>
            <a:pPr algn="ctr"/>
            <a:r>
              <a:rPr lang="en-US" sz="1700" dirty="0" smtClean="0">
                <a:solidFill>
                  <a:srgbClr val="0000FF"/>
                </a:solidFill>
                <a:latin typeface="Arial" pitchFamily="34" charset="0"/>
                <a:cs typeface="Arial" pitchFamily="34" charset="0"/>
              </a:rPr>
              <a:t>Candidate 2-grouplets</a:t>
            </a:r>
            <a:endParaRPr lang="en-US" sz="1700" dirty="0">
              <a:solidFill>
                <a:srgbClr val="0000FF"/>
              </a:solidFill>
              <a:latin typeface="Arial" pitchFamily="34" charset="0"/>
              <a:cs typeface="Arial" pitchFamily="34" charset="0"/>
            </a:endParaRPr>
          </a:p>
        </p:txBody>
      </p:sp>
      <p:grpSp>
        <p:nvGrpSpPr>
          <p:cNvPr id="95" name="Group 94"/>
          <p:cNvGrpSpPr/>
          <p:nvPr/>
        </p:nvGrpSpPr>
        <p:grpSpPr>
          <a:xfrm>
            <a:off x="3581400" y="2316480"/>
            <a:ext cx="3901440" cy="1219200"/>
            <a:chOff x="3581400" y="2316480"/>
            <a:chExt cx="3901440" cy="1219200"/>
          </a:xfrm>
        </p:grpSpPr>
        <p:grpSp>
          <p:nvGrpSpPr>
            <p:cNvPr id="48" name="Group 50"/>
            <p:cNvGrpSpPr>
              <a:grpSpLocks noChangeAspect="1"/>
            </p:cNvGrpSpPr>
            <p:nvPr/>
          </p:nvGrpSpPr>
          <p:grpSpPr>
            <a:xfrm>
              <a:off x="3581400" y="2895600"/>
              <a:ext cx="640080" cy="640080"/>
              <a:chOff x="2087880" y="2819400"/>
              <a:chExt cx="731520" cy="731520"/>
            </a:xfrm>
          </p:grpSpPr>
          <p:sp>
            <p:nvSpPr>
              <p:cNvPr id="49" name="Rectangle 48"/>
              <p:cNvSpPr/>
              <p:nvPr/>
            </p:nvSpPr>
            <p:spPr>
              <a:xfrm>
                <a:off x="2087880" y="28194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rot="5400000" flipH="1">
                <a:off x="2167128" y="2897124"/>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Arrow Connector 50"/>
              <p:cNvCxnSpPr/>
              <p:nvPr/>
            </p:nvCxnSpPr>
            <p:spPr>
              <a:xfrm flipH="1" flipV="1">
                <a:off x="2226563" y="2953512"/>
                <a:ext cx="228600" cy="7620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2438400" y="3325223"/>
                <a:ext cx="121920" cy="4572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Arrow Connector 52"/>
              <p:cNvCxnSpPr/>
              <p:nvPr/>
            </p:nvCxnSpPr>
            <p:spPr>
              <a:xfrm rot="16200000" flipH="1">
                <a:off x="2319383" y="3167017"/>
                <a:ext cx="309154" cy="4064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54" name="Group 135"/>
            <p:cNvGrpSpPr>
              <a:grpSpLocks noChangeAspect="1"/>
            </p:cNvGrpSpPr>
            <p:nvPr/>
          </p:nvGrpSpPr>
          <p:grpSpPr>
            <a:xfrm>
              <a:off x="4312920" y="2895600"/>
              <a:ext cx="640080" cy="640080"/>
              <a:chOff x="2926080" y="2667000"/>
              <a:chExt cx="731520" cy="731520"/>
            </a:xfrm>
          </p:grpSpPr>
          <p:sp>
            <p:nvSpPr>
              <p:cNvPr id="55" name="Rectangle 54"/>
              <p:cNvSpPr/>
              <p:nvPr/>
            </p:nvSpPr>
            <p:spPr>
              <a:xfrm>
                <a:off x="29260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nvSpPr>
            <p:spPr>
              <a:xfrm rot="5400000" flipH="1">
                <a:off x="3005328" y="2744724"/>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7" name="Straight Arrow Connector 56"/>
              <p:cNvCxnSpPr/>
              <p:nvPr/>
            </p:nvCxnSpPr>
            <p:spPr>
              <a:xfrm flipH="1" flipV="1">
                <a:off x="3064763" y="2801112"/>
                <a:ext cx="228600" cy="7620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58" name="Oval 57"/>
              <p:cNvSpPr/>
              <p:nvPr/>
            </p:nvSpPr>
            <p:spPr>
              <a:xfrm rot="5400000" flipH="1">
                <a:off x="3011170" y="3135267"/>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Arrow Connector 58"/>
              <p:cNvCxnSpPr/>
              <p:nvPr/>
            </p:nvCxnSpPr>
            <p:spPr>
              <a:xfrm rot="5400000">
                <a:off x="3026192" y="2922343"/>
                <a:ext cx="312202" cy="222141"/>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grpSp>
          <p:nvGrpSpPr>
            <p:cNvPr id="60" name="Group 134"/>
            <p:cNvGrpSpPr>
              <a:grpSpLocks noChangeAspect="1"/>
            </p:cNvGrpSpPr>
            <p:nvPr/>
          </p:nvGrpSpPr>
          <p:grpSpPr>
            <a:xfrm>
              <a:off x="5029200" y="2895600"/>
              <a:ext cx="640080" cy="640080"/>
              <a:chOff x="3764280" y="2667000"/>
              <a:chExt cx="731520" cy="731520"/>
            </a:xfrm>
          </p:grpSpPr>
          <p:sp>
            <p:nvSpPr>
              <p:cNvPr id="61" name="Rectangle 60"/>
              <p:cNvSpPr/>
              <p:nvPr/>
            </p:nvSpPr>
            <p:spPr>
              <a:xfrm>
                <a:off x="3764280" y="2667000"/>
                <a:ext cx="731520" cy="73152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5400000" flipH="1">
                <a:off x="3843528" y="2744724"/>
                <a:ext cx="121920" cy="114301"/>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3" name="Straight Arrow Connector 62"/>
              <p:cNvCxnSpPr/>
              <p:nvPr/>
            </p:nvCxnSpPr>
            <p:spPr>
              <a:xfrm flipH="1" flipV="1">
                <a:off x="3902963" y="2801112"/>
                <a:ext cx="228600" cy="76200"/>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rot="5400000" flipH="1">
                <a:off x="4259580" y="2857500"/>
                <a:ext cx="228600" cy="152400"/>
              </a:xfrm>
              <a:prstGeom prst="ellipse">
                <a:avLst/>
              </a:prstGeom>
              <a:noFill/>
              <a:ln w="1905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Arrow Connector 64"/>
              <p:cNvCxnSpPr/>
              <p:nvPr/>
            </p:nvCxnSpPr>
            <p:spPr>
              <a:xfrm>
                <a:off x="4131564" y="2877312"/>
                <a:ext cx="242316" cy="54864"/>
              </a:xfrm>
              <a:prstGeom prst="straightConnector1">
                <a:avLst/>
              </a:prstGeom>
              <a:ln w="12700">
                <a:solidFill>
                  <a:srgbClr val="FF00FF"/>
                </a:solidFill>
                <a:prstDash val="sysDash"/>
                <a:headEnd type="oval" w="sm" len="sm"/>
                <a:tailEnd type="stealth" w="med" len="med"/>
              </a:ln>
            </p:spPr>
            <p:style>
              <a:lnRef idx="1">
                <a:schemeClr val="accent1"/>
              </a:lnRef>
              <a:fillRef idx="0">
                <a:schemeClr val="accent1"/>
              </a:fillRef>
              <a:effectRef idx="0">
                <a:schemeClr val="accent1"/>
              </a:effectRef>
              <a:fontRef idx="minor">
                <a:schemeClr val="tx1"/>
              </a:fontRef>
            </p:style>
          </p:cxnSp>
        </p:grpSp>
        <p:cxnSp>
          <p:nvCxnSpPr>
            <p:cNvPr id="120" name="Straight Connector 119"/>
            <p:cNvCxnSpPr>
              <a:stCxn id="37" idx="2"/>
              <a:endCxn id="49" idx="0"/>
            </p:cNvCxnSpPr>
            <p:nvPr/>
          </p:nvCxnSpPr>
          <p:spPr>
            <a:xfrm rot="5400000">
              <a:off x="3749040" y="2468880"/>
              <a:ext cx="579120" cy="2743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a:endCxn id="55" idx="0"/>
            </p:cNvCxnSpPr>
            <p:nvPr/>
          </p:nvCxnSpPr>
          <p:spPr>
            <a:xfrm rot="16200000" flipH="1">
              <a:off x="4114800" y="2377440"/>
              <a:ext cx="579120" cy="4572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a:endCxn id="61" idx="0"/>
            </p:cNvCxnSpPr>
            <p:nvPr/>
          </p:nvCxnSpPr>
          <p:spPr>
            <a:xfrm>
              <a:off x="4175760" y="2316480"/>
              <a:ext cx="1173480" cy="57912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488455" name="Object 7"/>
            <p:cNvGraphicFramePr>
              <a:graphicFrameLocks noChangeAspect="1"/>
            </p:cNvGraphicFramePr>
            <p:nvPr/>
          </p:nvGraphicFramePr>
          <p:xfrm>
            <a:off x="5715000" y="3181350"/>
            <a:ext cx="381000" cy="171450"/>
          </p:xfrm>
          <a:graphic>
            <a:graphicData uri="http://schemas.openxmlformats.org/presentationml/2006/ole">
              <p:oleObj spid="_x0000_s488455" name="Equation" r:id="rId8" imgW="330120" imgH="164880" progId="Equation.DSMT4">
                <p:embed/>
              </p:oleObj>
            </a:graphicData>
          </a:graphic>
        </p:graphicFrame>
        <p:cxnSp>
          <p:nvCxnSpPr>
            <p:cNvPr id="90" name="Straight Connector 89"/>
            <p:cNvCxnSpPr>
              <a:stCxn id="68" idx="2"/>
              <a:endCxn id="49" idx="0"/>
            </p:cNvCxnSpPr>
            <p:nvPr/>
          </p:nvCxnSpPr>
          <p:spPr>
            <a:xfrm rot="5400000">
              <a:off x="4305300" y="1912620"/>
              <a:ext cx="579120" cy="138684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a:stCxn id="41" idx="2"/>
              <a:endCxn id="55" idx="0"/>
            </p:cNvCxnSpPr>
            <p:nvPr/>
          </p:nvCxnSpPr>
          <p:spPr>
            <a:xfrm rot="5400000">
              <a:off x="5219700" y="1729740"/>
              <a:ext cx="579120" cy="1752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45" idx="2"/>
              <a:endCxn id="61" idx="0"/>
            </p:cNvCxnSpPr>
            <p:nvPr/>
          </p:nvCxnSpPr>
          <p:spPr>
            <a:xfrm rot="5400000">
              <a:off x="6126480" y="1539240"/>
              <a:ext cx="579120" cy="2133600"/>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1" name="Rectangle 90"/>
          <p:cNvSpPr/>
          <p:nvPr/>
        </p:nvSpPr>
        <p:spPr>
          <a:xfrm>
            <a:off x="381000" y="5029200"/>
            <a:ext cx="3505200" cy="1493520"/>
          </a:xfrm>
          <a:prstGeom prst="rect">
            <a:avLst/>
          </a:prstGeom>
          <a:solidFill>
            <a:schemeClr val="bg1"/>
          </a:solidFill>
          <a:ln w="381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57200" y="5754469"/>
            <a:ext cx="3352800" cy="646331"/>
          </a:xfrm>
          <a:prstGeom prst="rect">
            <a:avLst/>
          </a:prstGeom>
          <a:noFill/>
          <a:ln w="25400">
            <a:noFill/>
            <a:miter lim="800000"/>
          </a:ln>
        </p:spPr>
        <p:txBody>
          <a:bodyPr wrap="square" rtlCol="0">
            <a:spAutoFit/>
          </a:bodyPr>
          <a:lstStyle/>
          <a:p>
            <a:r>
              <a:rPr lang="en-US" b="1" dirty="0" smtClean="0">
                <a:latin typeface="Arial" pitchFamily="34" charset="0"/>
                <a:cs typeface="Arial" pitchFamily="34" charset="0"/>
              </a:rPr>
              <a:t>Number of </a:t>
            </a:r>
            <a:r>
              <a:rPr lang="en-US" b="1" dirty="0" err="1" smtClean="0">
                <a:latin typeface="Arial" pitchFamily="34" charset="0"/>
                <a:cs typeface="Arial" pitchFamily="34" charset="0"/>
              </a:rPr>
              <a:t>Grouplets</a:t>
            </a:r>
            <a:r>
              <a:rPr lang="en-US" b="1" dirty="0" smtClean="0">
                <a:latin typeface="Arial" pitchFamily="34" charset="0"/>
                <a:cs typeface="Arial" pitchFamily="34" charset="0"/>
              </a:rPr>
              <a:t>: </a:t>
            </a:r>
            <a:r>
              <a:rPr lang="en-US" b="1" dirty="0" smtClean="0">
                <a:solidFill>
                  <a:srgbClr val="FF0000"/>
                </a:solidFill>
                <a:latin typeface="Times New Roman" pitchFamily="18" charset="0"/>
                <a:cs typeface="Times New Roman" pitchFamily="18" charset="0"/>
              </a:rPr>
              <a:t>2</a:t>
            </a:r>
            <a:r>
              <a:rPr lang="en-US" b="1" i="1" baseline="30000" dirty="0" smtClean="0">
                <a:solidFill>
                  <a:srgbClr val="FF0000"/>
                </a:solidFill>
                <a:latin typeface="Times New Roman" pitchFamily="18" charset="0"/>
                <a:cs typeface="Times New Roman" pitchFamily="18" charset="0"/>
              </a:rPr>
              <a:t>N</a:t>
            </a:r>
            <a:endParaRPr lang="en-US" b="1" i="1" baseline="30000" dirty="0" smtClean="0">
              <a:solidFill>
                <a:srgbClr val="FF0000"/>
              </a:solidFill>
              <a:latin typeface="Arial" pitchFamily="34" charset="0"/>
              <a:cs typeface="Arial" pitchFamily="34" charset="0"/>
            </a:endParaRPr>
          </a:p>
          <a:p>
            <a:r>
              <a:rPr lang="en-US" b="1" baseline="30000" dirty="0" smtClean="0">
                <a:solidFill>
                  <a:srgbClr val="FF0000"/>
                </a:solidFill>
                <a:latin typeface="Arial" pitchFamily="34" charset="0"/>
                <a:cs typeface="Arial" pitchFamily="34" charset="0"/>
              </a:rPr>
              <a:t> </a:t>
            </a:r>
            <a:r>
              <a:rPr lang="en-US" b="1" dirty="0" smtClean="0">
                <a:solidFill>
                  <a:srgbClr val="FF0000"/>
                </a:solidFill>
                <a:latin typeface="Arial" pitchFamily="34" charset="0"/>
                <a:cs typeface="Arial" pitchFamily="34" charset="0"/>
              </a:rPr>
              <a:t>                     very large space</a:t>
            </a:r>
            <a:endParaRPr lang="en-US" b="1" dirty="0" smtClean="0">
              <a:latin typeface="Arial" pitchFamily="34" charset="0"/>
              <a:cs typeface="Arial" pitchFamily="34" charset="0"/>
            </a:endParaRPr>
          </a:p>
        </p:txBody>
      </p:sp>
      <p:sp>
        <p:nvSpPr>
          <p:cNvPr id="93" name="TextBox 92"/>
          <p:cNvSpPr txBox="1"/>
          <p:nvPr/>
        </p:nvSpPr>
        <p:spPr>
          <a:xfrm>
            <a:off x="457200" y="5144869"/>
            <a:ext cx="3200400" cy="646331"/>
          </a:xfrm>
          <a:prstGeom prst="rect">
            <a:avLst/>
          </a:prstGeom>
          <a:noFill/>
          <a:ln w="25400">
            <a:noFill/>
            <a:miter lim="800000"/>
          </a:ln>
        </p:spPr>
        <p:txBody>
          <a:bodyPr wrap="square" rtlCol="0">
            <a:spAutoFit/>
          </a:bodyPr>
          <a:lstStyle/>
          <a:p>
            <a:r>
              <a:rPr lang="en-US" dirty="0" smtClean="0">
                <a:latin typeface="Arial" pitchFamily="34" charset="0"/>
                <a:cs typeface="Arial" pitchFamily="34" charset="0"/>
              </a:rPr>
              <a:t>Number of feature units: </a:t>
            </a:r>
            <a:r>
              <a:rPr lang="en-US" i="1" dirty="0" smtClean="0">
                <a:latin typeface="Times New Roman" pitchFamily="18" charset="0"/>
                <a:cs typeface="Times New Roman" pitchFamily="18" charset="0"/>
              </a:rPr>
              <a:t>N</a:t>
            </a:r>
            <a:r>
              <a:rPr lang="en-US" dirty="0" smtClean="0">
                <a:latin typeface="Arial" pitchFamily="34" charset="0"/>
                <a:cs typeface="Arial" pitchFamily="34" charset="0"/>
              </a:rPr>
              <a:t>.</a:t>
            </a:r>
          </a:p>
          <a:p>
            <a:r>
              <a:rPr lang="en-US" i="1" dirty="0" smtClean="0">
                <a:latin typeface="Times New Roman" pitchFamily="18" charset="0"/>
                <a:cs typeface="Times New Roman" pitchFamily="18" charset="0"/>
              </a:rPr>
              <a:t>                   N</a:t>
            </a:r>
            <a:r>
              <a:rPr lang="en-US" dirty="0" smtClean="0">
                <a:latin typeface="Arial" pitchFamily="34" charset="0"/>
                <a:cs typeface="Arial" pitchFamily="34" charset="0"/>
              </a:rPr>
              <a:t> is large (192200)</a:t>
            </a:r>
          </a:p>
        </p:txBody>
      </p:sp>
      <p:sp>
        <p:nvSpPr>
          <p:cNvPr id="94" name="TextBox 93"/>
          <p:cNvSpPr txBox="1"/>
          <p:nvPr/>
        </p:nvSpPr>
        <p:spPr>
          <a:xfrm>
            <a:off x="4267200" y="4876800"/>
            <a:ext cx="4419600" cy="707886"/>
          </a:xfrm>
          <a:prstGeom prst="rect">
            <a:avLst/>
          </a:prstGeom>
          <a:noFill/>
          <a:ln w="25400">
            <a:noFill/>
            <a:miter lim="800000"/>
          </a:ln>
        </p:spPr>
        <p:txBody>
          <a:bodyPr wrap="square" rtlCol="0">
            <a:spAutoFit/>
          </a:bodyPr>
          <a:lstStyle/>
          <a:p>
            <a:r>
              <a:rPr lang="en-US" sz="2000" dirty="0" smtClean="0">
                <a:latin typeface="Arial" pitchFamily="34" charset="0"/>
                <a:cs typeface="Arial" pitchFamily="34" charset="0"/>
              </a:rPr>
              <a:t>Mine </a:t>
            </a:r>
            <a:r>
              <a:rPr lang="en-US" sz="2000" dirty="0" smtClean="0">
                <a:latin typeface="Times New Roman" pitchFamily="18" charset="0"/>
                <a:cs typeface="Times New Roman" pitchFamily="18" charset="0"/>
              </a:rPr>
              <a:t>1000~2000</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grouplets</a:t>
            </a:r>
            <a:r>
              <a:rPr lang="en-US" sz="2000" dirty="0" smtClean="0">
                <a:latin typeface="Arial" pitchFamily="34" charset="0"/>
                <a:cs typeface="Arial" pitchFamily="34" charset="0"/>
              </a:rPr>
              <a:t>, only need to evaluate </a:t>
            </a:r>
            <a:r>
              <a:rPr lang="en-US" sz="2000" dirty="0" smtClean="0">
                <a:latin typeface="Times New Roman" pitchFamily="18" charset="0"/>
                <a:cs typeface="Times New Roman" pitchFamily="18" charset="0"/>
              </a:rPr>
              <a:t>(2~100)×</a:t>
            </a:r>
            <a:r>
              <a:rPr lang="en-US" sz="2000" i="1" dirty="0" smtClean="0">
                <a:latin typeface="Times New Roman" pitchFamily="18" charset="0"/>
                <a:cs typeface="Times New Roman" pitchFamily="18" charset="0"/>
              </a:rPr>
              <a:t>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grouplets</a:t>
            </a:r>
            <a:endParaRPr lang="en-US" sz="20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150"/>
                                        </p:tgtEl>
                                        <p:attrNameLst>
                                          <p:attrName>style.visibility</p:attrName>
                                        </p:attrNameLst>
                                      </p:cBhvr>
                                      <p:to>
                                        <p:strVal val="visible"/>
                                      </p:to>
                                    </p:set>
                                    <p:anim calcmode="lin" valueType="num">
                                      <p:cBhvr>
                                        <p:cTn id="15" dur="500" fill="hold"/>
                                        <p:tgtEl>
                                          <p:spTgt spid="150"/>
                                        </p:tgtEl>
                                        <p:attrNameLst>
                                          <p:attrName>ppt_w</p:attrName>
                                        </p:attrNameLst>
                                      </p:cBhvr>
                                      <p:tavLst>
                                        <p:tav tm="0">
                                          <p:val>
                                            <p:fltVal val="0"/>
                                          </p:val>
                                        </p:tav>
                                        <p:tav tm="100000">
                                          <p:val>
                                            <p:strVal val="#ppt_w"/>
                                          </p:val>
                                        </p:tav>
                                      </p:tavLst>
                                    </p:anim>
                                    <p:anim calcmode="lin" valueType="num">
                                      <p:cBhvr>
                                        <p:cTn id="16" dur="500" fill="hold"/>
                                        <p:tgtEl>
                                          <p:spTgt spid="150"/>
                                        </p:tgtEl>
                                        <p:attrNameLst>
                                          <p:attrName>ppt_h</p:attrName>
                                        </p:attrNameLst>
                                      </p:cBhvr>
                                      <p:tavLst>
                                        <p:tav tm="0">
                                          <p:val>
                                            <p:fltVal val="0"/>
                                          </p:val>
                                        </p:tav>
                                        <p:tav tm="100000">
                                          <p:val>
                                            <p:strVal val="#ppt_h"/>
                                          </p:val>
                                        </p:tav>
                                      </p:tavLst>
                                    </p:anim>
                                    <p:animEffect transition="in" filter="fade">
                                      <p:cBhvr>
                                        <p:cTn id="17" dur="500"/>
                                        <p:tgtEl>
                                          <p:spTgt spid="150"/>
                                        </p:tgtEl>
                                      </p:cBhvr>
                                    </p:animEffect>
                                  </p:childTnLst>
                                </p:cTn>
                              </p:par>
                              <p:par>
                                <p:cTn id="18" presetID="53" presetClass="entr" presetSubtype="0" fill="hold" grpId="0" nodeType="withEffect">
                                  <p:stCondLst>
                                    <p:cond delay="0"/>
                                  </p:stCondLst>
                                  <p:childTnLst>
                                    <p:set>
                                      <p:cBhvr>
                                        <p:cTn id="19" dur="1" fill="hold">
                                          <p:stCondLst>
                                            <p:cond delay="0"/>
                                          </p:stCondLst>
                                        </p:cTn>
                                        <p:tgtEl>
                                          <p:spTgt spid="151"/>
                                        </p:tgtEl>
                                        <p:attrNameLst>
                                          <p:attrName>style.visibility</p:attrName>
                                        </p:attrNameLst>
                                      </p:cBhvr>
                                      <p:to>
                                        <p:strVal val="visible"/>
                                      </p:to>
                                    </p:set>
                                    <p:anim calcmode="lin" valueType="num">
                                      <p:cBhvr>
                                        <p:cTn id="20" dur="500" fill="hold"/>
                                        <p:tgtEl>
                                          <p:spTgt spid="151"/>
                                        </p:tgtEl>
                                        <p:attrNameLst>
                                          <p:attrName>ppt_w</p:attrName>
                                        </p:attrNameLst>
                                      </p:cBhvr>
                                      <p:tavLst>
                                        <p:tav tm="0">
                                          <p:val>
                                            <p:fltVal val="0"/>
                                          </p:val>
                                        </p:tav>
                                        <p:tav tm="100000">
                                          <p:val>
                                            <p:strVal val="#ppt_w"/>
                                          </p:val>
                                        </p:tav>
                                      </p:tavLst>
                                    </p:anim>
                                    <p:anim calcmode="lin" valueType="num">
                                      <p:cBhvr>
                                        <p:cTn id="21" dur="500" fill="hold"/>
                                        <p:tgtEl>
                                          <p:spTgt spid="151"/>
                                        </p:tgtEl>
                                        <p:attrNameLst>
                                          <p:attrName>ppt_h</p:attrName>
                                        </p:attrNameLst>
                                      </p:cBhvr>
                                      <p:tavLst>
                                        <p:tav tm="0">
                                          <p:val>
                                            <p:fltVal val="0"/>
                                          </p:val>
                                        </p:tav>
                                        <p:tav tm="100000">
                                          <p:val>
                                            <p:strVal val="#ppt_h"/>
                                          </p:val>
                                        </p:tav>
                                      </p:tavLst>
                                    </p:anim>
                                    <p:animEffect transition="in" filter="fade">
                                      <p:cBhvr>
                                        <p:cTn id="22" dur="500"/>
                                        <p:tgtEl>
                                          <p:spTgt spid="151"/>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53" presetClass="entr" presetSubtype="0" fill="hold" grpId="0" nodeType="clickEffect">
                                  <p:stCondLst>
                                    <p:cond delay="0"/>
                                  </p:stCondLst>
                                  <p:childTnLst>
                                    <p:set>
                                      <p:cBhvr>
                                        <p:cTn id="32" dur="1" fill="hold">
                                          <p:stCondLst>
                                            <p:cond delay="0"/>
                                          </p:stCondLst>
                                        </p:cTn>
                                        <p:tgtEl>
                                          <p:spTgt spid="152"/>
                                        </p:tgtEl>
                                        <p:attrNameLst>
                                          <p:attrName>style.visibility</p:attrName>
                                        </p:attrNameLst>
                                      </p:cBhvr>
                                      <p:to>
                                        <p:strVal val="visible"/>
                                      </p:to>
                                    </p:set>
                                    <p:anim calcmode="lin" valueType="num">
                                      <p:cBhvr>
                                        <p:cTn id="33" dur="500" fill="hold"/>
                                        <p:tgtEl>
                                          <p:spTgt spid="152"/>
                                        </p:tgtEl>
                                        <p:attrNameLst>
                                          <p:attrName>ppt_w</p:attrName>
                                        </p:attrNameLst>
                                      </p:cBhvr>
                                      <p:tavLst>
                                        <p:tav tm="0">
                                          <p:val>
                                            <p:fltVal val="0"/>
                                          </p:val>
                                        </p:tav>
                                        <p:tav tm="100000">
                                          <p:val>
                                            <p:strVal val="#ppt_w"/>
                                          </p:val>
                                        </p:tav>
                                      </p:tavLst>
                                    </p:anim>
                                    <p:anim calcmode="lin" valueType="num">
                                      <p:cBhvr>
                                        <p:cTn id="34" dur="500" fill="hold"/>
                                        <p:tgtEl>
                                          <p:spTgt spid="152"/>
                                        </p:tgtEl>
                                        <p:attrNameLst>
                                          <p:attrName>ppt_h</p:attrName>
                                        </p:attrNameLst>
                                      </p:cBhvr>
                                      <p:tavLst>
                                        <p:tav tm="0">
                                          <p:val>
                                            <p:fltVal val="0"/>
                                          </p:val>
                                        </p:tav>
                                        <p:tav tm="100000">
                                          <p:val>
                                            <p:strVal val="#ppt_h"/>
                                          </p:val>
                                        </p:tav>
                                      </p:tavLst>
                                    </p:anim>
                                    <p:animEffect transition="in" filter="fade">
                                      <p:cBhvr>
                                        <p:cTn id="35" dur="500"/>
                                        <p:tgtEl>
                                          <p:spTgt spid="152"/>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153"/>
                                        </p:tgtEl>
                                        <p:attrNameLst>
                                          <p:attrName>style.visibility</p:attrName>
                                        </p:attrNameLst>
                                      </p:cBhvr>
                                      <p:to>
                                        <p:strVal val="visible"/>
                                      </p:to>
                                    </p:set>
                                    <p:anim calcmode="lin" valueType="num">
                                      <p:cBhvr>
                                        <p:cTn id="38" dur="500" fill="hold"/>
                                        <p:tgtEl>
                                          <p:spTgt spid="153"/>
                                        </p:tgtEl>
                                        <p:attrNameLst>
                                          <p:attrName>ppt_w</p:attrName>
                                        </p:attrNameLst>
                                      </p:cBhvr>
                                      <p:tavLst>
                                        <p:tav tm="0">
                                          <p:val>
                                            <p:fltVal val="0"/>
                                          </p:val>
                                        </p:tav>
                                        <p:tav tm="100000">
                                          <p:val>
                                            <p:strVal val="#ppt_w"/>
                                          </p:val>
                                        </p:tav>
                                      </p:tavLst>
                                    </p:anim>
                                    <p:anim calcmode="lin" valueType="num">
                                      <p:cBhvr>
                                        <p:cTn id="39" dur="500" fill="hold"/>
                                        <p:tgtEl>
                                          <p:spTgt spid="153"/>
                                        </p:tgtEl>
                                        <p:attrNameLst>
                                          <p:attrName>ppt_h</p:attrName>
                                        </p:attrNameLst>
                                      </p:cBhvr>
                                      <p:tavLst>
                                        <p:tav tm="0">
                                          <p:val>
                                            <p:fltVal val="0"/>
                                          </p:val>
                                        </p:tav>
                                        <p:tav tm="100000">
                                          <p:val>
                                            <p:strVal val="#ppt_h"/>
                                          </p:val>
                                        </p:tav>
                                      </p:tavLst>
                                    </p:anim>
                                    <p:animEffect transition="in" filter="fade">
                                      <p:cBhvr>
                                        <p:cTn id="40" dur="500"/>
                                        <p:tgtEl>
                                          <p:spTgt spid="153"/>
                                        </p:tgtEl>
                                      </p:cBhvr>
                                    </p:animEffect>
                                  </p:childTnLst>
                                </p:cTn>
                              </p:par>
                            </p:childTnLst>
                          </p:cTn>
                        </p:par>
                        <p:par>
                          <p:cTn id="41" fill="hold">
                            <p:stCondLst>
                              <p:cond delay="500"/>
                            </p:stCondLst>
                            <p:childTnLst>
                              <p:par>
                                <p:cTn id="42" presetID="1" presetClass="exit" presetSubtype="0" fill="hold" nodeType="afterEffect">
                                  <p:stCondLst>
                                    <p:cond delay="0"/>
                                  </p:stCondLst>
                                  <p:childTnLst>
                                    <p:set>
                                      <p:cBhvr>
                                        <p:cTn id="43" dur="1" fill="hold">
                                          <p:stCondLst>
                                            <p:cond delay="0"/>
                                          </p:stCondLst>
                                        </p:cTn>
                                        <p:tgtEl>
                                          <p:spTgt spid="95"/>
                                        </p:tgtEl>
                                        <p:attrNameLst>
                                          <p:attrName>style.visibility</p:attrName>
                                        </p:attrNameLst>
                                      </p:cBhvr>
                                      <p:to>
                                        <p:strVal val="hidden"/>
                                      </p:to>
                                    </p:set>
                                  </p:childTnLst>
                                </p:cTn>
                              </p:par>
                              <p:par>
                                <p:cTn id="44" presetID="1" presetClass="entr" presetSubtype="0" fill="hold" nodeType="withEffect">
                                  <p:stCondLst>
                                    <p:cond delay="0"/>
                                  </p:stCondLst>
                                  <p:childTnLst>
                                    <p:set>
                                      <p:cBhvr>
                                        <p:cTn id="45" dur="1" fill="hold">
                                          <p:stCondLst>
                                            <p:cond delay="0"/>
                                          </p:stCondLst>
                                        </p:cTn>
                                        <p:tgtEl>
                                          <p:spTgt spid="136"/>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53" presetClass="entr" presetSubtype="0" fill="hold" nodeType="clickEffect">
                                  <p:stCondLst>
                                    <p:cond delay="0"/>
                                  </p:stCondLst>
                                  <p:childTnLst>
                                    <p:set>
                                      <p:cBhvr>
                                        <p:cTn id="49" dur="1" fill="hold">
                                          <p:stCondLst>
                                            <p:cond delay="0"/>
                                          </p:stCondLst>
                                        </p:cTn>
                                        <p:tgtEl>
                                          <p:spTgt spid="147"/>
                                        </p:tgtEl>
                                        <p:attrNameLst>
                                          <p:attrName>style.visibility</p:attrName>
                                        </p:attrNameLst>
                                      </p:cBhvr>
                                      <p:to>
                                        <p:strVal val="visible"/>
                                      </p:to>
                                    </p:set>
                                    <p:anim calcmode="lin" valueType="num">
                                      <p:cBhvr>
                                        <p:cTn id="50" dur="500" fill="hold"/>
                                        <p:tgtEl>
                                          <p:spTgt spid="147"/>
                                        </p:tgtEl>
                                        <p:attrNameLst>
                                          <p:attrName>ppt_w</p:attrName>
                                        </p:attrNameLst>
                                      </p:cBhvr>
                                      <p:tavLst>
                                        <p:tav tm="0">
                                          <p:val>
                                            <p:fltVal val="0"/>
                                          </p:val>
                                        </p:tav>
                                        <p:tav tm="100000">
                                          <p:val>
                                            <p:strVal val="#ppt_w"/>
                                          </p:val>
                                        </p:tav>
                                      </p:tavLst>
                                    </p:anim>
                                    <p:anim calcmode="lin" valueType="num">
                                      <p:cBhvr>
                                        <p:cTn id="51" dur="500" fill="hold"/>
                                        <p:tgtEl>
                                          <p:spTgt spid="147"/>
                                        </p:tgtEl>
                                        <p:attrNameLst>
                                          <p:attrName>ppt_h</p:attrName>
                                        </p:attrNameLst>
                                      </p:cBhvr>
                                      <p:tavLst>
                                        <p:tav tm="0">
                                          <p:val>
                                            <p:fltVal val="0"/>
                                          </p:val>
                                        </p:tav>
                                        <p:tav tm="100000">
                                          <p:val>
                                            <p:strVal val="#ppt_h"/>
                                          </p:val>
                                        </p:tav>
                                      </p:tavLst>
                                    </p:anim>
                                    <p:animEffect transition="in" filter="fade">
                                      <p:cBhvr>
                                        <p:cTn id="52" dur="500"/>
                                        <p:tgtEl>
                                          <p:spTgt spid="147"/>
                                        </p:tgtEl>
                                      </p:cBhvr>
                                    </p:animEffec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grpId="0" nodeType="clickEffect">
                                  <p:stCondLst>
                                    <p:cond delay="0"/>
                                  </p:stCondLst>
                                  <p:childTnLst>
                                    <p:set>
                                      <p:cBhvr>
                                        <p:cTn id="62" dur="1" fill="hold">
                                          <p:stCondLst>
                                            <p:cond delay="0"/>
                                          </p:stCondLst>
                                        </p:cTn>
                                        <p:tgtEl>
                                          <p:spTgt spid="94"/>
                                        </p:tgtEl>
                                        <p:attrNameLst>
                                          <p:attrName>style.visibility</p:attrName>
                                        </p:attrNameLst>
                                      </p:cBhvr>
                                      <p:to>
                                        <p:strVal val="visible"/>
                                      </p:to>
                                    </p:set>
                                    <p:anim calcmode="lin" valueType="num">
                                      <p:cBhvr>
                                        <p:cTn id="63" dur="500" fill="hold"/>
                                        <p:tgtEl>
                                          <p:spTgt spid="94"/>
                                        </p:tgtEl>
                                        <p:attrNameLst>
                                          <p:attrName>ppt_w</p:attrName>
                                        </p:attrNameLst>
                                      </p:cBhvr>
                                      <p:tavLst>
                                        <p:tav tm="0">
                                          <p:val>
                                            <p:fltVal val="0"/>
                                          </p:val>
                                        </p:tav>
                                        <p:tav tm="100000">
                                          <p:val>
                                            <p:strVal val="#ppt_w"/>
                                          </p:val>
                                        </p:tav>
                                      </p:tavLst>
                                    </p:anim>
                                    <p:anim calcmode="lin" valueType="num">
                                      <p:cBhvr>
                                        <p:cTn id="64" dur="500" fill="hold"/>
                                        <p:tgtEl>
                                          <p:spTgt spid="94"/>
                                        </p:tgtEl>
                                        <p:attrNameLst>
                                          <p:attrName>ppt_h</p:attrName>
                                        </p:attrNameLst>
                                      </p:cBhvr>
                                      <p:tavLst>
                                        <p:tav tm="0">
                                          <p:val>
                                            <p:fltVal val="0"/>
                                          </p:val>
                                        </p:tav>
                                        <p:tav tm="100000">
                                          <p:val>
                                            <p:strVal val="#ppt_h"/>
                                          </p:val>
                                        </p:tav>
                                      </p:tavLst>
                                    </p:anim>
                                    <p:animEffect transition="in" filter="fade">
                                      <p:cBhvr>
                                        <p:cTn id="65"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150" grpId="0" animBg="1"/>
      <p:bldP spid="151" grpId="0"/>
      <p:bldP spid="152" grpId="0" animBg="1"/>
      <p:bldP spid="153" grpId="0"/>
      <p:bldP spid="9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p:cNvSpPr>
            <a:spLocks/>
          </p:cNvSpPr>
          <p:nvPr/>
        </p:nvSpPr>
        <p:spPr>
          <a:xfrm>
            <a:off x="2258568" y="2758440"/>
            <a:ext cx="731520" cy="73152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a:spLocks/>
          </p:cNvSpPr>
          <p:nvPr/>
        </p:nvSpPr>
        <p:spPr>
          <a:xfrm>
            <a:off x="2209800" y="2804160"/>
            <a:ext cx="731520" cy="7315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5" name="TextBox 4"/>
          <p:cNvSpPr txBox="1"/>
          <p:nvPr/>
        </p:nvSpPr>
        <p:spPr>
          <a:xfrm>
            <a:off x="381000" y="304800"/>
            <a:ext cx="8382000" cy="492443"/>
          </a:xfrm>
          <a:prstGeom prst="rect">
            <a:avLst/>
          </a:prstGeom>
          <a:noFill/>
        </p:spPr>
        <p:txBody>
          <a:bodyPr wrap="square" rtlCol="0">
            <a:spAutoFit/>
          </a:bodyPr>
          <a:lstStyle/>
          <a:p>
            <a:pPr algn="ctr"/>
            <a:r>
              <a:rPr lang="en-US" sz="2600" b="1" dirty="0" smtClean="0">
                <a:latin typeface="Arial" pitchFamily="34" charset="0"/>
                <a:cs typeface="Arial" pitchFamily="34" charset="0"/>
              </a:rPr>
              <a:t>Using </a:t>
            </a:r>
            <a:r>
              <a:rPr lang="en-US" sz="2600" b="1" dirty="0" err="1" smtClean="0">
                <a:latin typeface="Arial" pitchFamily="34" charset="0"/>
                <a:cs typeface="Arial" pitchFamily="34" charset="0"/>
              </a:rPr>
              <a:t>Grouplets</a:t>
            </a:r>
            <a:r>
              <a:rPr lang="en-US" sz="2600" b="1" dirty="0" smtClean="0">
                <a:latin typeface="Arial" pitchFamily="34" charset="0"/>
                <a:cs typeface="Arial" pitchFamily="34" charset="0"/>
              </a:rPr>
              <a:t> for Classification</a:t>
            </a:r>
            <a:endParaRPr lang="en-US" sz="2600" b="1" dirty="0">
              <a:latin typeface="Arial" pitchFamily="34" charset="0"/>
              <a:cs typeface="Arial" pitchFamily="34" charset="0"/>
            </a:endParaRPr>
          </a:p>
        </p:txBody>
      </p:sp>
      <p:pic>
        <p:nvPicPr>
          <p:cNvPr id="6" name="Picture 5" descr="Norm_Play_Saxophone_062_0.jpg"/>
          <p:cNvPicPr>
            <a:picLocks noChangeAspect="1"/>
          </p:cNvPicPr>
          <p:nvPr/>
        </p:nvPicPr>
        <p:blipFill>
          <a:blip r:embed="rId3" cstate="print"/>
          <a:stretch>
            <a:fillRect/>
          </a:stretch>
        </p:blipFill>
        <p:spPr>
          <a:xfrm>
            <a:off x="4191000" y="2438400"/>
            <a:ext cx="1463040" cy="1463040"/>
          </a:xfrm>
          <a:prstGeom prst="rect">
            <a:avLst/>
          </a:prstGeom>
        </p:spPr>
      </p:pic>
      <p:graphicFrame>
        <p:nvGraphicFramePr>
          <p:cNvPr id="25" name="Object 24"/>
          <p:cNvGraphicFramePr>
            <a:graphicFrameLocks noChangeAspect="1"/>
          </p:cNvGraphicFramePr>
          <p:nvPr/>
        </p:nvGraphicFramePr>
        <p:xfrm>
          <a:off x="6248400" y="2965450"/>
          <a:ext cx="2438400" cy="406400"/>
        </p:xfrm>
        <a:graphic>
          <a:graphicData uri="http://schemas.openxmlformats.org/presentationml/2006/ole">
            <p:oleObj spid="_x0000_s490498" name="Equation" r:id="rId4" imgW="2438280" imgH="406080" progId="Equation.DSMT4">
              <p:embed/>
            </p:oleObj>
          </a:graphicData>
        </a:graphic>
      </p:graphicFrame>
      <p:sp>
        <p:nvSpPr>
          <p:cNvPr id="36" name="Rectangle 35"/>
          <p:cNvSpPr>
            <a:spLocks/>
          </p:cNvSpPr>
          <p:nvPr/>
        </p:nvSpPr>
        <p:spPr>
          <a:xfrm>
            <a:off x="2164080" y="2849880"/>
            <a:ext cx="731520" cy="731520"/>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490501" name="Object 5"/>
          <p:cNvGraphicFramePr>
            <a:graphicFrameLocks noChangeAspect="1"/>
          </p:cNvGraphicFramePr>
          <p:nvPr/>
        </p:nvGraphicFramePr>
        <p:xfrm>
          <a:off x="3022600" y="2712720"/>
          <a:ext cx="254000" cy="254000"/>
        </p:xfrm>
        <a:graphic>
          <a:graphicData uri="http://schemas.openxmlformats.org/presentationml/2006/ole">
            <p:oleObj spid="_x0000_s490501" name="Equation" r:id="rId5" imgW="253800" imgH="253800" progId="Equation.DSMT4">
              <p:embed/>
            </p:oleObj>
          </a:graphicData>
        </a:graphic>
      </p:graphicFrame>
      <p:sp>
        <p:nvSpPr>
          <p:cNvPr id="62" name="Oval 61"/>
          <p:cNvSpPr/>
          <p:nvPr/>
        </p:nvSpPr>
        <p:spPr>
          <a:xfrm>
            <a:off x="2583180" y="3169920"/>
            <a:ext cx="190500" cy="76200"/>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16200000">
            <a:off x="2445068" y="3384232"/>
            <a:ext cx="152400" cy="104776"/>
          </a:xfrm>
          <a:prstGeom prst="ellipse">
            <a:avLst/>
          </a:prstGeom>
          <a:noFill/>
          <a:ln w="25400">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381000" y="2667000"/>
            <a:ext cx="1676400" cy="646331"/>
          </a:xfrm>
          <a:prstGeom prst="rect">
            <a:avLst/>
          </a:prstGeom>
          <a:noFill/>
        </p:spPr>
        <p:txBody>
          <a:bodyPr wrap="square" rtlCol="0">
            <a:spAutoFit/>
          </a:bodyPr>
          <a:lstStyle/>
          <a:p>
            <a:r>
              <a:rPr lang="en-US" dirty="0" smtClean="0">
                <a:latin typeface="Arial" pitchFamily="34" charset="0"/>
                <a:cs typeface="Arial" pitchFamily="34" charset="0"/>
              </a:rPr>
              <a:t>Discriminative </a:t>
            </a:r>
            <a:r>
              <a:rPr lang="en-US" dirty="0" err="1" smtClean="0">
                <a:latin typeface="Arial" pitchFamily="34" charset="0"/>
                <a:cs typeface="Arial" pitchFamily="34" charset="0"/>
              </a:rPr>
              <a:t>grouplets</a:t>
            </a:r>
            <a:endParaRPr lang="en-US" dirty="0">
              <a:latin typeface="Arial" pitchFamily="34" charset="0"/>
              <a:cs typeface="Arial" pitchFamily="34" charset="0"/>
            </a:endParaRPr>
          </a:p>
        </p:txBody>
      </p:sp>
      <p:graphicFrame>
        <p:nvGraphicFramePr>
          <p:cNvPr id="490505" name="Object 9"/>
          <p:cNvGraphicFramePr>
            <a:graphicFrameLocks noChangeAspect="1"/>
          </p:cNvGraphicFramePr>
          <p:nvPr/>
        </p:nvGraphicFramePr>
        <p:xfrm>
          <a:off x="698500" y="3276600"/>
          <a:ext cx="1219200" cy="381000"/>
        </p:xfrm>
        <a:graphic>
          <a:graphicData uri="http://schemas.openxmlformats.org/presentationml/2006/ole">
            <p:oleObj spid="_x0000_s490505" name="Equation" r:id="rId6" imgW="1218960" imgH="380880" progId="Equation.DSMT4">
              <p:embed/>
            </p:oleObj>
          </a:graphicData>
        </a:graphic>
      </p:graphicFrame>
      <p:sp>
        <p:nvSpPr>
          <p:cNvPr id="74" name="Rectangle 73"/>
          <p:cNvSpPr/>
          <p:nvPr/>
        </p:nvSpPr>
        <p:spPr>
          <a:xfrm>
            <a:off x="381000" y="2514600"/>
            <a:ext cx="3124200" cy="12192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ight Arrow 83"/>
          <p:cNvSpPr/>
          <p:nvPr/>
        </p:nvSpPr>
        <p:spPr>
          <a:xfrm>
            <a:off x="3581400" y="3048000"/>
            <a:ext cx="533400" cy="228600"/>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ight Arrow 84"/>
          <p:cNvSpPr/>
          <p:nvPr/>
        </p:nvSpPr>
        <p:spPr>
          <a:xfrm>
            <a:off x="5791200" y="3048000"/>
            <a:ext cx="381000" cy="228600"/>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ight Arrow 85"/>
          <p:cNvSpPr/>
          <p:nvPr/>
        </p:nvSpPr>
        <p:spPr>
          <a:xfrm rot="5400000">
            <a:off x="7124700" y="3543300"/>
            <a:ext cx="457200" cy="228600"/>
          </a:xfrm>
          <a:prstGeom prst="rightArrow">
            <a:avLst/>
          </a:prstGeom>
          <a:solidFill>
            <a:srgbClr val="00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6934200" y="4038600"/>
            <a:ext cx="838200" cy="430887"/>
          </a:xfrm>
          <a:prstGeom prst="rect">
            <a:avLst/>
          </a:prstGeom>
          <a:noFill/>
          <a:ln w="25400">
            <a:noFill/>
            <a:miter lim="800000"/>
          </a:ln>
        </p:spPr>
        <p:txBody>
          <a:bodyPr wrap="square" rtlCol="0">
            <a:spAutoFit/>
          </a:bodyPr>
          <a:lstStyle/>
          <a:p>
            <a:r>
              <a:rPr lang="en-US" sz="2200" b="1" dirty="0" smtClean="0">
                <a:latin typeface="Arial" pitchFamily="34" charset="0"/>
                <a:cs typeface="Arial" pitchFamily="34" charset="0"/>
              </a:rPr>
              <a:t>SVM</a:t>
            </a:r>
          </a:p>
        </p:txBody>
      </p:sp>
      <p:graphicFrame>
        <p:nvGraphicFramePr>
          <p:cNvPr id="490506" name="Object 10"/>
          <p:cNvGraphicFramePr>
            <a:graphicFrameLocks noChangeAspect="1"/>
          </p:cNvGraphicFramePr>
          <p:nvPr/>
        </p:nvGraphicFramePr>
        <p:xfrm>
          <a:off x="4794250" y="2127250"/>
          <a:ext cx="165100" cy="228600"/>
        </p:xfrm>
        <a:graphic>
          <a:graphicData uri="http://schemas.openxmlformats.org/presentationml/2006/ole">
            <p:oleObj spid="_x0000_s490506" name="Equation" r:id="rId7" imgW="164880" imgH="22860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0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5" grpId="0" animBg="1"/>
      <p:bldP spid="86" grpId="0" animBg="1"/>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162800" cy="3670236"/>
          </a:xfrm>
          <a:prstGeom prst="rect">
            <a:avLst/>
          </a:prstGeom>
          <a:noFill/>
        </p:spPr>
        <p:txBody>
          <a:bodyPr wrap="square" rtlCol="0">
            <a:spAutoFit/>
          </a:bodyPr>
          <a:lstStyle/>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Intuition of Grouplet Representation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Grouplet Feature Representation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Using Grouplet for Recognition</a:t>
            </a:r>
          </a:p>
          <a:p>
            <a:pPr>
              <a:lnSpc>
                <a:spcPct val="150000"/>
              </a:lnSpc>
              <a:buFont typeface="Arial" pitchFamily="34" charset="0"/>
              <a:buChar char="•"/>
            </a:pPr>
            <a:r>
              <a:rPr lang="en-US" sz="3100" dirty="0" smtClean="0">
                <a:latin typeface="Arial" pitchFamily="34" charset="0"/>
                <a:cs typeface="Arial" pitchFamily="34" charset="0"/>
              </a:rPr>
              <a:t>  Dataset &amp; Experiments</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Conclusion</a:t>
            </a:r>
          </a:p>
        </p:txBody>
      </p:sp>
      <p:sp>
        <p:nvSpPr>
          <p:cNvPr id="5" name="TextBox 4"/>
          <p:cNvSpPr txBox="1"/>
          <p:nvPr/>
        </p:nvSpPr>
        <p:spPr>
          <a:xfrm>
            <a:off x="914400" y="905470"/>
            <a:ext cx="2133600" cy="901593"/>
          </a:xfrm>
          <a:prstGeom prst="rect">
            <a:avLst/>
          </a:prstGeom>
          <a:noFill/>
        </p:spPr>
        <p:txBody>
          <a:bodyPr wrap="square" rtlCol="0">
            <a:spAutoFit/>
          </a:bodyPr>
          <a:lstStyle/>
          <a:p>
            <a:pPr>
              <a:lnSpc>
                <a:spcPct val="150000"/>
              </a:lnSpc>
            </a:pPr>
            <a:r>
              <a:rPr lang="en-US" sz="4000" b="1" dirty="0" smtClean="0">
                <a:latin typeface="Arial" pitchFamily="34" charset="0"/>
                <a:cs typeface="Arial" pitchFamily="34" charset="0"/>
              </a:rPr>
              <a:t>Outline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lay_bassoon.jpg"/>
          <p:cNvPicPr>
            <a:picLocks/>
          </p:cNvPicPr>
          <p:nvPr/>
        </p:nvPicPr>
        <p:blipFill>
          <a:blip r:embed="rId3" cstate="print"/>
          <a:stretch>
            <a:fillRect/>
          </a:stretch>
        </p:blipFill>
        <p:spPr>
          <a:xfrm>
            <a:off x="1767840" y="2374463"/>
            <a:ext cx="822960" cy="822960"/>
          </a:xfrm>
          <a:prstGeom prst="rect">
            <a:avLst/>
          </a:prstGeom>
        </p:spPr>
      </p:pic>
      <p:pic>
        <p:nvPicPr>
          <p:cNvPr id="5" name="Picture 4" descr="play_erhu.jpg"/>
          <p:cNvPicPr>
            <a:picLocks/>
          </p:cNvPicPr>
          <p:nvPr/>
        </p:nvPicPr>
        <p:blipFill>
          <a:blip r:embed="rId4" cstate="print"/>
          <a:stretch>
            <a:fillRect/>
          </a:stretch>
        </p:blipFill>
        <p:spPr>
          <a:xfrm>
            <a:off x="2682240" y="2374463"/>
            <a:ext cx="822960" cy="822960"/>
          </a:xfrm>
          <a:prstGeom prst="rect">
            <a:avLst/>
          </a:prstGeom>
        </p:spPr>
      </p:pic>
      <p:pic>
        <p:nvPicPr>
          <p:cNvPr id="6" name="Picture 5" descr="play_flute.jpg"/>
          <p:cNvPicPr>
            <a:picLocks/>
          </p:cNvPicPr>
          <p:nvPr/>
        </p:nvPicPr>
        <p:blipFill>
          <a:blip r:embed="rId5" cstate="print"/>
          <a:stretch>
            <a:fillRect/>
          </a:stretch>
        </p:blipFill>
        <p:spPr>
          <a:xfrm>
            <a:off x="3596640" y="2374463"/>
            <a:ext cx="822960" cy="822960"/>
          </a:xfrm>
          <a:prstGeom prst="rect">
            <a:avLst/>
          </a:prstGeom>
        </p:spPr>
      </p:pic>
      <p:pic>
        <p:nvPicPr>
          <p:cNvPr id="7" name="Picture 6" descr="play_frenchhorn.jpg"/>
          <p:cNvPicPr>
            <a:picLocks/>
          </p:cNvPicPr>
          <p:nvPr/>
        </p:nvPicPr>
        <p:blipFill>
          <a:blip r:embed="rId6" cstate="print"/>
          <a:stretch>
            <a:fillRect/>
          </a:stretch>
        </p:blipFill>
        <p:spPr>
          <a:xfrm>
            <a:off x="4511040" y="2374463"/>
            <a:ext cx="822960" cy="822960"/>
          </a:xfrm>
          <a:prstGeom prst="rect">
            <a:avLst/>
          </a:prstGeom>
        </p:spPr>
      </p:pic>
      <p:pic>
        <p:nvPicPr>
          <p:cNvPr id="8" name="Picture 7" descr="play_guitar.jpg"/>
          <p:cNvPicPr>
            <a:picLocks/>
          </p:cNvPicPr>
          <p:nvPr/>
        </p:nvPicPr>
        <p:blipFill>
          <a:blip r:embed="rId7" cstate="print"/>
          <a:stretch>
            <a:fillRect/>
          </a:stretch>
        </p:blipFill>
        <p:spPr>
          <a:xfrm>
            <a:off x="5425440" y="2374463"/>
            <a:ext cx="822960" cy="822960"/>
          </a:xfrm>
          <a:prstGeom prst="rect">
            <a:avLst/>
          </a:prstGeom>
        </p:spPr>
      </p:pic>
      <p:pic>
        <p:nvPicPr>
          <p:cNvPr id="9" name="Picture 8" descr="play_saxophone.jpg"/>
          <p:cNvPicPr>
            <a:picLocks/>
          </p:cNvPicPr>
          <p:nvPr/>
        </p:nvPicPr>
        <p:blipFill>
          <a:blip r:embed="rId8" cstate="print"/>
          <a:stretch>
            <a:fillRect/>
          </a:stretch>
        </p:blipFill>
        <p:spPr>
          <a:xfrm>
            <a:off x="6339840" y="2374463"/>
            <a:ext cx="822960" cy="822960"/>
          </a:xfrm>
          <a:prstGeom prst="rect">
            <a:avLst/>
          </a:prstGeom>
        </p:spPr>
      </p:pic>
      <p:pic>
        <p:nvPicPr>
          <p:cNvPr id="10" name="Picture 9" descr="play_violin.jpg"/>
          <p:cNvPicPr>
            <a:picLocks/>
          </p:cNvPicPr>
          <p:nvPr/>
        </p:nvPicPr>
        <p:blipFill>
          <a:blip r:embed="rId9" cstate="print"/>
          <a:stretch>
            <a:fillRect/>
          </a:stretch>
        </p:blipFill>
        <p:spPr>
          <a:xfrm>
            <a:off x="7254240" y="2374463"/>
            <a:ext cx="822960" cy="822960"/>
          </a:xfrm>
          <a:prstGeom prst="rect">
            <a:avLst/>
          </a:prstGeom>
        </p:spPr>
      </p:pic>
      <p:pic>
        <p:nvPicPr>
          <p:cNvPr id="11" name="Picture 10" descr="with_bassoon.jpg"/>
          <p:cNvPicPr>
            <a:picLocks/>
          </p:cNvPicPr>
          <p:nvPr/>
        </p:nvPicPr>
        <p:blipFill>
          <a:blip r:embed="rId10" cstate="print"/>
          <a:stretch>
            <a:fillRect/>
          </a:stretch>
        </p:blipFill>
        <p:spPr>
          <a:xfrm>
            <a:off x="1767840" y="3441263"/>
            <a:ext cx="822960" cy="822960"/>
          </a:xfrm>
          <a:prstGeom prst="rect">
            <a:avLst/>
          </a:prstGeom>
        </p:spPr>
      </p:pic>
      <p:pic>
        <p:nvPicPr>
          <p:cNvPr id="12" name="Picture 11" descr="with_erhu.jpg"/>
          <p:cNvPicPr>
            <a:picLocks/>
          </p:cNvPicPr>
          <p:nvPr/>
        </p:nvPicPr>
        <p:blipFill>
          <a:blip r:embed="rId11" cstate="print"/>
          <a:stretch>
            <a:fillRect/>
          </a:stretch>
        </p:blipFill>
        <p:spPr>
          <a:xfrm>
            <a:off x="2682240" y="3441263"/>
            <a:ext cx="822960" cy="822960"/>
          </a:xfrm>
          <a:prstGeom prst="rect">
            <a:avLst/>
          </a:prstGeom>
        </p:spPr>
      </p:pic>
      <p:pic>
        <p:nvPicPr>
          <p:cNvPr id="13" name="Picture 12" descr="with_flute.jpg"/>
          <p:cNvPicPr>
            <a:picLocks/>
          </p:cNvPicPr>
          <p:nvPr/>
        </p:nvPicPr>
        <p:blipFill>
          <a:blip r:embed="rId12" cstate="print"/>
          <a:stretch>
            <a:fillRect/>
          </a:stretch>
        </p:blipFill>
        <p:spPr>
          <a:xfrm>
            <a:off x="3596640" y="3441263"/>
            <a:ext cx="822960" cy="822960"/>
          </a:xfrm>
          <a:prstGeom prst="rect">
            <a:avLst/>
          </a:prstGeom>
        </p:spPr>
      </p:pic>
      <p:pic>
        <p:nvPicPr>
          <p:cNvPr id="14" name="Picture 13" descr="with_frenchhorn.jpg"/>
          <p:cNvPicPr>
            <a:picLocks/>
          </p:cNvPicPr>
          <p:nvPr/>
        </p:nvPicPr>
        <p:blipFill>
          <a:blip r:embed="rId13" cstate="print"/>
          <a:stretch>
            <a:fillRect/>
          </a:stretch>
        </p:blipFill>
        <p:spPr>
          <a:xfrm>
            <a:off x="4511040" y="3441263"/>
            <a:ext cx="822960" cy="822960"/>
          </a:xfrm>
          <a:prstGeom prst="rect">
            <a:avLst/>
          </a:prstGeom>
        </p:spPr>
      </p:pic>
      <p:pic>
        <p:nvPicPr>
          <p:cNvPr id="15" name="Picture 14" descr="with_guitar.jpg"/>
          <p:cNvPicPr>
            <a:picLocks/>
          </p:cNvPicPr>
          <p:nvPr/>
        </p:nvPicPr>
        <p:blipFill>
          <a:blip r:embed="rId14" cstate="print"/>
          <a:stretch>
            <a:fillRect/>
          </a:stretch>
        </p:blipFill>
        <p:spPr>
          <a:xfrm>
            <a:off x="5425440" y="3441263"/>
            <a:ext cx="822960" cy="822960"/>
          </a:xfrm>
          <a:prstGeom prst="rect">
            <a:avLst/>
          </a:prstGeom>
        </p:spPr>
      </p:pic>
      <p:pic>
        <p:nvPicPr>
          <p:cNvPr id="16" name="Picture 15" descr="with_saxophone.jpg"/>
          <p:cNvPicPr>
            <a:picLocks/>
          </p:cNvPicPr>
          <p:nvPr/>
        </p:nvPicPr>
        <p:blipFill>
          <a:blip r:embed="rId15" cstate="print"/>
          <a:stretch>
            <a:fillRect/>
          </a:stretch>
        </p:blipFill>
        <p:spPr>
          <a:xfrm>
            <a:off x="6339840" y="3441263"/>
            <a:ext cx="822960" cy="822960"/>
          </a:xfrm>
          <a:prstGeom prst="rect">
            <a:avLst/>
          </a:prstGeom>
        </p:spPr>
      </p:pic>
      <p:pic>
        <p:nvPicPr>
          <p:cNvPr id="17" name="Picture 16" descr="with_violin.jpg"/>
          <p:cNvPicPr>
            <a:picLocks/>
          </p:cNvPicPr>
          <p:nvPr/>
        </p:nvPicPr>
        <p:blipFill>
          <a:blip r:embed="rId16" cstate="print"/>
          <a:stretch>
            <a:fillRect/>
          </a:stretch>
        </p:blipFill>
        <p:spPr>
          <a:xfrm>
            <a:off x="7254240" y="3441263"/>
            <a:ext cx="822960" cy="822960"/>
          </a:xfrm>
          <a:prstGeom prst="rect">
            <a:avLst/>
          </a:prstGeom>
        </p:spPr>
      </p:pic>
      <p:pic>
        <p:nvPicPr>
          <p:cNvPr id="20" name="Picture 19" descr="bassoon.jpg"/>
          <p:cNvPicPr>
            <a:picLocks noChangeAspect="1"/>
          </p:cNvPicPr>
          <p:nvPr/>
        </p:nvPicPr>
        <p:blipFill>
          <a:blip r:embed="rId17" cstate="print">
            <a:clrChange>
              <a:clrFrom>
                <a:srgbClr val="FFFFFF"/>
              </a:clrFrom>
              <a:clrTo>
                <a:srgbClr val="FFFFFF">
                  <a:alpha val="0"/>
                </a:srgbClr>
              </a:clrTo>
            </a:clrChange>
          </a:blip>
          <a:stretch>
            <a:fillRect/>
          </a:stretch>
        </p:blipFill>
        <p:spPr>
          <a:xfrm>
            <a:off x="1781832" y="1371600"/>
            <a:ext cx="807998" cy="1028700"/>
          </a:xfrm>
          <a:prstGeom prst="rect">
            <a:avLst/>
          </a:prstGeom>
        </p:spPr>
      </p:pic>
      <p:pic>
        <p:nvPicPr>
          <p:cNvPr id="21" name="Picture 20" descr="erhu.jpg"/>
          <p:cNvPicPr>
            <a:picLocks noChangeAspect="1"/>
          </p:cNvPicPr>
          <p:nvPr/>
        </p:nvPicPr>
        <p:blipFill>
          <a:blip r:embed="rId18" cstate="print">
            <a:clrChange>
              <a:clrFrom>
                <a:srgbClr val="FFFFFF"/>
              </a:clrFrom>
              <a:clrTo>
                <a:srgbClr val="FFFFFF">
                  <a:alpha val="0"/>
                </a:srgbClr>
              </a:clrTo>
            </a:clrChange>
          </a:blip>
          <a:stretch>
            <a:fillRect/>
          </a:stretch>
        </p:blipFill>
        <p:spPr>
          <a:xfrm>
            <a:off x="2796817" y="1676401"/>
            <a:ext cx="632183" cy="684554"/>
          </a:xfrm>
          <a:prstGeom prst="rect">
            <a:avLst/>
          </a:prstGeom>
        </p:spPr>
      </p:pic>
      <p:pic>
        <p:nvPicPr>
          <p:cNvPr id="22" name="Picture 21" descr="frenchhorn.jpg"/>
          <p:cNvPicPr>
            <a:picLocks noChangeAspect="1"/>
          </p:cNvPicPr>
          <p:nvPr/>
        </p:nvPicPr>
        <p:blipFill>
          <a:blip r:embed="rId19" cstate="print">
            <a:clrChange>
              <a:clrFrom>
                <a:srgbClr val="FFFFFF"/>
              </a:clrFrom>
              <a:clrTo>
                <a:srgbClr val="FFFFFF">
                  <a:alpha val="0"/>
                </a:srgbClr>
              </a:clrTo>
            </a:clrChange>
          </a:blip>
          <a:stretch>
            <a:fillRect/>
          </a:stretch>
        </p:blipFill>
        <p:spPr>
          <a:xfrm>
            <a:off x="4511000" y="1752602"/>
            <a:ext cx="823000" cy="617250"/>
          </a:xfrm>
          <a:prstGeom prst="rect">
            <a:avLst/>
          </a:prstGeom>
        </p:spPr>
      </p:pic>
      <p:pic>
        <p:nvPicPr>
          <p:cNvPr id="23" name="Picture 22" descr="flute.jpg"/>
          <p:cNvPicPr>
            <a:picLocks noChangeAspect="1"/>
          </p:cNvPicPr>
          <p:nvPr/>
        </p:nvPicPr>
        <p:blipFill>
          <a:blip r:embed="rId20" cstate="print">
            <a:clrChange>
              <a:clrFrom>
                <a:srgbClr val="FFFFFF"/>
              </a:clrFrom>
              <a:clrTo>
                <a:srgbClr val="FFFFFF">
                  <a:alpha val="0"/>
                </a:srgbClr>
              </a:clrTo>
            </a:clrChange>
          </a:blip>
          <a:stretch>
            <a:fillRect/>
          </a:stretch>
        </p:blipFill>
        <p:spPr>
          <a:xfrm>
            <a:off x="3686835" y="1676401"/>
            <a:ext cx="643406" cy="684554"/>
          </a:xfrm>
          <a:prstGeom prst="rect">
            <a:avLst/>
          </a:prstGeom>
        </p:spPr>
      </p:pic>
      <p:pic>
        <p:nvPicPr>
          <p:cNvPr id="24" name="Picture 23" descr="guitar.jpg"/>
          <p:cNvPicPr>
            <a:picLocks noChangeAspect="1"/>
          </p:cNvPicPr>
          <p:nvPr/>
        </p:nvPicPr>
        <p:blipFill>
          <a:blip r:embed="rId21" cstate="print">
            <a:clrChange>
              <a:clrFrom>
                <a:srgbClr val="FFFFFF"/>
              </a:clrFrom>
              <a:clrTo>
                <a:srgbClr val="FFFFFF">
                  <a:alpha val="0"/>
                </a:srgbClr>
              </a:clrTo>
            </a:clrChange>
          </a:blip>
          <a:stretch>
            <a:fillRect/>
          </a:stretch>
        </p:blipFill>
        <p:spPr>
          <a:xfrm>
            <a:off x="5564401" y="1600203"/>
            <a:ext cx="549887" cy="811738"/>
          </a:xfrm>
          <a:prstGeom prst="rect">
            <a:avLst/>
          </a:prstGeom>
        </p:spPr>
      </p:pic>
      <p:pic>
        <p:nvPicPr>
          <p:cNvPr id="25" name="Picture 24" descr="saxophone.jpg"/>
          <p:cNvPicPr>
            <a:picLocks noChangeAspect="1"/>
          </p:cNvPicPr>
          <p:nvPr/>
        </p:nvPicPr>
        <p:blipFill>
          <a:blip r:embed="rId22" cstate="print">
            <a:clrChange>
              <a:clrFrom>
                <a:srgbClr val="FFFFFF"/>
              </a:clrFrom>
              <a:clrTo>
                <a:srgbClr val="FFFFFF">
                  <a:alpha val="0"/>
                </a:srgbClr>
              </a:clrTo>
            </a:clrChange>
          </a:blip>
          <a:stretch>
            <a:fillRect/>
          </a:stretch>
        </p:blipFill>
        <p:spPr>
          <a:xfrm>
            <a:off x="6477000" y="1562101"/>
            <a:ext cx="572332" cy="856626"/>
          </a:xfrm>
          <a:prstGeom prst="rect">
            <a:avLst/>
          </a:prstGeom>
        </p:spPr>
      </p:pic>
      <p:pic>
        <p:nvPicPr>
          <p:cNvPr id="26" name="Picture 25" descr="violin.jpg"/>
          <p:cNvPicPr>
            <a:picLocks noChangeAspect="1"/>
          </p:cNvPicPr>
          <p:nvPr/>
        </p:nvPicPr>
        <p:blipFill>
          <a:blip r:embed="rId23" cstate="print">
            <a:clrChange>
              <a:clrFrom>
                <a:srgbClr val="FFFFFF"/>
              </a:clrFrom>
              <a:clrTo>
                <a:srgbClr val="FFFFFF">
                  <a:alpha val="0"/>
                </a:srgbClr>
              </a:clrTo>
            </a:clrChange>
          </a:blip>
          <a:stretch>
            <a:fillRect/>
          </a:stretch>
        </p:blipFill>
        <p:spPr>
          <a:xfrm>
            <a:off x="7374913" y="1524000"/>
            <a:ext cx="549887" cy="856626"/>
          </a:xfrm>
          <a:prstGeom prst="rect">
            <a:avLst/>
          </a:prstGeom>
        </p:spPr>
      </p:pic>
      <p:sp>
        <p:nvSpPr>
          <p:cNvPr id="27" name="TextBox 26"/>
          <p:cNvSpPr txBox="1"/>
          <p:nvPr/>
        </p:nvSpPr>
        <p:spPr>
          <a:xfrm>
            <a:off x="381000" y="457200"/>
            <a:ext cx="8382000" cy="492443"/>
          </a:xfrm>
          <a:prstGeom prst="rect">
            <a:avLst/>
          </a:prstGeom>
          <a:noFill/>
        </p:spPr>
        <p:txBody>
          <a:bodyPr wrap="square" rtlCol="0">
            <a:spAutoFit/>
          </a:bodyPr>
          <a:lstStyle/>
          <a:p>
            <a:pPr algn="ctr"/>
            <a:r>
              <a:rPr lang="en-US" sz="2600" b="1" dirty="0" smtClean="0">
                <a:latin typeface="Arial" pitchFamily="34" charset="0"/>
                <a:cs typeface="Arial" pitchFamily="34" charset="0"/>
              </a:rPr>
              <a:t>People-Playing-Musical-Instruments (PPMI) Dataset</a:t>
            </a:r>
            <a:endParaRPr lang="en-US" sz="2600" b="1" dirty="0">
              <a:latin typeface="Arial" pitchFamily="34" charset="0"/>
              <a:cs typeface="Arial" pitchFamily="34" charset="0"/>
            </a:endParaRPr>
          </a:p>
        </p:txBody>
      </p:sp>
      <p:sp>
        <p:nvSpPr>
          <p:cNvPr id="29" name="Content Placeholder 2"/>
          <p:cNvSpPr>
            <a:spLocks noGrp="1"/>
          </p:cNvSpPr>
          <p:nvPr>
            <p:ph idx="1"/>
          </p:nvPr>
        </p:nvSpPr>
        <p:spPr>
          <a:xfrm>
            <a:off x="609600" y="914400"/>
            <a:ext cx="5181600" cy="457200"/>
          </a:xfrm>
        </p:spPr>
        <p:txBody>
          <a:bodyPr>
            <a:noAutofit/>
          </a:bodyPr>
          <a:lstStyle/>
          <a:p>
            <a:pPr>
              <a:buNone/>
            </a:pPr>
            <a:r>
              <a:rPr lang="en-US" sz="2000" dirty="0" smtClean="0">
                <a:latin typeface="Myriad Pro" pitchFamily="34" charset="0"/>
                <a:hlinkClick r:id="rId24" invalidUrl="http:///"/>
              </a:rPr>
              <a:t>http://vision.stanford.edu/resources_links.html</a:t>
            </a:r>
          </a:p>
        </p:txBody>
      </p:sp>
      <p:sp>
        <p:nvSpPr>
          <p:cNvPr id="36" name="TextBox 35"/>
          <p:cNvSpPr txBox="1"/>
          <p:nvPr/>
        </p:nvSpPr>
        <p:spPr>
          <a:xfrm>
            <a:off x="762000" y="2538531"/>
            <a:ext cx="838200" cy="353943"/>
          </a:xfrm>
          <a:prstGeom prst="rect">
            <a:avLst/>
          </a:prstGeom>
          <a:noFill/>
        </p:spPr>
        <p:txBody>
          <a:bodyPr wrap="square" rtlCol="0">
            <a:spAutoFit/>
          </a:bodyPr>
          <a:lstStyle/>
          <a:p>
            <a:pPr algn="ctr"/>
            <a:r>
              <a:rPr lang="en-US" sz="1700" b="1" dirty="0" smtClean="0">
                <a:latin typeface="Arial" pitchFamily="34" charset="0"/>
                <a:cs typeface="Arial" pitchFamily="34" charset="0"/>
              </a:rPr>
              <a:t>PPMI+</a:t>
            </a:r>
            <a:endParaRPr lang="en-US" sz="1700" b="1" dirty="0">
              <a:latin typeface="Arial" pitchFamily="34" charset="0"/>
              <a:cs typeface="Arial" pitchFamily="34" charset="0"/>
            </a:endParaRPr>
          </a:p>
        </p:txBody>
      </p:sp>
      <p:sp>
        <p:nvSpPr>
          <p:cNvPr id="37" name="TextBox 36"/>
          <p:cNvSpPr txBox="1"/>
          <p:nvPr/>
        </p:nvSpPr>
        <p:spPr>
          <a:xfrm>
            <a:off x="762000" y="3578423"/>
            <a:ext cx="838200" cy="353943"/>
          </a:xfrm>
          <a:prstGeom prst="rect">
            <a:avLst/>
          </a:prstGeom>
          <a:noFill/>
        </p:spPr>
        <p:txBody>
          <a:bodyPr wrap="square" rtlCol="0">
            <a:spAutoFit/>
          </a:bodyPr>
          <a:lstStyle/>
          <a:p>
            <a:pPr algn="ctr"/>
            <a:r>
              <a:rPr lang="en-US" sz="1700" b="1" dirty="0" smtClean="0">
                <a:latin typeface="Arial" pitchFamily="34" charset="0"/>
                <a:cs typeface="Arial" pitchFamily="34" charset="0"/>
              </a:rPr>
              <a:t>PPMI-</a:t>
            </a:r>
            <a:endParaRPr lang="en-US" sz="17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pPr/>
              <a:t>27</a:t>
            </a:fld>
            <a:endParaRPr lang="en-US"/>
          </a:p>
        </p:txBody>
      </p:sp>
      <p:sp>
        <p:nvSpPr>
          <p:cNvPr id="32" name="TextBox 31"/>
          <p:cNvSpPr txBox="1"/>
          <p:nvPr/>
        </p:nvSpPr>
        <p:spPr>
          <a:xfrm>
            <a:off x="19050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(172)</a:t>
            </a:r>
            <a:endParaRPr lang="en-US" sz="1200" dirty="0">
              <a:latin typeface="Arial" pitchFamily="34" charset="0"/>
              <a:cs typeface="Arial" pitchFamily="34" charset="0"/>
            </a:endParaRPr>
          </a:p>
        </p:txBody>
      </p:sp>
      <p:sp>
        <p:nvSpPr>
          <p:cNvPr id="38" name="TextBox 37"/>
          <p:cNvSpPr txBox="1"/>
          <p:nvPr/>
        </p:nvSpPr>
        <p:spPr>
          <a:xfrm>
            <a:off x="1905000" y="4215824"/>
            <a:ext cx="542136" cy="276999"/>
          </a:xfrm>
          <a:prstGeom prst="rect">
            <a:avLst/>
          </a:prstGeom>
          <a:noFill/>
        </p:spPr>
        <p:txBody>
          <a:bodyPr wrap="none" rtlCol="0">
            <a:spAutoFit/>
          </a:bodyPr>
          <a:lstStyle/>
          <a:p>
            <a:r>
              <a:rPr lang="en-US" sz="1200" dirty="0" smtClean="0">
                <a:latin typeface="Arial" pitchFamily="34" charset="0"/>
                <a:cs typeface="Arial" pitchFamily="34" charset="0"/>
              </a:rPr>
              <a:t>(164)</a:t>
            </a:r>
            <a:endParaRPr lang="en-US" sz="1200" dirty="0">
              <a:latin typeface="Arial" pitchFamily="34" charset="0"/>
              <a:cs typeface="Arial" pitchFamily="34" charset="0"/>
            </a:endParaRPr>
          </a:p>
        </p:txBody>
      </p:sp>
      <p:sp>
        <p:nvSpPr>
          <p:cNvPr id="39" name="TextBox 38"/>
          <p:cNvSpPr txBox="1"/>
          <p:nvPr/>
        </p:nvSpPr>
        <p:spPr>
          <a:xfrm>
            <a:off x="28194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(191)</a:t>
            </a:r>
            <a:endParaRPr lang="en-US" sz="1200" dirty="0">
              <a:latin typeface="Arial" pitchFamily="34" charset="0"/>
              <a:cs typeface="Arial" pitchFamily="34" charset="0"/>
            </a:endParaRPr>
          </a:p>
        </p:txBody>
      </p:sp>
      <p:sp>
        <p:nvSpPr>
          <p:cNvPr id="40" name="TextBox 39"/>
          <p:cNvSpPr txBox="1"/>
          <p:nvPr/>
        </p:nvSpPr>
        <p:spPr>
          <a:xfrm>
            <a:off x="2819400" y="420415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(148)</a:t>
            </a:r>
            <a:endParaRPr lang="en-US" sz="1200" dirty="0">
              <a:latin typeface="Arial" pitchFamily="34" charset="0"/>
              <a:cs typeface="Arial" pitchFamily="34" charset="0"/>
            </a:endParaRPr>
          </a:p>
        </p:txBody>
      </p:sp>
      <p:sp>
        <p:nvSpPr>
          <p:cNvPr id="41" name="TextBox 40"/>
          <p:cNvSpPr txBox="1"/>
          <p:nvPr/>
        </p:nvSpPr>
        <p:spPr>
          <a:xfrm>
            <a:off x="37338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(177)</a:t>
            </a:r>
            <a:endParaRPr lang="en-US" sz="1200" dirty="0">
              <a:latin typeface="Arial" pitchFamily="34" charset="0"/>
              <a:cs typeface="Arial" pitchFamily="34" charset="0"/>
            </a:endParaRPr>
          </a:p>
        </p:txBody>
      </p:sp>
      <p:sp>
        <p:nvSpPr>
          <p:cNvPr id="42" name="TextBox 41"/>
          <p:cNvSpPr txBox="1"/>
          <p:nvPr/>
        </p:nvSpPr>
        <p:spPr>
          <a:xfrm>
            <a:off x="3741953" y="418504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(133)</a:t>
            </a:r>
            <a:endParaRPr lang="en-US" sz="1200" dirty="0">
              <a:latin typeface="Arial" pitchFamily="34" charset="0"/>
              <a:cs typeface="Arial" pitchFamily="34" charset="0"/>
            </a:endParaRPr>
          </a:p>
        </p:txBody>
      </p:sp>
      <p:sp>
        <p:nvSpPr>
          <p:cNvPr id="43" name="TextBox 42"/>
          <p:cNvSpPr txBox="1"/>
          <p:nvPr/>
        </p:nvSpPr>
        <p:spPr>
          <a:xfrm>
            <a:off x="46482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(179)</a:t>
            </a:r>
            <a:endParaRPr lang="en-US" sz="1200" dirty="0">
              <a:latin typeface="Arial" pitchFamily="34" charset="0"/>
              <a:cs typeface="Arial" pitchFamily="34" charset="0"/>
            </a:endParaRPr>
          </a:p>
        </p:txBody>
      </p:sp>
      <p:sp>
        <p:nvSpPr>
          <p:cNvPr id="44" name="TextBox 43"/>
          <p:cNvSpPr txBox="1"/>
          <p:nvPr/>
        </p:nvSpPr>
        <p:spPr>
          <a:xfrm>
            <a:off x="4648200" y="418504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(149)</a:t>
            </a:r>
            <a:endParaRPr lang="en-US" sz="1200" dirty="0">
              <a:latin typeface="Arial" pitchFamily="34" charset="0"/>
              <a:cs typeface="Arial" pitchFamily="34" charset="0"/>
            </a:endParaRPr>
          </a:p>
        </p:txBody>
      </p:sp>
      <p:sp>
        <p:nvSpPr>
          <p:cNvPr id="45" name="TextBox 44"/>
          <p:cNvSpPr txBox="1"/>
          <p:nvPr/>
        </p:nvSpPr>
        <p:spPr>
          <a:xfrm>
            <a:off x="55626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(200)</a:t>
            </a:r>
            <a:endParaRPr lang="en-US" sz="1200" dirty="0">
              <a:latin typeface="Arial" pitchFamily="34" charset="0"/>
              <a:cs typeface="Arial" pitchFamily="34" charset="0"/>
            </a:endParaRPr>
          </a:p>
        </p:txBody>
      </p:sp>
      <p:sp>
        <p:nvSpPr>
          <p:cNvPr id="46" name="TextBox 45"/>
          <p:cNvSpPr txBox="1"/>
          <p:nvPr/>
        </p:nvSpPr>
        <p:spPr>
          <a:xfrm>
            <a:off x="5562600" y="418504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(188)</a:t>
            </a:r>
            <a:endParaRPr lang="en-US" sz="1200" dirty="0">
              <a:latin typeface="Arial" pitchFamily="34" charset="0"/>
              <a:cs typeface="Arial" pitchFamily="34" charset="0"/>
            </a:endParaRPr>
          </a:p>
        </p:txBody>
      </p:sp>
      <p:sp>
        <p:nvSpPr>
          <p:cNvPr id="47" name="TextBox 46"/>
          <p:cNvSpPr txBox="1"/>
          <p:nvPr/>
        </p:nvSpPr>
        <p:spPr>
          <a:xfrm>
            <a:off x="64770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(198)</a:t>
            </a:r>
            <a:endParaRPr lang="en-US" sz="1200" dirty="0">
              <a:latin typeface="Arial" pitchFamily="34" charset="0"/>
              <a:cs typeface="Arial" pitchFamily="34" charset="0"/>
            </a:endParaRPr>
          </a:p>
        </p:txBody>
      </p:sp>
      <p:sp>
        <p:nvSpPr>
          <p:cNvPr id="48" name="TextBox 47"/>
          <p:cNvSpPr txBox="1"/>
          <p:nvPr/>
        </p:nvSpPr>
        <p:spPr>
          <a:xfrm>
            <a:off x="6477000" y="420415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(169)</a:t>
            </a:r>
            <a:endParaRPr lang="en-US" sz="1200" dirty="0">
              <a:latin typeface="Arial" pitchFamily="34" charset="0"/>
              <a:cs typeface="Arial" pitchFamily="34" charset="0"/>
            </a:endParaRPr>
          </a:p>
        </p:txBody>
      </p:sp>
      <p:sp>
        <p:nvSpPr>
          <p:cNvPr id="49" name="TextBox 48"/>
          <p:cNvSpPr txBox="1"/>
          <p:nvPr/>
        </p:nvSpPr>
        <p:spPr>
          <a:xfrm>
            <a:off x="7391400" y="314366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(185)</a:t>
            </a:r>
            <a:endParaRPr lang="en-US" sz="1200" dirty="0">
              <a:latin typeface="Arial" pitchFamily="34" charset="0"/>
              <a:cs typeface="Arial" pitchFamily="34" charset="0"/>
            </a:endParaRPr>
          </a:p>
        </p:txBody>
      </p:sp>
      <p:sp>
        <p:nvSpPr>
          <p:cNvPr id="50" name="TextBox 49"/>
          <p:cNvSpPr txBox="1"/>
          <p:nvPr/>
        </p:nvSpPr>
        <p:spPr>
          <a:xfrm>
            <a:off x="7391400" y="4185046"/>
            <a:ext cx="542136" cy="276999"/>
          </a:xfrm>
          <a:prstGeom prst="rect">
            <a:avLst/>
          </a:prstGeom>
          <a:noFill/>
        </p:spPr>
        <p:txBody>
          <a:bodyPr wrap="none" rtlCol="0">
            <a:spAutoFit/>
          </a:bodyPr>
          <a:lstStyle/>
          <a:p>
            <a:r>
              <a:rPr lang="en-US" sz="1200" dirty="0" smtClean="0">
                <a:latin typeface="Arial" pitchFamily="34" charset="0"/>
                <a:cs typeface="Arial" pitchFamily="34" charset="0"/>
              </a:rPr>
              <a:t>(167)</a:t>
            </a:r>
            <a:endParaRPr lang="en-US" sz="1200" dirty="0">
              <a:latin typeface="Arial" pitchFamily="34" charset="0"/>
              <a:cs typeface="Arial" pitchFamily="34" charset="0"/>
            </a:endParaRPr>
          </a:p>
        </p:txBody>
      </p:sp>
      <p:sp>
        <p:nvSpPr>
          <p:cNvPr id="51" name="TextBox 50"/>
          <p:cNvSpPr txBox="1"/>
          <p:nvPr/>
        </p:nvSpPr>
        <p:spPr>
          <a:xfrm>
            <a:off x="914400" y="3112888"/>
            <a:ext cx="914401" cy="307777"/>
          </a:xfrm>
          <a:prstGeom prst="rect">
            <a:avLst/>
          </a:prstGeom>
          <a:noFill/>
        </p:spPr>
        <p:txBody>
          <a:bodyPr wrap="square" rtlCol="0">
            <a:spAutoFit/>
          </a:bodyPr>
          <a:lstStyle/>
          <a:p>
            <a:r>
              <a:rPr lang="en-US" sz="1400" dirty="0" smtClean="0">
                <a:latin typeface="Arial" pitchFamily="34" charset="0"/>
                <a:cs typeface="Arial" pitchFamily="34" charset="0"/>
              </a:rPr>
              <a:t># Image:</a:t>
            </a:r>
            <a:endParaRPr lang="en-US" sz="1400" dirty="0">
              <a:latin typeface="Arial" pitchFamily="34" charset="0"/>
              <a:cs typeface="Arial" pitchFamily="34" charset="0"/>
            </a:endParaRPr>
          </a:p>
        </p:txBody>
      </p:sp>
      <p:sp>
        <p:nvSpPr>
          <p:cNvPr id="52" name="TextBox 51"/>
          <p:cNvSpPr txBox="1"/>
          <p:nvPr/>
        </p:nvSpPr>
        <p:spPr>
          <a:xfrm>
            <a:off x="914400" y="4188023"/>
            <a:ext cx="914401" cy="307777"/>
          </a:xfrm>
          <a:prstGeom prst="rect">
            <a:avLst/>
          </a:prstGeom>
          <a:noFill/>
        </p:spPr>
        <p:txBody>
          <a:bodyPr wrap="square" rtlCol="0">
            <a:spAutoFit/>
          </a:bodyPr>
          <a:lstStyle/>
          <a:p>
            <a:r>
              <a:rPr lang="en-US" sz="1400" dirty="0" smtClean="0">
                <a:latin typeface="Arial" pitchFamily="34" charset="0"/>
                <a:cs typeface="Arial" pitchFamily="34" charset="0"/>
              </a:rPr>
              <a:t># Image:</a:t>
            </a:r>
            <a:endParaRPr lang="en-US" sz="1400" dirty="0">
              <a:latin typeface="Arial" pitchFamily="34" charset="0"/>
              <a:cs typeface="Arial" pitchFamily="34" charset="0"/>
            </a:endParaRPr>
          </a:p>
        </p:txBody>
      </p:sp>
      <p:grpSp>
        <p:nvGrpSpPr>
          <p:cNvPr id="60" name="Group 59"/>
          <p:cNvGrpSpPr>
            <a:grpSpLocks noChangeAspect="1"/>
          </p:cNvGrpSpPr>
          <p:nvPr/>
        </p:nvGrpSpPr>
        <p:grpSpPr>
          <a:xfrm>
            <a:off x="2417848" y="4648200"/>
            <a:ext cx="2001752" cy="1463040"/>
            <a:chOff x="2057400" y="4648200"/>
            <a:chExt cx="2133600" cy="1559405"/>
          </a:xfrm>
        </p:grpSpPr>
        <p:pic>
          <p:nvPicPr>
            <p:cNvPr id="53" name="Picture 52" descr="0001315.jpg"/>
            <p:cNvPicPr>
              <a:picLocks noChangeAspect="1"/>
            </p:cNvPicPr>
            <p:nvPr/>
          </p:nvPicPr>
          <p:blipFill>
            <a:blip r:embed="rId25" cstate="print"/>
            <a:stretch>
              <a:fillRect/>
            </a:stretch>
          </p:blipFill>
          <p:spPr>
            <a:xfrm>
              <a:off x="2057400" y="4648200"/>
              <a:ext cx="2133600" cy="1559405"/>
            </a:xfrm>
            <a:prstGeom prst="rect">
              <a:avLst/>
            </a:prstGeom>
          </p:spPr>
        </p:pic>
        <p:sp>
          <p:nvSpPr>
            <p:cNvPr id="54" name="Rectangle 53"/>
            <p:cNvSpPr>
              <a:spLocks/>
            </p:cNvSpPr>
            <p:nvPr/>
          </p:nvSpPr>
          <p:spPr>
            <a:xfrm>
              <a:off x="2819400" y="5010090"/>
              <a:ext cx="152400" cy="15240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2438400" y="4800600"/>
              <a:ext cx="914400" cy="971490"/>
            </a:xfrm>
            <a:prstGeom prst="rect">
              <a:avLst/>
            </a:prstGeom>
            <a:noFill/>
            <a:ln w="19050">
              <a:solidFill>
                <a:srgbClr val="FFFF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6" name="Picture 55" descr="Norm_Play_Bassoon_020_0.jpg"/>
          <p:cNvPicPr>
            <a:picLocks noChangeAspect="1"/>
          </p:cNvPicPr>
          <p:nvPr/>
        </p:nvPicPr>
        <p:blipFill>
          <a:blip r:embed="rId26" cstate="print"/>
          <a:stretch>
            <a:fillRect/>
          </a:stretch>
        </p:blipFill>
        <p:spPr>
          <a:xfrm>
            <a:off x="4876800" y="4739640"/>
            <a:ext cx="1280160" cy="1280160"/>
          </a:xfrm>
          <a:prstGeom prst="rect">
            <a:avLst/>
          </a:prstGeom>
        </p:spPr>
      </p:pic>
      <p:sp>
        <p:nvSpPr>
          <p:cNvPr id="57" name="Right Arrow 56"/>
          <p:cNvSpPr/>
          <p:nvPr/>
        </p:nvSpPr>
        <p:spPr>
          <a:xfrm>
            <a:off x="4550664" y="5273040"/>
            <a:ext cx="228600" cy="152400"/>
          </a:xfrm>
          <a:prstGeom prst="rightArrow">
            <a:avLst/>
          </a:prstGeom>
          <a:solidFill>
            <a:srgbClr val="00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2590800" y="6121420"/>
            <a:ext cx="16002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Original image</a:t>
            </a:r>
          </a:p>
        </p:txBody>
      </p:sp>
      <p:sp>
        <p:nvSpPr>
          <p:cNvPr id="59" name="TextBox 58"/>
          <p:cNvSpPr txBox="1"/>
          <p:nvPr/>
        </p:nvSpPr>
        <p:spPr>
          <a:xfrm>
            <a:off x="4267200" y="6032063"/>
            <a:ext cx="2514600" cy="538609"/>
          </a:xfrm>
          <a:prstGeom prst="rect">
            <a:avLst/>
          </a:prstGeom>
          <a:noFill/>
        </p:spPr>
        <p:txBody>
          <a:bodyPr wrap="square" rtlCol="0">
            <a:spAutoFit/>
          </a:bodyPr>
          <a:lstStyle/>
          <a:p>
            <a:pPr algn="ctr"/>
            <a:r>
              <a:rPr lang="en-US" sz="1600" dirty="0" smtClean="0">
                <a:latin typeface="Arial" pitchFamily="34" charset="0"/>
                <a:cs typeface="Arial" pitchFamily="34" charset="0"/>
              </a:rPr>
              <a:t>Normalized image</a:t>
            </a:r>
          </a:p>
          <a:p>
            <a:pPr algn="ctr"/>
            <a:r>
              <a:rPr lang="en-US" sz="1300" dirty="0" smtClean="0">
                <a:latin typeface="Arial" pitchFamily="34" charset="0"/>
                <a:cs typeface="Arial" pitchFamily="34" charset="0"/>
              </a:rPr>
              <a:t>(200 images each interaction)</a:t>
            </a:r>
            <a:endParaRPr lang="en-US" sz="13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914400" y="304800"/>
            <a:ext cx="7239000" cy="892552"/>
          </a:xfrm>
          <a:prstGeom prst="rect">
            <a:avLst/>
          </a:prstGeom>
          <a:noFill/>
        </p:spPr>
        <p:txBody>
          <a:bodyPr wrap="square" rtlCol="0">
            <a:spAutoFit/>
          </a:bodyPr>
          <a:lstStyle/>
          <a:p>
            <a:pPr algn="ctr"/>
            <a:r>
              <a:rPr lang="en-US" sz="2600" b="1" dirty="0" smtClean="0">
                <a:latin typeface="Arial" pitchFamily="34" charset="0"/>
                <a:cs typeface="Arial" pitchFamily="34" charset="0"/>
              </a:rPr>
              <a:t>Recognition Tasks on People-Playing-Musical-Instruments (PPMI) Dataset</a:t>
            </a:r>
            <a:endParaRPr lang="en-US" sz="2600" b="1" dirty="0">
              <a:latin typeface="Arial" pitchFamily="34" charset="0"/>
              <a:cs typeface="Arial" pitchFamily="34" charset="0"/>
            </a:endParaRPr>
          </a:p>
        </p:txBody>
      </p:sp>
      <p:sp>
        <p:nvSpPr>
          <p:cNvPr id="31" name="Slide Number Placeholder 30"/>
          <p:cNvSpPr>
            <a:spLocks noGrp="1"/>
          </p:cNvSpPr>
          <p:nvPr>
            <p:ph type="sldNum" sz="quarter" idx="12"/>
          </p:nvPr>
        </p:nvSpPr>
        <p:spPr/>
        <p:txBody>
          <a:bodyPr/>
          <a:lstStyle/>
          <a:p>
            <a:fld id="{B6F15528-21DE-4FAA-801E-634DDDAF4B2B}" type="slidenum">
              <a:rPr lang="en-US" smtClean="0"/>
              <a:pPr/>
              <a:t>28</a:t>
            </a:fld>
            <a:endParaRPr lang="en-US"/>
          </a:p>
        </p:txBody>
      </p:sp>
      <p:sp>
        <p:nvSpPr>
          <p:cNvPr id="13" name="TextBox 12"/>
          <p:cNvSpPr txBox="1"/>
          <p:nvPr/>
        </p:nvSpPr>
        <p:spPr>
          <a:xfrm>
            <a:off x="609600" y="1518046"/>
            <a:ext cx="1905000" cy="400110"/>
          </a:xfrm>
          <a:prstGeom prst="rect">
            <a:avLst/>
          </a:prstGeom>
          <a:noFill/>
        </p:spPr>
        <p:txBody>
          <a:bodyPr wrap="square" rtlCol="0">
            <a:spAutoFit/>
          </a:bodyPr>
          <a:lstStyle/>
          <a:p>
            <a:r>
              <a:rPr lang="en-US" sz="2000" b="1" u="sng" dirty="0" smtClean="0">
                <a:latin typeface="Arial" pitchFamily="34" charset="0"/>
                <a:cs typeface="Arial" pitchFamily="34" charset="0"/>
              </a:rPr>
              <a:t>Classification</a:t>
            </a:r>
            <a:endParaRPr lang="en-US" sz="2000" b="1" u="sng" dirty="0">
              <a:latin typeface="Arial" pitchFamily="34" charset="0"/>
              <a:cs typeface="Arial" pitchFamily="34" charset="0"/>
            </a:endParaRPr>
          </a:p>
        </p:txBody>
      </p:sp>
      <p:sp>
        <p:nvSpPr>
          <p:cNvPr id="14" name="TextBox 13"/>
          <p:cNvSpPr txBox="1"/>
          <p:nvPr/>
        </p:nvSpPr>
        <p:spPr>
          <a:xfrm>
            <a:off x="5181600" y="1537156"/>
            <a:ext cx="1752600" cy="400110"/>
          </a:xfrm>
          <a:prstGeom prst="rect">
            <a:avLst/>
          </a:prstGeom>
          <a:noFill/>
        </p:spPr>
        <p:txBody>
          <a:bodyPr wrap="square" rtlCol="0">
            <a:spAutoFit/>
          </a:bodyPr>
          <a:lstStyle/>
          <a:p>
            <a:r>
              <a:rPr lang="en-US" sz="2000" b="1" u="sng" dirty="0" smtClean="0">
                <a:latin typeface="Arial" pitchFamily="34" charset="0"/>
                <a:cs typeface="Arial" pitchFamily="34" charset="0"/>
              </a:rPr>
              <a:t>Detection</a:t>
            </a:r>
            <a:endParaRPr lang="en-US" sz="2000" b="1" u="sng" dirty="0">
              <a:latin typeface="Arial" pitchFamily="34" charset="0"/>
              <a:cs typeface="Arial" pitchFamily="34" charset="0"/>
            </a:endParaRPr>
          </a:p>
        </p:txBody>
      </p:sp>
      <p:grpSp>
        <p:nvGrpSpPr>
          <p:cNvPr id="65" name="Group 64"/>
          <p:cNvGrpSpPr>
            <a:grpSpLocks noChangeAspect="1"/>
          </p:cNvGrpSpPr>
          <p:nvPr/>
        </p:nvGrpSpPr>
        <p:grpSpPr>
          <a:xfrm>
            <a:off x="5330462" y="2318266"/>
            <a:ext cx="3127738" cy="2286000"/>
            <a:chOff x="4876800" y="1676400"/>
            <a:chExt cx="3753286" cy="2743200"/>
          </a:xfrm>
        </p:grpSpPr>
        <p:pic>
          <p:nvPicPr>
            <p:cNvPr id="39" name="Picture 38" descr="0001315.jpg"/>
            <p:cNvPicPr>
              <a:picLocks noChangeAspect="1"/>
            </p:cNvPicPr>
            <p:nvPr/>
          </p:nvPicPr>
          <p:blipFill>
            <a:blip r:embed="rId3" cstate="print"/>
            <a:stretch>
              <a:fillRect/>
            </a:stretch>
          </p:blipFill>
          <p:spPr>
            <a:xfrm>
              <a:off x="4876800" y="1676400"/>
              <a:ext cx="3753286" cy="2743200"/>
            </a:xfrm>
            <a:prstGeom prst="rect">
              <a:avLst/>
            </a:prstGeom>
          </p:spPr>
        </p:pic>
        <p:sp>
          <p:nvSpPr>
            <p:cNvPr id="40" name="Rectangle 39"/>
            <p:cNvSpPr/>
            <p:nvPr/>
          </p:nvSpPr>
          <p:spPr>
            <a:xfrm>
              <a:off x="6553200" y="2260482"/>
              <a:ext cx="990600" cy="1549518"/>
            </a:xfrm>
            <a:prstGeom prst="rect">
              <a:avLst/>
            </a:prstGeom>
            <a:noFill/>
            <a:ln w="3175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5850835" y="2209800"/>
              <a:ext cx="930965" cy="1429275"/>
            </a:xfrm>
            <a:prstGeom prst="rect">
              <a:avLst/>
            </a:prstGeom>
            <a:noFill/>
            <a:ln w="3175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5562600" y="2590800"/>
              <a:ext cx="533400" cy="914400"/>
            </a:xfrm>
            <a:prstGeom prst="rect">
              <a:avLst/>
            </a:prstGeom>
            <a:noFill/>
            <a:ln w="3175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6705600" y="1885890"/>
              <a:ext cx="914400" cy="480132"/>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Playing saxophone</a:t>
              </a:r>
              <a:endParaRPr lang="en-US" sz="1000" b="1" dirty="0">
                <a:solidFill>
                  <a:srgbClr val="FF0000"/>
                </a:solidFill>
              </a:endParaRPr>
            </a:p>
          </p:txBody>
        </p:sp>
        <p:sp>
          <p:nvSpPr>
            <p:cNvPr id="44" name="TextBox 43"/>
            <p:cNvSpPr txBox="1"/>
            <p:nvPr/>
          </p:nvSpPr>
          <p:spPr>
            <a:xfrm>
              <a:off x="5882640" y="1828800"/>
              <a:ext cx="746760" cy="480132"/>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Playing bassoon</a:t>
              </a:r>
              <a:endParaRPr lang="en-US" sz="1000" b="1" dirty="0">
                <a:solidFill>
                  <a:srgbClr val="FF0000"/>
                </a:solidFill>
              </a:endParaRPr>
            </a:p>
          </p:txBody>
        </p:sp>
        <p:sp>
          <p:nvSpPr>
            <p:cNvPr id="45" name="TextBox 44"/>
            <p:cNvSpPr txBox="1"/>
            <p:nvPr/>
          </p:nvSpPr>
          <p:spPr>
            <a:xfrm>
              <a:off x="5334000" y="2190690"/>
              <a:ext cx="914400" cy="480132"/>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Playing saxophone</a:t>
              </a:r>
              <a:endParaRPr lang="en-US" sz="1000" b="1" dirty="0">
                <a:solidFill>
                  <a:srgbClr val="FF0000"/>
                </a:solidFill>
              </a:endParaRPr>
            </a:p>
          </p:txBody>
        </p:sp>
      </p:grpSp>
      <p:grpSp>
        <p:nvGrpSpPr>
          <p:cNvPr id="68" name="Group 67"/>
          <p:cNvGrpSpPr>
            <a:grpSpLocks noChangeAspect="1"/>
          </p:cNvGrpSpPr>
          <p:nvPr/>
        </p:nvGrpSpPr>
        <p:grpSpPr>
          <a:xfrm>
            <a:off x="1036320" y="2623066"/>
            <a:ext cx="1097280" cy="1097280"/>
            <a:chOff x="457200" y="1600200"/>
            <a:chExt cx="1645920" cy="1645920"/>
          </a:xfrm>
        </p:grpSpPr>
        <p:pic>
          <p:nvPicPr>
            <p:cNvPr id="69" name="Picture 68" descr="Norm_Play_FrenchHorn_148_0.jpg"/>
            <p:cNvPicPr>
              <a:picLocks noChangeAspect="1"/>
            </p:cNvPicPr>
            <p:nvPr/>
          </p:nvPicPr>
          <p:blipFill>
            <a:blip r:embed="rId4" cstate="print"/>
            <a:stretch>
              <a:fillRect/>
            </a:stretch>
          </p:blipFill>
          <p:spPr>
            <a:xfrm>
              <a:off x="457200" y="1600200"/>
              <a:ext cx="1645920" cy="1645920"/>
            </a:xfrm>
            <a:prstGeom prst="rect">
              <a:avLst/>
            </a:prstGeom>
          </p:spPr>
        </p:pic>
        <p:sp>
          <p:nvSpPr>
            <p:cNvPr id="70" name="TextBox 69"/>
            <p:cNvSpPr txBox="1"/>
            <p:nvPr/>
          </p:nvSpPr>
          <p:spPr>
            <a:xfrm>
              <a:off x="457200" y="1600200"/>
              <a:ext cx="1371600" cy="600165"/>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Playing French horn</a:t>
              </a:r>
              <a:endParaRPr lang="en-US" sz="1000" b="1" dirty="0">
                <a:solidFill>
                  <a:srgbClr val="FF0000"/>
                </a:solidFill>
              </a:endParaRPr>
            </a:p>
          </p:txBody>
        </p:sp>
      </p:grpSp>
      <p:grpSp>
        <p:nvGrpSpPr>
          <p:cNvPr id="71" name="Group 70"/>
          <p:cNvGrpSpPr>
            <a:grpSpLocks noChangeAspect="1"/>
          </p:cNvGrpSpPr>
          <p:nvPr/>
        </p:nvGrpSpPr>
        <p:grpSpPr>
          <a:xfrm>
            <a:off x="2484120" y="2623066"/>
            <a:ext cx="1097280" cy="1097280"/>
            <a:chOff x="2545080" y="1600200"/>
            <a:chExt cx="1645920" cy="1645920"/>
          </a:xfrm>
        </p:grpSpPr>
        <p:pic>
          <p:nvPicPr>
            <p:cNvPr id="72" name="Picture 71" descr="Norm_Play_Violin_064_0.jpg"/>
            <p:cNvPicPr>
              <a:picLocks noChangeAspect="1"/>
            </p:cNvPicPr>
            <p:nvPr/>
          </p:nvPicPr>
          <p:blipFill>
            <a:blip r:embed="rId5" cstate="print"/>
            <a:stretch>
              <a:fillRect/>
            </a:stretch>
          </p:blipFill>
          <p:spPr>
            <a:xfrm>
              <a:off x="2545080" y="1600200"/>
              <a:ext cx="1645920" cy="1645920"/>
            </a:xfrm>
            <a:prstGeom prst="rect">
              <a:avLst/>
            </a:prstGeom>
          </p:spPr>
        </p:pic>
        <p:sp>
          <p:nvSpPr>
            <p:cNvPr id="73" name="TextBox 72"/>
            <p:cNvSpPr txBox="1"/>
            <p:nvPr/>
          </p:nvSpPr>
          <p:spPr>
            <a:xfrm>
              <a:off x="2545080" y="1600200"/>
              <a:ext cx="1047404" cy="654725"/>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Playing violin</a:t>
              </a:r>
              <a:endParaRPr lang="en-US" sz="1000" b="1" dirty="0">
                <a:solidFill>
                  <a:srgbClr val="FF0000"/>
                </a:solidFill>
              </a:endParaRPr>
            </a:p>
          </p:txBody>
        </p:sp>
      </p:grpSp>
      <p:sp>
        <p:nvSpPr>
          <p:cNvPr id="74" name="TextBox 73"/>
          <p:cNvSpPr txBox="1"/>
          <p:nvPr/>
        </p:nvSpPr>
        <p:spPr>
          <a:xfrm>
            <a:off x="2057400" y="3023176"/>
            <a:ext cx="5334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vs.</a:t>
            </a:r>
            <a:endParaRPr lang="en-US" sz="1600" dirty="0">
              <a:latin typeface="Arial" pitchFamily="34" charset="0"/>
              <a:cs typeface="Arial" pitchFamily="34" charset="0"/>
            </a:endParaRPr>
          </a:p>
        </p:txBody>
      </p:sp>
      <p:grpSp>
        <p:nvGrpSpPr>
          <p:cNvPr id="75" name="Group 74"/>
          <p:cNvGrpSpPr>
            <a:grpSpLocks noChangeAspect="1"/>
          </p:cNvGrpSpPr>
          <p:nvPr/>
        </p:nvGrpSpPr>
        <p:grpSpPr>
          <a:xfrm>
            <a:off x="1033272" y="4345186"/>
            <a:ext cx="1097280" cy="1097280"/>
            <a:chOff x="457200" y="4038600"/>
            <a:chExt cx="1645920" cy="1645920"/>
          </a:xfrm>
        </p:grpSpPr>
        <p:pic>
          <p:nvPicPr>
            <p:cNvPr id="76" name="Picture 75" descr="000818_bk.jpg"/>
            <p:cNvPicPr>
              <a:picLocks noChangeAspect="1"/>
            </p:cNvPicPr>
            <p:nvPr/>
          </p:nvPicPr>
          <p:blipFill>
            <a:blip r:embed="rId6" cstate="print"/>
            <a:stretch>
              <a:fillRect/>
            </a:stretch>
          </p:blipFill>
          <p:spPr>
            <a:xfrm>
              <a:off x="457200" y="4038600"/>
              <a:ext cx="1645920" cy="1645920"/>
            </a:xfrm>
            <a:prstGeom prst="rect">
              <a:avLst/>
            </a:prstGeom>
          </p:spPr>
        </p:pic>
        <p:sp>
          <p:nvSpPr>
            <p:cNvPr id="77" name="TextBox 76"/>
            <p:cNvSpPr txBox="1"/>
            <p:nvPr/>
          </p:nvSpPr>
          <p:spPr>
            <a:xfrm>
              <a:off x="457200" y="4038600"/>
              <a:ext cx="1066800" cy="600165"/>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Playing violin</a:t>
              </a:r>
              <a:endParaRPr lang="en-US" sz="1000" b="1" dirty="0">
                <a:solidFill>
                  <a:srgbClr val="FF0000"/>
                </a:solidFill>
              </a:endParaRPr>
            </a:p>
          </p:txBody>
        </p:sp>
      </p:grpSp>
      <p:grpSp>
        <p:nvGrpSpPr>
          <p:cNvPr id="78" name="Group 77"/>
          <p:cNvGrpSpPr>
            <a:grpSpLocks noChangeAspect="1"/>
          </p:cNvGrpSpPr>
          <p:nvPr/>
        </p:nvGrpSpPr>
        <p:grpSpPr>
          <a:xfrm>
            <a:off x="2484120" y="4345186"/>
            <a:ext cx="1097280" cy="1097280"/>
            <a:chOff x="2545080" y="4038600"/>
            <a:chExt cx="1645920" cy="1645920"/>
          </a:xfrm>
        </p:grpSpPr>
        <p:pic>
          <p:nvPicPr>
            <p:cNvPr id="79" name="Picture 78" descr="0001764_bk.jpg"/>
            <p:cNvPicPr>
              <a:picLocks noChangeAspect="1"/>
            </p:cNvPicPr>
            <p:nvPr/>
          </p:nvPicPr>
          <p:blipFill>
            <a:blip r:embed="rId7" cstate="print"/>
            <a:stretch>
              <a:fillRect/>
            </a:stretch>
          </p:blipFill>
          <p:spPr>
            <a:xfrm>
              <a:off x="2545080" y="4038600"/>
              <a:ext cx="1645920" cy="1645920"/>
            </a:xfrm>
            <a:prstGeom prst="rect">
              <a:avLst/>
            </a:prstGeom>
          </p:spPr>
        </p:pic>
        <p:sp>
          <p:nvSpPr>
            <p:cNvPr id="80" name="TextBox 79"/>
            <p:cNvSpPr txBox="1"/>
            <p:nvPr/>
          </p:nvSpPr>
          <p:spPr>
            <a:xfrm>
              <a:off x="2545080" y="4038600"/>
              <a:ext cx="1341120" cy="600165"/>
            </a:xfrm>
            <a:prstGeom prst="rect">
              <a:avLst/>
            </a:prstGeom>
            <a:solidFill>
              <a:srgbClr val="FFFFFF">
                <a:alpha val="40000"/>
              </a:srgbClr>
            </a:solidFill>
          </p:spPr>
          <p:txBody>
            <a:bodyPr wrap="square" rtlCol="0">
              <a:spAutoFit/>
            </a:bodyPr>
            <a:lstStyle/>
            <a:p>
              <a:pPr algn="ctr"/>
              <a:r>
                <a:rPr lang="en-US" sz="1000" b="1" dirty="0" smtClean="0">
                  <a:solidFill>
                    <a:srgbClr val="FF0000"/>
                  </a:solidFill>
                </a:rPr>
                <a:t>Not playing violin</a:t>
              </a:r>
              <a:endParaRPr lang="en-US" sz="1000" b="1" dirty="0">
                <a:solidFill>
                  <a:srgbClr val="FF0000"/>
                </a:solidFill>
              </a:endParaRPr>
            </a:p>
          </p:txBody>
        </p:sp>
      </p:grpSp>
      <p:sp>
        <p:nvSpPr>
          <p:cNvPr id="82" name="TextBox 81"/>
          <p:cNvSpPr txBox="1"/>
          <p:nvPr/>
        </p:nvSpPr>
        <p:spPr>
          <a:xfrm>
            <a:off x="2057400" y="4616232"/>
            <a:ext cx="533400" cy="338554"/>
          </a:xfrm>
          <a:prstGeom prst="rect">
            <a:avLst/>
          </a:prstGeom>
          <a:noFill/>
        </p:spPr>
        <p:txBody>
          <a:bodyPr wrap="square" rtlCol="0">
            <a:spAutoFit/>
          </a:bodyPr>
          <a:lstStyle/>
          <a:p>
            <a:pPr algn="ctr"/>
            <a:r>
              <a:rPr lang="en-US" sz="1600" dirty="0" smtClean="0">
                <a:latin typeface="Arial" pitchFamily="34" charset="0"/>
                <a:cs typeface="Arial" pitchFamily="34" charset="0"/>
              </a:rPr>
              <a:t>vs.</a:t>
            </a:r>
            <a:endParaRPr lang="en-US" sz="1600" dirty="0">
              <a:latin typeface="Arial" pitchFamily="34" charset="0"/>
              <a:cs typeface="Arial" pitchFamily="34" charset="0"/>
            </a:endParaRPr>
          </a:p>
        </p:txBody>
      </p:sp>
      <p:sp>
        <p:nvSpPr>
          <p:cNvPr id="83" name="TextBox 82"/>
          <p:cNvSpPr txBox="1"/>
          <p:nvPr/>
        </p:nvSpPr>
        <p:spPr>
          <a:xfrm>
            <a:off x="762000" y="2208312"/>
            <a:ext cx="3200400" cy="369332"/>
          </a:xfrm>
          <a:prstGeom prst="rect">
            <a:avLst/>
          </a:prstGeom>
          <a:noFill/>
        </p:spPr>
        <p:txBody>
          <a:bodyPr wrap="square" rtlCol="0">
            <a:spAutoFit/>
          </a:bodyPr>
          <a:lstStyle/>
          <a:p>
            <a:r>
              <a:rPr lang="en-US" dirty="0" smtClean="0">
                <a:latin typeface="Arial" pitchFamily="34" charset="0"/>
                <a:cs typeface="Arial" pitchFamily="34" charset="0"/>
              </a:rPr>
              <a:t>Playing different instruments</a:t>
            </a:r>
            <a:endParaRPr lang="en-US" dirty="0">
              <a:latin typeface="Arial" pitchFamily="34" charset="0"/>
              <a:cs typeface="Arial" pitchFamily="34" charset="0"/>
            </a:endParaRPr>
          </a:p>
        </p:txBody>
      </p:sp>
      <p:sp>
        <p:nvSpPr>
          <p:cNvPr id="84" name="TextBox 83"/>
          <p:cNvSpPr txBox="1"/>
          <p:nvPr/>
        </p:nvSpPr>
        <p:spPr>
          <a:xfrm>
            <a:off x="762000" y="3960912"/>
            <a:ext cx="2514600" cy="369332"/>
          </a:xfrm>
          <a:prstGeom prst="rect">
            <a:avLst/>
          </a:prstGeom>
          <a:noFill/>
        </p:spPr>
        <p:txBody>
          <a:bodyPr wrap="square" rtlCol="0">
            <a:spAutoFit/>
          </a:bodyPr>
          <a:lstStyle/>
          <a:p>
            <a:r>
              <a:rPr lang="en-US" dirty="0" smtClean="0">
                <a:latin typeface="Arial" pitchFamily="34" charset="0"/>
                <a:cs typeface="Arial" pitchFamily="34" charset="0"/>
              </a:rPr>
              <a:t>Playing vs. Not playing</a:t>
            </a:r>
            <a:endParaRPr lang="en-US" dirty="0">
              <a:latin typeface="Arial" pitchFamily="34" charset="0"/>
              <a:cs typeface="Arial" pitchFamily="34" charset="0"/>
            </a:endParaRPr>
          </a:p>
        </p:txBody>
      </p:sp>
      <p:sp>
        <p:nvSpPr>
          <p:cNvPr id="37" name="TextBox 36"/>
          <p:cNvSpPr txBox="1"/>
          <p:nvPr/>
        </p:nvSpPr>
        <p:spPr>
          <a:xfrm>
            <a:off x="533400" y="5757446"/>
            <a:ext cx="3962400" cy="646331"/>
          </a:xfrm>
          <a:prstGeom prst="rect">
            <a:avLst/>
          </a:prstGeom>
          <a:noFill/>
        </p:spPr>
        <p:txBody>
          <a:bodyPr wrap="square" rtlCol="0">
            <a:spAutoFit/>
          </a:bodyPr>
          <a:lstStyle/>
          <a:p>
            <a:r>
              <a:rPr lang="en-US" dirty="0" smtClean="0">
                <a:latin typeface="Arial" pitchFamily="34" charset="0"/>
                <a:cs typeface="Arial" pitchFamily="34" charset="0"/>
              </a:rPr>
              <a:t>For each interaction, 100 training and 100 testing images.</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2" grpId="0"/>
      <p:bldP spid="83" grpId="0"/>
      <p:bldP spid="84"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7200" y="533400"/>
            <a:ext cx="8305800" cy="492443"/>
          </a:xfrm>
          <a:prstGeom prst="rect">
            <a:avLst/>
          </a:prstGeom>
          <a:noFill/>
        </p:spPr>
        <p:txBody>
          <a:bodyPr wrap="square" rtlCol="0">
            <a:spAutoFit/>
          </a:bodyPr>
          <a:lstStyle/>
          <a:p>
            <a:r>
              <a:rPr lang="en-US" sz="2600" b="1" dirty="0" smtClean="0">
                <a:latin typeface="Arial" pitchFamily="34" charset="0"/>
                <a:cs typeface="Arial" pitchFamily="34" charset="0"/>
              </a:rPr>
              <a:t>Classification: Playing Different Instruments</a:t>
            </a:r>
            <a:endParaRPr lang="en-US" sz="2600" b="1" dirty="0">
              <a:latin typeface="Arial" pitchFamily="34" charset="0"/>
              <a:cs typeface="Arial" pitchFamily="34" charset="0"/>
            </a:endParaRPr>
          </a:p>
        </p:txBody>
      </p:sp>
      <p:sp>
        <p:nvSpPr>
          <p:cNvPr id="5" name="TextBox 4"/>
          <p:cNvSpPr txBox="1"/>
          <p:nvPr/>
        </p:nvSpPr>
        <p:spPr>
          <a:xfrm>
            <a:off x="685800" y="1219200"/>
            <a:ext cx="5562600" cy="369332"/>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7-class classification on PPMI+ images</a:t>
            </a:r>
            <a:endParaRPr lang="en-US" dirty="0">
              <a:latin typeface="Arial" pitchFamily="34" charset="0"/>
              <a:cs typeface="Arial" pitchFamily="34" charset="0"/>
            </a:endParaRPr>
          </a:p>
        </p:txBody>
      </p:sp>
      <p:sp>
        <p:nvSpPr>
          <p:cNvPr id="6" name="TextBox 5"/>
          <p:cNvSpPr txBox="1"/>
          <p:nvPr/>
        </p:nvSpPr>
        <p:spPr>
          <a:xfrm>
            <a:off x="1066800" y="4953000"/>
            <a:ext cx="3276600" cy="954107"/>
          </a:xfrm>
          <a:prstGeom prst="rect">
            <a:avLst/>
          </a:prstGeom>
          <a:noFill/>
        </p:spPr>
        <p:txBody>
          <a:bodyPr wrap="square" rtlCol="0">
            <a:spAutoFit/>
          </a:bodyPr>
          <a:lstStyle/>
          <a:p>
            <a:r>
              <a:rPr lang="en-US" sz="1400" dirty="0" smtClean="0">
                <a:latin typeface="Arial" pitchFamily="34" charset="0"/>
                <a:cs typeface="Arial" pitchFamily="34" charset="0"/>
              </a:rPr>
              <a:t>SPM: [Lazebnik et al, 2006]</a:t>
            </a:r>
          </a:p>
          <a:p>
            <a:r>
              <a:rPr lang="en-US" sz="1400" dirty="0" smtClean="0">
                <a:latin typeface="Arial" pitchFamily="34" charset="0"/>
                <a:cs typeface="Arial" pitchFamily="34" charset="0"/>
              </a:rPr>
              <a:t>DPM: [Felzenszwalb et al, 2008]</a:t>
            </a:r>
          </a:p>
          <a:p>
            <a:r>
              <a:rPr lang="en-US" sz="1400" dirty="0" smtClean="0">
                <a:latin typeface="Arial" pitchFamily="34" charset="0"/>
                <a:cs typeface="Arial" pitchFamily="34" charset="0"/>
              </a:rPr>
              <a:t>Constellation: [Fergus et al, 2003]</a:t>
            </a:r>
          </a:p>
          <a:p>
            <a:r>
              <a:rPr lang="en-US" sz="1400" dirty="0" smtClean="0">
                <a:latin typeface="Arial" pitchFamily="34" charset="0"/>
                <a:cs typeface="Arial" pitchFamily="34" charset="0"/>
              </a:rPr>
              <a:t>                       [</a:t>
            </a:r>
            <a:r>
              <a:rPr lang="en-US" sz="1400" dirty="0" err="1" smtClean="0">
                <a:latin typeface="Arial" pitchFamily="34" charset="0"/>
                <a:cs typeface="Arial" pitchFamily="34" charset="0"/>
              </a:rPr>
              <a:t>Niebles</a:t>
            </a:r>
            <a:r>
              <a:rPr lang="en-US" sz="1400" dirty="0" smtClean="0">
                <a:latin typeface="Arial" pitchFamily="34" charset="0"/>
                <a:cs typeface="Arial" pitchFamily="34" charset="0"/>
              </a:rPr>
              <a:t> &amp; </a:t>
            </a:r>
            <a:r>
              <a:rPr lang="en-US" sz="1400" dirty="0" err="1" smtClean="0">
                <a:latin typeface="Arial" pitchFamily="34" charset="0"/>
                <a:cs typeface="Arial" pitchFamily="34" charset="0"/>
              </a:rPr>
              <a:t>Fei-Fei</a:t>
            </a:r>
            <a:r>
              <a:rPr lang="en-US" sz="1400" dirty="0" smtClean="0">
                <a:latin typeface="Arial" pitchFamily="34" charset="0"/>
                <a:cs typeface="Arial" pitchFamily="34" charset="0"/>
              </a:rPr>
              <a:t>, 2007]</a:t>
            </a:r>
            <a:endParaRPr lang="en-US" sz="1400" dirty="0">
              <a:latin typeface="Arial" pitchFamily="34" charset="0"/>
              <a:cs typeface="Arial" pitchFamily="34" charset="0"/>
            </a:endParaRPr>
          </a:p>
        </p:txBody>
      </p:sp>
      <p:pic>
        <p:nvPicPr>
          <p:cNvPr id="11" name="Picture 10" descr="exp3_mod.emf"/>
          <p:cNvPicPr>
            <a:picLocks noChangeAspect="1"/>
          </p:cNvPicPr>
          <p:nvPr/>
        </p:nvPicPr>
        <p:blipFill>
          <a:blip r:embed="rId2" cstate="print"/>
          <a:stretch>
            <a:fillRect/>
          </a:stretch>
        </p:blipFill>
        <p:spPr>
          <a:xfrm>
            <a:off x="609600" y="1828800"/>
            <a:ext cx="4014554" cy="3051595"/>
          </a:xfrm>
          <a:prstGeom prst="rect">
            <a:avLst/>
          </a:prstGeom>
        </p:spPr>
      </p:pic>
      <p:sp>
        <p:nvSpPr>
          <p:cNvPr id="14" name="Slide Number Placeholder 13"/>
          <p:cNvSpPr>
            <a:spLocks noGrp="1"/>
          </p:cNvSpPr>
          <p:nvPr>
            <p:ph type="sldNum" sz="quarter" idx="12"/>
          </p:nvPr>
        </p:nvSpPr>
        <p:spPr/>
        <p:txBody>
          <a:bodyPr/>
          <a:lstStyle/>
          <a:p>
            <a:fld id="{B6F15528-21DE-4FAA-801E-634DDDAF4B2B}" type="slidenum">
              <a:rPr lang="en-US" smtClean="0"/>
              <a:pPr/>
              <a:t>29</a:t>
            </a:fld>
            <a:endParaRPr lang="en-US"/>
          </a:p>
        </p:txBody>
      </p:sp>
      <p:pic>
        <p:nvPicPr>
          <p:cNvPr id="16" name="Picture 15" descr="exp1L.emf"/>
          <p:cNvPicPr>
            <a:picLocks noChangeAspect="1"/>
          </p:cNvPicPr>
          <p:nvPr/>
        </p:nvPicPr>
        <p:blipFill>
          <a:blip r:embed="rId3" cstate="print"/>
          <a:stretch>
            <a:fillRect/>
          </a:stretch>
        </p:blipFill>
        <p:spPr>
          <a:xfrm>
            <a:off x="4800600" y="1904999"/>
            <a:ext cx="3962400" cy="297259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4840069"/>
            <a:ext cx="23622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Robots interact with objects</a:t>
            </a:r>
            <a:endParaRPr lang="en-US" sz="2400" dirty="0">
              <a:latin typeface="Arial" pitchFamily="34" charset="0"/>
              <a:cs typeface="Arial" pitchFamily="34" charset="0"/>
            </a:endParaRPr>
          </a:p>
        </p:txBody>
      </p:sp>
      <p:sp>
        <p:nvSpPr>
          <p:cNvPr id="8" name="TextBox 7"/>
          <p:cNvSpPr txBox="1"/>
          <p:nvPr/>
        </p:nvSpPr>
        <p:spPr>
          <a:xfrm>
            <a:off x="3124200" y="4840069"/>
            <a:ext cx="2590800" cy="830997"/>
          </a:xfrm>
          <a:prstGeom prst="rect">
            <a:avLst/>
          </a:prstGeom>
          <a:noFill/>
        </p:spPr>
        <p:txBody>
          <a:bodyPr wrap="square" rtlCol="0">
            <a:spAutoFit/>
          </a:bodyPr>
          <a:lstStyle/>
          <a:p>
            <a:pPr algn="ctr"/>
            <a:r>
              <a:rPr lang="en-US" sz="2400" dirty="0" smtClean="0">
                <a:latin typeface="Arial" pitchFamily="34" charset="0"/>
                <a:cs typeface="Arial" pitchFamily="34" charset="0"/>
              </a:rPr>
              <a:t>Automatic sports commentary</a:t>
            </a:r>
            <a:endParaRPr lang="en-US" sz="2400" dirty="0">
              <a:latin typeface="Arial" pitchFamily="34" charset="0"/>
              <a:cs typeface="Arial" pitchFamily="34" charset="0"/>
            </a:endParaRPr>
          </a:p>
        </p:txBody>
      </p:sp>
      <p:sp>
        <p:nvSpPr>
          <p:cNvPr id="9" name="TextBox 8"/>
          <p:cNvSpPr txBox="1"/>
          <p:nvPr/>
        </p:nvSpPr>
        <p:spPr>
          <a:xfrm>
            <a:off x="2743200" y="5650468"/>
            <a:ext cx="3429000" cy="430887"/>
          </a:xfrm>
          <a:prstGeom prst="rect">
            <a:avLst/>
          </a:prstGeom>
          <a:noFill/>
        </p:spPr>
        <p:txBody>
          <a:bodyPr wrap="square" rtlCol="0">
            <a:spAutoFit/>
          </a:bodyPr>
          <a:lstStyle/>
          <a:p>
            <a:pPr algn="ctr"/>
            <a:r>
              <a:rPr lang="en-US" sz="2200" dirty="0" smtClean="0">
                <a:latin typeface="Arial" pitchFamily="34" charset="0"/>
                <a:cs typeface="Arial" pitchFamily="34" charset="0"/>
              </a:rPr>
              <a:t>“Kobe is dunking the ball.”</a:t>
            </a:r>
            <a:endParaRPr lang="en-US" sz="2200" dirty="0">
              <a:latin typeface="Arial" pitchFamily="34" charset="0"/>
              <a:cs typeface="Arial" pitchFamily="34" charset="0"/>
            </a:endParaRPr>
          </a:p>
        </p:txBody>
      </p:sp>
      <p:sp>
        <p:nvSpPr>
          <p:cNvPr id="12" name="TextBox 11"/>
          <p:cNvSpPr txBox="1"/>
          <p:nvPr/>
        </p:nvSpPr>
        <p:spPr>
          <a:xfrm>
            <a:off x="6096000" y="4888468"/>
            <a:ext cx="1981200" cy="461665"/>
          </a:xfrm>
          <a:prstGeom prst="rect">
            <a:avLst/>
          </a:prstGeom>
          <a:noFill/>
        </p:spPr>
        <p:txBody>
          <a:bodyPr wrap="square" rtlCol="0">
            <a:spAutoFit/>
          </a:bodyPr>
          <a:lstStyle/>
          <a:p>
            <a:pPr algn="ctr"/>
            <a:r>
              <a:rPr lang="en-US" sz="2400" dirty="0" smtClean="0">
                <a:latin typeface="Arial" pitchFamily="34" charset="0"/>
                <a:cs typeface="Arial" pitchFamily="34" charset="0"/>
              </a:rPr>
              <a:t>Medical care</a:t>
            </a:r>
            <a:endParaRPr lang="en-US" sz="2400" dirty="0">
              <a:latin typeface="Arial" pitchFamily="34" charset="0"/>
              <a:cs typeface="Arial" pitchFamily="34" charset="0"/>
            </a:endParaRPr>
          </a:p>
        </p:txBody>
      </p:sp>
      <p:sp>
        <p:nvSpPr>
          <p:cNvPr id="10" name="Slide Number Placeholder 9"/>
          <p:cNvSpPr>
            <a:spLocks noGrp="1"/>
          </p:cNvSpPr>
          <p:nvPr>
            <p:ph type="sldNum" sz="quarter" idx="12"/>
          </p:nvPr>
        </p:nvSpPr>
        <p:spPr/>
        <p:txBody>
          <a:bodyPr/>
          <a:lstStyle/>
          <a:p>
            <a:fld id="{B6F15528-21DE-4FAA-801E-634DDDAF4B2B}" type="slidenum">
              <a:rPr lang="en-US" smtClean="0"/>
              <a:pPr/>
              <a:t>3</a:t>
            </a:fld>
            <a:endParaRPr lang="en-US" dirty="0"/>
          </a:p>
        </p:txBody>
      </p:sp>
      <p:pic>
        <p:nvPicPr>
          <p:cNvPr id="15" name="Picture 14" descr="Kobe_new.bmp"/>
          <p:cNvPicPr>
            <a:picLocks noChangeAspect="1"/>
          </p:cNvPicPr>
          <p:nvPr/>
        </p:nvPicPr>
        <p:blipFill>
          <a:blip r:embed="rId2" cstate="print"/>
          <a:stretch>
            <a:fillRect/>
          </a:stretch>
        </p:blipFill>
        <p:spPr>
          <a:xfrm>
            <a:off x="3276600" y="1752600"/>
            <a:ext cx="2228850" cy="2971800"/>
          </a:xfrm>
          <a:prstGeom prst="rect">
            <a:avLst/>
          </a:prstGeom>
        </p:spPr>
      </p:pic>
      <p:pic>
        <p:nvPicPr>
          <p:cNvPr id="17" name="Picture 16" descr="robot_wash.jpg"/>
          <p:cNvPicPr>
            <a:picLocks noChangeAspect="1"/>
          </p:cNvPicPr>
          <p:nvPr/>
        </p:nvPicPr>
        <p:blipFill>
          <a:blip r:embed="rId3" cstate="print"/>
          <a:stretch>
            <a:fillRect/>
          </a:stretch>
        </p:blipFill>
        <p:spPr>
          <a:xfrm>
            <a:off x="762000" y="1752600"/>
            <a:ext cx="1979242" cy="2971800"/>
          </a:xfrm>
          <a:prstGeom prst="rect">
            <a:avLst/>
          </a:prstGeom>
        </p:spPr>
      </p:pic>
      <p:pic>
        <p:nvPicPr>
          <p:cNvPr id="14" name="Picture 13" descr="elderly man on walker.jpg"/>
          <p:cNvPicPr>
            <a:picLocks noChangeAspect="1"/>
          </p:cNvPicPr>
          <p:nvPr/>
        </p:nvPicPr>
        <p:blipFill>
          <a:blip r:embed="rId4"/>
          <a:srcRect t="2083" b="4167"/>
          <a:stretch>
            <a:fillRect/>
          </a:stretch>
        </p:blipFill>
        <p:spPr>
          <a:xfrm>
            <a:off x="6096001" y="1706880"/>
            <a:ext cx="1866839" cy="3017520"/>
          </a:xfrm>
          <a:prstGeom prst="rect">
            <a:avLst/>
          </a:prstGeom>
        </p:spPr>
      </p:pic>
      <p:sp>
        <p:nvSpPr>
          <p:cNvPr id="11" name="Subtitle 2"/>
          <p:cNvSpPr txBox="1">
            <a:spLocks/>
          </p:cNvSpPr>
          <p:nvPr/>
        </p:nvSpPr>
        <p:spPr>
          <a:xfrm>
            <a:off x="1905000" y="304800"/>
            <a:ext cx="55626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400" b="1" i="0" u="none" strike="noStrike" kern="1200" cap="none" spc="0" normalizeH="0" baseline="0" noProof="0" dirty="0" smtClean="0">
                <a:ln>
                  <a:noFill/>
                </a:ln>
                <a:solidFill>
                  <a:schemeClr val="tx1"/>
                </a:solidFill>
                <a:effectLst/>
                <a:uLnTx/>
                <a:uFillTx/>
                <a:latin typeface="Arial" pitchFamily="34" charset="0"/>
                <a:cs typeface="Arial" pitchFamily="34" charset="0"/>
              </a:rPr>
              <a:t>Human-Object Interaction</a:t>
            </a:r>
            <a:endParaRPr kumimoji="0" lang="en-US" sz="34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verage_play_bassoon.bmp"/>
          <p:cNvPicPr>
            <a:picLocks noChangeAspect="1"/>
          </p:cNvPicPr>
          <p:nvPr/>
        </p:nvPicPr>
        <p:blipFill>
          <a:blip r:embed="rId2" cstate="print"/>
          <a:stretch>
            <a:fillRect/>
          </a:stretch>
        </p:blipFill>
        <p:spPr>
          <a:xfrm>
            <a:off x="914400" y="3855720"/>
            <a:ext cx="1097280" cy="1097280"/>
          </a:xfrm>
          <a:prstGeom prst="rect">
            <a:avLst/>
          </a:prstGeom>
        </p:spPr>
      </p:pic>
      <p:pic>
        <p:nvPicPr>
          <p:cNvPr id="6" name="Picture 5" descr="average_play_flute.bmp"/>
          <p:cNvPicPr>
            <a:picLocks noChangeAspect="1"/>
          </p:cNvPicPr>
          <p:nvPr/>
        </p:nvPicPr>
        <p:blipFill>
          <a:blip r:embed="rId3" cstate="print"/>
          <a:stretch>
            <a:fillRect/>
          </a:stretch>
        </p:blipFill>
        <p:spPr>
          <a:xfrm>
            <a:off x="3200400" y="3855720"/>
            <a:ext cx="1097280" cy="1097280"/>
          </a:xfrm>
          <a:prstGeom prst="rect">
            <a:avLst/>
          </a:prstGeom>
        </p:spPr>
      </p:pic>
      <p:pic>
        <p:nvPicPr>
          <p:cNvPr id="7" name="Picture 6" descr="average_play_violin.bmp"/>
          <p:cNvPicPr>
            <a:picLocks noChangeAspect="1"/>
          </p:cNvPicPr>
          <p:nvPr/>
        </p:nvPicPr>
        <p:blipFill>
          <a:blip r:embed="rId4" cstate="print"/>
          <a:stretch>
            <a:fillRect/>
          </a:stretch>
        </p:blipFill>
        <p:spPr>
          <a:xfrm>
            <a:off x="7543800" y="3855720"/>
            <a:ext cx="1097280" cy="1097280"/>
          </a:xfrm>
          <a:prstGeom prst="rect">
            <a:avLst/>
          </a:prstGeom>
        </p:spPr>
      </p:pic>
      <p:pic>
        <p:nvPicPr>
          <p:cNvPr id="8" name="Picture 7" descr="average_with_bassoon.bmp"/>
          <p:cNvPicPr>
            <a:picLocks noChangeAspect="1"/>
          </p:cNvPicPr>
          <p:nvPr/>
        </p:nvPicPr>
        <p:blipFill>
          <a:blip r:embed="rId5" cstate="print"/>
          <a:stretch>
            <a:fillRect/>
          </a:stretch>
        </p:blipFill>
        <p:spPr>
          <a:xfrm>
            <a:off x="914400" y="5105400"/>
            <a:ext cx="1097280" cy="1097280"/>
          </a:xfrm>
          <a:prstGeom prst="rect">
            <a:avLst/>
          </a:prstGeom>
        </p:spPr>
      </p:pic>
      <p:pic>
        <p:nvPicPr>
          <p:cNvPr id="9" name="Picture 8" descr="average_with_flute.bmp"/>
          <p:cNvPicPr>
            <a:picLocks noChangeAspect="1"/>
          </p:cNvPicPr>
          <p:nvPr/>
        </p:nvPicPr>
        <p:blipFill>
          <a:blip r:embed="rId6" cstate="print"/>
          <a:stretch>
            <a:fillRect/>
          </a:stretch>
        </p:blipFill>
        <p:spPr>
          <a:xfrm>
            <a:off x="3200400" y="5105400"/>
            <a:ext cx="1097280" cy="1097280"/>
          </a:xfrm>
          <a:prstGeom prst="rect">
            <a:avLst/>
          </a:prstGeom>
        </p:spPr>
      </p:pic>
      <p:pic>
        <p:nvPicPr>
          <p:cNvPr id="10" name="Picture 9" descr="average_with_violin.bmp"/>
          <p:cNvPicPr>
            <a:picLocks noChangeAspect="1"/>
          </p:cNvPicPr>
          <p:nvPr/>
        </p:nvPicPr>
        <p:blipFill>
          <a:blip r:embed="rId7" cstate="print"/>
          <a:stretch>
            <a:fillRect/>
          </a:stretch>
        </p:blipFill>
        <p:spPr>
          <a:xfrm>
            <a:off x="7543800" y="5105400"/>
            <a:ext cx="1097280" cy="1097280"/>
          </a:xfrm>
          <a:prstGeom prst="rect">
            <a:avLst/>
          </a:prstGeom>
        </p:spPr>
      </p:pic>
      <p:sp>
        <p:nvSpPr>
          <p:cNvPr id="11" name="Title 1"/>
          <p:cNvSpPr txBox="1">
            <a:spLocks/>
          </p:cNvSpPr>
          <p:nvPr/>
        </p:nvSpPr>
        <p:spPr>
          <a:xfrm rot="16200000">
            <a:off x="-83819" y="4122421"/>
            <a:ext cx="1295402" cy="51816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300" dirty="0" smtClean="0">
                <a:latin typeface="Arial" pitchFamily="34" charset="0"/>
                <a:ea typeface="+mj-ea"/>
                <a:cs typeface="Arial" pitchFamily="34" charset="0"/>
              </a:rPr>
              <a:t>Average PPMI+ images</a:t>
            </a:r>
            <a:endParaRPr kumimoji="0" lang="en-US" sz="13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5" name="TextBox 24"/>
          <p:cNvSpPr txBox="1"/>
          <p:nvPr/>
        </p:nvSpPr>
        <p:spPr>
          <a:xfrm>
            <a:off x="533400" y="381000"/>
            <a:ext cx="5943600" cy="507831"/>
          </a:xfrm>
          <a:prstGeom prst="rect">
            <a:avLst/>
          </a:prstGeom>
          <a:noFill/>
        </p:spPr>
        <p:txBody>
          <a:bodyPr wrap="square" rtlCol="0">
            <a:spAutoFit/>
          </a:bodyPr>
          <a:lstStyle/>
          <a:p>
            <a:r>
              <a:rPr lang="en-US" sz="2700" b="1" dirty="0" smtClean="0">
                <a:latin typeface="Arial" pitchFamily="34" charset="0"/>
                <a:cs typeface="Arial" pitchFamily="34" charset="0"/>
              </a:rPr>
              <a:t>Classifying Playing vs. Not playing</a:t>
            </a:r>
            <a:endParaRPr lang="en-US" sz="2700" b="1" dirty="0">
              <a:latin typeface="Arial" pitchFamily="34" charset="0"/>
              <a:cs typeface="Arial" pitchFamily="34" charset="0"/>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30</a:t>
            </a:fld>
            <a:endParaRPr lang="en-US"/>
          </a:p>
        </p:txBody>
      </p:sp>
      <p:sp>
        <p:nvSpPr>
          <p:cNvPr id="17" name="TextBox 16"/>
          <p:cNvSpPr txBox="1"/>
          <p:nvPr/>
        </p:nvSpPr>
        <p:spPr>
          <a:xfrm>
            <a:off x="685800" y="956846"/>
            <a:ext cx="7467600" cy="338554"/>
          </a:xfrm>
          <a:prstGeom prst="rect">
            <a:avLst/>
          </a:prstGeom>
          <a:noFill/>
        </p:spPr>
        <p:txBody>
          <a:bodyPr wrap="square" rtlCol="0">
            <a:spAutoFit/>
          </a:bodyPr>
          <a:lstStyle/>
          <a:p>
            <a:pPr>
              <a:buFont typeface="Arial" pitchFamily="34" charset="0"/>
              <a:buChar char="•"/>
            </a:pPr>
            <a:r>
              <a:rPr lang="en-US" sz="1600" dirty="0" smtClean="0">
                <a:latin typeface="Arial" pitchFamily="34" charset="0"/>
                <a:cs typeface="Arial" pitchFamily="34" charset="0"/>
              </a:rPr>
              <a:t>  Seven 2-class classification problem; PPMI+ vs. PPMI- for each instrument.</a:t>
            </a:r>
            <a:endParaRPr lang="en-US" sz="1600" dirty="0">
              <a:latin typeface="Arial" pitchFamily="34" charset="0"/>
              <a:cs typeface="Arial" pitchFamily="34" charset="0"/>
            </a:endParaRPr>
          </a:p>
        </p:txBody>
      </p:sp>
      <p:sp>
        <p:nvSpPr>
          <p:cNvPr id="21" name="Title 1"/>
          <p:cNvSpPr txBox="1">
            <a:spLocks/>
          </p:cNvSpPr>
          <p:nvPr/>
        </p:nvSpPr>
        <p:spPr>
          <a:xfrm rot="16200000">
            <a:off x="-83820" y="5417818"/>
            <a:ext cx="1295402" cy="51816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300" dirty="0" smtClean="0">
                <a:latin typeface="Arial" pitchFamily="34" charset="0"/>
                <a:ea typeface="+mj-ea"/>
                <a:cs typeface="Arial" pitchFamily="34" charset="0"/>
              </a:rPr>
              <a:t>Average PPMI- images</a:t>
            </a:r>
            <a:endParaRPr kumimoji="0" lang="en-US" sz="13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2" name="Group 21"/>
          <p:cNvGrpSpPr>
            <a:grpSpLocks noChangeAspect="1"/>
          </p:cNvGrpSpPr>
          <p:nvPr/>
        </p:nvGrpSpPr>
        <p:grpSpPr>
          <a:xfrm>
            <a:off x="213360" y="1399397"/>
            <a:ext cx="8686800" cy="2203562"/>
            <a:chOff x="533400" y="1399401"/>
            <a:chExt cx="8001000" cy="2029599"/>
          </a:xfrm>
        </p:grpSpPr>
        <p:pic>
          <p:nvPicPr>
            <p:cNvPr id="24" name="Picture 23" descr="exp4_mod.emf"/>
            <p:cNvPicPr>
              <a:picLocks noChangeAspect="1"/>
            </p:cNvPicPr>
            <p:nvPr/>
          </p:nvPicPr>
          <p:blipFill>
            <a:blip r:embed="rId8" cstate="print"/>
            <a:srcRect l="5833" r="6667"/>
            <a:stretch>
              <a:fillRect/>
            </a:stretch>
          </p:blipFill>
          <p:spPr>
            <a:xfrm>
              <a:off x="533400" y="1447800"/>
              <a:ext cx="8001000" cy="1981200"/>
            </a:xfrm>
            <a:prstGeom prst="rect">
              <a:avLst/>
            </a:prstGeom>
          </p:spPr>
        </p:pic>
        <p:sp>
          <p:nvSpPr>
            <p:cNvPr id="18" name="TextBox 17"/>
            <p:cNvSpPr txBox="1"/>
            <p:nvPr/>
          </p:nvSpPr>
          <p:spPr>
            <a:xfrm>
              <a:off x="5029200" y="1399401"/>
              <a:ext cx="533400" cy="276999"/>
            </a:xfrm>
            <a:prstGeom prst="rect">
              <a:avLst/>
            </a:prstGeom>
            <a:solidFill>
              <a:schemeClr val="bg1"/>
            </a:solidFill>
          </p:spPr>
          <p:txBody>
            <a:bodyPr wrap="square" rtlCol="0">
              <a:spAutoFit/>
            </a:bodyPr>
            <a:lstStyle/>
            <a:p>
              <a:r>
                <a:rPr lang="en-US" sz="1200" dirty="0" smtClean="0">
                  <a:latin typeface="Arial" pitchFamily="34" charset="0"/>
                  <a:cs typeface="Arial" pitchFamily="34" charset="0"/>
                </a:rPr>
                <a:t>SPM</a:t>
              </a:r>
              <a:endParaRPr lang="en-US" sz="1200" dirty="0">
                <a:latin typeface="Arial" pitchFamily="34" charset="0"/>
                <a:cs typeface="Arial" pitchFamily="34" charset="0"/>
              </a:endParaRPr>
            </a:p>
          </p:txBody>
        </p:sp>
      </p:grpSp>
      <p:pic>
        <p:nvPicPr>
          <p:cNvPr id="19" name="Picture 18" descr="average_play_erhu.bmp"/>
          <p:cNvPicPr>
            <a:picLocks noChangeAspect="1"/>
          </p:cNvPicPr>
          <p:nvPr/>
        </p:nvPicPr>
        <p:blipFill>
          <a:blip r:embed="rId9" cstate="print"/>
          <a:stretch>
            <a:fillRect/>
          </a:stretch>
        </p:blipFill>
        <p:spPr>
          <a:xfrm>
            <a:off x="2057400" y="3855720"/>
            <a:ext cx="1097280" cy="1097280"/>
          </a:xfrm>
          <a:prstGeom prst="rect">
            <a:avLst/>
          </a:prstGeom>
        </p:spPr>
      </p:pic>
      <p:pic>
        <p:nvPicPr>
          <p:cNvPr id="20" name="Picture 19" descr="average_with_erhu.bmp"/>
          <p:cNvPicPr>
            <a:picLocks noChangeAspect="1"/>
          </p:cNvPicPr>
          <p:nvPr/>
        </p:nvPicPr>
        <p:blipFill>
          <a:blip r:embed="rId10" cstate="print"/>
          <a:stretch>
            <a:fillRect/>
          </a:stretch>
        </p:blipFill>
        <p:spPr>
          <a:xfrm>
            <a:off x="2057400" y="5105400"/>
            <a:ext cx="1097280" cy="1097280"/>
          </a:xfrm>
          <a:prstGeom prst="rect">
            <a:avLst/>
          </a:prstGeom>
        </p:spPr>
      </p:pic>
      <p:pic>
        <p:nvPicPr>
          <p:cNvPr id="23" name="Picture 22" descr="average_play_frenchhorn.bmp"/>
          <p:cNvPicPr>
            <a:picLocks noChangeAspect="1"/>
          </p:cNvPicPr>
          <p:nvPr/>
        </p:nvPicPr>
        <p:blipFill>
          <a:blip r:embed="rId11" cstate="print"/>
          <a:stretch>
            <a:fillRect/>
          </a:stretch>
        </p:blipFill>
        <p:spPr>
          <a:xfrm>
            <a:off x="4343400" y="3855720"/>
            <a:ext cx="1097280" cy="1097280"/>
          </a:xfrm>
          <a:prstGeom prst="rect">
            <a:avLst/>
          </a:prstGeom>
        </p:spPr>
      </p:pic>
      <p:pic>
        <p:nvPicPr>
          <p:cNvPr id="27" name="Picture 26" descr="average_with_frenchhorn.bmp"/>
          <p:cNvPicPr>
            <a:picLocks noChangeAspect="1"/>
          </p:cNvPicPr>
          <p:nvPr/>
        </p:nvPicPr>
        <p:blipFill>
          <a:blip r:embed="rId12" cstate="print"/>
          <a:stretch>
            <a:fillRect/>
          </a:stretch>
        </p:blipFill>
        <p:spPr>
          <a:xfrm>
            <a:off x="4343400" y="5105400"/>
            <a:ext cx="1097280" cy="1097280"/>
          </a:xfrm>
          <a:prstGeom prst="rect">
            <a:avLst/>
          </a:prstGeom>
        </p:spPr>
      </p:pic>
      <p:pic>
        <p:nvPicPr>
          <p:cNvPr id="28" name="Picture 27" descr="average_play_saxophone.bmp"/>
          <p:cNvPicPr>
            <a:picLocks noChangeAspect="1"/>
          </p:cNvPicPr>
          <p:nvPr/>
        </p:nvPicPr>
        <p:blipFill>
          <a:blip r:embed="rId13" cstate="print"/>
          <a:stretch>
            <a:fillRect/>
          </a:stretch>
        </p:blipFill>
        <p:spPr>
          <a:xfrm>
            <a:off x="6400800" y="3855720"/>
            <a:ext cx="1097280" cy="1097280"/>
          </a:xfrm>
          <a:prstGeom prst="rect">
            <a:avLst/>
          </a:prstGeom>
        </p:spPr>
      </p:pic>
      <p:pic>
        <p:nvPicPr>
          <p:cNvPr id="29" name="Picture 28" descr="average_with_saxophone.bmp"/>
          <p:cNvPicPr>
            <a:picLocks noChangeAspect="1"/>
          </p:cNvPicPr>
          <p:nvPr/>
        </p:nvPicPr>
        <p:blipFill>
          <a:blip r:embed="rId14" cstate="print"/>
          <a:stretch>
            <a:fillRect/>
          </a:stretch>
        </p:blipFill>
        <p:spPr>
          <a:xfrm>
            <a:off x="6400800" y="5105400"/>
            <a:ext cx="1097280" cy="1097280"/>
          </a:xfrm>
          <a:prstGeom prst="rect">
            <a:avLst/>
          </a:prstGeom>
        </p:spPr>
      </p:pic>
      <p:sp>
        <p:nvSpPr>
          <p:cNvPr id="30" name="TextBox 29"/>
          <p:cNvSpPr txBox="1"/>
          <p:nvPr/>
        </p:nvSpPr>
        <p:spPr>
          <a:xfrm>
            <a:off x="990600" y="3349823"/>
            <a:ext cx="9906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Bassoon</a:t>
            </a:r>
            <a:endParaRPr lang="en-US" sz="1400" b="1" dirty="0">
              <a:solidFill>
                <a:schemeClr val="bg1"/>
              </a:solidFill>
              <a:latin typeface="Arial" pitchFamily="34" charset="0"/>
              <a:cs typeface="Arial" pitchFamily="34" charset="0"/>
            </a:endParaRPr>
          </a:p>
        </p:txBody>
      </p:sp>
      <p:sp>
        <p:nvSpPr>
          <p:cNvPr id="31" name="TextBox 30"/>
          <p:cNvSpPr txBox="1"/>
          <p:nvPr/>
        </p:nvSpPr>
        <p:spPr>
          <a:xfrm>
            <a:off x="2286000" y="3352800"/>
            <a:ext cx="6096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Erhu</a:t>
            </a:r>
            <a:endParaRPr lang="en-US" sz="1400" b="1" dirty="0">
              <a:solidFill>
                <a:schemeClr val="bg1"/>
              </a:solidFill>
              <a:latin typeface="Arial" pitchFamily="34" charset="0"/>
              <a:cs typeface="Arial" pitchFamily="34" charset="0"/>
            </a:endParaRPr>
          </a:p>
        </p:txBody>
      </p:sp>
      <p:sp>
        <p:nvSpPr>
          <p:cNvPr id="32" name="TextBox 31"/>
          <p:cNvSpPr txBox="1"/>
          <p:nvPr/>
        </p:nvSpPr>
        <p:spPr>
          <a:xfrm>
            <a:off x="3352800" y="3352800"/>
            <a:ext cx="6096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Flute</a:t>
            </a:r>
            <a:endParaRPr lang="en-US" sz="1400" b="1" dirty="0">
              <a:solidFill>
                <a:schemeClr val="bg1"/>
              </a:solidFill>
              <a:latin typeface="Arial" pitchFamily="34" charset="0"/>
              <a:cs typeface="Arial" pitchFamily="34" charset="0"/>
            </a:endParaRPr>
          </a:p>
        </p:txBody>
      </p:sp>
      <p:sp>
        <p:nvSpPr>
          <p:cNvPr id="33" name="TextBox 32"/>
          <p:cNvSpPr txBox="1"/>
          <p:nvPr/>
        </p:nvSpPr>
        <p:spPr>
          <a:xfrm>
            <a:off x="4191000" y="3352800"/>
            <a:ext cx="12192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French horn</a:t>
            </a:r>
            <a:endParaRPr lang="en-US" sz="1400" b="1" dirty="0">
              <a:solidFill>
                <a:schemeClr val="bg1"/>
              </a:solidFill>
              <a:latin typeface="Arial" pitchFamily="34" charset="0"/>
              <a:cs typeface="Arial" pitchFamily="34" charset="0"/>
            </a:endParaRPr>
          </a:p>
        </p:txBody>
      </p:sp>
      <p:sp>
        <p:nvSpPr>
          <p:cNvPr id="34" name="TextBox 33"/>
          <p:cNvSpPr txBox="1"/>
          <p:nvPr/>
        </p:nvSpPr>
        <p:spPr>
          <a:xfrm>
            <a:off x="6400800" y="3352800"/>
            <a:ext cx="11430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Saxophone</a:t>
            </a:r>
            <a:endParaRPr lang="en-US" sz="1400" b="1" dirty="0">
              <a:solidFill>
                <a:schemeClr val="bg1"/>
              </a:solidFill>
              <a:latin typeface="Arial" pitchFamily="34" charset="0"/>
              <a:cs typeface="Arial" pitchFamily="34" charset="0"/>
            </a:endParaRPr>
          </a:p>
        </p:txBody>
      </p:sp>
      <p:sp>
        <p:nvSpPr>
          <p:cNvPr id="35" name="TextBox 34"/>
          <p:cNvSpPr txBox="1"/>
          <p:nvPr/>
        </p:nvSpPr>
        <p:spPr>
          <a:xfrm>
            <a:off x="7696200" y="3352800"/>
            <a:ext cx="6858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Violin</a:t>
            </a:r>
            <a:endParaRPr lang="en-US" sz="14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1" grpId="0"/>
      <p:bldP spid="30" grpId="0" animBg="1"/>
      <p:bldP spid="31" grpId="0" animBg="1"/>
      <p:bldP spid="32" grpId="0" animBg="1"/>
      <p:bldP spid="33" grpId="0" animBg="1"/>
      <p:bldP spid="34" grpId="0" animBg="1"/>
      <p:bldP spid="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txBox="1">
            <a:spLocks/>
          </p:cNvSpPr>
          <p:nvPr/>
        </p:nvSpPr>
        <p:spPr>
          <a:xfrm rot="16200000">
            <a:off x="4198618" y="4122421"/>
            <a:ext cx="1295402" cy="51816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300" dirty="0" smtClean="0">
                <a:latin typeface="Arial" pitchFamily="34" charset="0"/>
                <a:ea typeface="+mj-ea"/>
                <a:cs typeface="Arial" pitchFamily="34" charset="0"/>
              </a:rPr>
              <a:t>Average PPMI+ images</a:t>
            </a:r>
            <a:endParaRPr kumimoji="0" lang="en-US" sz="13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25" name="TextBox 24"/>
          <p:cNvSpPr txBox="1"/>
          <p:nvPr/>
        </p:nvSpPr>
        <p:spPr>
          <a:xfrm>
            <a:off x="533400" y="381000"/>
            <a:ext cx="5943600" cy="507831"/>
          </a:xfrm>
          <a:prstGeom prst="rect">
            <a:avLst/>
          </a:prstGeom>
          <a:noFill/>
        </p:spPr>
        <p:txBody>
          <a:bodyPr wrap="square" rtlCol="0">
            <a:spAutoFit/>
          </a:bodyPr>
          <a:lstStyle/>
          <a:p>
            <a:r>
              <a:rPr lang="en-US" sz="2700" b="1" dirty="0" smtClean="0">
                <a:latin typeface="Arial" pitchFamily="34" charset="0"/>
                <a:cs typeface="Arial" pitchFamily="34" charset="0"/>
              </a:rPr>
              <a:t>Classifying Playing vs. Not playing</a:t>
            </a:r>
            <a:endParaRPr lang="en-US" sz="2700" b="1" dirty="0">
              <a:latin typeface="Arial" pitchFamily="34" charset="0"/>
              <a:cs typeface="Arial" pitchFamily="34" charset="0"/>
            </a:endParaRPr>
          </a:p>
        </p:txBody>
      </p:sp>
      <p:sp>
        <p:nvSpPr>
          <p:cNvPr id="26" name="Slide Number Placeholder 25"/>
          <p:cNvSpPr>
            <a:spLocks noGrp="1"/>
          </p:cNvSpPr>
          <p:nvPr>
            <p:ph type="sldNum" sz="quarter" idx="12"/>
          </p:nvPr>
        </p:nvSpPr>
        <p:spPr/>
        <p:txBody>
          <a:bodyPr/>
          <a:lstStyle/>
          <a:p>
            <a:fld id="{B6F15528-21DE-4FAA-801E-634DDDAF4B2B}" type="slidenum">
              <a:rPr lang="en-US" smtClean="0"/>
              <a:pPr/>
              <a:t>31</a:t>
            </a:fld>
            <a:endParaRPr lang="en-US"/>
          </a:p>
        </p:txBody>
      </p:sp>
      <p:sp>
        <p:nvSpPr>
          <p:cNvPr id="17" name="TextBox 16"/>
          <p:cNvSpPr txBox="1"/>
          <p:nvPr/>
        </p:nvSpPr>
        <p:spPr>
          <a:xfrm>
            <a:off x="685800" y="956846"/>
            <a:ext cx="7467600" cy="338554"/>
          </a:xfrm>
          <a:prstGeom prst="rect">
            <a:avLst/>
          </a:prstGeom>
          <a:noFill/>
        </p:spPr>
        <p:txBody>
          <a:bodyPr wrap="square" rtlCol="0">
            <a:spAutoFit/>
          </a:bodyPr>
          <a:lstStyle/>
          <a:p>
            <a:pPr>
              <a:buFont typeface="Arial" pitchFamily="34" charset="0"/>
              <a:buChar char="•"/>
            </a:pPr>
            <a:r>
              <a:rPr lang="en-US" sz="1600" dirty="0" smtClean="0">
                <a:latin typeface="Arial" pitchFamily="34" charset="0"/>
                <a:cs typeface="Arial" pitchFamily="34" charset="0"/>
              </a:rPr>
              <a:t>  Seven 2-class classification problem; PPMI+ vs. PPMI- for each instrument.</a:t>
            </a:r>
            <a:endParaRPr lang="en-US" sz="1600" dirty="0">
              <a:latin typeface="Arial" pitchFamily="34" charset="0"/>
              <a:cs typeface="Arial" pitchFamily="34" charset="0"/>
            </a:endParaRPr>
          </a:p>
        </p:txBody>
      </p:sp>
      <p:sp>
        <p:nvSpPr>
          <p:cNvPr id="21" name="Title 1"/>
          <p:cNvSpPr txBox="1">
            <a:spLocks/>
          </p:cNvSpPr>
          <p:nvPr/>
        </p:nvSpPr>
        <p:spPr>
          <a:xfrm rot="16200000">
            <a:off x="4198617" y="5417818"/>
            <a:ext cx="1295402" cy="518161"/>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1300" dirty="0" smtClean="0">
                <a:latin typeface="Arial" pitchFamily="34" charset="0"/>
                <a:ea typeface="+mj-ea"/>
                <a:cs typeface="Arial" pitchFamily="34" charset="0"/>
              </a:rPr>
              <a:t>Average PPMI- images</a:t>
            </a:r>
            <a:endParaRPr kumimoji="0" lang="en-US" sz="1300"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 name="Group 21"/>
          <p:cNvGrpSpPr>
            <a:grpSpLocks noChangeAspect="1"/>
          </p:cNvGrpSpPr>
          <p:nvPr/>
        </p:nvGrpSpPr>
        <p:grpSpPr>
          <a:xfrm>
            <a:off x="213360" y="1399397"/>
            <a:ext cx="8686800" cy="2203562"/>
            <a:chOff x="533400" y="1399401"/>
            <a:chExt cx="8001000" cy="2029599"/>
          </a:xfrm>
        </p:grpSpPr>
        <p:pic>
          <p:nvPicPr>
            <p:cNvPr id="24" name="Picture 23" descr="exp4_mod.emf"/>
            <p:cNvPicPr>
              <a:picLocks noChangeAspect="1"/>
            </p:cNvPicPr>
            <p:nvPr/>
          </p:nvPicPr>
          <p:blipFill>
            <a:blip r:embed="rId2" cstate="print"/>
            <a:srcRect l="5833" r="6667"/>
            <a:stretch>
              <a:fillRect/>
            </a:stretch>
          </p:blipFill>
          <p:spPr>
            <a:xfrm>
              <a:off x="533400" y="1447800"/>
              <a:ext cx="8001000" cy="1981200"/>
            </a:xfrm>
            <a:prstGeom prst="rect">
              <a:avLst/>
            </a:prstGeom>
          </p:spPr>
        </p:pic>
        <p:sp>
          <p:nvSpPr>
            <p:cNvPr id="18" name="TextBox 17"/>
            <p:cNvSpPr txBox="1"/>
            <p:nvPr/>
          </p:nvSpPr>
          <p:spPr>
            <a:xfrm>
              <a:off x="5029200" y="1399401"/>
              <a:ext cx="533400" cy="276999"/>
            </a:xfrm>
            <a:prstGeom prst="rect">
              <a:avLst/>
            </a:prstGeom>
            <a:solidFill>
              <a:schemeClr val="bg1"/>
            </a:solidFill>
          </p:spPr>
          <p:txBody>
            <a:bodyPr wrap="square" rtlCol="0">
              <a:spAutoFit/>
            </a:bodyPr>
            <a:lstStyle/>
            <a:p>
              <a:r>
                <a:rPr lang="en-US" sz="1200" dirty="0" smtClean="0">
                  <a:latin typeface="Arial" pitchFamily="34" charset="0"/>
                  <a:cs typeface="Arial" pitchFamily="34" charset="0"/>
                </a:rPr>
                <a:t>SPM</a:t>
              </a:r>
              <a:endParaRPr lang="en-US" sz="1200" dirty="0">
                <a:latin typeface="Arial" pitchFamily="34" charset="0"/>
                <a:cs typeface="Arial" pitchFamily="34" charset="0"/>
              </a:endParaRPr>
            </a:p>
          </p:txBody>
        </p:sp>
      </p:grpSp>
      <p:sp>
        <p:nvSpPr>
          <p:cNvPr id="34" name="TextBox 33"/>
          <p:cNvSpPr txBox="1"/>
          <p:nvPr/>
        </p:nvSpPr>
        <p:spPr>
          <a:xfrm>
            <a:off x="5486400" y="3352800"/>
            <a:ext cx="762000" cy="307777"/>
          </a:xfrm>
          <a:prstGeom prst="rect">
            <a:avLst/>
          </a:prstGeom>
          <a:solidFill>
            <a:srgbClr val="FF0000"/>
          </a:solidFill>
        </p:spPr>
        <p:txBody>
          <a:bodyPr wrap="square" rtlCol="0">
            <a:spAutoFit/>
          </a:bodyPr>
          <a:lstStyle/>
          <a:p>
            <a:pPr algn="ctr"/>
            <a:r>
              <a:rPr lang="en-US" sz="1400" b="1" dirty="0" smtClean="0">
                <a:solidFill>
                  <a:schemeClr val="bg1"/>
                </a:solidFill>
                <a:latin typeface="Arial" pitchFamily="34" charset="0"/>
                <a:cs typeface="Arial" pitchFamily="34" charset="0"/>
              </a:rPr>
              <a:t>Guitar</a:t>
            </a:r>
            <a:endParaRPr lang="en-US" sz="1400" b="1" dirty="0">
              <a:solidFill>
                <a:schemeClr val="bg1"/>
              </a:solidFill>
              <a:latin typeface="Arial" pitchFamily="34" charset="0"/>
              <a:cs typeface="Arial" pitchFamily="34" charset="0"/>
            </a:endParaRPr>
          </a:p>
        </p:txBody>
      </p:sp>
      <p:pic>
        <p:nvPicPr>
          <p:cNvPr id="36" name="Picture 35" descr="average_play_guitar.bmp"/>
          <p:cNvPicPr>
            <a:picLocks noChangeAspect="1"/>
          </p:cNvPicPr>
          <p:nvPr/>
        </p:nvPicPr>
        <p:blipFill>
          <a:blip r:embed="rId3" cstate="print"/>
          <a:stretch>
            <a:fillRect/>
          </a:stretch>
        </p:blipFill>
        <p:spPr>
          <a:xfrm>
            <a:off x="5303520" y="3855720"/>
            <a:ext cx="1097280" cy="1097280"/>
          </a:xfrm>
          <a:prstGeom prst="rect">
            <a:avLst/>
          </a:prstGeom>
        </p:spPr>
      </p:pic>
      <p:pic>
        <p:nvPicPr>
          <p:cNvPr id="37" name="Picture 36" descr="average_with_guitar.bmp"/>
          <p:cNvPicPr>
            <a:picLocks noChangeAspect="1"/>
          </p:cNvPicPr>
          <p:nvPr/>
        </p:nvPicPr>
        <p:blipFill>
          <a:blip r:embed="rId4" cstate="print"/>
          <a:stretch>
            <a:fillRect/>
          </a:stretch>
        </p:blipFill>
        <p:spPr>
          <a:xfrm>
            <a:off x="5303520" y="5105400"/>
            <a:ext cx="1097280" cy="109728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descr="0001315.jpg"/>
          <p:cNvPicPr>
            <a:picLocks noChangeAspect="1"/>
          </p:cNvPicPr>
          <p:nvPr/>
        </p:nvPicPr>
        <p:blipFill>
          <a:blip r:embed="rId4" cstate="print"/>
          <a:stretch>
            <a:fillRect/>
          </a:stretch>
        </p:blipFill>
        <p:spPr>
          <a:xfrm>
            <a:off x="609600" y="1447800"/>
            <a:ext cx="3733800" cy="2699825"/>
          </a:xfrm>
          <a:prstGeom prst="rect">
            <a:avLst/>
          </a:prstGeom>
        </p:spPr>
      </p:pic>
      <p:sp>
        <p:nvSpPr>
          <p:cNvPr id="14" name="Title 1"/>
          <p:cNvSpPr txBox="1">
            <a:spLocks/>
          </p:cNvSpPr>
          <p:nvPr/>
        </p:nvSpPr>
        <p:spPr>
          <a:xfrm>
            <a:off x="609600" y="533400"/>
            <a:ext cx="769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b="1" dirty="0" smtClean="0">
                <a:latin typeface="Arial" pitchFamily="34" charset="0"/>
                <a:ea typeface="+mj-ea"/>
                <a:cs typeface="Arial" pitchFamily="34" charset="0"/>
              </a:rPr>
              <a:t>Detecting people playing musical instruments</a:t>
            </a:r>
            <a:endParaRPr kumimoji="0" lang="en-US" sz="2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41" name="Slide Number Placeholder 40"/>
          <p:cNvSpPr>
            <a:spLocks noGrp="1"/>
          </p:cNvSpPr>
          <p:nvPr>
            <p:ph type="sldNum" sz="quarter" idx="12"/>
          </p:nvPr>
        </p:nvSpPr>
        <p:spPr/>
        <p:txBody>
          <a:bodyPr/>
          <a:lstStyle/>
          <a:p>
            <a:fld id="{B6F15528-21DE-4FAA-801E-634DDDAF4B2B}" type="slidenum">
              <a:rPr lang="en-US" smtClean="0"/>
              <a:pPr/>
              <a:t>32</a:t>
            </a:fld>
            <a:endParaRPr lang="en-US"/>
          </a:p>
        </p:txBody>
      </p:sp>
      <p:sp>
        <p:nvSpPr>
          <p:cNvPr id="42" name="Title 1"/>
          <p:cNvSpPr txBox="1">
            <a:spLocks/>
          </p:cNvSpPr>
          <p:nvPr/>
        </p:nvSpPr>
        <p:spPr>
          <a:xfrm>
            <a:off x="4876800" y="1905000"/>
            <a:ext cx="3886200" cy="1143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600"/>
              </a:lnSpc>
              <a:spcBef>
                <a:spcPct val="0"/>
              </a:spcBef>
              <a:spcAft>
                <a:spcPts val="0"/>
              </a:spcAft>
              <a:buClrTx/>
              <a:buSzTx/>
              <a:buFont typeface="Arial" pitchFamily="34" charset="0"/>
              <a:buChar char="•"/>
              <a:tabLst/>
              <a:defRPr/>
            </a:pPr>
            <a:r>
              <a:rPr kumimoji="0" lang="en-US" sz="16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Face detection with a low threshold;</a:t>
            </a:r>
          </a:p>
          <a:p>
            <a:pPr marL="0" marR="0" lvl="0" indent="0" algn="l" defTabSz="914400" rtl="0" eaLnBrk="1" fontAlgn="auto" latinLnBrk="0" hangingPunct="1">
              <a:lnSpc>
                <a:spcPts val="2600"/>
              </a:lnSpc>
              <a:spcBef>
                <a:spcPct val="0"/>
              </a:spcBef>
              <a:spcAft>
                <a:spcPts val="0"/>
              </a:spcAft>
              <a:buClrTx/>
              <a:buSzTx/>
              <a:buFont typeface="Arial" pitchFamily="34" charset="0"/>
              <a:buChar char="•"/>
              <a:tabLst/>
              <a:defRPr/>
            </a:pPr>
            <a:r>
              <a:rPr lang="en-US" sz="1600" dirty="0" smtClean="0">
                <a:latin typeface="Arial" pitchFamily="34" charset="0"/>
                <a:ea typeface="+mj-ea"/>
                <a:cs typeface="Arial" pitchFamily="34" charset="0"/>
              </a:rPr>
              <a:t>  Crop and normalize image regions;</a:t>
            </a:r>
          </a:p>
          <a:p>
            <a:pPr marL="0" marR="0" lvl="0" indent="0" algn="l" defTabSz="914400" rtl="0" eaLnBrk="1" fontAlgn="auto" latinLnBrk="0" hangingPunct="1">
              <a:lnSpc>
                <a:spcPts val="2600"/>
              </a:lnSpc>
              <a:spcBef>
                <a:spcPct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8-class</a:t>
            </a:r>
            <a:r>
              <a:rPr kumimoji="0" lang="en-US" sz="1600" b="0" i="0" u="none" strike="noStrike" kern="1200" cap="none" spc="0" normalizeH="0" noProof="0" dirty="0" smtClean="0">
                <a:ln>
                  <a:noFill/>
                </a:ln>
                <a:solidFill>
                  <a:schemeClr val="tx1"/>
                </a:solidFill>
                <a:effectLst/>
                <a:uLnTx/>
                <a:uFillTx/>
                <a:latin typeface="Arial" pitchFamily="34" charset="0"/>
                <a:ea typeface="+mj-ea"/>
                <a:cs typeface="Arial" pitchFamily="34" charset="0"/>
              </a:rPr>
              <a:t> classification</a:t>
            </a:r>
            <a:r>
              <a:rPr kumimoji="0" lang="en-US" sz="16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p>
        </p:txBody>
      </p:sp>
      <p:sp>
        <p:nvSpPr>
          <p:cNvPr id="53" name="Title 1"/>
          <p:cNvSpPr txBox="1">
            <a:spLocks/>
          </p:cNvSpPr>
          <p:nvPr/>
        </p:nvSpPr>
        <p:spPr>
          <a:xfrm>
            <a:off x="4876800" y="1524000"/>
            <a:ext cx="1600200" cy="457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000" b="1" dirty="0" smtClean="0">
                <a:latin typeface="Arial" pitchFamily="34" charset="0"/>
                <a:ea typeface="+mj-ea"/>
                <a:cs typeface="Arial" pitchFamily="34" charset="0"/>
              </a:rPr>
              <a:t>Procedure:</a:t>
            </a:r>
          </a:p>
        </p:txBody>
      </p:sp>
      <p:grpSp>
        <p:nvGrpSpPr>
          <p:cNvPr id="32" name="Group 31"/>
          <p:cNvGrpSpPr/>
          <p:nvPr/>
        </p:nvGrpSpPr>
        <p:grpSpPr>
          <a:xfrm>
            <a:off x="990600" y="1821583"/>
            <a:ext cx="2991750" cy="693017"/>
            <a:chOff x="1808850" y="1981200"/>
            <a:chExt cx="2991750" cy="693017"/>
          </a:xfrm>
        </p:grpSpPr>
        <p:sp>
          <p:nvSpPr>
            <p:cNvPr id="13" name="Rectangle 12"/>
            <p:cNvSpPr/>
            <p:nvPr/>
          </p:nvSpPr>
          <p:spPr>
            <a:xfrm>
              <a:off x="3658296" y="2311355"/>
              <a:ext cx="217581" cy="220104"/>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820605" y="2278338"/>
              <a:ext cx="163187" cy="165078"/>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808850" y="2531459"/>
              <a:ext cx="84857" cy="8584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102586" y="2531459"/>
              <a:ext cx="108791" cy="11005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029484" y="1981200"/>
              <a:ext cx="84857" cy="8584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168737" y="2036226"/>
              <a:ext cx="108791" cy="11005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691809" y="2421408"/>
              <a:ext cx="108791" cy="11005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44014" y="2564165"/>
              <a:ext cx="108791" cy="110052"/>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67949" y="2368264"/>
              <a:ext cx="84857" cy="85840"/>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descr="0001315 - Copy.jpg"/>
          <p:cNvPicPr>
            <a:picLocks noChangeAspect="1"/>
          </p:cNvPicPr>
          <p:nvPr/>
        </p:nvPicPr>
        <p:blipFill>
          <a:blip r:embed="rId5" cstate="print"/>
          <a:stretch>
            <a:fillRect/>
          </a:stretch>
        </p:blipFill>
        <p:spPr>
          <a:xfrm>
            <a:off x="609600" y="4572000"/>
            <a:ext cx="1371600" cy="1371600"/>
          </a:xfrm>
          <a:prstGeom prst="rect">
            <a:avLst/>
          </a:prstGeom>
        </p:spPr>
      </p:pic>
      <p:pic>
        <p:nvPicPr>
          <p:cNvPr id="26" name="Picture 25" descr="0001315 - Copy (3).jpg"/>
          <p:cNvPicPr>
            <a:picLocks noChangeAspect="1"/>
          </p:cNvPicPr>
          <p:nvPr/>
        </p:nvPicPr>
        <p:blipFill>
          <a:blip r:embed="rId6" cstate="print"/>
          <a:stretch>
            <a:fillRect/>
          </a:stretch>
        </p:blipFill>
        <p:spPr>
          <a:xfrm>
            <a:off x="5181600" y="4572000"/>
            <a:ext cx="1371600" cy="1371600"/>
          </a:xfrm>
          <a:prstGeom prst="rect">
            <a:avLst/>
          </a:prstGeom>
        </p:spPr>
      </p:pic>
      <p:graphicFrame>
        <p:nvGraphicFramePr>
          <p:cNvPr id="27" name="Object 26"/>
          <p:cNvGraphicFramePr>
            <a:graphicFrameLocks noChangeAspect="1"/>
          </p:cNvGraphicFramePr>
          <p:nvPr/>
        </p:nvGraphicFramePr>
        <p:xfrm>
          <a:off x="3947160" y="5227320"/>
          <a:ext cx="396240" cy="198120"/>
        </p:xfrm>
        <a:graphic>
          <a:graphicData uri="http://schemas.openxmlformats.org/presentationml/2006/ole">
            <p:oleObj spid="_x0000_s317442" name="Equation" r:id="rId7" imgW="330120" imgH="164880" progId="Equation.DSMT4">
              <p:embed/>
            </p:oleObj>
          </a:graphicData>
        </a:graphic>
      </p:graphicFrame>
      <p:graphicFrame>
        <p:nvGraphicFramePr>
          <p:cNvPr id="28" name="Object 13"/>
          <p:cNvGraphicFramePr>
            <a:graphicFrameLocks noChangeAspect="1"/>
          </p:cNvGraphicFramePr>
          <p:nvPr/>
        </p:nvGraphicFramePr>
        <p:xfrm>
          <a:off x="4419600" y="5227320"/>
          <a:ext cx="406400" cy="203200"/>
        </p:xfrm>
        <a:graphic>
          <a:graphicData uri="http://schemas.openxmlformats.org/presentationml/2006/ole">
            <p:oleObj spid="_x0000_s317443" name="Equation" r:id="rId8" imgW="330120" imgH="164880" progId="Equation.DSMT4">
              <p:embed/>
            </p:oleObj>
          </a:graphicData>
        </a:graphic>
      </p:graphicFrame>
      <p:sp>
        <p:nvSpPr>
          <p:cNvPr id="29" name="TextBox 28"/>
          <p:cNvSpPr txBox="1"/>
          <p:nvPr/>
        </p:nvSpPr>
        <p:spPr>
          <a:xfrm>
            <a:off x="457200" y="5971401"/>
            <a:ext cx="1600200" cy="276999"/>
          </a:xfrm>
          <a:prstGeom prst="rect">
            <a:avLst/>
          </a:prstGeom>
          <a:solidFill>
            <a:srgbClr val="FFFFFF">
              <a:alpha val="40000"/>
            </a:srgbClr>
          </a:solidFill>
        </p:spPr>
        <p:txBody>
          <a:bodyPr wrap="square" rtlCol="0">
            <a:spAutoFit/>
          </a:bodyPr>
          <a:lstStyle/>
          <a:p>
            <a:pPr algn="ctr"/>
            <a:r>
              <a:rPr lang="en-US" sz="1200" b="1" dirty="0" smtClean="0">
                <a:solidFill>
                  <a:srgbClr val="FF0000"/>
                </a:solidFill>
                <a:latin typeface="Arial" pitchFamily="34" charset="0"/>
                <a:cs typeface="Arial" pitchFamily="34" charset="0"/>
              </a:rPr>
              <a:t>Playing saxophone</a:t>
            </a:r>
            <a:endParaRPr lang="en-US" sz="1200" b="1" dirty="0">
              <a:solidFill>
                <a:srgbClr val="FF0000"/>
              </a:solidFill>
              <a:latin typeface="Arial" pitchFamily="34" charset="0"/>
              <a:cs typeface="Arial" pitchFamily="34" charset="0"/>
            </a:endParaRPr>
          </a:p>
        </p:txBody>
      </p:sp>
      <p:sp>
        <p:nvSpPr>
          <p:cNvPr id="30" name="TextBox 29"/>
          <p:cNvSpPr txBox="1"/>
          <p:nvPr/>
        </p:nvSpPr>
        <p:spPr>
          <a:xfrm>
            <a:off x="2362200" y="5971401"/>
            <a:ext cx="1219200" cy="276999"/>
          </a:xfrm>
          <a:prstGeom prst="rect">
            <a:avLst/>
          </a:prstGeom>
          <a:solidFill>
            <a:srgbClr val="FFFFFF">
              <a:alpha val="40000"/>
            </a:srgbClr>
          </a:solidFill>
        </p:spPr>
        <p:txBody>
          <a:bodyPr wrap="square" rtlCol="0">
            <a:spAutoFit/>
          </a:bodyPr>
          <a:lstStyle/>
          <a:p>
            <a:pPr algn="ctr"/>
            <a:r>
              <a:rPr lang="en-US" sz="1200" b="1" dirty="0" smtClean="0">
                <a:solidFill>
                  <a:srgbClr val="FF0000"/>
                </a:solidFill>
                <a:latin typeface="Arial" pitchFamily="34" charset="0"/>
                <a:cs typeface="Arial" pitchFamily="34" charset="0"/>
              </a:rPr>
              <a:t>No playing</a:t>
            </a:r>
            <a:endParaRPr lang="en-US" sz="1200" b="1" dirty="0">
              <a:solidFill>
                <a:srgbClr val="FF0000"/>
              </a:solidFill>
              <a:latin typeface="Arial" pitchFamily="34" charset="0"/>
              <a:cs typeface="Arial" pitchFamily="34" charset="0"/>
            </a:endParaRPr>
          </a:p>
        </p:txBody>
      </p:sp>
      <p:sp>
        <p:nvSpPr>
          <p:cNvPr id="31" name="TextBox 30"/>
          <p:cNvSpPr txBox="1"/>
          <p:nvPr/>
        </p:nvSpPr>
        <p:spPr>
          <a:xfrm>
            <a:off x="5257800" y="5971401"/>
            <a:ext cx="1295400" cy="276999"/>
          </a:xfrm>
          <a:prstGeom prst="rect">
            <a:avLst/>
          </a:prstGeom>
          <a:solidFill>
            <a:srgbClr val="FFFFFF">
              <a:alpha val="40000"/>
            </a:srgbClr>
          </a:solidFill>
        </p:spPr>
        <p:txBody>
          <a:bodyPr wrap="square" rtlCol="0">
            <a:spAutoFit/>
          </a:bodyPr>
          <a:lstStyle/>
          <a:p>
            <a:pPr algn="ctr"/>
            <a:r>
              <a:rPr lang="en-US" sz="1200" b="1" dirty="0" smtClean="0">
                <a:solidFill>
                  <a:srgbClr val="FF0000"/>
                </a:solidFill>
                <a:latin typeface="Arial" pitchFamily="34" charset="0"/>
                <a:cs typeface="Arial" pitchFamily="34" charset="0"/>
              </a:rPr>
              <a:t>No playing</a:t>
            </a:r>
            <a:endParaRPr lang="en-US" sz="1200" b="1" dirty="0">
              <a:solidFill>
                <a:srgbClr val="FF0000"/>
              </a:solidFill>
              <a:latin typeface="Arial" pitchFamily="34" charset="0"/>
              <a:cs typeface="Arial" pitchFamily="34" charset="0"/>
            </a:endParaRPr>
          </a:p>
        </p:txBody>
      </p:sp>
      <p:pic>
        <p:nvPicPr>
          <p:cNvPr id="33" name="Picture 32" descr="0001315 - Copy (4).jpg"/>
          <p:cNvPicPr>
            <a:picLocks noChangeAspect="1"/>
          </p:cNvPicPr>
          <p:nvPr/>
        </p:nvPicPr>
        <p:blipFill>
          <a:blip r:embed="rId9" cstate="print"/>
          <a:stretch>
            <a:fillRect/>
          </a:stretch>
        </p:blipFill>
        <p:spPr>
          <a:xfrm>
            <a:off x="2286000" y="4572000"/>
            <a:ext cx="1371600" cy="1371600"/>
          </a:xfrm>
          <a:prstGeom prst="rect">
            <a:avLst/>
          </a:prstGeom>
        </p:spPr>
      </p:pic>
      <p:sp>
        <p:nvSpPr>
          <p:cNvPr id="25" name="Title 1"/>
          <p:cNvSpPr txBox="1">
            <a:spLocks/>
          </p:cNvSpPr>
          <p:nvPr/>
        </p:nvSpPr>
        <p:spPr>
          <a:xfrm>
            <a:off x="5105400" y="2971800"/>
            <a:ext cx="3733800" cy="6096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ts val="2200"/>
              </a:lnSpc>
              <a:spcBef>
                <a:spcPct val="0"/>
              </a:spcBef>
              <a:spcAft>
                <a:spcPts val="0"/>
              </a:spcAft>
              <a:buClrTx/>
              <a:buSzTx/>
              <a:buFontTx/>
              <a:buChar char="-"/>
              <a:tabLst/>
              <a:defRPr/>
            </a:pPr>
            <a:r>
              <a:rPr lang="en-US" sz="1400" dirty="0" smtClean="0">
                <a:latin typeface="Arial" pitchFamily="34" charset="0"/>
                <a:ea typeface="+mj-ea"/>
                <a:cs typeface="Arial" pitchFamily="34" charset="0"/>
              </a:rPr>
              <a:t> 7 classes of playing instruments;</a:t>
            </a:r>
          </a:p>
          <a:p>
            <a:pPr marL="0" marR="0" lvl="0" indent="0" algn="l" defTabSz="914400" rtl="0" eaLnBrk="1" fontAlgn="auto" latinLnBrk="0" hangingPunct="1">
              <a:lnSpc>
                <a:spcPts val="2200"/>
              </a:lnSpc>
              <a:spcBef>
                <a:spcPct val="0"/>
              </a:spcBef>
              <a:spcAft>
                <a:spcPts val="0"/>
              </a:spcAft>
              <a:buClrTx/>
              <a:buSzTx/>
              <a:buFontTx/>
              <a:buChar char="-"/>
              <a:tabLst/>
              <a:defRPr/>
            </a:pPr>
            <a:r>
              <a:rPr kumimoji="0" lang="en-US" sz="1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rPr>
              <a:t> </a:t>
            </a:r>
            <a:r>
              <a:rPr lang="en-US" sz="1400" dirty="0" smtClean="0">
                <a:latin typeface="Arial" pitchFamily="34" charset="0"/>
                <a:ea typeface="+mj-ea"/>
                <a:cs typeface="Arial" pitchFamily="34" charset="0"/>
              </a:rPr>
              <a:t>Another class of not playing any instrument.</a:t>
            </a:r>
            <a:endParaRPr kumimoji="0" lang="en-US" sz="1400" b="0" i="0" u="none" strike="noStrike" kern="1200" cap="none" spc="0" normalizeH="0" baseline="0" noProof="0" dirty="0" smtClean="0">
              <a:ln>
                <a:noFill/>
              </a:ln>
              <a:solidFill>
                <a:schemeClr val="tx1"/>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2">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2">
                                            <p:txEl>
                                              <p:pRg st="2" end="2"/>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p:bldP spid="29" grpId="0" animBg="1"/>
      <p:bldP spid="30" grpId="0" animBg="1"/>
      <p:bldP spid="31" grpId="0" animBg="1"/>
      <p:bldP spid="2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33</a:t>
            </a:fld>
            <a:endParaRPr lang="en-US"/>
          </a:p>
        </p:txBody>
      </p:sp>
      <p:sp>
        <p:nvSpPr>
          <p:cNvPr id="7" name="Title 1"/>
          <p:cNvSpPr txBox="1">
            <a:spLocks/>
          </p:cNvSpPr>
          <p:nvPr/>
        </p:nvSpPr>
        <p:spPr>
          <a:xfrm>
            <a:off x="609600" y="533400"/>
            <a:ext cx="769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b="1" dirty="0" smtClean="0">
                <a:latin typeface="Arial" pitchFamily="34" charset="0"/>
                <a:ea typeface="+mj-ea"/>
                <a:cs typeface="Arial" pitchFamily="34" charset="0"/>
              </a:rPr>
              <a:t>Detecting people playing musical instruments</a:t>
            </a:r>
            <a:endParaRPr kumimoji="0" lang="en-US" sz="2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30" name="Group 29"/>
          <p:cNvGrpSpPr/>
          <p:nvPr/>
        </p:nvGrpSpPr>
        <p:grpSpPr>
          <a:xfrm>
            <a:off x="533400" y="3352800"/>
            <a:ext cx="3810000" cy="2772977"/>
            <a:chOff x="533400" y="1371600"/>
            <a:chExt cx="3810000" cy="2772977"/>
          </a:xfrm>
        </p:grpSpPr>
        <p:pic>
          <p:nvPicPr>
            <p:cNvPr id="10" name="Picture 9" descr="0001315.jpg"/>
            <p:cNvPicPr>
              <a:picLocks noChangeAspect="1"/>
            </p:cNvPicPr>
            <p:nvPr/>
          </p:nvPicPr>
          <p:blipFill>
            <a:blip r:embed="rId2" cstate="print"/>
            <a:stretch>
              <a:fillRect/>
            </a:stretch>
          </p:blipFill>
          <p:spPr>
            <a:xfrm>
              <a:off x="609600" y="1444752"/>
              <a:ext cx="3733800" cy="2699825"/>
            </a:xfrm>
            <a:prstGeom prst="rect">
              <a:avLst/>
            </a:prstGeom>
          </p:spPr>
        </p:pic>
        <p:sp>
          <p:nvSpPr>
            <p:cNvPr id="17" name="Rectangle 16"/>
            <p:cNvSpPr/>
            <p:nvPr/>
          </p:nvSpPr>
          <p:spPr>
            <a:xfrm>
              <a:off x="2133600" y="1803282"/>
              <a:ext cx="1371600" cy="1854318"/>
            </a:xfrm>
            <a:prstGeom prst="rect">
              <a:avLst/>
            </a:prstGeom>
            <a:noFill/>
            <a:ln w="5080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447800" y="1828800"/>
              <a:ext cx="1219200" cy="1676400"/>
            </a:xfrm>
            <a:prstGeom prst="rect">
              <a:avLst/>
            </a:prstGeom>
            <a:noFill/>
            <a:ln w="5080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85800" y="2209800"/>
              <a:ext cx="609600" cy="685800"/>
            </a:xfrm>
            <a:prstGeom prst="rect">
              <a:avLst/>
            </a:prstGeom>
            <a:noFill/>
            <a:ln w="5080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362200" y="1371600"/>
              <a:ext cx="990600" cy="430887"/>
            </a:xfrm>
            <a:prstGeom prst="rect">
              <a:avLst/>
            </a:prstGeom>
            <a:solidFill>
              <a:srgbClr val="FFFFFF">
                <a:alpha val="40000"/>
              </a:srgbClr>
            </a:solidFill>
          </p:spPr>
          <p:txBody>
            <a:bodyPr wrap="square" rtlCol="0">
              <a:spAutoFit/>
            </a:bodyPr>
            <a:lstStyle/>
            <a:p>
              <a:pPr algn="ctr"/>
              <a:r>
                <a:rPr lang="en-US" sz="1100" b="1" dirty="0" smtClean="0">
                  <a:solidFill>
                    <a:srgbClr val="FF0000"/>
                  </a:solidFill>
                  <a:latin typeface="Arial" pitchFamily="34" charset="0"/>
                  <a:cs typeface="Arial" pitchFamily="34" charset="0"/>
                </a:rPr>
                <a:t>Playing saxophone</a:t>
              </a:r>
              <a:endParaRPr lang="en-US" sz="1100" b="1" dirty="0">
                <a:solidFill>
                  <a:srgbClr val="FF0000"/>
                </a:solidFill>
                <a:latin typeface="Arial" pitchFamily="34" charset="0"/>
                <a:cs typeface="Arial" pitchFamily="34" charset="0"/>
              </a:endParaRPr>
            </a:p>
          </p:txBody>
        </p:sp>
        <p:sp>
          <p:nvSpPr>
            <p:cNvPr id="23" name="TextBox 22"/>
            <p:cNvSpPr txBox="1"/>
            <p:nvPr/>
          </p:nvSpPr>
          <p:spPr>
            <a:xfrm>
              <a:off x="1600200" y="1397913"/>
              <a:ext cx="762000" cy="430887"/>
            </a:xfrm>
            <a:prstGeom prst="rect">
              <a:avLst/>
            </a:prstGeom>
            <a:solidFill>
              <a:srgbClr val="FFFFFF">
                <a:alpha val="40000"/>
              </a:srgbClr>
            </a:solidFill>
          </p:spPr>
          <p:txBody>
            <a:bodyPr wrap="square" rtlCol="0">
              <a:spAutoFit/>
            </a:bodyPr>
            <a:lstStyle/>
            <a:p>
              <a:pPr algn="ctr"/>
              <a:r>
                <a:rPr lang="en-US" sz="1100" b="1" dirty="0" smtClean="0">
                  <a:solidFill>
                    <a:srgbClr val="FF0000"/>
                  </a:solidFill>
                  <a:latin typeface="Arial" pitchFamily="34" charset="0"/>
                  <a:cs typeface="Arial" pitchFamily="34" charset="0"/>
                </a:rPr>
                <a:t>Playing bassoon</a:t>
              </a:r>
              <a:endParaRPr lang="en-US" sz="1100" b="1" dirty="0">
                <a:solidFill>
                  <a:srgbClr val="FF0000"/>
                </a:solidFill>
                <a:latin typeface="Arial" pitchFamily="34" charset="0"/>
                <a:cs typeface="Arial" pitchFamily="34" charset="0"/>
              </a:endParaRPr>
            </a:p>
          </p:txBody>
        </p:sp>
        <p:sp>
          <p:nvSpPr>
            <p:cNvPr id="24" name="TextBox 23"/>
            <p:cNvSpPr txBox="1"/>
            <p:nvPr/>
          </p:nvSpPr>
          <p:spPr>
            <a:xfrm>
              <a:off x="533400" y="1809690"/>
              <a:ext cx="914400" cy="369332"/>
            </a:xfrm>
            <a:prstGeom prst="rect">
              <a:avLst/>
            </a:prstGeom>
            <a:solidFill>
              <a:srgbClr val="FFFFFF">
                <a:alpha val="40000"/>
              </a:srgbClr>
            </a:solidFill>
          </p:spPr>
          <p:txBody>
            <a:bodyPr wrap="square" rtlCol="0">
              <a:spAutoFit/>
            </a:bodyPr>
            <a:lstStyle/>
            <a:p>
              <a:pPr algn="ctr"/>
              <a:r>
                <a:rPr lang="en-US" sz="900" b="1" dirty="0" smtClean="0">
                  <a:solidFill>
                    <a:srgbClr val="FF0000"/>
                  </a:solidFill>
                  <a:latin typeface="Arial" pitchFamily="34" charset="0"/>
                  <a:cs typeface="Arial" pitchFamily="34" charset="0"/>
                </a:rPr>
                <a:t>Playing French horn</a:t>
              </a:r>
              <a:endParaRPr lang="en-US" sz="900" b="1" dirty="0">
                <a:solidFill>
                  <a:srgbClr val="FF0000"/>
                </a:solidFill>
                <a:latin typeface="Arial" pitchFamily="34" charset="0"/>
                <a:cs typeface="Arial" pitchFamily="34" charset="0"/>
              </a:endParaRPr>
            </a:p>
          </p:txBody>
        </p:sp>
      </p:grpSp>
      <p:grpSp>
        <p:nvGrpSpPr>
          <p:cNvPr id="31" name="Group 30"/>
          <p:cNvGrpSpPr/>
          <p:nvPr/>
        </p:nvGrpSpPr>
        <p:grpSpPr>
          <a:xfrm>
            <a:off x="4495800" y="3226713"/>
            <a:ext cx="4191000" cy="2945487"/>
            <a:chOff x="4495800" y="1245513"/>
            <a:chExt cx="4191000" cy="2945487"/>
          </a:xfrm>
        </p:grpSpPr>
        <p:pic>
          <p:nvPicPr>
            <p:cNvPr id="15" name="Picture 14" descr="0002540.jpg"/>
            <p:cNvPicPr>
              <a:picLocks noChangeAspect="1"/>
            </p:cNvPicPr>
            <p:nvPr/>
          </p:nvPicPr>
          <p:blipFill>
            <a:blip r:embed="rId3" cstate="print"/>
            <a:stretch>
              <a:fillRect/>
            </a:stretch>
          </p:blipFill>
          <p:spPr>
            <a:xfrm>
              <a:off x="4495800" y="1444752"/>
              <a:ext cx="4068809" cy="2717900"/>
            </a:xfrm>
            <a:prstGeom prst="rect">
              <a:avLst/>
            </a:prstGeom>
          </p:spPr>
        </p:pic>
        <p:sp>
          <p:nvSpPr>
            <p:cNvPr id="20" name="Rectangle 19"/>
            <p:cNvSpPr/>
            <p:nvPr/>
          </p:nvSpPr>
          <p:spPr>
            <a:xfrm>
              <a:off x="5257800" y="2362200"/>
              <a:ext cx="1600200" cy="1828800"/>
            </a:xfrm>
            <a:prstGeom prst="rect">
              <a:avLst/>
            </a:prstGeom>
            <a:noFill/>
            <a:ln w="5080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7772400" y="1600200"/>
              <a:ext cx="838200" cy="1600200"/>
            </a:xfrm>
            <a:prstGeom prst="rect">
              <a:avLst/>
            </a:prstGeom>
            <a:noFill/>
            <a:ln w="5080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696200" y="1245513"/>
              <a:ext cx="990600" cy="430887"/>
            </a:xfrm>
            <a:prstGeom prst="rect">
              <a:avLst/>
            </a:prstGeom>
            <a:solidFill>
              <a:srgbClr val="FFFFFF">
                <a:alpha val="40000"/>
              </a:srgbClr>
            </a:solidFill>
          </p:spPr>
          <p:txBody>
            <a:bodyPr wrap="square" rtlCol="0">
              <a:spAutoFit/>
            </a:bodyPr>
            <a:lstStyle/>
            <a:p>
              <a:pPr algn="ctr"/>
              <a:r>
                <a:rPr lang="en-US" sz="1100" b="1" dirty="0" smtClean="0">
                  <a:solidFill>
                    <a:srgbClr val="FF0000"/>
                  </a:solidFill>
                  <a:latin typeface="Arial" pitchFamily="34" charset="0"/>
                  <a:cs typeface="Arial" pitchFamily="34" charset="0"/>
                </a:rPr>
                <a:t>Playing saxophone</a:t>
              </a:r>
              <a:endParaRPr lang="en-US" sz="1100" b="1" dirty="0">
                <a:solidFill>
                  <a:srgbClr val="FF0000"/>
                </a:solidFill>
                <a:latin typeface="Arial" pitchFamily="34" charset="0"/>
                <a:cs typeface="Arial" pitchFamily="34" charset="0"/>
              </a:endParaRPr>
            </a:p>
          </p:txBody>
        </p:sp>
        <p:sp>
          <p:nvSpPr>
            <p:cNvPr id="26" name="TextBox 25"/>
            <p:cNvSpPr txBox="1"/>
            <p:nvPr/>
          </p:nvSpPr>
          <p:spPr>
            <a:xfrm>
              <a:off x="5562600" y="1931313"/>
              <a:ext cx="1066800" cy="430887"/>
            </a:xfrm>
            <a:prstGeom prst="rect">
              <a:avLst/>
            </a:prstGeom>
            <a:solidFill>
              <a:srgbClr val="FFFFFF">
                <a:alpha val="40000"/>
              </a:srgbClr>
            </a:solidFill>
          </p:spPr>
          <p:txBody>
            <a:bodyPr wrap="square" rtlCol="0">
              <a:spAutoFit/>
            </a:bodyPr>
            <a:lstStyle/>
            <a:p>
              <a:pPr algn="ctr"/>
              <a:r>
                <a:rPr lang="en-US" sz="1100" b="1" dirty="0" smtClean="0">
                  <a:solidFill>
                    <a:srgbClr val="FF0000"/>
                  </a:solidFill>
                  <a:latin typeface="Arial" pitchFamily="34" charset="0"/>
                  <a:cs typeface="Arial" pitchFamily="34" charset="0"/>
                </a:rPr>
                <a:t>Playing French horn</a:t>
              </a:r>
              <a:endParaRPr lang="en-US" sz="1100" b="1" dirty="0">
                <a:solidFill>
                  <a:srgbClr val="FF0000"/>
                </a:solidFill>
                <a:latin typeface="Arial" pitchFamily="34" charset="0"/>
                <a:cs typeface="Arial" pitchFamily="34" charset="0"/>
              </a:endParaRPr>
            </a:p>
          </p:txBody>
        </p:sp>
      </p:grpSp>
      <p:pic>
        <p:nvPicPr>
          <p:cNvPr id="27" name="Picture 26" descr="exp5.bmp"/>
          <p:cNvPicPr>
            <a:picLocks noChangeAspect="1"/>
          </p:cNvPicPr>
          <p:nvPr/>
        </p:nvPicPr>
        <p:blipFill>
          <a:blip r:embed="rId4" cstate="print"/>
          <a:stretch>
            <a:fillRect/>
          </a:stretch>
        </p:blipFill>
        <p:spPr>
          <a:xfrm>
            <a:off x="5105400" y="1280160"/>
            <a:ext cx="2560320" cy="1920240"/>
          </a:xfrm>
          <a:prstGeom prst="rect">
            <a:avLst/>
          </a:prstGeom>
        </p:spPr>
      </p:pic>
      <p:sp>
        <p:nvSpPr>
          <p:cNvPr id="28" name="TextBox 27"/>
          <p:cNvSpPr txBox="1"/>
          <p:nvPr/>
        </p:nvSpPr>
        <p:spPr>
          <a:xfrm>
            <a:off x="914400" y="1524000"/>
            <a:ext cx="4038600" cy="369332"/>
          </a:xfrm>
          <a:prstGeom prst="rect">
            <a:avLst/>
          </a:prstGeom>
          <a:noFill/>
        </p:spPr>
        <p:txBody>
          <a:bodyPr wrap="square" rtlCol="0">
            <a:spAutoFit/>
          </a:bodyPr>
          <a:lstStyle/>
          <a:p>
            <a:r>
              <a:rPr lang="en-US" dirty="0" smtClean="0">
                <a:latin typeface="Arial" pitchFamily="34" charset="0"/>
                <a:cs typeface="Arial" pitchFamily="34" charset="0"/>
              </a:rPr>
              <a:t>Area under the precision-recall curve:</a:t>
            </a:r>
          </a:p>
        </p:txBody>
      </p:sp>
      <p:sp>
        <p:nvSpPr>
          <p:cNvPr id="29" name="TextBox 28"/>
          <p:cNvSpPr txBox="1"/>
          <p:nvPr/>
        </p:nvSpPr>
        <p:spPr>
          <a:xfrm>
            <a:off x="1066800" y="1893332"/>
            <a:ext cx="2743200" cy="646331"/>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Out method: 45.7%; </a:t>
            </a:r>
          </a:p>
          <a:p>
            <a:pPr>
              <a:buFont typeface="Arial" pitchFamily="34" charset="0"/>
              <a:buChar char="•"/>
            </a:pPr>
            <a:r>
              <a:rPr lang="en-US" dirty="0" smtClean="0">
                <a:latin typeface="Arial" pitchFamily="34" charset="0"/>
                <a:cs typeface="Arial" pitchFamily="34" charset="0"/>
              </a:rPr>
              <a:t> Spatial pyramid: 37.3%.</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pPr/>
              <a:t>34</a:t>
            </a:fld>
            <a:endParaRPr lang="en-US"/>
          </a:p>
        </p:txBody>
      </p:sp>
      <p:sp>
        <p:nvSpPr>
          <p:cNvPr id="7" name="Title 1"/>
          <p:cNvSpPr txBox="1">
            <a:spLocks/>
          </p:cNvSpPr>
          <p:nvPr/>
        </p:nvSpPr>
        <p:spPr>
          <a:xfrm>
            <a:off x="609600" y="533400"/>
            <a:ext cx="7696200" cy="685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2600" b="1" dirty="0" smtClean="0">
                <a:latin typeface="Arial" pitchFamily="34" charset="0"/>
                <a:ea typeface="+mj-ea"/>
                <a:cs typeface="Arial" pitchFamily="34" charset="0"/>
              </a:rPr>
              <a:t>Detecting people playing musical instruments</a:t>
            </a:r>
            <a:endParaRPr kumimoji="0" lang="en-US" sz="2600" b="1"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pic>
        <p:nvPicPr>
          <p:cNvPr id="10" name="Picture 9" descr="0001315.jpg"/>
          <p:cNvPicPr>
            <a:picLocks noChangeAspect="1"/>
          </p:cNvPicPr>
          <p:nvPr/>
        </p:nvPicPr>
        <p:blipFill>
          <a:blip r:embed="rId2" cstate="print"/>
          <a:stretch>
            <a:fillRect/>
          </a:stretch>
        </p:blipFill>
        <p:spPr>
          <a:xfrm>
            <a:off x="609600" y="3429000"/>
            <a:ext cx="3733800" cy="2699825"/>
          </a:xfrm>
          <a:prstGeom prst="rect">
            <a:avLst/>
          </a:prstGeom>
        </p:spPr>
      </p:pic>
      <p:pic>
        <p:nvPicPr>
          <p:cNvPr id="15" name="Picture 14" descr="0002540.jpg"/>
          <p:cNvPicPr>
            <a:picLocks noChangeAspect="1"/>
          </p:cNvPicPr>
          <p:nvPr/>
        </p:nvPicPr>
        <p:blipFill>
          <a:blip r:embed="rId3" cstate="print"/>
          <a:stretch>
            <a:fillRect/>
          </a:stretch>
        </p:blipFill>
        <p:spPr>
          <a:xfrm>
            <a:off x="4495800" y="3429000"/>
            <a:ext cx="4068809" cy="2717900"/>
          </a:xfrm>
          <a:prstGeom prst="rect">
            <a:avLst/>
          </a:prstGeom>
        </p:spPr>
      </p:pic>
      <p:sp>
        <p:nvSpPr>
          <p:cNvPr id="28" name="Rectangle 27"/>
          <p:cNvSpPr/>
          <p:nvPr/>
        </p:nvSpPr>
        <p:spPr>
          <a:xfrm>
            <a:off x="5791200" y="3708500"/>
            <a:ext cx="685800" cy="1066800"/>
          </a:xfrm>
          <a:prstGeom prst="rect">
            <a:avLst/>
          </a:prstGeom>
          <a:noFill/>
          <a:ln w="381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85800" y="4191000"/>
            <a:ext cx="609600" cy="685800"/>
          </a:xfrm>
          <a:prstGeom prst="rect">
            <a:avLst/>
          </a:prstGeom>
          <a:noFill/>
          <a:ln w="5080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533400" y="3790890"/>
            <a:ext cx="914400" cy="369332"/>
          </a:xfrm>
          <a:prstGeom prst="rect">
            <a:avLst/>
          </a:prstGeom>
          <a:solidFill>
            <a:srgbClr val="FFFFFF">
              <a:alpha val="40000"/>
            </a:srgbClr>
          </a:solidFill>
        </p:spPr>
        <p:txBody>
          <a:bodyPr wrap="square" rtlCol="0">
            <a:spAutoFit/>
          </a:bodyPr>
          <a:lstStyle/>
          <a:p>
            <a:pPr algn="ctr"/>
            <a:r>
              <a:rPr lang="en-US" sz="900" b="1" dirty="0" smtClean="0">
                <a:solidFill>
                  <a:srgbClr val="FF0000"/>
                </a:solidFill>
                <a:latin typeface="Arial" pitchFamily="34" charset="0"/>
                <a:cs typeface="Arial" pitchFamily="34" charset="0"/>
              </a:rPr>
              <a:t>Playing French horn</a:t>
            </a:r>
            <a:endParaRPr lang="en-US" sz="900" b="1" dirty="0">
              <a:solidFill>
                <a:srgbClr val="FF0000"/>
              </a:solidFill>
              <a:latin typeface="Arial" pitchFamily="34" charset="0"/>
              <a:cs typeface="Arial" pitchFamily="34" charset="0"/>
            </a:endParaRPr>
          </a:p>
        </p:txBody>
      </p:sp>
      <p:sp>
        <p:nvSpPr>
          <p:cNvPr id="13" name="Title 1"/>
          <p:cNvSpPr txBox="1">
            <a:spLocks/>
          </p:cNvSpPr>
          <p:nvPr/>
        </p:nvSpPr>
        <p:spPr>
          <a:xfrm>
            <a:off x="304800" y="6248400"/>
            <a:ext cx="16764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rgbClr val="00DFFF"/>
                </a:solidFill>
                <a:latin typeface="Arial" pitchFamily="34" charset="0"/>
                <a:ea typeface="+mj-ea"/>
                <a:cs typeface="Arial" pitchFamily="34" charset="0"/>
              </a:rPr>
              <a:t>False detection</a:t>
            </a:r>
            <a:endParaRPr kumimoji="0" lang="en-US" sz="1600" b="1" i="0" u="none" strike="noStrike" kern="1200" cap="none" spc="0" normalizeH="0" baseline="0" noProof="0" dirty="0">
              <a:ln>
                <a:noFill/>
              </a:ln>
              <a:solidFill>
                <a:srgbClr val="00DFFF"/>
              </a:solidFill>
              <a:effectLst/>
              <a:uLnTx/>
              <a:uFillTx/>
              <a:latin typeface="Arial" pitchFamily="34" charset="0"/>
              <a:ea typeface="+mj-ea"/>
              <a:cs typeface="Arial" pitchFamily="34" charset="0"/>
            </a:endParaRPr>
          </a:p>
        </p:txBody>
      </p:sp>
      <p:sp>
        <p:nvSpPr>
          <p:cNvPr id="14" name="Title 1"/>
          <p:cNvSpPr txBox="1">
            <a:spLocks/>
          </p:cNvSpPr>
          <p:nvPr/>
        </p:nvSpPr>
        <p:spPr>
          <a:xfrm>
            <a:off x="3429000" y="6248400"/>
            <a:ext cx="1905000" cy="3048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1600" b="1" dirty="0" smtClean="0">
                <a:solidFill>
                  <a:srgbClr val="00FF00"/>
                </a:solidFill>
                <a:latin typeface="Arial" pitchFamily="34" charset="0"/>
                <a:ea typeface="+mj-ea"/>
                <a:cs typeface="Arial" pitchFamily="34" charset="0"/>
              </a:rPr>
              <a:t>Missed detection</a:t>
            </a:r>
            <a:endParaRPr kumimoji="0" lang="en-US" sz="1600" b="1" i="0" u="none" strike="noStrike" kern="1200" cap="none" spc="0" normalizeH="0" baseline="0" noProof="0" dirty="0">
              <a:ln>
                <a:noFill/>
              </a:ln>
              <a:solidFill>
                <a:srgbClr val="00FF00"/>
              </a:solidFill>
              <a:effectLst/>
              <a:uLnTx/>
              <a:uFillTx/>
              <a:latin typeface="Arial" pitchFamily="34" charset="0"/>
              <a:ea typeface="+mj-ea"/>
              <a:cs typeface="Arial" pitchFamily="34" charset="0"/>
            </a:endParaRPr>
          </a:p>
        </p:txBody>
      </p:sp>
      <p:sp>
        <p:nvSpPr>
          <p:cNvPr id="27" name="Rectangle 26"/>
          <p:cNvSpPr/>
          <p:nvPr/>
        </p:nvSpPr>
        <p:spPr>
          <a:xfrm>
            <a:off x="1219200" y="4241900"/>
            <a:ext cx="762000" cy="1066800"/>
          </a:xfrm>
          <a:prstGeom prst="rect">
            <a:avLst/>
          </a:prstGeom>
          <a:noFill/>
          <a:ln w="3810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rot="16200000" flipV="1">
            <a:off x="381000" y="5562600"/>
            <a:ext cx="1295400" cy="76200"/>
          </a:xfrm>
          <a:prstGeom prst="straightConnector1">
            <a:avLst/>
          </a:prstGeom>
          <a:ln w="19050">
            <a:solidFill>
              <a:srgbClr val="00DFFF"/>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10800000">
            <a:off x="1828800" y="5105400"/>
            <a:ext cx="1676401" cy="1143000"/>
          </a:xfrm>
          <a:prstGeom prst="straightConnector1">
            <a:avLst/>
          </a:prstGeom>
          <a:ln w="19050">
            <a:solidFill>
              <a:srgbClr val="00FF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flipH="1" flipV="1">
            <a:off x="4762500" y="4991101"/>
            <a:ext cx="1600200" cy="914399"/>
          </a:xfrm>
          <a:prstGeom prst="straightConnector1">
            <a:avLst/>
          </a:prstGeom>
          <a:ln w="19050">
            <a:solidFill>
              <a:srgbClr val="00FF00"/>
            </a:solidFill>
            <a:tailEnd type="arrow"/>
          </a:ln>
        </p:spPr>
        <p:style>
          <a:lnRef idx="1">
            <a:schemeClr val="accent1"/>
          </a:lnRef>
          <a:fillRef idx="0">
            <a:schemeClr val="accent1"/>
          </a:fillRef>
          <a:effectRef idx="0">
            <a:schemeClr val="accent1"/>
          </a:effectRef>
          <a:fontRef idx="minor">
            <a:schemeClr val="tx1"/>
          </a:fontRef>
        </p:style>
      </p:cxnSp>
      <p:pic>
        <p:nvPicPr>
          <p:cNvPr id="16" name="Picture 15" descr="exp5.bmp"/>
          <p:cNvPicPr>
            <a:picLocks noChangeAspect="1"/>
          </p:cNvPicPr>
          <p:nvPr/>
        </p:nvPicPr>
        <p:blipFill>
          <a:blip r:embed="rId4" cstate="print"/>
          <a:stretch>
            <a:fillRect/>
          </a:stretch>
        </p:blipFill>
        <p:spPr>
          <a:xfrm>
            <a:off x="5105400" y="1280160"/>
            <a:ext cx="2560320" cy="1920240"/>
          </a:xfrm>
          <a:prstGeom prst="rect">
            <a:avLst/>
          </a:prstGeom>
        </p:spPr>
      </p:pic>
      <p:sp>
        <p:nvSpPr>
          <p:cNvPr id="18" name="TextBox 17"/>
          <p:cNvSpPr txBox="1"/>
          <p:nvPr/>
        </p:nvSpPr>
        <p:spPr>
          <a:xfrm>
            <a:off x="914400" y="1524000"/>
            <a:ext cx="4038600" cy="369332"/>
          </a:xfrm>
          <a:prstGeom prst="rect">
            <a:avLst/>
          </a:prstGeom>
          <a:noFill/>
        </p:spPr>
        <p:txBody>
          <a:bodyPr wrap="square" rtlCol="0">
            <a:spAutoFit/>
          </a:bodyPr>
          <a:lstStyle/>
          <a:p>
            <a:r>
              <a:rPr lang="en-US" dirty="0" smtClean="0">
                <a:latin typeface="Arial" pitchFamily="34" charset="0"/>
                <a:cs typeface="Arial" pitchFamily="34" charset="0"/>
              </a:rPr>
              <a:t>Area under the precision-recall curve:</a:t>
            </a:r>
          </a:p>
        </p:txBody>
      </p:sp>
      <p:sp>
        <p:nvSpPr>
          <p:cNvPr id="19" name="TextBox 18"/>
          <p:cNvSpPr txBox="1"/>
          <p:nvPr/>
        </p:nvSpPr>
        <p:spPr>
          <a:xfrm>
            <a:off x="1066800" y="1893332"/>
            <a:ext cx="2743200" cy="646331"/>
          </a:xfrm>
          <a:prstGeom prst="rect">
            <a:avLst/>
          </a:prstGeom>
          <a:noFill/>
        </p:spPr>
        <p:txBody>
          <a:bodyPr wrap="square" rtlCol="0">
            <a:spAutoFit/>
          </a:bodyPr>
          <a:lstStyle/>
          <a:p>
            <a:pPr>
              <a:buFont typeface="Arial" pitchFamily="34" charset="0"/>
              <a:buChar char="•"/>
            </a:pPr>
            <a:r>
              <a:rPr lang="en-US" dirty="0" smtClean="0">
                <a:latin typeface="Arial" pitchFamily="34" charset="0"/>
                <a:cs typeface="Arial" pitchFamily="34" charset="0"/>
              </a:rPr>
              <a:t> Out method: 45.7%; </a:t>
            </a:r>
          </a:p>
          <a:p>
            <a:pPr>
              <a:buFont typeface="Arial" pitchFamily="34" charset="0"/>
              <a:buChar char="•"/>
            </a:pPr>
            <a:r>
              <a:rPr lang="en-US" dirty="0" smtClean="0">
                <a:latin typeface="Arial" pitchFamily="34" charset="0"/>
                <a:cs typeface="Arial" pitchFamily="34" charset="0"/>
              </a:rPr>
              <a:t> Spatial pyramid: 37.3%.</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p:bldP spid="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35</a:t>
            </a:fld>
            <a:endParaRPr lang="en-US"/>
          </a:p>
        </p:txBody>
      </p:sp>
      <p:sp>
        <p:nvSpPr>
          <p:cNvPr id="5" name="TextBox 4"/>
          <p:cNvSpPr txBox="1"/>
          <p:nvPr/>
        </p:nvSpPr>
        <p:spPr>
          <a:xfrm>
            <a:off x="457200" y="381000"/>
            <a:ext cx="8305800" cy="492443"/>
          </a:xfrm>
          <a:prstGeom prst="rect">
            <a:avLst/>
          </a:prstGeom>
          <a:noFill/>
        </p:spPr>
        <p:txBody>
          <a:bodyPr wrap="square" rtlCol="0">
            <a:spAutoFit/>
          </a:bodyPr>
          <a:lstStyle/>
          <a:p>
            <a:pPr algn="ctr"/>
            <a:r>
              <a:rPr lang="en-US" sz="2600" b="1" dirty="0" smtClean="0">
                <a:latin typeface="Arial" pitchFamily="34" charset="0"/>
                <a:cs typeface="Arial" pitchFamily="34" charset="0"/>
              </a:rPr>
              <a:t>Examples of Mined </a:t>
            </a:r>
            <a:r>
              <a:rPr lang="en-US" sz="2600" b="1" dirty="0" err="1" smtClean="0">
                <a:latin typeface="Arial" pitchFamily="34" charset="0"/>
                <a:cs typeface="Arial" pitchFamily="34" charset="0"/>
              </a:rPr>
              <a:t>Grouplets</a:t>
            </a:r>
            <a:endParaRPr lang="en-US" sz="2600" b="1" dirty="0">
              <a:latin typeface="Arial" pitchFamily="34" charset="0"/>
              <a:cs typeface="Arial" pitchFamily="34" charset="0"/>
            </a:endParaRPr>
          </a:p>
        </p:txBody>
      </p:sp>
      <p:grpSp>
        <p:nvGrpSpPr>
          <p:cNvPr id="197" name="Group 196"/>
          <p:cNvGrpSpPr>
            <a:grpSpLocks noChangeAspect="1"/>
          </p:cNvGrpSpPr>
          <p:nvPr/>
        </p:nvGrpSpPr>
        <p:grpSpPr>
          <a:xfrm>
            <a:off x="1645920" y="1143000"/>
            <a:ext cx="2468880" cy="2468880"/>
            <a:chOff x="762000" y="1371600"/>
            <a:chExt cx="2286000" cy="2286000"/>
          </a:xfrm>
        </p:grpSpPr>
        <p:pic>
          <p:nvPicPr>
            <p:cNvPr id="41" name="Picture 40" descr="Norm_Play_Bassoon_147_0.jpg"/>
            <p:cNvPicPr>
              <a:picLocks noChangeAspect="1"/>
            </p:cNvPicPr>
            <p:nvPr/>
          </p:nvPicPr>
          <p:blipFill>
            <a:blip r:embed="rId2" cstate="print"/>
            <a:stretch>
              <a:fillRect/>
            </a:stretch>
          </p:blipFill>
          <p:spPr>
            <a:xfrm>
              <a:off x="850053" y="1452880"/>
              <a:ext cx="2133600" cy="2133600"/>
            </a:xfrm>
            <a:prstGeom prst="rect">
              <a:avLst/>
            </a:prstGeom>
          </p:spPr>
        </p:pic>
        <p:sp>
          <p:nvSpPr>
            <p:cNvPr id="42" name="Rectangle 41"/>
            <p:cNvSpPr/>
            <p:nvPr/>
          </p:nvSpPr>
          <p:spPr>
            <a:xfrm>
              <a:off x="762000" y="1371600"/>
              <a:ext cx="2286000" cy="2286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20102556">
              <a:off x="1693333" y="1854524"/>
              <a:ext cx="338667" cy="254000"/>
            </a:xfrm>
            <a:prstGeom prst="ellipse">
              <a:avLst/>
            </a:prstGeom>
            <a:noFill/>
            <a:ln w="31750">
              <a:solidFill>
                <a:srgbClr val="CFE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rot="16200000">
              <a:off x="1171853" y="2994217"/>
              <a:ext cx="450294" cy="84669"/>
            </a:xfrm>
            <a:prstGeom prst="ellipse">
              <a:avLst/>
            </a:prstGeom>
            <a:noFill/>
            <a:ln w="31750">
              <a:solidFill>
                <a:srgbClr val="00A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rot="16830842">
              <a:off x="1188832" y="2632911"/>
              <a:ext cx="344484" cy="177389"/>
            </a:xfrm>
            <a:prstGeom prst="ellipse">
              <a:avLst/>
            </a:prstGeom>
            <a:noFill/>
            <a:ln w="31750">
              <a:solidFill>
                <a:srgbClr val="00A1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18932087">
              <a:off x="1649372" y="2724942"/>
              <a:ext cx="655426" cy="138979"/>
            </a:xfrm>
            <a:prstGeom prst="ellipse">
              <a:avLst/>
            </a:prstGeom>
            <a:noFill/>
            <a:ln w="31750">
              <a:solidFill>
                <a:srgbClr val="4700F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rot="290257">
              <a:off x="1950458" y="2073878"/>
              <a:ext cx="337462" cy="59828"/>
            </a:xfrm>
            <a:prstGeom prst="ellipse">
              <a:avLst/>
            </a:prstGeom>
            <a:noFill/>
            <a:ln w="31750">
              <a:solidFill>
                <a:srgbClr val="0028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8392126">
              <a:off x="1997444" y="2114299"/>
              <a:ext cx="850050" cy="110699"/>
            </a:xfrm>
            <a:prstGeom prst="ellipse">
              <a:avLst/>
            </a:prstGeom>
            <a:noFill/>
            <a:ln w="31750">
              <a:solidFill>
                <a:srgbClr val="F47B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8392126">
              <a:off x="2156142" y="1860038"/>
              <a:ext cx="850050" cy="110699"/>
            </a:xfrm>
            <a:prstGeom prst="ellipse">
              <a:avLst/>
            </a:prstGeom>
            <a:noFill/>
            <a:ln w="31750">
              <a:solidFill>
                <a:srgbClr val="F47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3682244">
              <a:off x="2555552" y="1596374"/>
              <a:ext cx="378963" cy="111262"/>
            </a:xfrm>
            <a:prstGeom prst="ellipse">
              <a:avLst/>
            </a:prstGeom>
            <a:noFill/>
            <a:ln w="31750">
              <a:solidFill>
                <a:srgbClr val="246B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21412644">
              <a:off x="1224513" y="1883150"/>
              <a:ext cx="301637" cy="79930"/>
            </a:xfrm>
            <a:prstGeom prst="ellipse">
              <a:avLst/>
            </a:prstGeom>
            <a:noFill/>
            <a:ln w="31750">
              <a:solidFill>
                <a:srgbClr val="CA00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863085">
              <a:off x="2273738" y="2713839"/>
              <a:ext cx="413802" cy="172704"/>
            </a:xfrm>
            <a:prstGeom prst="ellipse">
              <a:avLst/>
            </a:prstGeom>
            <a:noFill/>
            <a:ln w="31750">
              <a:solidFill>
                <a:srgbClr val="00F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rot="17147263">
              <a:off x="2224143" y="1834741"/>
              <a:ext cx="570659" cy="109608"/>
            </a:xfrm>
            <a:prstGeom prst="ellipse">
              <a:avLst/>
            </a:prstGeom>
            <a:noFill/>
            <a:ln w="31750">
              <a:solidFill>
                <a:srgbClr val="00D8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387332">
              <a:off x="1514044" y="2729600"/>
              <a:ext cx="570659" cy="95644"/>
            </a:xfrm>
            <a:prstGeom prst="ellipse">
              <a:avLst/>
            </a:prstGeom>
            <a:noFill/>
            <a:ln w="31750">
              <a:solidFill>
                <a:srgbClr val="09D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327707">
              <a:off x="1440713" y="3281182"/>
              <a:ext cx="266577" cy="63457"/>
            </a:xfrm>
            <a:prstGeom prst="ellipse">
              <a:avLst/>
            </a:prstGeom>
            <a:noFill/>
            <a:ln w="31750">
              <a:solidFill>
                <a:srgbClr val="AD0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2318021">
              <a:off x="1492714" y="2791802"/>
              <a:ext cx="304191" cy="230049"/>
            </a:xfrm>
            <a:prstGeom prst="ellipse">
              <a:avLst/>
            </a:prstGeom>
            <a:noFill/>
            <a:ln w="31750">
              <a:solidFill>
                <a:srgbClr val="AD00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397713">
              <a:off x="1875461" y="2134841"/>
              <a:ext cx="329571" cy="84101"/>
            </a:xfrm>
            <a:prstGeom prst="ellipse">
              <a:avLst/>
            </a:prstGeom>
            <a:noFill/>
            <a:ln w="31750">
              <a:solidFill>
                <a:srgbClr val="6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8712670">
              <a:off x="2201518" y="2029566"/>
              <a:ext cx="723643" cy="138059"/>
            </a:xfrm>
            <a:prstGeom prst="ellipse">
              <a:avLst/>
            </a:prstGeom>
            <a:noFill/>
            <a:ln w="31750">
              <a:solidFill>
                <a:srgbClr val="640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3869974">
              <a:off x="1086390" y="1662692"/>
              <a:ext cx="354697" cy="127577"/>
            </a:xfrm>
            <a:prstGeom prst="ellipse">
              <a:avLst/>
            </a:prstGeom>
            <a:noFill/>
            <a:ln w="31750">
              <a:solidFill>
                <a:srgbClr val="00C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1108546" y="1710267"/>
              <a:ext cx="330789" cy="154923"/>
            </a:xfrm>
            <a:prstGeom prst="ellipse">
              <a:avLst/>
            </a:prstGeom>
            <a:noFill/>
            <a:ln w="31750">
              <a:solidFill>
                <a:srgbClr val="00C1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rot="19327465">
              <a:off x="1996418" y="2131029"/>
              <a:ext cx="570659" cy="79887"/>
            </a:xfrm>
            <a:prstGeom prst="ellipse">
              <a:avLst/>
            </a:prstGeom>
            <a:noFill/>
            <a:ln w="31750">
              <a:solidFill>
                <a:srgbClr val="0B18D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rot="18272056">
              <a:off x="1713082" y="3103958"/>
              <a:ext cx="449820" cy="104112"/>
            </a:xfrm>
            <a:prstGeom prst="ellipse">
              <a:avLst/>
            </a:prstGeom>
            <a:noFill/>
            <a:ln w="31750">
              <a:solidFill>
                <a:srgbClr val="E8A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16200000">
              <a:off x="878092" y="3011692"/>
              <a:ext cx="525258" cy="89224"/>
            </a:xfrm>
            <a:prstGeom prst="ellipse">
              <a:avLst/>
            </a:prstGeom>
            <a:noFill/>
            <a:ln w="31750">
              <a:solidFill>
                <a:srgbClr val="08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rot="20478386">
              <a:off x="900279" y="2648181"/>
              <a:ext cx="375072" cy="80201"/>
            </a:xfrm>
            <a:prstGeom prst="ellipse">
              <a:avLst/>
            </a:prstGeom>
            <a:noFill/>
            <a:ln w="31750">
              <a:solidFill>
                <a:srgbClr val="086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4033333">
              <a:off x="1708361" y="3016909"/>
              <a:ext cx="287500" cy="78063"/>
            </a:xfrm>
            <a:prstGeom prst="ellipse">
              <a:avLst/>
            </a:prstGeom>
            <a:noFill/>
            <a:ln w="31750">
              <a:solidFill>
                <a:srgbClr val="C3CA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7155842">
              <a:off x="1910953" y="2004903"/>
              <a:ext cx="1066976" cy="167598"/>
            </a:xfrm>
            <a:prstGeom prst="ellipse">
              <a:avLst/>
            </a:prstGeom>
            <a:noFill/>
            <a:ln w="31750">
              <a:solidFill>
                <a:srgbClr val="C30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881516">
              <a:off x="1958056" y="3184958"/>
              <a:ext cx="505049" cy="276778"/>
            </a:xfrm>
            <a:prstGeom prst="ellipse">
              <a:avLst/>
            </a:prstGeom>
            <a:noFill/>
            <a:ln w="31750">
              <a:solidFill>
                <a:srgbClr val="00F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881516">
              <a:off x="2067130" y="3176131"/>
              <a:ext cx="505049" cy="276778"/>
            </a:xfrm>
            <a:prstGeom prst="ellipse">
              <a:avLst/>
            </a:prstGeom>
            <a:noFill/>
            <a:ln w="31750">
              <a:solidFill>
                <a:srgbClr val="00F4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4415130">
              <a:off x="2475128" y="3258560"/>
              <a:ext cx="343277" cy="155234"/>
            </a:xfrm>
            <a:prstGeom prst="ellipse">
              <a:avLst/>
            </a:prstGeom>
            <a:noFill/>
            <a:ln w="31750">
              <a:solidFill>
                <a:srgbClr val="B4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18327707">
              <a:off x="2014201" y="2257819"/>
              <a:ext cx="462134" cy="140304"/>
            </a:xfrm>
            <a:prstGeom prst="ellipse">
              <a:avLst/>
            </a:prstGeom>
            <a:noFill/>
            <a:ln w="31750">
              <a:solidFill>
                <a:srgbClr val="00A7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5608320" y="1143000"/>
            <a:ext cx="2468880" cy="2468880"/>
            <a:chOff x="3581400" y="1524000"/>
            <a:chExt cx="2057400" cy="2057400"/>
          </a:xfrm>
        </p:grpSpPr>
        <p:pic>
          <p:nvPicPr>
            <p:cNvPr id="84" name="Picture 83" descr="Norm_Play_Saxophone_063_0.jpg"/>
            <p:cNvPicPr>
              <a:picLocks noChangeAspect="1"/>
            </p:cNvPicPr>
            <p:nvPr/>
          </p:nvPicPr>
          <p:blipFill>
            <a:blip r:embed="rId3" cstate="print"/>
            <a:stretch>
              <a:fillRect/>
            </a:stretch>
          </p:blipFill>
          <p:spPr>
            <a:xfrm>
              <a:off x="3630168" y="1600200"/>
              <a:ext cx="1920240" cy="1920240"/>
            </a:xfrm>
            <a:prstGeom prst="rect">
              <a:avLst/>
            </a:prstGeom>
          </p:spPr>
        </p:pic>
        <p:sp>
          <p:nvSpPr>
            <p:cNvPr id="85" name="Rectangle 84"/>
            <p:cNvSpPr/>
            <p:nvPr/>
          </p:nvSpPr>
          <p:spPr>
            <a:xfrm>
              <a:off x="3581400" y="1524000"/>
              <a:ext cx="2057400" cy="20574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p:nvPr/>
          </p:nvSpPr>
          <p:spPr>
            <a:xfrm rot="5678254">
              <a:off x="4436796" y="2334603"/>
              <a:ext cx="318713" cy="100121"/>
            </a:xfrm>
            <a:prstGeom prst="ellipse">
              <a:avLst/>
            </a:prstGeom>
            <a:noFill/>
            <a:ln w="31750">
              <a:solidFill>
                <a:srgbClr val="003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5188310">
              <a:off x="4424741" y="2981060"/>
              <a:ext cx="379789" cy="214708"/>
            </a:xfrm>
            <a:prstGeom prst="ellipse">
              <a:avLst/>
            </a:prstGeom>
            <a:noFill/>
            <a:ln w="31750">
              <a:solidFill>
                <a:srgbClr val="59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rot="7708452">
              <a:off x="4438758" y="2566235"/>
              <a:ext cx="440506" cy="81960"/>
            </a:xfrm>
            <a:prstGeom prst="ellipse">
              <a:avLst/>
            </a:prstGeom>
            <a:noFill/>
            <a:ln w="31750">
              <a:solidFill>
                <a:srgbClr val="9D7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3610780">
              <a:off x="3887645" y="3243535"/>
              <a:ext cx="378098" cy="66111"/>
            </a:xfrm>
            <a:prstGeom prst="ellipse">
              <a:avLst/>
            </a:prstGeom>
            <a:noFill/>
            <a:ln w="31750">
              <a:solidFill>
                <a:srgbClr val="958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p:nvPr/>
          </p:nvSpPr>
          <p:spPr>
            <a:xfrm rot="1768835">
              <a:off x="4150387" y="2808760"/>
              <a:ext cx="318713" cy="112783"/>
            </a:xfrm>
            <a:prstGeom prst="ellipse">
              <a:avLst/>
            </a:prstGeom>
            <a:noFill/>
            <a:ln w="31750">
              <a:solidFill>
                <a:srgbClr val="E90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rot="2810173">
              <a:off x="4001674" y="2821769"/>
              <a:ext cx="486411" cy="113329"/>
            </a:xfrm>
            <a:prstGeom prst="ellipse">
              <a:avLst/>
            </a:prstGeom>
            <a:noFill/>
            <a:ln w="31750">
              <a:solidFill>
                <a:srgbClr val="000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nvSpPr>
          <p:spPr>
            <a:xfrm rot="2840093">
              <a:off x="4499159" y="2277101"/>
              <a:ext cx="482336" cy="211070"/>
            </a:xfrm>
            <a:prstGeom prst="ellipse">
              <a:avLst/>
            </a:prstGeom>
            <a:noFill/>
            <a:ln w="31750">
              <a:solidFill>
                <a:srgbClr val="C6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rot="5400000">
              <a:off x="4314569" y="2992579"/>
              <a:ext cx="318713" cy="160664"/>
            </a:xfrm>
            <a:prstGeom prst="ellipse">
              <a:avLst/>
            </a:prstGeom>
            <a:noFill/>
            <a:ln w="31750">
              <a:solidFill>
                <a:srgbClr val="770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rot="4387388">
              <a:off x="4200898" y="2407357"/>
              <a:ext cx="294006" cy="167959"/>
            </a:xfrm>
            <a:prstGeom prst="ellipse">
              <a:avLst/>
            </a:prstGeom>
            <a:noFill/>
            <a:ln w="31750">
              <a:solidFill>
                <a:srgbClr val="002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rot="9462624">
              <a:off x="5011288" y="3154480"/>
              <a:ext cx="259552" cy="206593"/>
            </a:xfrm>
            <a:prstGeom prst="ellipse">
              <a:avLst/>
            </a:prstGeom>
            <a:noFill/>
            <a:ln w="31750">
              <a:solidFill>
                <a:srgbClr val="4F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rot="5099775">
              <a:off x="4466969" y="3221180"/>
              <a:ext cx="318713" cy="160664"/>
            </a:xfrm>
            <a:prstGeom prst="ellipse">
              <a:avLst/>
            </a:prstGeom>
            <a:noFill/>
            <a:ln w="31750">
              <a:solidFill>
                <a:srgbClr val="99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nvSpPr>
          <p:spPr>
            <a:xfrm rot="5573348">
              <a:off x="4697152" y="2841844"/>
              <a:ext cx="261442" cy="211947"/>
            </a:xfrm>
            <a:prstGeom prst="ellipse">
              <a:avLst/>
            </a:prstGeom>
            <a:noFill/>
            <a:ln w="31750">
              <a:solidFill>
                <a:srgbClr val="C06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p:cNvSpPr/>
            <p:nvPr/>
          </p:nvSpPr>
          <p:spPr>
            <a:xfrm rot="5188310">
              <a:off x="4467029" y="2863663"/>
              <a:ext cx="376163" cy="143342"/>
            </a:xfrm>
            <a:prstGeom prst="ellipse">
              <a:avLst/>
            </a:prstGeom>
            <a:noFill/>
            <a:ln w="31750">
              <a:solidFill>
                <a:srgbClr val="590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p:cNvSpPr/>
            <p:nvPr/>
          </p:nvSpPr>
          <p:spPr>
            <a:xfrm rot="6571001">
              <a:off x="4566273" y="2633264"/>
              <a:ext cx="372120" cy="123261"/>
            </a:xfrm>
            <a:prstGeom prst="ellipse">
              <a:avLst/>
            </a:prstGeom>
            <a:noFill/>
            <a:ln w="31750">
              <a:solidFill>
                <a:srgbClr val="E900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rot="3908015">
              <a:off x="4251921" y="2211485"/>
              <a:ext cx="271491" cy="102432"/>
            </a:xfrm>
            <a:prstGeom prst="ellipse">
              <a:avLst/>
            </a:prstGeom>
            <a:noFill/>
            <a:ln w="31750">
              <a:solidFill>
                <a:srgbClr val="000D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p:cNvSpPr/>
            <p:nvPr/>
          </p:nvSpPr>
          <p:spPr>
            <a:xfrm rot="4384144">
              <a:off x="4705820" y="2677344"/>
              <a:ext cx="213468" cy="119313"/>
            </a:xfrm>
            <a:prstGeom prst="ellipse">
              <a:avLst/>
            </a:prstGeom>
            <a:noFill/>
            <a:ln w="31750">
              <a:solidFill>
                <a:srgbClr val="C6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p:cNvSpPr/>
            <p:nvPr/>
          </p:nvSpPr>
          <p:spPr>
            <a:xfrm rot="5400000">
              <a:off x="4890923" y="3036318"/>
              <a:ext cx="355194" cy="73760"/>
            </a:xfrm>
            <a:prstGeom prst="ellipse">
              <a:avLst/>
            </a:prstGeom>
            <a:noFill/>
            <a:ln w="31750">
              <a:solidFill>
                <a:srgbClr val="0029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p:cNvSpPr/>
            <p:nvPr/>
          </p:nvSpPr>
          <p:spPr>
            <a:xfrm rot="12181571">
              <a:off x="3834028" y="2963874"/>
              <a:ext cx="396435" cy="206593"/>
            </a:xfrm>
            <a:prstGeom prst="ellipse">
              <a:avLst/>
            </a:prstGeom>
            <a:noFill/>
            <a:ln w="31750">
              <a:solidFill>
                <a:srgbClr val="4F00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p:cNvGrpSpPr>
            <a:grpSpLocks noChangeAspect="1"/>
          </p:cNvGrpSpPr>
          <p:nvPr/>
        </p:nvGrpSpPr>
        <p:grpSpPr>
          <a:xfrm>
            <a:off x="1676400" y="3703320"/>
            <a:ext cx="2468880" cy="2468880"/>
            <a:chOff x="6172200" y="1524000"/>
            <a:chExt cx="2057400" cy="2057400"/>
          </a:xfrm>
        </p:grpSpPr>
        <p:pic>
          <p:nvPicPr>
            <p:cNvPr id="104" name="Picture 103" descr="Norm_Play_Violin_037_0.jpg"/>
            <p:cNvPicPr>
              <a:picLocks noChangeAspect="1"/>
            </p:cNvPicPr>
            <p:nvPr/>
          </p:nvPicPr>
          <p:blipFill>
            <a:blip r:embed="rId4" cstate="print"/>
            <a:stretch>
              <a:fillRect/>
            </a:stretch>
          </p:blipFill>
          <p:spPr>
            <a:xfrm>
              <a:off x="6236208" y="1600200"/>
              <a:ext cx="1920240" cy="1920240"/>
            </a:xfrm>
            <a:prstGeom prst="rect">
              <a:avLst/>
            </a:prstGeom>
          </p:spPr>
        </p:pic>
        <p:sp>
          <p:nvSpPr>
            <p:cNvPr id="105" name="Rectangle 104"/>
            <p:cNvSpPr/>
            <p:nvPr/>
          </p:nvSpPr>
          <p:spPr>
            <a:xfrm>
              <a:off x="6172200" y="1524000"/>
              <a:ext cx="2057400" cy="20574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rot="8606510">
              <a:off x="6805749" y="1702484"/>
              <a:ext cx="318713" cy="239296"/>
            </a:xfrm>
            <a:prstGeom prst="ellipse">
              <a:avLst/>
            </a:prstGeom>
            <a:noFill/>
            <a:ln w="31750">
              <a:solidFill>
                <a:srgbClr val="00BE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rot="8124920">
              <a:off x="7610385" y="2430796"/>
              <a:ext cx="395299" cy="136208"/>
            </a:xfrm>
            <a:prstGeom prst="ellipse">
              <a:avLst/>
            </a:prstGeom>
            <a:noFill/>
            <a:ln w="31750">
              <a:solidFill>
                <a:srgbClr val="150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6318864">
              <a:off x="7068066" y="2548878"/>
              <a:ext cx="318713" cy="139308"/>
            </a:xfrm>
            <a:prstGeom prst="ellipse">
              <a:avLst/>
            </a:prstGeom>
            <a:noFill/>
            <a:ln w="31750">
              <a:solidFill>
                <a:srgbClr val="26D2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rot="4726845">
              <a:off x="7305666" y="2293330"/>
              <a:ext cx="318713" cy="201804"/>
            </a:xfrm>
            <a:prstGeom prst="ellipse">
              <a:avLst/>
            </a:prstGeom>
            <a:noFill/>
            <a:ln w="31750">
              <a:solidFill>
                <a:srgbClr val="1B00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p:cNvSpPr/>
            <p:nvPr/>
          </p:nvSpPr>
          <p:spPr>
            <a:xfrm rot="7229014">
              <a:off x="7184083" y="2008686"/>
              <a:ext cx="410199" cy="158490"/>
            </a:xfrm>
            <a:prstGeom prst="ellipse">
              <a:avLst/>
            </a:prstGeom>
            <a:noFill/>
            <a:ln w="31750">
              <a:solidFill>
                <a:srgbClr val="C5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p:cNvSpPr/>
            <p:nvPr/>
          </p:nvSpPr>
          <p:spPr>
            <a:xfrm rot="6615077">
              <a:off x="6438440" y="3227961"/>
              <a:ext cx="318713" cy="139922"/>
            </a:xfrm>
            <a:prstGeom prst="ellipse">
              <a:avLst/>
            </a:prstGeom>
            <a:noFill/>
            <a:ln w="31750">
              <a:solidFill>
                <a:srgbClr val="006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rot="6615077">
              <a:off x="7221331" y="2548339"/>
              <a:ext cx="318713" cy="142982"/>
            </a:xfrm>
            <a:prstGeom prst="ellipse">
              <a:avLst/>
            </a:prstGeom>
            <a:noFill/>
            <a:ln w="31750">
              <a:solidFill>
                <a:srgbClr val="CC0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p:cNvSpPr/>
            <p:nvPr/>
          </p:nvSpPr>
          <p:spPr>
            <a:xfrm rot="8001190">
              <a:off x="7464661" y="2421851"/>
              <a:ext cx="538593" cy="108655"/>
            </a:xfrm>
            <a:prstGeom prst="ellipse">
              <a:avLst/>
            </a:prstGeom>
            <a:noFill/>
            <a:ln w="31750">
              <a:solidFill>
                <a:srgbClr val="2E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4205503">
              <a:off x="7151577" y="2822311"/>
              <a:ext cx="384268" cy="77229"/>
            </a:xfrm>
            <a:prstGeom prst="ellipse">
              <a:avLst/>
            </a:prstGeom>
            <a:noFill/>
            <a:ln w="31750">
              <a:solidFill>
                <a:srgbClr val="22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5666381">
              <a:off x="7300246" y="1888571"/>
              <a:ext cx="303884" cy="182861"/>
            </a:xfrm>
            <a:prstGeom prst="ellipse">
              <a:avLst/>
            </a:prstGeom>
            <a:noFill/>
            <a:ln w="31750">
              <a:solidFill>
                <a:srgbClr val="8C0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rot="6615077">
              <a:off x="7286369" y="2306781"/>
              <a:ext cx="318713" cy="160664"/>
            </a:xfrm>
            <a:prstGeom prst="ellipse">
              <a:avLst/>
            </a:prstGeom>
            <a:noFill/>
            <a:ln w="31750">
              <a:solidFill>
                <a:srgbClr val="9E5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p:cNvSpPr/>
            <p:nvPr/>
          </p:nvSpPr>
          <p:spPr>
            <a:xfrm rot="8124920">
              <a:off x="7543049" y="2120648"/>
              <a:ext cx="250618" cy="171806"/>
            </a:xfrm>
            <a:prstGeom prst="ellipse">
              <a:avLst/>
            </a:prstGeom>
            <a:noFill/>
            <a:ln w="31750">
              <a:solidFill>
                <a:srgbClr val="150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p:cNvSpPr/>
            <p:nvPr/>
          </p:nvSpPr>
          <p:spPr>
            <a:xfrm rot="8434742">
              <a:off x="6740454" y="2524497"/>
              <a:ext cx="390722" cy="76235"/>
            </a:xfrm>
            <a:prstGeom prst="ellipse">
              <a:avLst/>
            </a:prstGeom>
            <a:noFill/>
            <a:ln w="31750">
              <a:solidFill>
                <a:srgbClr val="001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p:cNvSpPr/>
            <p:nvPr/>
          </p:nvSpPr>
          <p:spPr>
            <a:xfrm rot="8614485">
              <a:off x="6716117" y="2780179"/>
              <a:ext cx="390722" cy="76235"/>
            </a:xfrm>
            <a:prstGeom prst="ellipse">
              <a:avLst/>
            </a:prstGeom>
            <a:noFill/>
            <a:ln w="31750">
              <a:solidFill>
                <a:srgbClr val="001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Oval 97"/>
            <p:cNvSpPr/>
            <p:nvPr/>
          </p:nvSpPr>
          <p:spPr>
            <a:xfrm rot="10800000">
              <a:off x="7315200" y="2209800"/>
              <a:ext cx="410199" cy="158490"/>
            </a:xfrm>
            <a:prstGeom prst="ellipse">
              <a:avLst/>
            </a:prstGeom>
            <a:noFill/>
            <a:ln w="31750">
              <a:solidFill>
                <a:srgbClr val="C5D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Oval 98"/>
            <p:cNvSpPr/>
            <p:nvPr/>
          </p:nvSpPr>
          <p:spPr>
            <a:xfrm rot="601248">
              <a:off x="7044782" y="2289870"/>
              <a:ext cx="423635" cy="98259"/>
            </a:xfrm>
            <a:prstGeom prst="ellipse">
              <a:avLst/>
            </a:prstGeom>
            <a:noFill/>
            <a:ln w="31750">
              <a:solidFill>
                <a:srgbClr val="CC00E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p:nvPr/>
          </p:nvSpPr>
          <p:spPr>
            <a:xfrm rot="5400000">
              <a:off x="7025895" y="3184903"/>
              <a:ext cx="350007" cy="76202"/>
            </a:xfrm>
            <a:prstGeom prst="ellipse">
              <a:avLst/>
            </a:prstGeom>
            <a:noFill/>
            <a:ln w="31750">
              <a:solidFill>
                <a:srgbClr val="2E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p:cNvSpPr/>
            <p:nvPr/>
          </p:nvSpPr>
          <p:spPr>
            <a:xfrm rot="5400000">
              <a:off x="6873497" y="3184903"/>
              <a:ext cx="350007" cy="76202"/>
            </a:xfrm>
            <a:prstGeom prst="ellipse">
              <a:avLst/>
            </a:prstGeom>
            <a:noFill/>
            <a:ln w="31750">
              <a:solidFill>
                <a:srgbClr val="2E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rot="6232100">
              <a:off x="6965093" y="2405869"/>
              <a:ext cx="384268" cy="170125"/>
            </a:xfrm>
            <a:prstGeom prst="ellipse">
              <a:avLst/>
            </a:prstGeom>
            <a:noFill/>
            <a:ln w="31750">
              <a:solidFill>
                <a:srgbClr val="22D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p:cNvSpPr/>
            <p:nvPr/>
          </p:nvSpPr>
          <p:spPr>
            <a:xfrm rot="7317476">
              <a:off x="7117231" y="2069753"/>
              <a:ext cx="583932" cy="108999"/>
            </a:xfrm>
            <a:prstGeom prst="ellipse">
              <a:avLst/>
            </a:prstGeom>
            <a:noFill/>
            <a:ln w="31750">
              <a:solidFill>
                <a:srgbClr val="8C00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6523450">
              <a:off x="7155243" y="2164530"/>
              <a:ext cx="614156" cy="102515"/>
            </a:xfrm>
            <a:prstGeom prst="ellipse">
              <a:avLst/>
            </a:prstGeom>
            <a:noFill/>
            <a:ln w="31750">
              <a:solidFill>
                <a:srgbClr val="0013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8" name="Group 197"/>
          <p:cNvGrpSpPr>
            <a:grpSpLocks noChangeAspect="1"/>
          </p:cNvGrpSpPr>
          <p:nvPr/>
        </p:nvGrpSpPr>
        <p:grpSpPr>
          <a:xfrm>
            <a:off x="5577840" y="3703320"/>
            <a:ext cx="2468880" cy="2468880"/>
            <a:chOff x="762000" y="3810000"/>
            <a:chExt cx="2286000" cy="2286000"/>
          </a:xfrm>
        </p:grpSpPr>
        <p:pic>
          <p:nvPicPr>
            <p:cNvPr id="164" name="Picture 163" descr="Norm_Play_Guitar_069_0.jpg"/>
            <p:cNvPicPr>
              <a:picLocks noChangeAspect="1"/>
            </p:cNvPicPr>
            <p:nvPr/>
          </p:nvPicPr>
          <p:blipFill>
            <a:blip r:embed="rId5" cstate="print"/>
            <a:stretch>
              <a:fillRect/>
            </a:stretch>
          </p:blipFill>
          <p:spPr>
            <a:xfrm>
              <a:off x="850392" y="3895344"/>
              <a:ext cx="2130552" cy="2130552"/>
            </a:xfrm>
            <a:prstGeom prst="rect">
              <a:avLst/>
            </a:prstGeom>
          </p:spPr>
        </p:pic>
        <p:sp>
          <p:nvSpPr>
            <p:cNvPr id="196" name="Rectangle 195"/>
            <p:cNvSpPr/>
            <p:nvPr/>
          </p:nvSpPr>
          <p:spPr>
            <a:xfrm>
              <a:off x="762000" y="3810000"/>
              <a:ext cx="2286000" cy="2286000"/>
            </a:xfrm>
            <a:prstGeom prst="rect">
              <a:avLst/>
            </a:pr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p:cNvSpPr/>
            <p:nvPr/>
          </p:nvSpPr>
          <p:spPr>
            <a:xfrm rot="9462624">
              <a:off x="1646088" y="5240140"/>
              <a:ext cx="333607" cy="126508"/>
            </a:xfrm>
            <a:prstGeom prst="ellipse">
              <a:avLst/>
            </a:prstGeom>
            <a:noFill/>
            <a:ln w="31750">
              <a:solidFill>
                <a:srgbClr val="0013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10800000">
              <a:off x="1474693" y="4810391"/>
              <a:ext cx="288391" cy="188810"/>
            </a:xfrm>
            <a:prstGeom prst="ellipse">
              <a:avLst/>
            </a:prstGeom>
            <a:noFill/>
            <a:ln w="31750">
              <a:solidFill>
                <a:srgbClr val="1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p:cNvSpPr/>
            <p:nvPr/>
          </p:nvSpPr>
          <p:spPr>
            <a:xfrm rot="2971000">
              <a:off x="836329" y="4861185"/>
              <a:ext cx="537142" cy="107429"/>
            </a:xfrm>
            <a:prstGeom prst="ellipse">
              <a:avLst/>
            </a:prstGeom>
            <a:noFill/>
            <a:ln w="31750">
              <a:solidFill>
                <a:srgbClr val="6A0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p:cNvSpPr/>
            <p:nvPr/>
          </p:nvSpPr>
          <p:spPr>
            <a:xfrm rot="9462624">
              <a:off x="2097358" y="4997697"/>
              <a:ext cx="288391" cy="267520"/>
            </a:xfrm>
            <a:prstGeom prst="ellipse">
              <a:avLst/>
            </a:prstGeom>
            <a:noFill/>
            <a:ln w="31750">
              <a:solidFill>
                <a:srgbClr val="007D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p:cNvSpPr/>
            <p:nvPr/>
          </p:nvSpPr>
          <p:spPr>
            <a:xfrm rot="2576344">
              <a:off x="2288732" y="5075461"/>
              <a:ext cx="335824" cy="160047"/>
            </a:xfrm>
            <a:prstGeom prst="ellipse">
              <a:avLst/>
            </a:prstGeom>
            <a:noFill/>
            <a:ln w="31750">
              <a:solidFill>
                <a:srgbClr val="560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Oval 145"/>
            <p:cNvSpPr/>
            <p:nvPr/>
          </p:nvSpPr>
          <p:spPr>
            <a:xfrm rot="9462624">
              <a:off x="2407297" y="5246690"/>
              <a:ext cx="288391" cy="99408"/>
            </a:xfrm>
            <a:prstGeom prst="ellipse">
              <a:avLst/>
            </a:prstGeom>
            <a:noFill/>
            <a:ln w="31750">
              <a:solidFill>
                <a:srgbClr val="1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p:cNvSpPr/>
            <p:nvPr/>
          </p:nvSpPr>
          <p:spPr>
            <a:xfrm rot="9462624">
              <a:off x="1098525" y="4645418"/>
              <a:ext cx="288391" cy="169913"/>
            </a:xfrm>
            <a:prstGeom prst="ellipse">
              <a:avLst/>
            </a:prstGeom>
            <a:noFill/>
            <a:ln w="31750">
              <a:solidFill>
                <a:srgbClr val="006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rot="2697334">
              <a:off x="1579981" y="4659992"/>
              <a:ext cx="377212" cy="172992"/>
            </a:xfrm>
            <a:prstGeom prst="ellipse">
              <a:avLst/>
            </a:prstGeom>
            <a:noFill/>
            <a:ln w="31750">
              <a:solidFill>
                <a:srgbClr val="210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p:cNvSpPr/>
            <p:nvPr/>
          </p:nvSpPr>
          <p:spPr>
            <a:xfrm rot="10202282">
              <a:off x="1630774" y="4416818"/>
              <a:ext cx="288391" cy="150102"/>
            </a:xfrm>
            <a:prstGeom prst="ellipse">
              <a:avLst/>
            </a:prstGeom>
            <a:noFill/>
            <a:ln w="31750">
              <a:solidFill>
                <a:srgbClr val="92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p:cNvSpPr/>
            <p:nvPr/>
          </p:nvSpPr>
          <p:spPr>
            <a:xfrm rot="9462624">
              <a:off x="1317060" y="5247580"/>
              <a:ext cx="365116" cy="272955"/>
            </a:xfrm>
            <a:prstGeom prst="ellipse">
              <a:avLst/>
            </a:prstGeom>
            <a:noFill/>
            <a:ln w="31750">
              <a:solidFill>
                <a:srgbClr val="00D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Oval 150"/>
            <p:cNvSpPr/>
            <p:nvPr/>
          </p:nvSpPr>
          <p:spPr>
            <a:xfrm rot="13199934">
              <a:off x="2597038" y="5071972"/>
              <a:ext cx="334635" cy="163870"/>
            </a:xfrm>
            <a:prstGeom prst="ellipse">
              <a:avLst/>
            </a:prstGeom>
            <a:noFill/>
            <a:ln w="31750">
              <a:solidFill>
                <a:srgbClr val="0A0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p:cNvSpPr/>
            <p:nvPr/>
          </p:nvSpPr>
          <p:spPr>
            <a:xfrm rot="7679093">
              <a:off x="1697691" y="5164380"/>
              <a:ext cx="427826" cy="197155"/>
            </a:xfrm>
            <a:prstGeom prst="ellipse">
              <a:avLst/>
            </a:prstGeom>
            <a:noFill/>
            <a:ln w="31750">
              <a:solidFill>
                <a:srgbClr val="BAA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p:cNvSpPr/>
            <p:nvPr/>
          </p:nvSpPr>
          <p:spPr>
            <a:xfrm rot="5909590">
              <a:off x="1767365" y="4451185"/>
              <a:ext cx="325395" cy="250561"/>
            </a:xfrm>
            <a:prstGeom prst="ellipse">
              <a:avLst/>
            </a:prstGeom>
            <a:noFill/>
            <a:ln w="31750">
              <a:solidFill>
                <a:srgbClr val="1F00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p:cNvSpPr/>
            <p:nvPr/>
          </p:nvSpPr>
          <p:spPr>
            <a:xfrm rot="8283639">
              <a:off x="1116704" y="4671556"/>
              <a:ext cx="336500" cy="111498"/>
            </a:xfrm>
            <a:prstGeom prst="ellipse">
              <a:avLst/>
            </a:prstGeom>
            <a:noFill/>
            <a:ln w="31750">
              <a:solidFill>
                <a:srgbClr val="6A0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p:cNvSpPr/>
            <p:nvPr/>
          </p:nvSpPr>
          <p:spPr>
            <a:xfrm rot="2971000">
              <a:off x="937248" y="4888738"/>
              <a:ext cx="537142" cy="107429"/>
            </a:xfrm>
            <a:prstGeom prst="ellipse">
              <a:avLst/>
            </a:prstGeom>
            <a:noFill/>
            <a:ln w="31750">
              <a:solidFill>
                <a:srgbClr val="6A0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rot="526171">
              <a:off x="1607111" y="4974691"/>
              <a:ext cx="300355" cy="206412"/>
            </a:xfrm>
            <a:prstGeom prst="ellipse">
              <a:avLst/>
            </a:prstGeom>
            <a:noFill/>
            <a:ln w="31750">
              <a:solidFill>
                <a:srgbClr val="5600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rot="9462624">
              <a:off x="2522931" y="5156378"/>
              <a:ext cx="288391" cy="99408"/>
            </a:xfrm>
            <a:prstGeom prst="ellipse">
              <a:avLst/>
            </a:prstGeom>
            <a:noFill/>
            <a:ln w="31750">
              <a:solidFill>
                <a:srgbClr val="1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rot="8723963">
              <a:off x="1379678" y="4551901"/>
              <a:ext cx="288391" cy="99408"/>
            </a:xfrm>
            <a:prstGeom prst="ellipse">
              <a:avLst/>
            </a:prstGeom>
            <a:noFill/>
            <a:ln w="31750">
              <a:solidFill>
                <a:srgbClr val="1CC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rot="11179037">
              <a:off x="933997" y="5263471"/>
              <a:ext cx="360346" cy="140253"/>
            </a:xfrm>
            <a:prstGeom prst="ellipse">
              <a:avLst/>
            </a:prstGeom>
            <a:noFill/>
            <a:ln w="31750">
              <a:solidFill>
                <a:srgbClr val="0066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rot="2697334">
              <a:off x="1126450" y="4886818"/>
              <a:ext cx="452319" cy="140303"/>
            </a:xfrm>
            <a:prstGeom prst="ellipse">
              <a:avLst/>
            </a:prstGeom>
            <a:noFill/>
            <a:ln w="31750">
              <a:solidFill>
                <a:srgbClr val="2100F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rot="4370788">
              <a:off x="1970468" y="4801216"/>
              <a:ext cx="334716" cy="150102"/>
            </a:xfrm>
            <a:prstGeom prst="ellipse">
              <a:avLst/>
            </a:prstGeom>
            <a:noFill/>
            <a:ln w="31750">
              <a:solidFill>
                <a:srgbClr val="920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rot="9462624">
              <a:off x="1409724" y="5088245"/>
              <a:ext cx="365116" cy="272955"/>
            </a:xfrm>
            <a:prstGeom prst="ellipse">
              <a:avLst/>
            </a:prstGeom>
            <a:noFill/>
            <a:ln w="31750">
              <a:solidFill>
                <a:srgbClr val="00D1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14517987">
              <a:off x="1874998" y="4123263"/>
              <a:ext cx="334635" cy="65251"/>
            </a:xfrm>
            <a:prstGeom prst="ellipse">
              <a:avLst/>
            </a:prstGeom>
            <a:noFill/>
            <a:ln w="31750">
              <a:solidFill>
                <a:srgbClr val="0A00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TextBox 105"/>
          <p:cNvSpPr txBox="1"/>
          <p:nvPr/>
        </p:nvSpPr>
        <p:spPr>
          <a:xfrm>
            <a:off x="457200" y="1219200"/>
            <a:ext cx="1143000" cy="646331"/>
          </a:xfrm>
          <a:prstGeom prst="rect">
            <a:avLst/>
          </a:prstGeom>
          <a:noFill/>
        </p:spPr>
        <p:txBody>
          <a:bodyPr wrap="square" rtlCol="0">
            <a:spAutoFit/>
          </a:bodyPr>
          <a:lstStyle/>
          <a:p>
            <a:r>
              <a:rPr lang="en-US" dirty="0" smtClean="0">
                <a:latin typeface="Arial" pitchFamily="34" charset="0"/>
                <a:cs typeface="Arial" pitchFamily="34" charset="0"/>
              </a:rPr>
              <a:t>Playing bassoon:</a:t>
            </a:r>
          </a:p>
        </p:txBody>
      </p:sp>
      <p:sp>
        <p:nvSpPr>
          <p:cNvPr id="109" name="TextBox 108"/>
          <p:cNvSpPr txBox="1"/>
          <p:nvPr/>
        </p:nvSpPr>
        <p:spPr>
          <a:xfrm>
            <a:off x="4267200" y="1219200"/>
            <a:ext cx="1371600" cy="646331"/>
          </a:xfrm>
          <a:prstGeom prst="rect">
            <a:avLst/>
          </a:prstGeom>
          <a:noFill/>
        </p:spPr>
        <p:txBody>
          <a:bodyPr wrap="square" rtlCol="0">
            <a:spAutoFit/>
          </a:bodyPr>
          <a:lstStyle/>
          <a:p>
            <a:r>
              <a:rPr lang="en-US" dirty="0" smtClean="0">
                <a:latin typeface="Arial" pitchFamily="34" charset="0"/>
                <a:cs typeface="Arial" pitchFamily="34" charset="0"/>
              </a:rPr>
              <a:t>Playing saxophone:</a:t>
            </a:r>
          </a:p>
        </p:txBody>
      </p:sp>
      <p:sp>
        <p:nvSpPr>
          <p:cNvPr id="110" name="TextBox 109"/>
          <p:cNvSpPr txBox="1"/>
          <p:nvPr/>
        </p:nvSpPr>
        <p:spPr>
          <a:xfrm>
            <a:off x="609600" y="3773269"/>
            <a:ext cx="990600" cy="646331"/>
          </a:xfrm>
          <a:prstGeom prst="rect">
            <a:avLst/>
          </a:prstGeom>
          <a:noFill/>
        </p:spPr>
        <p:txBody>
          <a:bodyPr wrap="square" rtlCol="0">
            <a:spAutoFit/>
          </a:bodyPr>
          <a:lstStyle/>
          <a:p>
            <a:r>
              <a:rPr lang="en-US" dirty="0" smtClean="0">
                <a:latin typeface="Arial" pitchFamily="34" charset="0"/>
                <a:cs typeface="Arial" pitchFamily="34" charset="0"/>
              </a:rPr>
              <a:t>Playing violin:</a:t>
            </a:r>
          </a:p>
        </p:txBody>
      </p:sp>
      <p:sp>
        <p:nvSpPr>
          <p:cNvPr id="111" name="TextBox 110"/>
          <p:cNvSpPr txBox="1"/>
          <p:nvPr/>
        </p:nvSpPr>
        <p:spPr>
          <a:xfrm>
            <a:off x="4419600" y="3773269"/>
            <a:ext cx="990600" cy="646331"/>
          </a:xfrm>
          <a:prstGeom prst="rect">
            <a:avLst/>
          </a:prstGeom>
          <a:noFill/>
        </p:spPr>
        <p:txBody>
          <a:bodyPr wrap="square" rtlCol="0">
            <a:spAutoFit/>
          </a:bodyPr>
          <a:lstStyle/>
          <a:p>
            <a:r>
              <a:rPr lang="en-US" dirty="0" smtClean="0">
                <a:latin typeface="Arial" pitchFamily="34" charset="0"/>
                <a:cs typeface="Arial" pitchFamily="34" charset="0"/>
              </a:rPr>
              <a:t>Playing guitar: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36</a:t>
            </a:fld>
            <a:endParaRPr lang="en-US" dirty="0"/>
          </a:p>
        </p:txBody>
      </p:sp>
      <p:sp>
        <p:nvSpPr>
          <p:cNvPr id="5" name="Subtitle 2"/>
          <p:cNvSpPr txBox="1">
            <a:spLocks/>
          </p:cNvSpPr>
          <p:nvPr/>
        </p:nvSpPr>
        <p:spPr>
          <a:xfrm>
            <a:off x="1981200" y="304800"/>
            <a:ext cx="54102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Conclusion</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grpSp>
        <p:nvGrpSpPr>
          <p:cNvPr id="19" name="Group 18"/>
          <p:cNvGrpSpPr>
            <a:grpSpLocks noChangeAspect="1"/>
          </p:cNvGrpSpPr>
          <p:nvPr/>
        </p:nvGrpSpPr>
        <p:grpSpPr>
          <a:xfrm>
            <a:off x="533400" y="1981200"/>
            <a:ext cx="1554480" cy="1554480"/>
            <a:chOff x="4953000" y="1219200"/>
            <a:chExt cx="1828800" cy="1828800"/>
          </a:xfrm>
        </p:grpSpPr>
        <p:pic>
          <p:nvPicPr>
            <p:cNvPr id="20" name="Picture 19" descr="Norm_Play_Saxophone_062_0.jpg"/>
            <p:cNvPicPr>
              <a:picLocks noChangeAspect="1"/>
            </p:cNvPicPr>
            <p:nvPr/>
          </p:nvPicPr>
          <p:blipFill>
            <a:blip r:embed="rId2" cstate="print"/>
            <a:stretch>
              <a:fillRect/>
            </a:stretch>
          </p:blipFill>
          <p:spPr>
            <a:xfrm>
              <a:off x="4953000" y="1219200"/>
              <a:ext cx="1828800" cy="1828800"/>
            </a:xfrm>
            <a:prstGeom prst="rect">
              <a:avLst/>
            </a:prstGeom>
          </p:spPr>
        </p:pic>
        <p:sp>
          <p:nvSpPr>
            <p:cNvPr id="21" name="Rectangle 20"/>
            <p:cNvSpPr/>
            <p:nvPr/>
          </p:nvSpPr>
          <p:spPr>
            <a:xfrm>
              <a:off x="5765800" y="1651000"/>
              <a:ext cx="190500" cy="1905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702503" y="2501590"/>
              <a:ext cx="261917" cy="357083"/>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descr="Norm_Play_Saxophone_062_0 - Copy (2).jpg"/>
            <p:cNvPicPr>
              <a:picLocks noChangeAspect="1"/>
            </p:cNvPicPr>
            <p:nvPr/>
          </p:nvPicPr>
          <p:blipFill>
            <a:blip r:embed="rId3" cstate="print"/>
            <a:stretch>
              <a:fillRect/>
            </a:stretch>
          </p:blipFill>
          <p:spPr>
            <a:xfrm>
              <a:off x="5969000" y="2201333"/>
              <a:ext cx="169333" cy="169333"/>
            </a:xfrm>
            <a:prstGeom prst="rect">
              <a:avLst/>
            </a:prstGeom>
          </p:spPr>
        </p:pic>
        <p:sp>
          <p:nvSpPr>
            <p:cNvPr id="24" name="Oval 23"/>
            <p:cNvSpPr/>
            <p:nvPr/>
          </p:nvSpPr>
          <p:spPr>
            <a:xfrm>
              <a:off x="5875437" y="2178756"/>
              <a:ext cx="375785" cy="169333"/>
            </a:xfrm>
            <a:prstGeom prst="ellipse">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rot="16200000" flipH="1">
              <a:off x="5715000" y="1930400"/>
              <a:ext cx="508000" cy="20320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pic>
          <p:nvPicPr>
            <p:cNvPr id="26" name="Picture 25" descr="Norm_Play_Saxophone_062_0 - Copy (3).jpg"/>
            <p:cNvPicPr>
              <a:picLocks noChangeAspect="1"/>
            </p:cNvPicPr>
            <p:nvPr/>
          </p:nvPicPr>
          <p:blipFill>
            <a:blip r:embed="rId4" cstate="print">
              <a:lum/>
            </a:blip>
            <a:stretch>
              <a:fillRect/>
            </a:stretch>
          </p:blipFill>
          <p:spPr>
            <a:xfrm>
              <a:off x="5743222" y="2573867"/>
              <a:ext cx="169333" cy="169333"/>
            </a:xfrm>
            <a:prstGeom prst="rect">
              <a:avLst/>
            </a:prstGeom>
          </p:spPr>
        </p:pic>
        <p:cxnSp>
          <p:nvCxnSpPr>
            <p:cNvPr id="27" name="Straight Arrow Connector 26"/>
            <p:cNvCxnSpPr/>
            <p:nvPr/>
          </p:nvCxnSpPr>
          <p:spPr>
            <a:xfrm rot="5400000">
              <a:off x="5384800" y="2209800"/>
              <a:ext cx="914400" cy="50800"/>
            </a:xfrm>
            <a:prstGeom prst="straightConnector1">
              <a:avLst/>
            </a:prstGeom>
            <a:ln w="25400">
              <a:solidFill>
                <a:srgbClr val="FF00FF"/>
              </a:solidFill>
              <a:prstDash val="solid"/>
              <a:headEnd type="oval"/>
              <a:tailEnd type="stealth" w="lg" len="lg"/>
            </a:ln>
          </p:spPr>
          <p:style>
            <a:lnRef idx="1">
              <a:schemeClr val="accent1"/>
            </a:lnRef>
            <a:fillRef idx="0">
              <a:schemeClr val="accent1"/>
            </a:fillRef>
            <a:effectRef idx="0">
              <a:schemeClr val="accent1"/>
            </a:effectRef>
            <a:fontRef idx="minor">
              <a:schemeClr val="tx1"/>
            </a:fontRef>
          </p:style>
        </p:cxnSp>
      </p:grpSp>
      <p:sp>
        <p:nvSpPr>
          <p:cNvPr id="28" name="Title 1"/>
          <p:cNvSpPr txBox="1">
            <a:spLocks/>
          </p:cNvSpPr>
          <p:nvPr/>
        </p:nvSpPr>
        <p:spPr>
          <a:xfrm>
            <a:off x="381000" y="1143000"/>
            <a:ext cx="3962400" cy="381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latin typeface="Arial" pitchFamily="34" charset="0"/>
                <a:ea typeface="+mj-ea"/>
                <a:cs typeface="Arial" pitchFamily="34" charset="0"/>
              </a:rPr>
              <a:t>  Holistic image-based classification</a:t>
            </a:r>
            <a:endParaRPr kumimoji="0" lang="en-US"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29" name="Group 28"/>
          <p:cNvGrpSpPr>
            <a:grpSpLocks noChangeAspect="1"/>
          </p:cNvGrpSpPr>
          <p:nvPr/>
        </p:nvGrpSpPr>
        <p:grpSpPr>
          <a:xfrm>
            <a:off x="2667000" y="1981200"/>
            <a:ext cx="1554480" cy="1554480"/>
            <a:chOff x="6019800" y="3886200"/>
            <a:chExt cx="1828800" cy="1828800"/>
          </a:xfrm>
        </p:grpSpPr>
        <p:pic>
          <p:nvPicPr>
            <p:cNvPr id="30" name="Picture 29" descr="Norm_With_Saxophone_089_0.jpg"/>
            <p:cNvPicPr>
              <a:picLocks noChangeAspect="1"/>
            </p:cNvPicPr>
            <p:nvPr/>
          </p:nvPicPr>
          <p:blipFill>
            <a:blip r:embed="rId5" cstate="print"/>
            <a:stretch>
              <a:fillRect/>
            </a:stretch>
          </p:blipFill>
          <p:spPr>
            <a:xfrm>
              <a:off x="6019800" y="3886200"/>
              <a:ext cx="1828800" cy="1828800"/>
            </a:xfrm>
            <a:prstGeom prst="rect">
              <a:avLst/>
            </a:prstGeom>
          </p:spPr>
        </p:pic>
        <p:sp>
          <p:nvSpPr>
            <p:cNvPr id="31" name="Rectangle 30"/>
            <p:cNvSpPr/>
            <p:nvPr/>
          </p:nvSpPr>
          <p:spPr>
            <a:xfrm>
              <a:off x="6829778" y="4354927"/>
              <a:ext cx="190500" cy="190500"/>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748483" y="5105400"/>
              <a:ext cx="261917" cy="357083"/>
            </a:xfrm>
            <a:prstGeom prst="ellipse">
              <a:avLst/>
            </a:prstGeom>
            <a:noFill/>
            <a:ln w="38100">
              <a:solidFill>
                <a:srgbClr val="00FF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p:cNvSpPr/>
            <p:nvPr/>
          </p:nvSpPr>
          <p:spPr>
            <a:xfrm>
              <a:off x="6939415" y="4882683"/>
              <a:ext cx="375785" cy="169333"/>
            </a:xfrm>
            <a:prstGeom prst="ellipse">
              <a:avLst/>
            </a:prstGeom>
            <a:noFill/>
            <a:ln w="31750">
              <a:solidFill>
                <a:srgbClr val="00FF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4" name="Straight Arrow Connector 33"/>
            <p:cNvCxnSpPr/>
            <p:nvPr/>
          </p:nvCxnSpPr>
          <p:spPr>
            <a:xfrm rot="16200000" flipH="1">
              <a:off x="6778978" y="4634327"/>
              <a:ext cx="508000" cy="203200"/>
            </a:xfrm>
            <a:prstGeom prst="straightConnector1">
              <a:avLst/>
            </a:prstGeom>
            <a:ln w="19050">
              <a:solidFill>
                <a:srgbClr val="FF00FF"/>
              </a:solidFill>
              <a:prstDash val="sysDash"/>
              <a:headEnd type="oval"/>
              <a:tailEnd type="stealth" w="med"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rot="5400000">
              <a:off x="6506753" y="4833174"/>
              <a:ext cx="775873" cy="73378"/>
            </a:xfrm>
            <a:prstGeom prst="straightConnector1">
              <a:avLst/>
            </a:prstGeom>
            <a:ln w="25400">
              <a:solidFill>
                <a:srgbClr val="FF00FF"/>
              </a:solidFill>
              <a:prstDash val="solid"/>
              <a:headEnd type="oval"/>
              <a:tailEnd type="stealth" w="med" len="med"/>
            </a:ln>
          </p:spPr>
          <p:style>
            <a:lnRef idx="1">
              <a:schemeClr val="accent1"/>
            </a:lnRef>
            <a:fillRef idx="0">
              <a:schemeClr val="accent1"/>
            </a:fillRef>
            <a:effectRef idx="0">
              <a:schemeClr val="accent1"/>
            </a:effectRef>
            <a:fontRef idx="minor">
              <a:schemeClr val="tx1"/>
            </a:fontRef>
          </p:style>
        </p:cxnSp>
      </p:grpSp>
      <p:sp>
        <p:nvSpPr>
          <p:cNvPr id="36" name="Title 1"/>
          <p:cNvSpPr txBox="1">
            <a:spLocks/>
          </p:cNvSpPr>
          <p:nvPr/>
        </p:nvSpPr>
        <p:spPr>
          <a:xfrm>
            <a:off x="2133600" y="2514600"/>
            <a:ext cx="533400" cy="381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dirty="0" smtClean="0">
                <a:latin typeface="Arial" pitchFamily="34" charset="0"/>
                <a:ea typeface="+mj-ea"/>
                <a:cs typeface="Arial" pitchFamily="34" charset="0"/>
              </a:rPr>
              <a:t>Vs.</a:t>
            </a:r>
            <a:endParaRPr kumimoji="0" lang="en-US"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sp>
        <p:nvSpPr>
          <p:cNvPr id="37" name="TextBox 36"/>
          <p:cNvSpPr txBox="1"/>
          <p:nvPr/>
        </p:nvSpPr>
        <p:spPr>
          <a:xfrm>
            <a:off x="4876800" y="5410200"/>
            <a:ext cx="3733800" cy="738664"/>
          </a:xfrm>
          <a:prstGeom prst="rect">
            <a:avLst/>
          </a:prstGeom>
          <a:noFill/>
        </p:spPr>
        <p:txBody>
          <a:bodyPr wrap="square" rtlCol="0">
            <a:spAutoFit/>
          </a:bodyPr>
          <a:lstStyle/>
          <a:p>
            <a:r>
              <a:rPr lang="en-US" sz="1400" dirty="0" smtClean="0">
                <a:latin typeface="Arial" pitchFamily="34" charset="0"/>
                <a:cs typeface="Arial" pitchFamily="34" charset="0"/>
              </a:rPr>
              <a:t>[B. Yao and L. Fei-Fei. “Modeling mutual context of object and human pose in human-object interaction activities.” CVPR 2010.]</a:t>
            </a:r>
          </a:p>
        </p:txBody>
      </p:sp>
      <p:sp>
        <p:nvSpPr>
          <p:cNvPr id="38" name="TextBox 37"/>
          <p:cNvSpPr txBox="1"/>
          <p:nvPr/>
        </p:nvSpPr>
        <p:spPr>
          <a:xfrm>
            <a:off x="533400" y="5410200"/>
            <a:ext cx="3886200" cy="738664"/>
          </a:xfrm>
          <a:prstGeom prst="rect">
            <a:avLst/>
          </a:prstGeom>
          <a:noFill/>
        </p:spPr>
        <p:txBody>
          <a:bodyPr wrap="square" rtlCol="0">
            <a:spAutoFit/>
          </a:bodyPr>
          <a:lstStyle/>
          <a:p>
            <a:r>
              <a:rPr lang="en-US" sz="1400" dirty="0" smtClean="0">
                <a:latin typeface="Arial" pitchFamily="34" charset="0"/>
                <a:cs typeface="Arial" pitchFamily="34" charset="0"/>
              </a:rPr>
              <a:t>[B. Yao and L. Fei-Fei. “Grouplet: A structured image representation for recognizing human and object interactions.” CVPR 2010.]</a:t>
            </a:r>
          </a:p>
        </p:txBody>
      </p:sp>
      <p:sp>
        <p:nvSpPr>
          <p:cNvPr id="39" name="Title 1"/>
          <p:cNvSpPr txBox="1">
            <a:spLocks/>
          </p:cNvSpPr>
          <p:nvPr/>
        </p:nvSpPr>
        <p:spPr>
          <a:xfrm>
            <a:off x="4572000" y="1143000"/>
            <a:ext cx="4343400" cy="3810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 typeface="Arial" pitchFamily="34" charset="0"/>
              <a:buChar char="•"/>
              <a:tabLst/>
              <a:defRPr/>
            </a:pPr>
            <a:r>
              <a:rPr lang="en-US" dirty="0" smtClean="0">
                <a:latin typeface="Arial" pitchFamily="34" charset="0"/>
                <a:ea typeface="+mj-ea"/>
                <a:cs typeface="Arial" pitchFamily="34" charset="0"/>
              </a:rPr>
              <a:t>  Detailed understanding and reasoning</a:t>
            </a:r>
            <a:endParaRPr kumimoji="0" lang="en-US" b="0" i="0" u="none" strike="noStrike" kern="1200" cap="none" spc="0" normalizeH="0" baseline="0" noProof="0" dirty="0">
              <a:ln>
                <a:noFill/>
              </a:ln>
              <a:solidFill>
                <a:schemeClr val="tx1"/>
              </a:solidFill>
              <a:effectLst/>
              <a:uLnTx/>
              <a:uFillTx/>
              <a:latin typeface="Arial" pitchFamily="34" charset="0"/>
              <a:ea typeface="+mj-ea"/>
              <a:cs typeface="Arial" pitchFamily="34" charset="0"/>
            </a:endParaRPr>
          </a:p>
        </p:txBody>
      </p:sp>
      <p:grpSp>
        <p:nvGrpSpPr>
          <p:cNvPr id="49" name="Group 48"/>
          <p:cNvGrpSpPr/>
          <p:nvPr/>
        </p:nvGrpSpPr>
        <p:grpSpPr>
          <a:xfrm>
            <a:off x="5486400" y="1828800"/>
            <a:ext cx="2286000" cy="2286000"/>
            <a:chOff x="5410200" y="1752600"/>
            <a:chExt cx="2286000" cy="2286000"/>
          </a:xfrm>
        </p:grpSpPr>
        <p:pic>
          <p:nvPicPr>
            <p:cNvPr id="40" name="Picture 39" descr="Norm_Play_Saxophone_062_0.jpg"/>
            <p:cNvPicPr>
              <a:picLocks noChangeAspect="1"/>
            </p:cNvPicPr>
            <p:nvPr/>
          </p:nvPicPr>
          <p:blipFill>
            <a:blip r:embed="rId2" cstate="print"/>
            <a:stretch>
              <a:fillRect/>
            </a:stretch>
          </p:blipFill>
          <p:spPr>
            <a:xfrm>
              <a:off x="5410200" y="1752600"/>
              <a:ext cx="2286000" cy="2286000"/>
            </a:xfrm>
            <a:prstGeom prst="rect">
              <a:avLst/>
            </a:prstGeom>
          </p:spPr>
        </p:pic>
        <p:cxnSp>
          <p:nvCxnSpPr>
            <p:cNvPr id="41" name="Straight Connector 40"/>
            <p:cNvCxnSpPr/>
            <p:nvPr/>
          </p:nvCxnSpPr>
          <p:spPr>
            <a:xfrm rot="16200000" flipH="1">
              <a:off x="6438900" y="2324100"/>
              <a:ext cx="304800" cy="76200"/>
            </a:xfrm>
            <a:prstGeom prst="line">
              <a:avLst/>
            </a:prstGeom>
            <a:ln w="317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16200000" flipH="1">
              <a:off x="6286500" y="2933700"/>
              <a:ext cx="914400" cy="228600"/>
            </a:xfrm>
            <a:prstGeom prst="line">
              <a:avLst/>
            </a:prstGeom>
            <a:ln w="31750">
              <a:solidFill>
                <a:srgbClr val="FF00FF"/>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6781800" y="2743200"/>
              <a:ext cx="381000" cy="7620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flipV="1">
              <a:off x="6477000" y="3048000"/>
              <a:ext cx="533400" cy="7620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6324600" y="2819400"/>
              <a:ext cx="381000" cy="76200"/>
            </a:xfrm>
            <a:prstGeom prst="line">
              <a:avLst/>
            </a:prstGeom>
            <a:ln w="31750">
              <a:solidFill>
                <a:srgbClr val="00FF0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6743702" y="3771897"/>
              <a:ext cx="457198" cy="76203"/>
            </a:xfrm>
            <a:prstGeom prst="line">
              <a:avLst/>
            </a:prstGeom>
            <a:ln w="31750">
              <a:solidFill>
                <a:srgbClr val="00FFFF"/>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477003" y="3809999"/>
              <a:ext cx="457197" cy="3"/>
            </a:xfrm>
            <a:prstGeom prst="line">
              <a:avLst/>
            </a:prstGeom>
            <a:ln w="31750">
              <a:solidFill>
                <a:srgbClr val="00FFFF"/>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rot="20727560">
              <a:off x="6112278" y="2571057"/>
              <a:ext cx="444257" cy="1349564"/>
            </a:xfrm>
            <a:prstGeom prst="rect">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p:cNvSpPr txBox="1"/>
          <p:nvPr/>
        </p:nvSpPr>
        <p:spPr>
          <a:xfrm>
            <a:off x="5105400" y="4385846"/>
            <a:ext cx="3352800" cy="338554"/>
          </a:xfrm>
          <a:prstGeom prst="rect">
            <a:avLst/>
          </a:prstGeom>
          <a:noFill/>
        </p:spPr>
        <p:txBody>
          <a:bodyPr wrap="square" rtlCol="0">
            <a:spAutoFit/>
          </a:bodyPr>
          <a:lstStyle/>
          <a:p>
            <a:r>
              <a:rPr lang="en-US" sz="1600" dirty="0" smtClean="0">
                <a:latin typeface="Arial" pitchFamily="34" charset="0"/>
                <a:cs typeface="Arial" pitchFamily="34" charset="0"/>
              </a:rPr>
              <a:t>Pose estimation &amp; object detection</a:t>
            </a:r>
            <a:endParaRPr lang="en-US" sz="1600" dirty="0">
              <a:latin typeface="Arial" pitchFamily="34" charset="0"/>
              <a:cs typeface="Arial" pitchFamily="34" charset="0"/>
            </a:endParaRPr>
          </a:p>
        </p:txBody>
      </p:sp>
      <p:sp>
        <p:nvSpPr>
          <p:cNvPr id="52" name="TextBox 51"/>
          <p:cNvSpPr txBox="1"/>
          <p:nvPr/>
        </p:nvSpPr>
        <p:spPr>
          <a:xfrm>
            <a:off x="6172200" y="5010090"/>
            <a:ext cx="1905000" cy="400110"/>
          </a:xfrm>
          <a:prstGeom prst="rect">
            <a:avLst/>
          </a:prstGeom>
          <a:noFill/>
        </p:spPr>
        <p:txBody>
          <a:bodyPr wrap="square" rtlCol="0">
            <a:spAutoFit/>
          </a:bodyPr>
          <a:lstStyle/>
          <a:p>
            <a:r>
              <a:rPr lang="en-US" sz="2000" b="1" dirty="0" smtClean="0">
                <a:solidFill>
                  <a:srgbClr val="FF0000"/>
                </a:solidFill>
                <a:effectLst>
                  <a:outerShdw blurRad="38100" dist="38100" dir="2700000" algn="tl">
                    <a:srgbClr val="000000">
                      <a:alpha val="43137"/>
                    </a:srgbClr>
                  </a:outerShdw>
                </a:effectLst>
                <a:latin typeface="Arial" pitchFamily="34" charset="0"/>
                <a:cs typeface="Arial" pitchFamily="34" charset="0"/>
              </a:rPr>
              <a:t>The Next Talk</a:t>
            </a:r>
            <a:endParaRPr lang="en-US" sz="2000" b="1" dirty="0">
              <a:solidFill>
                <a:srgbClr val="FF0000"/>
              </a:solidFill>
              <a:effectLst>
                <a:outerShdw blurRad="38100" dist="38100" dir="2700000" algn="tl">
                  <a:srgbClr val="000000">
                    <a:alpha val="43137"/>
                  </a:srgbClr>
                </a:outerShdw>
              </a:effectLst>
              <a:latin typeface="Arial" pitchFamily="34" charset="0"/>
              <a:cs typeface="Arial" pitchFamily="34" charset="0"/>
            </a:endParaRPr>
          </a:p>
        </p:txBody>
      </p:sp>
      <p:grpSp>
        <p:nvGrpSpPr>
          <p:cNvPr id="51" name="Group 50"/>
          <p:cNvGrpSpPr>
            <a:grpSpLocks noChangeAspect="1"/>
          </p:cNvGrpSpPr>
          <p:nvPr/>
        </p:nvGrpSpPr>
        <p:grpSpPr>
          <a:xfrm>
            <a:off x="1371602" y="3764280"/>
            <a:ext cx="2001752" cy="1463040"/>
            <a:chOff x="4876800" y="1676400"/>
            <a:chExt cx="3753286" cy="2743200"/>
          </a:xfrm>
        </p:grpSpPr>
        <p:pic>
          <p:nvPicPr>
            <p:cNvPr id="54" name="Picture 53" descr="0001315.jpg"/>
            <p:cNvPicPr>
              <a:picLocks noChangeAspect="1"/>
            </p:cNvPicPr>
            <p:nvPr/>
          </p:nvPicPr>
          <p:blipFill>
            <a:blip r:embed="rId6" cstate="print"/>
            <a:stretch>
              <a:fillRect/>
            </a:stretch>
          </p:blipFill>
          <p:spPr>
            <a:xfrm>
              <a:off x="4876800" y="1676400"/>
              <a:ext cx="3753286" cy="2743200"/>
            </a:xfrm>
            <a:prstGeom prst="rect">
              <a:avLst/>
            </a:prstGeom>
          </p:spPr>
        </p:pic>
        <p:sp>
          <p:nvSpPr>
            <p:cNvPr id="55" name="Rectangle 54"/>
            <p:cNvSpPr/>
            <p:nvPr/>
          </p:nvSpPr>
          <p:spPr>
            <a:xfrm>
              <a:off x="6553200" y="2260482"/>
              <a:ext cx="990600" cy="1549518"/>
            </a:xfrm>
            <a:prstGeom prst="rect">
              <a:avLst/>
            </a:prstGeom>
            <a:noFill/>
            <a:ln w="3175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5850835" y="2209800"/>
              <a:ext cx="930965" cy="1429275"/>
            </a:xfrm>
            <a:prstGeom prst="rect">
              <a:avLst/>
            </a:prstGeom>
            <a:noFill/>
            <a:ln w="3175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5562600" y="2590800"/>
              <a:ext cx="533400" cy="914400"/>
            </a:xfrm>
            <a:prstGeom prst="rect">
              <a:avLst/>
            </a:prstGeom>
            <a:noFill/>
            <a:ln w="31750">
              <a:solidFill>
                <a:srgbClr val="00D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6705600" y="1885890"/>
              <a:ext cx="1028697" cy="519373"/>
            </a:xfrm>
            <a:prstGeom prst="rect">
              <a:avLst/>
            </a:prstGeom>
            <a:solidFill>
              <a:srgbClr val="FFFFFF">
                <a:alpha val="40000"/>
              </a:srgbClr>
            </a:solidFill>
          </p:spPr>
          <p:txBody>
            <a:bodyPr wrap="square" rtlCol="0">
              <a:spAutoFit/>
            </a:bodyPr>
            <a:lstStyle/>
            <a:p>
              <a:pPr algn="ctr"/>
              <a:r>
                <a:rPr lang="en-US" sz="600" b="1" dirty="0" smtClean="0">
                  <a:solidFill>
                    <a:srgbClr val="FF0000"/>
                  </a:solidFill>
                </a:rPr>
                <a:t>Playing saxophone</a:t>
              </a:r>
              <a:endParaRPr lang="en-US" sz="600" b="1" dirty="0">
                <a:solidFill>
                  <a:srgbClr val="FF0000"/>
                </a:solidFill>
              </a:endParaRPr>
            </a:p>
          </p:txBody>
        </p:sp>
        <p:sp>
          <p:nvSpPr>
            <p:cNvPr id="59" name="TextBox 58"/>
            <p:cNvSpPr txBox="1"/>
            <p:nvPr/>
          </p:nvSpPr>
          <p:spPr>
            <a:xfrm>
              <a:off x="5882640" y="1828800"/>
              <a:ext cx="851531" cy="519373"/>
            </a:xfrm>
            <a:prstGeom prst="rect">
              <a:avLst/>
            </a:prstGeom>
            <a:solidFill>
              <a:srgbClr val="FFFFFF">
                <a:alpha val="40000"/>
              </a:srgbClr>
            </a:solidFill>
          </p:spPr>
          <p:txBody>
            <a:bodyPr wrap="square" rtlCol="0">
              <a:spAutoFit/>
            </a:bodyPr>
            <a:lstStyle/>
            <a:p>
              <a:pPr algn="ctr"/>
              <a:r>
                <a:rPr lang="en-US" sz="600" b="1" dirty="0" smtClean="0">
                  <a:solidFill>
                    <a:srgbClr val="FF0000"/>
                  </a:solidFill>
                </a:rPr>
                <a:t>Playing bassoon</a:t>
              </a:r>
              <a:endParaRPr lang="en-US" sz="600" b="1" dirty="0">
                <a:solidFill>
                  <a:srgbClr val="FF0000"/>
                </a:solidFill>
              </a:endParaRPr>
            </a:p>
          </p:txBody>
        </p:sp>
        <p:sp>
          <p:nvSpPr>
            <p:cNvPr id="60" name="TextBox 59"/>
            <p:cNvSpPr txBox="1"/>
            <p:nvPr/>
          </p:nvSpPr>
          <p:spPr>
            <a:xfrm>
              <a:off x="5162546" y="2190690"/>
              <a:ext cx="1085854" cy="519373"/>
            </a:xfrm>
            <a:prstGeom prst="rect">
              <a:avLst/>
            </a:prstGeom>
            <a:solidFill>
              <a:srgbClr val="FFFFFF">
                <a:alpha val="40000"/>
              </a:srgbClr>
            </a:solidFill>
          </p:spPr>
          <p:txBody>
            <a:bodyPr wrap="square" rtlCol="0">
              <a:spAutoFit/>
            </a:bodyPr>
            <a:lstStyle/>
            <a:p>
              <a:pPr algn="ctr"/>
              <a:r>
                <a:rPr lang="en-US" sz="600" b="1" dirty="0" smtClean="0">
                  <a:solidFill>
                    <a:srgbClr val="FF0000"/>
                  </a:solidFill>
                </a:rPr>
                <a:t>Playing saxophone</a:t>
              </a:r>
              <a:endParaRPr lang="en-US" sz="600" b="1" dirty="0">
                <a:solidFill>
                  <a:srgbClr val="FF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6" grpId="0"/>
      <p:bldP spid="37" grpId="0"/>
      <p:bldP spid="38" grpId="0"/>
      <p:bldP spid="39" grpId="0"/>
      <p:bldP spid="50" grpId="0"/>
      <p:bldP spid="5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p:cNvGrpSpPr>
            <a:grpSpLocks noChangeAspect="1"/>
          </p:cNvGrpSpPr>
          <p:nvPr/>
        </p:nvGrpSpPr>
        <p:grpSpPr>
          <a:xfrm>
            <a:off x="1719619" y="609600"/>
            <a:ext cx="2158196" cy="5303520"/>
            <a:chOff x="1719620" y="1403350"/>
            <a:chExt cx="1785579" cy="4387850"/>
          </a:xfrm>
        </p:grpSpPr>
        <p:pic>
          <p:nvPicPr>
            <p:cNvPr id="20" name="Picture 19" descr="sax-obj.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2285998" y="1784349"/>
              <a:ext cx="1219201" cy="2275843"/>
            </a:xfrm>
            <a:prstGeom prst="rect">
              <a:avLst/>
            </a:prstGeom>
          </p:spPr>
        </p:pic>
        <p:pic>
          <p:nvPicPr>
            <p:cNvPr id="21" name="Picture 20" descr="sax_human.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719620" y="1403350"/>
              <a:ext cx="1556979" cy="4387850"/>
            </a:xfrm>
            <a:prstGeom prst="rect">
              <a:avLst/>
            </a:prstGeom>
          </p:spPr>
        </p:pic>
      </p:grpSp>
      <p:grpSp>
        <p:nvGrpSpPr>
          <p:cNvPr id="22" name="Group 21"/>
          <p:cNvGrpSpPr>
            <a:grpSpLocks noChangeAspect="1"/>
          </p:cNvGrpSpPr>
          <p:nvPr/>
        </p:nvGrpSpPr>
        <p:grpSpPr>
          <a:xfrm flipH="1">
            <a:off x="5257800" y="609600"/>
            <a:ext cx="2158196" cy="5303520"/>
            <a:chOff x="1719620" y="1403350"/>
            <a:chExt cx="1785579" cy="4387850"/>
          </a:xfrm>
        </p:grpSpPr>
        <p:pic>
          <p:nvPicPr>
            <p:cNvPr id="23" name="Picture 22" descr="sax-obj.jpg"/>
            <p:cNvPicPr>
              <a:picLocks noChangeAspect="1"/>
            </p:cNvPicPr>
            <p:nvPr/>
          </p:nvPicPr>
          <p:blipFill>
            <a:blip r:embed="rId2" cstate="print">
              <a:clrChange>
                <a:clrFrom>
                  <a:srgbClr val="FFFFFF"/>
                </a:clrFrom>
                <a:clrTo>
                  <a:srgbClr val="FFFFFF">
                    <a:alpha val="0"/>
                  </a:srgbClr>
                </a:clrTo>
              </a:clrChange>
            </a:blip>
            <a:stretch>
              <a:fillRect/>
            </a:stretch>
          </p:blipFill>
          <p:spPr>
            <a:xfrm flipH="1">
              <a:off x="2285998" y="1784349"/>
              <a:ext cx="1219201" cy="2275843"/>
            </a:xfrm>
            <a:prstGeom prst="rect">
              <a:avLst/>
            </a:prstGeom>
          </p:spPr>
        </p:pic>
        <p:pic>
          <p:nvPicPr>
            <p:cNvPr id="24" name="Picture 23" descr="sax_human.jpg"/>
            <p:cNvPicPr>
              <a:picLocks noChangeAspect="1"/>
            </p:cNvPicPr>
            <p:nvPr/>
          </p:nvPicPr>
          <p:blipFill>
            <a:blip r:embed="rId3" cstate="print">
              <a:clrChange>
                <a:clrFrom>
                  <a:srgbClr val="FFFFFF"/>
                </a:clrFrom>
                <a:clrTo>
                  <a:srgbClr val="FFFFFF">
                    <a:alpha val="0"/>
                  </a:srgbClr>
                </a:clrTo>
              </a:clrChange>
            </a:blip>
            <a:stretch>
              <a:fillRect/>
            </a:stretch>
          </p:blipFill>
          <p:spPr>
            <a:xfrm flipH="1">
              <a:off x="1719620" y="1403350"/>
              <a:ext cx="1556979" cy="4387850"/>
            </a:xfrm>
            <a:prstGeom prst="rect">
              <a:avLst/>
            </a:prstGeom>
          </p:spPr>
        </p:pic>
      </p:grpSp>
      <p:sp>
        <p:nvSpPr>
          <p:cNvPr id="12" name="Rectangle 11"/>
          <p:cNvSpPr/>
          <p:nvPr/>
        </p:nvSpPr>
        <p:spPr>
          <a:xfrm>
            <a:off x="381000" y="533400"/>
            <a:ext cx="8382000" cy="54102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0" y="1219200"/>
            <a:ext cx="8229600" cy="1143000"/>
          </a:xfrm>
        </p:spPr>
        <p:txBody>
          <a:bodyPr/>
          <a:lstStyle/>
          <a:p>
            <a:r>
              <a:rPr lang="en-US" sz="6600" b="1" dirty="0" smtClean="0">
                <a:latin typeface="Arial" pitchFamily="34" charset="0"/>
                <a:cs typeface="Arial" pitchFamily="34" charset="0"/>
              </a:rPr>
              <a:t>Thanks to</a:t>
            </a:r>
          </a:p>
        </p:txBody>
      </p:sp>
      <p:sp>
        <p:nvSpPr>
          <p:cNvPr id="7" name="TextBox 3"/>
          <p:cNvSpPr txBox="1">
            <a:spLocks noChangeArrowheads="1"/>
          </p:cNvSpPr>
          <p:nvPr/>
        </p:nvSpPr>
        <p:spPr bwMode="auto">
          <a:xfrm>
            <a:off x="533400" y="2590800"/>
            <a:ext cx="8077200" cy="2215991"/>
          </a:xfrm>
          <a:prstGeom prst="rect">
            <a:avLst/>
          </a:prstGeom>
          <a:noFill/>
          <a:ln w="9525">
            <a:noFill/>
            <a:miter lim="800000"/>
            <a:headEnd/>
            <a:tailEnd/>
          </a:ln>
        </p:spPr>
        <p:txBody>
          <a:bodyPr>
            <a:spAutoFit/>
          </a:bodyPr>
          <a:lstStyle/>
          <a:p>
            <a:pPr algn="just"/>
            <a:r>
              <a:rPr lang="en-US" sz="2800" dirty="0" smtClean="0">
                <a:latin typeface="Arial" pitchFamily="34" charset="0"/>
                <a:cs typeface="Arial" pitchFamily="34" charset="0"/>
              </a:rPr>
              <a:t>Juan Carlos Niebles, Jia Deng, Jia Li, Hao Su, </a:t>
            </a:r>
            <a:r>
              <a:rPr lang="en-US" sz="2800" dirty="0" err="1" smtClean="0">
                <a:latin typeface="Arial" pitchFamily="34" charset="0"/>
                <a:cs typeface="Arial" pitchFamily="34" charset="0"/>
              </a:rPr>
              <a:t>Silvio</a:t>
            </a:r>
            <a:r>
              <a:rPr lang="en-US" sz="2800" dirty="0" smtClean="0">
                <a:latin typeface="Arial" pitchFamily="34" charset="0"/>
                <a:cs typeface="Arial" pitchFamily="34" charset="0"/>
              </a:rPr>
              <a:t> </a:t>
            </a:r>
            <a:r>
              <a:rPr lang="en-US" sz="2800" dirty="0" err="1" smtClean="0">
                <a:latin typeface="Arial" pitchFamily="34" charset="0"/>
                <a:cs typeface="Arial" pitchFamily="34" charset="0"/>
              </a:rPr>
              <a:t>Savarese</a:t>
            </a:r>
            <a:r>
              <a:rPr lang="en-US" sz="2800" dirty="0" smtClean="0">
                <a:latin typeface="Arial" pitchFamily="34" charset="0"/>
                <a:cs typeface="Arial" pitchFamily="34" charset="0"/>
              </a:rPr>
              <a:t>, and anonymous reviewers.</a:t>
            </a:r>
            <a:endParaRPr lang="en-US" sz="2800" dirty="0">
              <a:latin typeface="Arial" pitchFamily="34" charset="0"/>
              <a:cs typeface="Arial" pitchFamily="34" charset="0"/>
            </a:endParaRPr>
          </a:p>
          <a:p>
            <a:endParaRPr lang="en-US" sz="2400" dirty="0">
              <a:cs typeface="Arial" pitchFamily="34" charset="0"/>
            </a:endParaRPr>
          </a:p>
          <a:p>
            <a:pPr algn="ctr"/>
            <a:r>
              <a:rPr lang="en-US" sz="4000" dirty="0">
                <a:latin typeface="Arial" pitchFamily="34" charset="0"/>
                <a:cs typeface="Arial" pitchFamily="34" charset="0"/>
              </a:rPr>
              <a:t>And You</a:t>
            </a:r>
          </a:p>
          <a:p>
            <a:endParaRPr lang="en-US" dirty="0">
              <a:cs typeface="Arial" pitchFamily="34" charset="0"/>
            </a:endParaRPr>
          </a:p>
        </p:txBody>
      </p:sp>
      <p:pic>
        <p:nvPicPr>
          <p:cNvPr id="13" name="Picture 12" descr="logo_Stanford.gif"/>
          <p:cNvPicPr>
            <a:picLocks noChangeAspect="1"/>
          </p:cNvPicPr>
          <p:nvPr/>
        </p:nvPicPr>
        <p:blipFill>
          <a:blip r:embed="rId4" cstate="print"/>
          <a:stretch>
            <a:fillRect/>
          </a:stretch>
        </p:blipFill>
        <p:spPr>
          <a:xfrm>
            <a:off x="3124200" y="4953000"/>
            <a:ext cx="838536" cy="1280160"/>
          </a:xfrm>
          <a:prstGeom prst="rect">
            <a:avLst/>
          </a:prstGeom>
        </p:spPr>
      </p:pic>
      <p:pic>
        <p:nvPicPr>
          <p:cNvPr id="14" name="Picture 13" descr="logo_lg.jpg"/>
          <p:cNvPicPr>
            <a:picLocks noChangeAspect="1"/>
          </p:cNvPicPr>
          <p:nvPr/>
        </p:nvPicPr>
        <p:blipFill>
          <a:blip r:embed="rId5" cstate="print">
            <a:clrChange>
              <a:clrFrom>
                <a:srgbClr val="FFFFFF"/>
              </a:clrFrom>
              <a:clrTo>
                <a:srgbClr val="FFFFFF">
                  <a:alpha val="0"/>
                </a:srgbClr>
              </a:clrTo>
            </a:clrChange>
          </a:blip>
          <a:stretch>
            <a:fillRect/>
          </a:stretch>
        </p:blipFill>
        <p:spPr>
          <a:xfrm>
            <a:off x="762000" y="5181600"/>
            <a:ext cx="1463040" cy="952953"/>
          </a:xfrm>
          <a:prstGeom prst="rect">
            <a:avLst/>
          </a:prstGeom>
        </p:spPr>
      </p:pic>
      <p:pic>
        <p:nvPicPr>
          <p:cNvPr id="15" name="Picture 14" descr="logo_princeton.png"/>
          <p:cNvPicPr>
            <a:picLocks noChangeAspect="1"/>
          </p:cNvPicPr>
          <p:nvPr/>
        </p:nvPicPr>
        <p:blipFill>
          <a:blip r:embed="rId6" cstate="print"/>
          <a:stretch>
            <a:fillRect/>
          </a:stretch>
        </p:blipFill>
        <p:spPr>
          <a:xfrm>
            <a:off x="4953000" y="4953000"/>
            <a:ext cx="1238865" cy="1280160"/>
          </a:xfrm>
          <a:prstGeom prst="rect">
            <a:avLst/>
          </a:prstGeom>
        </p:spPr>
      </p:pic>
      <p:pic>
        <p:nvPicPr>
          <p:cNvPr id="16" name="Picture 15" descr="nsf.jpg"/>
          <p:cNvPicPr>
            <a:picLocks noChangeAspect="1"/>
          </p:cNvPicPr>
          <p:nvPr/>
        </p:nvPicPr>
        <p:blipFill>
          <a:blip r:embed="rId7" cstate="print">
            <a:clrChange>
              <a:clrFrom>
                <a:srgbClr val="FFFFFF"/>
              </a:clrFrom>
              <a:clrTo>
                <a:srgbClr val="FFFFFF">
                  <a:alpha val="0"/>
                </a:srgbClr>
              </a:clrTo>
            </a:clrChange>
          </a:blip>
          <a:stretch>
            <a:fillRect/>
          </a:stretch>
        </p:blipFill>
        <p:spPr>
          <a:xfrm>
            <a:off x="7086600" y="4876800"/>
            <a:ext cx="1371600" cy="1371600"/>
          </a:xfrm>
          <a:prstGeom prst="rect">
            <a:avLst/>
          </a:prstGeom>
        </p:spPr>
      </p:pic>
      <p:sp>
        <p:nvSpPr>
          <p:cNvPr id="17" name="Slide Number Placeholder 16"/>
          <p:cNvSpPr>
            <a:spLocks noGrp="1"/>
          </p:cNvSpPr>
          <p:nvPr>
            <p:ph type="sldNum" sz="quarter" idx="12"/>
          </p:nvPr>
        </p:nvSpPr>
        <p:spPr/>
        <p:txBody>
          <a:bodyPr/>
          <a:lstStyle/>
          <a:p>
            <a:fld id="{B6F15528-21DE-4FAA-801E-634DDDAF4B2B}" type="slidenum">
              <a:rPr lang="en-US" smtClean="0"/>
              <a:pPr/>
              <a:t>37</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rot="16200000" flipH="1">
            <a:off x="6743700" y="876300"/>
            <a:ext cx="381000" cy="3048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76800" y="990600"/>
            <a:ext cx="381000" cy="7620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00400" y="838200"/>
            <a:ext cx="1219200"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43200" y="838200"/>
            <a:ext cx="990600" cy="38100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Subtitle 2"/>
          <p:cNvSpPr txBox="1">
            <a:spLocks/>
          </p:cNvSpPr>
          <p:nvPr/>
        </p:nvSpPr>
        <p:spPr>
          <a:xfrm>
            <a:off x="609600" y="304800"/>
            <a:ext cx="73152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1" i="0" u="none" strike="noStrike" kern="1200" cap="none" spc="0" normalizeH="0" baseline="0" noProof="0" dirty="0" smtClean="0">
                <a:ln>
                  <a:noFill/>
                </a:ln>
                <a:solidFill>
                  <a:schemeClr val="tx1"/>
                </a:solidFill>
                <a:effectLst/>
                <a:uLnTx/>
                <a:uFillTx/>
                <a:latin typeface="Arial" pitchFamily="34" charset="0"/>
                <a:cs typeface="Arial" pitchFamily="34" charset="0"/>
              </a:rPr>
              <a:t>Background: Human-Object Interaction</a:t>
            </a:r>
            <a:endParaRPr kumimoji="0" lang="en-US" sz="3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cxnSp>
        <p:nvCxnSpPr>
          <p:cNvPr id="42" name="Straight Connector 41"/>
          <p:cNvCxnSpPr/>
          <p:nvPr/>
        </p:nvCxnSpPr>
        <p:spPr>
          <a:xfrm>
            <a:off x="4495800" y="838200"/>
            <a:ext cx="12192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838200"/>
            <a:ext cx="1905000" cy="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77000" y="1143000"/>
            <a:ext cx="2286000" cy="4800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810000" y="1143000"/>
            <a:ext cx="2438400" cy="4800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1000" y="1143000"/>
            <a:ext cx="3200400" cy="4800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905000" y="5334000"/>
            <a:ext cx="4191000" cy="1219200"/>
          </a:xfrm>
          <a:prstGeom prst="rect">
            <a:avLst/>
          </a:prstGeom>
          <a:solidFill>
            <a:schemeClr val="accent4">
              <a:lumMod val="20000"/>
              <a:lumOff val="80000"/>
              <a:alpha val="5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2209800"/>
            <a:ext cx="3124200" cy="3539430"/>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Schneiderman &amp; Kanade, 2000</a:t>
            </a:r>
          </a:p>
          <a:p>
            <a:pPr>
              <a:buFont typeface="Arial" pitchFamily="34" charset="0"/>
              <a:buChar char="•"/>
            </a:pPr>
            <a:r>
              <a:rPr lang="en-US" sz="1400" dirty="0" smtClean="0">
                <a:latin typeface="Arial" pitchFamily="34" charset="0"/>
                <a:cs typeface="Arial" pitchFamily="34" charset="0"/>
              </a:rPr>
              <a:t>  Viola &amp; Jones, 2001</a:t>
            </a:r>
          </a:p>
          <a:p>
            <a:pPr>
              <a:buFont typeface="Arial" pitchFamily="34" charset="0"/>
              <a:buChar char="•"/>
            </a:pPr>
            <a:r>
              <a:rPr lang="en-US" sz="1400" dirty="0" smtClean="0">
                <a:latin typeface="Arial" pitchFamily="34" charset="0"/>
                <a:cs typeface="Arial" pitchFamily="34" charset="0"/>
              </a:rPr>
              <a:t>  Huang et al, 2007</a:t>
            </a:r>
          </a:p>
          <a:p>
            <a:pPr>
              <a:buFont typeface="Arial" pitchFamily="34" charset="0"/>
              <a:buChar char="•"/>
            </a:pPr>
            <a:r>
              <a:rPr lang="en-US" sz="1400" dirty="0" smtClean="0">
                <a:latin typeface="Arial" pitchFamily="34" charset="0"/>
                <a:cs typeface="Arial" pitchFamily="34" charset="0"/>
              </a:rPr>
              <a:t>  Papageorgiou &amp; Poggio, 2000</a:t>
            </a:r>
          </a:p>
          <a:p>
            <a:pPr>
              <a:buFont typeface="Arial" pitchFamily="34" charset="0"/>
              <a:buChar char="•"/>
            </a:pPr>
            <a:r>
              <a:rPr lang="en-US" sz="1400" dirty="0" smtClean="0">
                <a:latin typeface="Arial" pitchFamily="34" charset="0"/>
                <a:cs typeface="Arial" pitchFamily="34" charset="0"/>
              </a:rPr>
              <a:t>  Wu &amp; Nevatia, 2005</a:t>
            </a:r>
          </a:p>
          <a:p>
            <a:pPr>
              <a:buFont typeface="Arial" pitchFamily="34" charset="0"/>
              <a:buChar char="•"/>
            </a:pPr>
            <a:r>
              <a:rPr lang="en-US" sz="1400" dirty="0" smtClean="0">
                <a:latin typeface="Arial" pitchFamily="34" charset="0"/>
                <a:cs typeface="Arial" pitchFamily="34" charset="0"/>
              </a:rPr>
              <a:t>  Dalal &amp; Triggs, 2005</a:t>
            </a:r>
          </a:p>
          <a:p>
            <a:pPr>
              <a:buFont typeface="Arial" pitchFamily="34" charset="0"/>
              <a:buChar char="•"/>
            </a:pPr>
            <a:r>
              <a:rPr lang="en-US" sz="1400" dirty="0" smtClean="0">
                <a:latin typeface="Arial" pitchFamily="34" charset="0"/>
                <a:cs typeface="Arial" pitchFamily="34" charset="0"/>
              </a:rPr>
              <a:t>  Mikolajczyk et al, 2005</a:t>
            </a:r>
          </a:p>
          <a:p>
            <a:pPr>
              <a:buFont typeface="Arial" pitchFamily="34" charset="0"/>
              <a:buChar char="•"/>
            </a:pPr>
            <a:r>
              <a:rPr lang="en-US" sz="1400" dirty="0" smtClean="0">
                <a:latin typeface="Arial" pitchFamily="34" charset="0"/>
                <a:cs typeface="Arial" pitchFamily="34" charset="0"/>
              </a:rPr>
              <a:t>  Leibe et al, 2005</a:t>
            </a:r>
          </a:p>
          <a:p>
            <a:pPr>
              <a:buFont typeface="Arial" pitchFamily="34" charset="0"/>
              <a:buChar char="•"/>
            </a:pPr>
            <a:r>
              <a:rPr lang="en-US" sz="1400" dirty="0" smtClean="0">
                <a:latin typeface="Arial" pitchFamily="34" charset="0"/>
                <a:cs typeface="Arial" pitchFamily="34" charset="0"/>
              </a:rPr>
              <a:t>  Bourdev &amp; Malik, 2009</a:t>
            </a:r>
          </a:p>
          <a:p>
            <a:pPr>
              <a:buFont typeface="Arial" pitchFamily="34" charset="0"/>
              <a:buChar char="•"/>
            </a:pPr>
            <a:r>
              <a:rPr lang="en-US" sz="1400" dirty="0" smtClean="0">
                <a:latin typeface="Arial" pitchFamily="34" charset="0"/>
                <a:cs typeface="Arial" pitchFamily="34" charset="0"/>
              </a:rPr>
              <a:t>  Felzenszwalb &amp; Huttenlocher, 2005</a:t>
            </a:r>
          </a:p>
          <a:p>
            <a:pPr>
              <a:buFont typeface="Arial" pitchFamily="34" charset="0"/>
              <a:buChar char="•"/>
            </a:pPr>
            <a:r>
              <a:rPr lang="en-US" sz="1400" dirty="0" smtClean="0">
                <a:latin typeface="Arial" pitchFamily="34" charset="0"/>
                <a:cs typeface="Arial" pitchFamily="34" charset="0"/>
              </a:rPr>
              <a:t>  Ren et al, 2005</a:t>
            </a:r>
          </a:p>
          <a:p>
            <a:pPr>
              <a:buFont typeface="Arial" pitchFamily="34" charset="0"/>
              <a:buChar char="•"/>
            </a:pPr>
            <a:r>
              <a:rPr lang="en-US" sz="1400" dirty="0" smtClean="0">
                <a:latin typeface="Arial" pitchFamily="34" charset="0"/>
                <a:cs typeface="Arial" pitchFamily="34" charset="0"/>
              </a:rPr>
              <a:t>  Ramanan, 2006</a:t>
            </a:r>
          </a:p>
          <a:p>
            <a:pPr>
              <a:buFont typeface="Arial" pitchFamily="34" charset="0"/>
              <a:buChar char="•"/>
            </a:pPr>
            <a:r>
              <a:rPr lang="en-US" sz="1400" dirty="0" smtClean="0">
                <a:latin typeface="Arial" pitchFamily="34" charset="0"/>
                <a:cs typeface="Arial" pitchFamily="34" charset="0"/>
              </a:rPr>
              <a:t>  Ferrari et al, 2008</a:t>
            </a:r>
          </a:p>
          <a:p>
            <a:pPr>
              <a:buFont typeface="Arial" pitchFamily="34" charset="0"/>
              <a:buChar char="•"/>
            </a:pPr>
            <a:r>
              <a:rPr lang="en-US" sz="1400" dirty="0" smtClean="0">
                <a:latin typeface="Arial" pitchFamily="34" charset="0"/>
                <a:cs typeface="Arial" pitchFamily="34" charset="0"/>
              </a:rPr>
              <a:t>  Yang &amp; Mori, 2008</a:t>
            </a:r>
          </a:p>
          <a:p>
            <a:pPr>
              <a:buFont typeface="Arial" pitchFamily="34" charset="0"/>
              <a:buChar char="•"/>
            </a:pPr>
            <a:r>
              <a:rPr lang="en-US" sz="1400" dirty="0" smtClean="0">
                <a:latin typeface="Arial" pitchFamily="34" charset="0"/>
                <a:cs typeface="Arial" pitchFamily="34" charset="0"/>
              </a:rPr>
              <a:t>  Andriluka et al, 2009</a:t>
            </a:r>
          </a:p>
          <a:p>
            <a:pPr>
              <a:buFont typeface="Arial" pitchFamily="34" charset="0"/>
              <a:buChar char="•"/>
            </a:pPr>
            <a:r>
              <a:rPr lang="en-US" sz="1400" dirty="0" smtClean="0">
                <a:latin typeface="Arial" pitchFamily="34" charset="0"/>
                <a:cs typeface="Arial" pitchFamily="34" charset="0"/>
              </a:rPr>
              <a:t>  Eichner &amp; Ferrari, 2009</a:t>
            </a:r>
            <a:endParaRPr lang="en-US" sz="1400" dirty="0">
              <a:latin typeface="Arial" pitchFamily="34" charset="0"/>
              <a:cs typeface="Arial" pitchFamily="34" charset="0"/>
            </a:endParaRPr>
          </a:p>
        </p:txBody>
      </p:sp>
      <p:sp>
        <p:nvSpPr>
          <p:cNvPr id="7" name="TextBox 6"/>
          <p:cNvSpPr txBox="1"/>
          <p:nvPr/>
        </p:nvSpPr>
        <p:spPr>
          <a:xfrm>
            <a:off x="3886200" y="2438400"/>
            <a:ext cx="2335896" cy="3108543"/>
          </a:xfrm>
          <a:prstGeom prst="rect">
            <a:avLst/>
          </a:prstGeom>
          <a:noFill/>
        </p:spPr>
        <p:txBody>
          <a:bodyPr wrap="none" rtlCol="0">
            <a:spAutoFit/>
          </a:bodyPr>
          <a:lstStyle/>
          <a:p>
            <a:pPr>
              <a:buFont typeface="Arial" pitchFamily="34" charset="0"/>
              <a:buChar char="•"/>
            </a:pPr>
            <a:r>
              <a:rPr lang="en-US" sz="1400" dirty="0" smtClean="0">
                <a:latin typeface="Arial" pitchFamily="34" charset="0"/>
                <a:cs typeface="Arial" pitchFamily="34" charset="0"/>
              </a:rPr>
              <a:t>  Lowe, 1999</a:t>
            </a:r>
          </a:p>
          <a:p>
            <a:pPr>
              <a:buFont typeface="Arial" pitchFamily="34" charset="0"/>
              <a:buChar char="•"/>
            </a:pPr>
            <a:r>
              <a:rPr lang="en-US" sz="1400" dirty="0" smtClean="0">
                <a:latin typeface="Arial" pitchFamily="34" charset="0"/>
                <a:cs typeface="Arial" pitchFamily="34" charset="0"/>
              </a:rPr>
              <a:t>  Belongie et al, 2002</a:t>
            </a:r>
          </a:p>
          <a:p>
            <a:pPr>
              <a:buFont typeface="Arial" pitchFamily="34" charset="0"/>
              <a:buChar char="•"/>
            </a:pPr>
            <a:r>
              <a:rPr lang="en-US" sz="1400" dirty="0" smtClean="0">
                <a:latin typeface="Arial" pitchFamily="34" charset="0"/>
                <a:cs typeface="Arial" pitchFamily="34" charset="0"/>
              </a:rPr>
              <a:t>  Fergus et al, 2003</a:t>
            </a:r>
          </a:p>
          <a:p>
            <a:pPr>
              <a:buFont typeface="Arial" pitchFamily="34" charset="0"/>
              <a:buChar char="•"/>
            </a:pPr>
            <a:r>
              <a:rPr lang="en-US" sz="1400" dirty="0" smtClean="0">
                <a:latin typeface="Arial" pitchFamily="34" charset="0"/>
                <a:cs typeface="Arial" pitchFamily="34" charset="0"/>
              </a:rPr>
              <a:t>  Fei-Fei et al, 2004</a:t>
            </a:r>
          </a:p>
          <a:p>
            <a:pPr>
              <a:buFont typeface="Arial" pitchFamily="34" charset="0"/>
              <a:buChar char="•"/>
            </a:pPr>
            <a:r>
              <a:rPr lang="en-US" sz="1400" dirty="0" smtClean="0">
                <a:latin typeface="Arial" pitchFamily="34" charset="0"/>
                <a:cs typeface="Arial" pitchFamily="34" charset="0"/>
              </a:rPr>
              <a:t>  Berg &amp; Malik, 2005</a:t>
            </a:r>
          </a:p>
          <a:p>
            <a:pPr>
              <a:buFont typeface="Arial" pitchFamily="34" charset="0"/>
              <a:buChar char="•"/>
            </a:pPr>
            <a:r>
              <a:rPr lang="en-US" sz="1400" dirty="0" smtClean="0">
                <a:latin typeface="Arial" pitchFamily="34" charset="0"/>
                <a:cs typeface="Arial" pitchFamily="34" charset="0"/>
              </a:rPr>
              <a:t>  Felzenszwalb et al, 2005</a:t>
            </a:r>
          </a:p>
          <a:p>
            <a:pPr>
              <a:buFont typeface="Arial" pitchFamily="34" charset="0"/>
              <a:buChar char="•"/>
            </a:pPr>
            <a:r>
              <a:rPr lang="en-US" sz="1400" dirty="0" smtClean="0">
                <a:latin typeface="Arial" pitchFamily="34" charset="0"/>
                <a:cs typeface="Arial" pitchFamily="34" charset="0"/>
              </a:rPr>
              <a:t>  Grauman &amp; Darrell, 2005</a:t>
            </a:r>
          </a:p>
          <a:p>
            <a:pPr>
              <a:buFont typeface="Arial" pitchFamily="34" charset="0"/>
              <a:buChar char="•"/>
            </a:pPr>
            <a:r>
              <a:rPr lang="en-US" sz="1400" dirty="0" smtClean="0">
                <a:latin typeface="Arial" pitchFamily="34" charset="0"/>
                <a:cs typeface="Arial" pitchFamily="34" charset="0"/>
              </a:rPr>
              <a:t>  Sivic et al, 2005</a:t>
            </a:r>
          </a:p>
          <a:p>
            <a:pPr>
              <a:buFont typeface="Arial" pitchFamily="34" charset="0"/>
              <a:buChar char="•"/>
            </a:pPr>
            <a:r>
              <a:rPr lang="en-US" sz="1400" dirty="0" smtClean="0">
                <a:latin typeface="Arial" pitchFamily="34" charset="0"/>
                <a:cs typeface="Arial" pitchFamily="34" charset="0"/>
              </a:rPr>
              <a:t>  Lazebnik et al, 2006</a:t>
            </a:r>
          </a:p>
          <a:p>
            <a:pPr>
              <a:buFont typeface="Arial" pitchFamily="34" charset="0"/>
              <a:buChar char="•"/>
            </a:pPr>
            <a:r>
              <a:rPr lang="en-US" sz="1400" dirty="0" smtClean="0">
                <a:latin typeface="Arial" pitchFamily="34" charset="0"/>
                <a:cs typeface="Arial" pitchFamily="34" charset="0"/>
              </a:rPr>
              <a:t>  Zhang et al, 2006</a:t>
            </a:r>
          </a:p>
          <a:p>
            <a:pPr>
              <a:buFont typeface="Arial" pitchFamily="34" charset="0"/>
              <a:buChar char="•"/>
            </a:pPr>
            <a:r>
              <a:rPr lang="en-US" sz="1400" dirty="0" smtClean="0">
                <a:latin typeface="Arial" pitchFamily="34" charset="0"/>
                <a:cs typeface="Arial" pitchFamily="34" charset="0"/>
              </a:rPr>
              <a:t>  Savarese et al, 2007</a:t>
            </a:r>
          </a:p>
          <a:p>
            <a:pPr>
              <a:buFont typeface="Arial" pitchFamily="34" charset="0"/>
              <a:buChar char="•"/>
            </a:pPr>
            <a:r>
              <a:rPr lang="en-US" sz="1400" dirty="0" smtClean="0">
                <a:latin typeface="Arial" pitchFamily="34" charset="0"/>
                <a:cs typeface="Arial" pitchFamily="34" charset="0"/>
              </a:rPr>
              <a:t>  Lampert et al, 2008</a:t>
            </a:r>
          </a:p>
          <a:p>
            <a:pPr>
              <a:buFont typeface="Arial" pitchFamily="34" charset="0"/>
              <a:buChar char="•"/>
            </a:pPr>
            <a:r>
              <a:rPr lang="en-US" sz="1400" dirty="0" smtClean="0">
                <a:latin typeface="Arial" pitchFamily="34" charset="0"/>
                <a:cs typeface="Arial" pitchFamily="34" charset="0"/>
              </a:rPr>
              <a:t>  Desai et al, 2009</a:t>
            </a:r>
          </a:p>
          <a:p>
            <a:pPr>
              <a:buFont typeface="Arial" pitchFamily="34" charset="0"/>
              <a:buChar char="•"/>
            </a:pPr>
            <a:r>
              <a:rPr lang="en-US" sz="1400" dirty="0" smtClean="0">
                <a:latin typeface="Arial" pitchFamily="34" charset="0"/>
                <a:cs typeface="Arial" pitchFamily="34" charset="0"/>
              </a:rPr>
              <a:t>  Gehler &amp; Nowozin, 2009</a:t>
            </a:r>
            <a:endParaRPr lang="en-US" sz="1400" dirty="0">
              <a:latin typeface="Arial" pitchFamily="34" charset="0"/>
              <a:cs typeface="Arial" pitchFamily="34" charset="0"/>
            </a:endParaRPr>
          </a:p>
        </p:txBody>
      </p:sp>
      <p:sp>
        <p:nvSpPr>
          <p:cNvPr id="11" name="TextBox 10"/>
          <p:cNvSpPr txBox="1"/>
          <p:nvPr/>
        </p:nvSpPr>
        <p:spPr>
          <a:xfrm>
            <a:off x="1981200" y="5791200"/>
            <a:ext cx="1905000" cy="738664"/>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Murphy et al, 2003</a:t>
            </a:r>
          </a:p>
          <a:p>
            <a:pPr>
              <a:buFont typeface="Arial" pitchFamily="34" charset="0"/>
              <a:buChar char="•"/>
            </a:pPr>
            <a:r>
              <a:rPr lang="en-US" sz="1400" dirty="0" smtClean="0">
                <a:latin typeface="Arial" pitchFamily="34" charset="0"/>
                <a:cs typeface="Arial" pitchFamily="34" charset="0"/>
              </a:rPr>
              <a:t>  Hoiem et al, 2006</a:t>
            </a:r>
          </a:p>
          <a:p>
            <a:pPr>
              <a:buFont typeface="Arial" pitchFamily="34" charset="0"/>
              <a:buChar char="•"/>
            </a:pPr>
            <a:r>
              <a:rPr lang="en-US" sz="1400" dirty="0" smtClean="0">
                <a:latin typeface="Arial" pitchFamily="34" charset="0"/>
                <a:cs typeface="Arial" pitchFamily="34" charset="0"/>
              </a:rPr>
              <a:t>  Shotton et al, 2006</a:t>
            </a:r>
          </a:p>
        </p:txBody>
      </p:sp>
      <p:pic>
        <p:nvPicPr>
          <p:cNvPr id="12" name="Picture 2"/>
          <p:cNvPicPr>
            <a:picLocks noChangeAspect="1" noChangeArrowheads="1"/>
          </p:cNvPicPr>
          <p:nvPr/>
        </p:nvPicPr>
        <p:blipFill>
          <a:blip r:embed="rId3" cstate="print"/>
          <a:srcRect/>
          <a:stretch>
            <a:fillRect/>
          </a:stretch>
        </p:blipFill>
        <p:spPr bwMode="auto">
          <a:xfrm>
            <a:off x="990600" y="1371600"/>
            <a:ext cx="879231" cy="762000"/>
          </a:xfrm>
          <a:prstGeom prst="rect">
            <a:avLst/>
          </a:prstGeom>
          <a:noFill/>
          <a:ln w="9525">
            <a:noFill/>
            <a:miter lim="800000"/>
            <a:headEnd/>
            <a:tailEnd/>
          </a:ln>
        </p:spPr>
      </p:pic>
      <p:pic>
        <p:nvPicPr>
          <p:cNvPr id="162819" name="Picture 3"/>
          <p:cNvPicPr>
            <a:picLocks noChangeAspect="1" noChangeArrowheads="1"/>
          </p:cNvPicPr>
          <p:nvPr/>
        </p:nvPicPr>
        <p:blipFill>
          <a:blip r:embed="rId4" cstate="print"/>
          <a:srcRect/>
          <a:stretch>
            <a:fillRect/>
          </a:stretch>
        </p:blipFill>
        <p:spPr bwMode="auto">
          <a:xfrm>
            <a:off x="2057400" y="1295400"/>
            <a:ext cx="891988" cy="914400"/>
          </a:xfrm>
          <a:prstGeom prst="rect">
            <a:avLst/>
          </a:prstGeom>
          <a:noFill/>
          <a:ln w="9525">
            <a:noFill/>
            <a:miter lim="800000"/>
            <a:headEnd/>
            <a:tailEnd/>
          </a:ln>
        </p:spPr>
      </p:pic>
      <p:pic>
        <p:nvPicPr>
          <p:cNvPr id="16" name="Picture 15" descr="Caltech101.jpg"/>
          <p:cNvPicPr>
            <a:picLocks noChangeAspect="1"/>
          </p:cNvPicPr>
          <p:nvPr/>
        </p:nvPicPr>
        <p:blipFill>
          <a:blip r:embed="rId5" cstate="print"/>
          <a:stretch>
            <a:fillRect/>
          </a:stretch>
        </p:blipFill>
        <p:spPr>
          <a:xfrm>
            <a:off x="4191000" y="1219200"/>
            <a:ext cx="1600200" cy="1133475"/>
          </a:xfrm>
          <a:prstGeom prst="rect">
            <a:avLst/>
          </a:prstGeom>
        </p:spPr>
      </p:pic>
      <p:sp>
        <p:nvSpPr>
          <p:cNvPr id="17" name="TextBox 16"/>
          <p:cNvSpPr txBox="1"/>
          <p:nvPr/>
        </p:nvSpPr>
        <p:spPr>
          <a:xfrm>
            <a:off x="3962400" y="5791200"/>
            <a:ext cx="2133600" cy="738664"/>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Rabinovich et al, 2007</a:t>
            </a:r>
          </a:p>
          <a:p>
            <a:pPr>
              <a:buFont typeface="Arial" pitchFamily="34" charset="0"/>
              <a:buChar char="•"/>
            </a:pPr>
            <a:r>
              <a:rPr lang="en-US" sz="1400" dirty="0" smtClean="0">
                <a:latin typeface="Arial" pitchFamily="34" charset="0"/>
                <a:cs typeface="Arial" pitchFamily="34" charset="0"/>
              </a:rPr>
              <a:t>  Heitz &amp; Koller, 2008</a:t>
            </a:r>
          </a:p>
          <a:p>
            <a:pPr>
              <a:buFont typeface="Arial" pitchFamily="34" charset="0"/>
              <a:buChar char="•"/>
            </a:pPr>
            <a:r>
              <a:rPr lang="en-US" sz="1400" dirty="0" smtClean="0">
                <a:latin typeface="Arial" pitchFamily="34" charset="0"/>
                <a:cs typeface="Arial" pitchFamily="34" charset="0"/>
              </a:rPr>
              <a:t>  Divvala et al, 2009</a:t>
            </a:r>
            <a:endParaRPr lang="en-US" sz="1400" dirty="0">
              <a:latin typeface="Arial" pitchFamily="34" charset="0"/>
              <a:cs typeface="Arial" pitchFamily="34" charset="0"/>
            </a:endParaRPr>
          </a:p>
        </p:txBody>
      </p:sp>
      <p:sp>
        <p:nvSpPr>
          <p:cNvPr id="18" name="TextBox 17"/>
          <p:cNvSpPr txBox="1"/>
          <p:nvPr/>
        </p:nvSpPr>
        <p:spPr>
          <a:xfrm>
            <a:off x="6553200" y="4419600"/>
            <a:ext cx="1752600" cy="307777"/>
          </a:xfrm>
          <a:prstGeom prst="rect">
            <a:avLst/>
          </a:prstGeom>
          <a:noFill/>
        </p:spPr>
        <p:txBody>
          <a:bodyPr wrap="square" rtlCol="0">
            <a:spAutoFit/>
          </a:bodyPr>
          <a:lstStyle/>
          <a:p>
            <a:pPr>
              <a:buFont typeface="Arial" pitchFamily="34" charset="0"/>
              <a:buChar char="•"/>
            </a:pPr>
            <a:r>
              <a:rPr lang="en-US" sz="1400" dirty="0" smtClean="0">
                <a:latin typeface="Myriad Pro" pitchFamily="34" charset="0"/>
              </a:rPr>
              <a:t>  </a:t>
            </a:r>
            <a:r>
              <a:rPr lang="en-US" sz="1400" dirty="0" smtClean="0">
                <a:latin typeface="Arial" pitchFamily="34" charset="0"/>
                <a:cs typeface="Arial" pitchFamily="34" charset="0"/>
              </a:rPr>
              <a:t>Gupta et al, 2009</a:t>
            </a:r>
            <a:endParaRPr lang="en-US" sz="1400" dirty="0">
              <a:latin typeface="Arial" pitchFamily="34" charset="0"/>
              <a:cs typeface="Arial" pitchFamily="34" charset="0"/>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4</a:t>
            </a:fld>
            <a:endParaRPr lang="en-US" dirty="0"/>
          </a:p>
        </p:txBody>
      </p:sp>
      <p:sp>
        <p:nvSpPr>
          <p:cNvPr id="29" name="TextBox 28"/>
          <p:cNvSpPr txBox="1"/>
          <p:nvPr/>
        </p:nvSpPr>
        <p:spPr>
          <a:xfrm>
            <a:off x="3033197" y="5410200"/>
            <a:ext cx="1055097" cy="384721"/>
          </a:xfrm>
          <a:prstGeom prst="rect">
            <a:avLst/>
          </a:prstGeom>
          <a:noFill/>
        </p:spPr>
        <p:txBody>
          <a:bodyPr wrap="none" rtlCol="0">
            <a:spAutoFit/>
          </a:bodyPr>
          <a:lstStyle/>
          <a:p>
            <a:r>
              <a:rPr lang="en-US" sz="1900" b="1" dirty="0" smtClean="0">
                <a:latin typeface="Arial" pitchFamily="34" charset="0"/>
                <a:cs typeface="Arial" pitchFamily="34" charset="0"/>
              </a:rPr>
              <a:t>context</a:t>
            </a:r>
            <a:endParaRPr lang="en-US" sz="1900" b="1" dirty="0">
              <a:latin typeface="Arial" pitchFamily="34" charset="0"/>
              <a:cs typeface="Arial" pitchFamily="34" charset="0"/>
            </a:endParaRPr>
          </a:p>
        </p:txBody>
      </p:sp>
      <p:sp>
        <p:nvSpPr>
          <p:cNvPr id="54" name="Cloud 53"/>
          <p:cNvSpPr/>
          <p:nvPr/>
        </p:nvSpPr>
        <p:spPr>
          <a:xfrm>
            <a:off x="6629400" y="1219200"/>
            <a:ext cx="1981200" cy="25908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p:cNvGrpSpPr>
            <a:grpSpLocks noChangeAspect="1"/>
          </p:cNvGrpSpPr>
          <p:nvPr/>
        </p:nvGrpSpPr>
        <p:grpSpPr>
          <a:xfrm>
            <a:off x="7050877" y="2438400"/>
            <a:ext cx="297685" cy="731520"/>
            <a:chOff x="1719620" y="1403350"/>
            <a:chExt cx="1785579" cy="4387850"/>
          </a:xfrm>
        </p:grpSpPr>
        <p:pic>
          <p:nvPicPr>
            <p:cNvPr id="56" name="Picture 55" descr="sax-obj.jpg"/>
            <p:cNvPicPr>
              <a:picLocks noChangeAspect="1"/>
            </p:cNvPicPr>
            <p:nvPr/>
          </p:nvPicPr>
          <p:blipFill>
            <a:blip r:embed="rId6" cstate="print">
              <a:clrChange>
                <a:clrFrom>
                  <a:srgbClr val="FFFFFF"/>
                </a:clrFrom>
                <a:clrTo>
                  <a:srgbClr val="FFFFFF">
                    <a:alpha val="0"/>
                  </a:srgbClr>
                </a:clrTo>
              </a:clrChange>
            </a:blip>
            <a:stretch>
              <a:fillRect/>
            </a:stretch>
          </p:blipFill>
          <p:spPr>
            <a:xfrm flipH="1">
              <a:off x="2285998" y="1784349"/>
              <a:ext cx="1219201" cy="2275843"/>
            </a:xfrm>
            <a:prstGeom prst="rect">
              <a:avLst/>
            </a:prstGeom>
          </p:spPr>
        </p:pic>
        <p:pic>
          <p:nvPicPr>
            <p:cNvPr id="57" name="Picture 56" descr="sax_human.jpg"/>
            <p:cNvPicPr>
              <a:picLocks noChangeAspect="1"/>
            </p:cNvPicPr>
            <p:nvPr/>
          </p:nvPicPr>
          <p:blipFill>
            <a:blip r:embed="rId7" cstate="print">
              <a:clrChange>
                <a:clrFrom>
                  <a:srgbClr val="FFFFFF"/>
                </a:clrFrom>
                <a:clrTo>
                  <a:srgbClr val="FFFFFF">
                    <a:alpha val="0"/>
                  </a:srgbClr>
                </a:clrTo>
              </a:clrChange>
            </a:blip>
            <a:stretch>
              <a:fillRect/>
            </a:stretch>
          </p:blipFill>
          <p:spPr>
            <a:xfrm flipH="1">
              <a:off x="1719620" y="1403350"/>
              <a:ext cx="1556979" cy="4387850"/>
            </a:xfrm>
            <a:prstGeom prst="rect">
              <a:avLst/>
            </a:prstGeom>
          </p:spPr>
        </p:pic>
      </p:grpSp>
      <p:grpSp>
        <p:nvGrpSpPr>
          <p:cNvPr id="58" name="Group 57"/>
          <p:cNvGrpSpPr>
            <a:grpSpLocks noChangeAspect="1"/>
          </p:cNvGrpSpPr>
          <p:nvPr/>
        </p:nvGrpSpPr>
        <p:grpSpPr>
          <a:xfrm>
            <a:off x="7812875" y="2438400"/>
            <a:ext cx="264325" cy="731520"/>
            <a:chOff x="5682020" y="1403350"/>
            <a:chExt cx="1585485" cy="4387850"/>
          </a:xfrm>
        </p:grpSpPr>
        <p:pic>
          <p:nvPicPr>
            <p:cNvPr id="59" name="Picture 58" descr="sax-obj.jpg"/>
            <p:cNvPicPr>
              <a:picLocks noChangeAspect="1"/>
            </p:cNvPicPr>
            <p:nvPr/>
          </p:nvPicPr>
          <p:blipFill>
            <a:blip r:embed="rId6" cstate="print">
              <a:clrChange>
                <a:clrFrom>
                  <a:srgbClr val="FFFFFF"/>
                </a:clrFrom>
                <a:clrTo>
                  <a:srgbClr val="FFFFFF">
                    <a:alpha val="0"/>
                  </a:srgbClr>
                </a:clrTo>
              </a:clrChange>
            </a:blip>
            <a:stretch>
              <a:fillRect/>
            </a:stretch>
          </p:blipFill>
          <p:spPr>
            <a:xfrm rot="1792005" flipH="1">
              <a:off x="6048304" y="1686517"/>
              <a:ext cx="1219201" cy="2275843"/>
            </a:xfrm>
            <a:prstGeom prst="rect">
              <a:avLst/>
            </a:prstGeom>
          </p:spPr>
        </p:pic>
        <p:pic>
          <p:nvPicPr>
            <p:cNvPr id="60" name="Picture 59" descr="sax_human.jpg"/>
            <p:cNvPicPr>
              <a:picLocks noChangeAspect="1"/>
            </p:cNvPicPr>
            <p:nvPr/>
          </p:nvPicPr>
          <p:blipFill>
            <a:blip r:embed="rId7" cstate="print">
              <a:clrChange>
                <a:clrFrom>
                  <a:srgbClr val="FFFFFF"/>
                </a:clrFrom>
                <a:clrTo>
                  <a:srgbClr val="FFFFFF">
                    <a:alpha val="0"/>
                  </a:srgbClr>
                </a:clrTo>
              </a:clrChange>
            </a:blip>
            <a:stretch>
              <a:fillRect/>
            </a:stretch>
          </p:blipFill>
          <p:spPr>
            <a:xfrm flipH="1">
              <a:off x="5682020" y="1403350"/>
              <a:ext cx="1556979" cy="4387850"/>
            </a:xfrm>
            <a:prstGeom prst="rect">
              <a:avLst/>
            </a:prstGeom>
          </p:spPr>
        </p:pic>
      </p:grpSp>
      <p:sp>
        <p:nvSpPr>
          <p:cNvPr id="61" name="TextBox 60"/>
          <p:cNvSpPr txBox="1"/>
          <p:nvPr/>
        </p:nvSpPr>
        <p:spPr>
          <a:xfrm>
            <a:off x="7431875" y="2590800"/>
            <a:ext cx="381000" cy="292388"/>
          </a:xfrm>
          <a:prstGeom prst="rect">
            <a:avLst/>
          </a:prstGeom>
          <a:noFill/>
        </p:spPr>
        <p:txBody>
          <a:bodyPr wrap="square" rtlCol="0">
            <a:spAutoFit/>
          </a:bodyPr>
          <a:lstStyle/>
          <a:p>
            <a:r>
              <a:rPr lang="en-US" sz="1300" dirty="0" smtClean="0">
                <a:latin typeface="Myriad Pro" pitchFamily="34" charset="0"/>
              </a:rPr>
              <a:t>vs.</a:t>
            </a:r>
            <a:endParaRPr lang="en-US" sz="1300" dirty="0">
              <a:latin typeface="Myriad Pro" pitchFamily="34" charset="0"/>
            </a:endParaRPr>
          </a:p>
        </p:txBody>
      </p:sp>
      <p:graphicFrame>
        <p:nvGraphicFramePr>
          <p:cNvPr id="297986" name="Object 2"/>
          <p:cNvGraphicFramePr>
            <a:graphicFrameLocks noChangeAspect="1"/>
          </p:cNvGraphicFramePr>
          <p:nvPr/>
        </p:nvGraphicFramePr>
        <p:xfrm>
          <a:off x="7508075" y="3200400"/>
          <a:ext cx="381000" cy="171450"/>
        </p:xfrm>
        <a:graphic>
          <a:graphicData uri="http://schemas.openxmlformats.org/presentationml/2006/ole">
            <p:oleObj spid="_x0000_s297986" name="Equation" r:id="rId8" imgW="330120" imgH="164880" progId="Equation.DSMT4">
              <p:embed/>
            </p:oleObj>
          </a:graphicData>
        </a:graphic>
      </p:graphicFrame>
      <p:sp>
        <p:nvSpPr>
          <p:cNvPr id="62" name="TextBox 61"/>
          <p:cNvSpPr txBox="1"/>
          <p:nvPr/>
        </p:nvSpPr>
        <p:spPr>
          <a:xfrm>
            <a:off x="6934200" y="1752600"/>
            <a:ext cx="1524000" cy="400110"/>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To be done</a:t>
            </a:r>
            <a:endParaRPr lang="en-US" sz="2000" b="1" dirty="0">
              <a:solidFill>
                <a:srgbClr val="FF0000"/>
              </a:solidFill>
              <a:latin typeface="Arial" pitchFamily="34" charset="0"/>
              <a:cs typeface="Arial" pitchFamily="34" charset="0"/>
            </a:endParaRPr>
          </a:p>
        </p:txBody>
      </p:sp>
      <p:sp>
        <p:nvSpPr>
          <p:cNvPr id="63" name="TextBox 62"/>
          <p:cNvSpPr txBox="1"/>
          <p:nvPr/>
        </p:nvSpPr>
        <p:spPr>
          <a:xfrm>
            <a:off x="6553200" y="4648200"/>
            <a:ext cx="2057400" cy="307777"/>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Yao &amp; </a:t>
            </a:r>
            <a:r>
              <a:rPr lang="en-US" sz="1400" dirty="0" err="1" smtClean="0">
                <a:latin typeface="Arial" pitchFamily="34" charset="0"/>
                <a:cs typeface="Arial" pitchFamily="34" charset="0"/>
              </a:rPr>
              <a:t>Fei-Fei</a:t>
            </a:r>
            <a:r>
              <a:rPr lang="en-US" sz="1400" dirty="0" smtClean="0">
                <a:latin typeface="Arial" pitchFamily="34" charset="0"/>
                <a:cs typeface="Arial" pitchFamily="34" charset="0"/>
              </a:rPr>
              <a:t>, 2010a</a:t>
            </a:r>
            <a:endParaRPr lang="en-US" sz="1400" dirty="0">
              <a:latin typeface="Arial" pitchFamily="34" charset="0"/>
              <a:cs typeface="Arial" pitchFamily="34" charset="0"/>
            </a:endParaRPr>
          </a:p>
        </p:txBody>
      </p:sp>
      <p:sp>
        <p:nvSpPr>
          <p:cNvPr id="65" name="TextBox 64"/>
          <p:cNvSpPr txBox="1"/>
          <p:nvPr/>
        </p:nvSpPr>
        <p:spPr>
          <a:xfrm>
            <a:off x="6553200" y="4876800"/>
            <a:ext cx="2057400" cy="307777"/>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Yao &amp; </a:t>
            </a:r>
            <a:r>
              <a:rPr lang="en-US" sz="1400" dirty="0" err="1" smtClean="0">
                <a:latin typeface="Arial" pitchFamily="34" charset="0"/>
                <a:cs typeface="Arial" pitchFamily="34" charset="0"/>
              </a:rPr>
              <a:t>Fei-Fei</a:t>
            </a:r>
            <a:r>
              <a:rPr lang="en-US" sz="1400" dirty="0" smtClean="0">
                <a:latin typeface="Arial" pitchFamily="34" charset="0"/>
                <a:cs typeface="Arial" pitchFamily="34" charset="0"/>
              </a:rPr>
              <a:t>, 2010b</a:t>
            </a:r>
            <a:endParaRPr lang="en-US" sz="1400"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281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979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6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par>
                                <p:cTn id="63" presetID="1" presetClass="entr" presetSubtype="0" fill="hold" grpId="1" nodeType="with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3" grpId="0" animBg="1"/>
      <p:bldP spid="27" grpId="0" animBg="1"/>
      <p:bldP spid="6" grpId="0"/>
      <p:bldP spid="7" grpId="0"/>
      <p:bldP spid="11" grpId="0"/>
      <p:bldP spid="17" grpId="0"/>
      <p:bldP spid="18" grpId="0"/>
      <p:bldP spid="29" grpId="1"/>
      <p:bldP spid="54" grpId="0" animBg="1"/>
      <p:bldP spid="61" grpId="0"/>
      <p:bldP spid="62" grpId="0"/>
      <p:bldP spid="63" grpId="0"/>
      <p:bldP spid="6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rot="16200000" flipH="1">
            <a:off x="6743700" y="876300"/>
            <a:ext cx="381000" cy="30480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a:off x="4876800" y="990600"/>
            <a:ext cx="381000" cy="7620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3200400" y="838200"/>
            <a:ext cx="1219200" cy="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2743200" y="838200"/>
            <a:ext cx="990600" cy="381000"/>
          </a:xfrm>
          <a:prstGeom prst="line">
            <a:avLst/>
          </a:prstGeom>
          <a:ln w="254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0" name="Subtitle 2"/>
          <p:cNvSpPr txBox="1">
            <a:spLocks/>
          </p:cNvSpPr>
          <p:nvPr/>
        </p:nvSpPr>
        <p:spPr>
          <a:xfrm>
            <a:off x="609600" y="304800"/>
            <a:ext cx="73152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000" b="1" i="0" u="none" strike="noStrike" kern="1200" cap="none" spc="0" normalizeH="0" baseline="0" noProof="0" dirty="0" smtClean="0">
                <a:ln>
                  <a:noFill/>
                </a:ln>
                <a:solidFill>
                  <a:schemeClr val="tx1"/>
                </a:solidFill>
                <a:effectLst/>
                <a:uLnTx/>
                <a:uFillTx/>
                <a:latin typeface="Arial" pitchFamily="34" charset="0"/>
                <a:cs typeface="Arial" pitchFamily="34" charset="0"/>
              </a:rPr>
              <a:t>Background: Human-Object Interaction</a:t>
            </a:r>
            <a:endParaRPr kumimoji="0" lang="en-US" sz="30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cxnSp>
        <p:nvCxnSpPr>
          <p:cNvPr id="42" name="Straight Connector 41"/>
          <p:cNvCxnSpPr/>
          <p:nvPr/>
        </p:nvCxnSpPr>
        <p:spPr>
          <a:xfrm>
            <a:off x="4495800" y="838200"/>
            <a:ext cx="1219200" cy="0"/>
          </a:xfrm>
          <a:prstGeom prst="line">
            <a:avLst/>
          </a:prstGeom>
          <a:ln w="25400">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5867400" y="838200"/>
            <a:ext cx="1905000" cy="0"/>
          </a:xfrm>
          <a:prstGeom prst="line">
            <a:avLst/>
          </a:prstGeom>
          <a:ln w="254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6477000" y="1143000"/>
            <a:ext cx="2286000" cy="480060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3810000" y="1143000"/>
            <a:ext cx="2438400" cy="4800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381000" y="1143000"/>
            <a:ext cx="3200400" cy="4800600"/>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905000" y="5334000"/>
            <a:ext cx="4191000" cy="1219200"/>
          </a:xfrm>
          <a:prstGeom prst="rect">
            <a:avLst/>
          </a:prstGeom>
          <a:solidFill>
            <a:schemeClr val="accent4">
              <a:lumMod val="20000"/>
              <a:lumOff val="80000"/>
              <a:alpha val="59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57200" y="2209800"/>
            <a:ext cx="3124200" cy="3539430"/>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Schneiderman &amp; Kanade, 2000</a:t>
            </a:r>
          </a:p>
          <a:p>
            <a:pPr>
              <a:buFont typeface="Arial" pitchFamily="34" charset="0"/>
              <a:buChar char="•"/>
            </a:pPr>
            <a:r>
              <a:rPr lang="en-US" sz="1400" dirty="0" smtClean="0">
                <a:latin typeface="Arial" pitchFamily="34" charset="0"/>
                <a:cs typeface="Arial" pitchFamily="34" charset="0"/>
              </a:rPr>
              <a:t>  Viola &amp; Jones, 2001</a:t>
            </a:r>
          </a:p>
          <a:p>
            <a:pPr>
              <a:buFont typeface="Arial" pitchFamily="34" charset="0"/>
              <a:buChar char="•"/>
            </a:pPr>
            <a:r>
              <a:rPr lang="en-US" sz="1400" dirty="0" smtClean="0">
                <a:latin typeface="Arial" pitchFamily="34" charset="0"/>
                <a:cs typeface="Arial" pitchFamily="34" charset="0"/>
              </a:rPr>
              <a:t>  Huang et al, 2007</a:t>
            </a:r>
          </a:p>
          <a:p>
            <a:pPr>
              <a:buFont typeface="Arial" pitchFamily="34" charset="0"/>
              <a:buChar char="•"/>
            </a:pPr>
            <a:r>
              <a:rPr lang="en-US" sz="1400" dirty="0" smtClean="0">
                <a:latin typeface="Arial" pitchFamily="34" charset="0"/>
                <a:cs typeface="Arial" pitchFamily="34" charset="0"/>
              </a:rPr>
              <a:t>  Papageorgiou &amp; Poggio, 2000</a:t>
            </a:r>
          </a:p>
          <a:p>
            <a:pPr>
              <a:buFont typeface="Arial" pitchFamily="34" charset="0"/>
              <a:buChar char="•"/>
            </a:pPr>
            <a:r>
              <a:rPr lang="en-US" sz="1400" dirty="0" smtClean="0">
                <a:latin typeface="Arial" pitchFamily="34" charset="0"/>
                <a:cs typeface="Arial" pitchFamily="34" charset="0"/>
              </a:rPr>
              <a:t>  Wu &amp; Nevatia, 2005</a:t>
            </a:r>
          </a:p>
          <a:p>
            <a:pPr>
              <a:buFont typeface="Arial" pitchFamily="34" charset="0"/>
              <a:buChar char="•"/>
            </a:pPr>
            <a:r>
              <a:rPr lang="en-US" sz="1400" dirty="0" smtClean="0">
                <a:latin typeface="Arial" pitchFamily="34" charset="0"/>
                <a:cs typeface="Arial" pitchFamily="34" charset="0"/>
              </a:rPr>
              <a:t>  Dalal &amp; Triggs, 2005</a:t>
            </a:r>
          </a:p>
          <a:p>
            <a:pPr>
              <a:buFont typeface="Arial" pitchFamily="34" charset="0"/>
              <a:buChar char="•"/>
            </a:pPr>
            <a:r>
              <a:rPr lang="en-US" sz="1400" dirty="0" smtClean="0">
                <a:latin typeface="Arial" pitchFamily="34" charset="0"/>
                <a:cs typeface="Arial" pitchFamily="34" charset="0"/>
              </a:rPr>
              <a:t>  Mikolajczyk et al, 2005</a:t>
            </a:r>
          </a:p>
          <a:p>
            <a:pPr>
              <a:buFont typeface="Arial" pitchFamily="34" charset="0"/>
              <a:buChar char="•"/>
            </a:pPr>
            <a:r>
              <a:rPr lang="en-US" sz="1400" dirty="0" smtClean="0">
                <a:latin typeface="Arial" pitchFamily="34" charset="0"/>
                <a:cs typeface="Arial" pitchFamily="34" charset="0"/>
              </a:rPr>
              <a:t>  Leibe et al, 2005</a:t>
            </a:r>
          </a:p>
          <a:p>
            <a:pPr>
              <a:buFont typeface="Arial" pitchFamily="34" charset="0"/>
              <a:buChar char="•"/>
            </a:pPr>
            <a:r>
              <a:rPr lang="en-US" sz="1400" dirty="0" smtClean="0">
                <a:latin typeface="Arial" pitchFamily="34" charset="0"/>
                <a:cs typeface="Arial" pitchFamily="34" charset="0"/>
              </a:rPr>
              <a:t>  Bourdev &amp; Malik, 2009</a:t>
            </a:r>
          </a:p>
          <a:p>
            <a:pPr>
              <a:buFont typeface="Arial" pitchFamily="34" charset="0"/>
              <a:buChar char="•"/>
            </a:pPr>
            <a:r>
              <a:rPr lang="en-US" sz="1400" dirty="0" smtClean="0">
                <a:latin typeface="Arial" pitchFamily="34" charset="0"/>
                <a:cs typeface="Arial" pitchFamily="34" charset="0"/>
              </a:rPr>
              <a:t>  Felzenszwalb &amp; Huttenlocher, 2005</a:t>
            </a:r>
          </a:p>
          <a:p>
            <a:pPr>
              <a:buFont typeface="Arial" pitchFamily="34" charset="0"/>
              <a:buChar char="•"/>
            </a:pPr>
            <a:r>
              <a:rPr lang="en-US" sz="1400" dirty="0" smtClean="0">
                <a:latin typeface="Arial" pitchFamily="34" charset="0"/>
                <a:cs typeface="Arial" pitchFamily="34" charset="0"/>
              </a:rPr>
              <a:t>  Ren et al, 2005</a:t>
            </a:r>
          </a:p>
          <a:p>
            <a:pPr>
              <a:buFont typeface="Arial" pitchFamily="34" charset="0"/>
              <a:buChar char="•"/>
            </a:pPr>
            <a:r>
              <a:rPr lang="en-US" sz="1400" dirty="0" smtClean="0">
                <a:latin typeface="Arial" pitchFamily="34" charset="0"/>
                <a:cs typeface="Arial" pitchFamily="34" charset="0"/>
              </a:rPr>
              <a:t>  Ramanan, 2006</a:t>
            </a:r>
          </a:p>
          <a:p>
            <a:pPr>
              <a:buFont typeface="Arial" pitchFamily="34" charset="0"/>
              <a:buChar char="•"/>
            </a:pPr>
            <a:r>
              <a:rPr lang="en-US" sz="1400" dirty="0" smtClean="0">
                <a:latin typeface="Arial" pitchFamily="34" charset="0"/>
                <a:cs typeface="Arial" pitchFamily="34" charset="0"/>
              </a:rPr>
              <a:t>  Ferrari et al, 2008</a:t>
            </a:r>
          </a:p>
          <a:p>
            <a:pPr>
              <a:buFont typeface="Arial" pitchFamily="34" charset="0"/>
              <a:buChar char="•"/>
            </a:pPr>
            <a:r>
              <a:rPr lang="en-US" sz="1400" dirty="0" smtClean="0">
                <a:latin typeface="Arial" pitchFamily="34" charset="0"/>
                <a:cs typeface="Arial" pitchFamily="34" charset="0"/>
              </a:rPr>
              <a:t>  Yang &amp; Mori, 2008</a:t>
            </a:r>
          </a:p>
          <a:p>
            <a:pPr>
              <a:buFont typeface="Arial" pitchFamily="34" charset="0"/>
              <a:buChar char="•"/>
            </a:pPr>
            <a:r>
              <a:rPr lang="en-US" sz="1400" dirty="0" smtClean="0">
                <a:latin typeface="Arial" pitchFamily="34" charset="0"/>
                <a:cs typeface="Arial" pitchFamily="34" charset="0"/>
              </a:rPr>
              <a:t>  Andriluka et al, 2009</a:t>
            </a:r>
          </a:p>
          <a:p>
            <a:pPr>
              <a:buFont typeface="Arial" pitchFamily="34" charset="0"/>
              <a:buChar char="•"/>
            </a:pPr>
            <a:r>
              <a:rPr lang="en-US" sz="1400" dirty="0" smtClean="0">
                <a:latin typeface="Arial" pitchFamily="34" charset="0"/>
                <a:cs typeface="Arial" pitchFamily="34" charset="0"/>
              </a:rPr>
              <a:t>  Eichner &amp; Ferrari, 2009</a:t>
            </a:r>
            <a:endParaRPr lang="en-US" sz="1400" dirty="0">
              <a:latin typeface="Arial" pitchFamily="34" charset="0"/>
              <a:cs typeface="Arial" pitchFamily="34" charset="0"/>
            </a:endParaRPr>
          </a:p>
        </p:txBody>
      </p:sp>
      <p:sp>
        <p:nvSpPr>
          <p:cNvPr id="7" name="TextBox 6"/>
          <p:cNvSpPr txBox="1"/>
          <p:nvPr/>
        </p:nvSpPr>
        <p:spPr>
          <a:xfrm>
            <a:off x="3886200" y="2438400"/>
            <a:ext cx="2335896" cy="3108543"/>
          </a:xfrm>
          <a:prstGeom prst="rect">
            <a:avLst/>
          </a:prstGeom>
          <a:noFill/>
        </p:spPr>
        <p:txBody>
          <a:bodyPr wrap="none" rtlCol="0">
            <a:spAutoFit/>
          </a:bodyPr>
          <a:lstStyle/>
          <a:p>
            <a:pPr>
              <a:buFont typeface="Arial" pitchFamily="34" charset="0"/>
              <a:buChar char="•"/>
            </a:pPr>
            <a:r>
              <a:rPr lang="en-US" sz="1400" dirty="0" smtClean="0">
                <a:latin typeface="Arial" pitchFamily="34" charset="0"/>
                <a:cs typeface="Arial" pitchFamily="34" charset="0"/>
              </a:rPr>
              <a:t>  Lowe, 1999</a:t>
            </a:r>
          </a:p>
          <a:p>
            <a:pPr>
              <a:buFont typeface="Arial" pitchFamily="34" charset="0"/>
              <a:buChar char="•"/>
            </a:pPr>
            <a:r>
              <a:rPr lang="en-US" sz="1400" dirty="0" smtClean="0">
                <a:latin typeface="Arial" pitchFamily="34" charset="0"/>
                <a:cs typeface="Arial" pitchFamily="34" charset="0"/>
              </a:rPr>
              <a:t>  Belongie et al, 2002</a:t>
            </a:r>
          </a:p>
          <a:p>
            <a:pPr>
              <a:buFont typeface="Arial" pitchFamily="34" charset="0"/>
              <a:buChar char="•"/>
            </a:pPr>
            <a:r>
              <a:rPr lang="en-US" sz="1400" dirty="0" smtClean="0">
                <a:latin typeface="Arial" pitchFamily="34" charset="0"/>
                <a:cs typeface="Arial" pitchFamily="34" charset="0"/>
              </a:rPr>
              <a:t>  Fergus et al, 2003</a:t>
            </a:r>
          </a:p>
          <a:p>
            <a:pPr>
              <a:buFont typeface="Arial" pitchFamily="34" charset="0"/>
              <a:buChar char="•"/>
            </a:pPr>
            <a:r>
              <a:rPr lang="en-US" sz="1400" dirty="0" smtClean="0">
                <a:latin typeface="Arial" pitchFamily="34" charset="0"/>
                <a:cs typeface="Arial" pitchFamily="34" charset="0"/>
              </a:rPr>
              <a:t>  Fei-Fei et al, 2004</a:t>
            </a:r>
          </a:p>
          <a:p>
            <a:pPr>
              <a:buFont typeface="Arial" pitchFamily="34" charset="0"/>
              <a:buChar char="•"/>
            </a:pPr>
            <a:r>
              <a:rPr lang="en-US" sz="1400" dirty="0" smtClean="0">
                <a:latin typeface="Arial" pitchFamily="34" charset="0"/>
                <a:cs typeface="Arial" pitchFamily="34" charset="0"/>
              </a:rPr>
              <a:t>  Berg &amp; Malik, 2005</a:t>
            </a:r>
          </a:p>
          <a:p>
            <a:pPr>
              <a:buFont typeface="Arial" pitchFamily="34" charset="0"/>
              <a:buChar char="•"/>
            </a:pPr>
            <a:r>
              <a:rPr lang="en-US" sz="1400" dirty="0" smtClean="0">
                <a:latin typeface="Arial" pitchFamily="34" charset="0"/>
                <a:cs typeface="Arial" pitchFamily="34" charset="0"/>
              </a:rPr>
              <a:t>  Felzenszwalb et al, 2005</a:t>
            </a:r>
          </a:p>
          <a:p>
            <a:pPr>
              <a:buFont typeface="Arial" pitchFamily="34" charset="0"/>
              <a:buChar char="•"/>
            </a:pPr>
            <a:r>
              <a:rPr lang="en-US" sz="1400" dirty="0" smtClean="0">
                <a:latin typeface="Arial" pitchFamily="34" charset="0"/>
                <a:cs typeface="Arial" pitchFamily="34" charset="0"/>
              </a:rPr>
              <a:t>  Grauman &amp; Darrell, 2005</a:t>
            </a:r>
          </a:p>
          <a:p>
            <a:pPr>
              <a:buFont typeface="Arial" pitchFamily="34" charset="0"/>
              <a:buChar char="•"/>
            </a:pPr>
            <a:r>
              <a:rPr lang="en-US" sz="1400" dirty="0" smtClean="0">
                <a:latin typeface="Arial" pitchFamily="34" charset="0"/>
                <a:cs typeface="Arial" pitchFamily="34" charset="0"/>
              </a:rPr>
              <a:t>  Sivic et al, 2005</a:t>
            </a:r>
          </a:p>
          <a:p>
            <a:pPr>
              <a:buFont typeface="Arial" pitchFamily="34" charset="0"/>
              <a:buChar char="•"/>
            </a:pPr>
            <a:r>
              <a:rPr lang="en-US" sz="1400" dirty="0" smtClean="0">
                <a:latin typeface="Arial" pitchFamily="34" charset="0"/>
                <a:cs typeface="Arial" pitchFamily="34" charset="0"/>
              </a:rPr>
              <a:t>  Lazebnik et al, 2006</a:t>
            </a:r>
          </a:p>
          <a:p>
            <a:pPr>
              <a:buFont typeface="Arial" pitchFamily="34" charset="0"/>
              <a:buChar char="•"/>
            </a:pPr>
            <a:r>
              <a:rPr lang="en-US" sz="1400" dirty="0" smtClean="0">
                <a:latin typeface="Arial" pitchFamily="34" charset="0"/>
                <a:cs typeface="Arial" pitchFamily="34" charset="0"/>
              </a:rPr>
              <a:t>  Zhang et al, 2006</a:t>
            </a:r>
          </a:p>
          <a:p>
            <a:pPr>
              <a:buFont typeface="Arial" pitchFamily="34" charset="0"/>
              <a:buChar char="•"/>
            </a:pPr>
            <a:r>
              <a:rPr lang="en-US" sz="1400" dirty="0" smtClean="0">
                <a:latin typeface="Arial" pitchFamily="34" charset="0"/>
                <a:cs typeface="Arial" pitchFamily="34" charset="0"/>
              </a:rPr>
              <a:t>  Savarese et al, 2007</a:t>
            </a:r>
          </a:p>
          <a:p>
            <a:pPr>
              <a:buFont typeface="Arial" pitchFamily="34" charset="0"/>
              <a:buChar char="•"/>
            </a:pPr>
            <a:r>
              <a:rPr lang="en-US" sz="1400" dirty="0" smtClean="0">
                <a:latin typeface="Arial" pitchFamily="34" charset="0"/>
                <a:cs typeface="Arial" pitchFamily="34" charset="0"/>
              </a:rPr>
              <a:t>  Lampert et al, 2008</a:t>
            </a:r>
          </a:p>
          <a:p>
            <a:pPr>
              <a:buFont typeface="Arial" pitchFamily="34" charset="0"/>
              <a:buChar char="•"/>
            </a:pPr>
            <a:r>
              <a:rPr lang="en-US" sz="1400" dirty="0" smtClean="0">
                <a:latin typeface="Arial" pitchFamily="34" charset="0"/>
                <a:cs typeface="Arial" pitchFamily="34" charset="0"/>
              </a:rPr>
              <a:t>  Desai et al, 2009</a:t>
            </a:r>
          </a:p>
          <a:p>
            <a:pPr>
              <a:buFont typeface="Arial" pitchFamily="34" charset="0"/>
              <a:buChar char="•"/>
            </a:pPr>
            <a:r>
              <a:rPr lang="en-US" sz="1400" dirty="0" smtClean="0">
                <a:latin typeface="Arial" pitchFamily="34" charset="0"/>
                <a:cs typeface="Arial" pitchFamily="34" charset="0"/>
              </a:rPr>
              <a:t>  Gehler &amp; Nowozin, 2009</a:t>
            </a:r>
            <a:endParaRPr lang="en-US" sz="1400" dirty="0">
              <a:latin typeface="Arial" pitchFamily="34" charset="0"/>
              <a:cs typeface="Arial" pitchFamily="34" charset="0"/>
            </a:endParaRPr>
          </a:p>
        </p:txBody>
      </p:sp>
      <p:sp>
        <p:nvSpPr>
          <p:cNvPr id="11" name="TextBox 10"/>
          <p:cNvSpPr txBox="1"/>
          <p:nvPr/>
        </p:nvSpPr>
        <p:spPr>
          <a:xfrm>
            <a:off x="1981200" y="5791200"/>
            <a:ext cx="1905000" cy="738664"/>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Murphy et al, 2003</a:t>
            </a:r>
          </a:p>
          <a:p>
            <a:pPr>
              <a:buFont typeface="Arial" pitchFamily="34" charset="0"/>
              <a:buChar char="•"/>
            </a:pPr>
            <a:r>
              <a:rPr lang="en-US" sz="1400" dirty="0" smtClean="0">
                <a:latin typeface="Arial" pitchFamily="34" charset="0"/>
                <a:cs typeface="Arial" pitchFamily="34" charset="0"/>
              </a:rPr>
              <a:t>  Hoiem et al, 2006</a:t>
            </a:r>
          </a:p>
          <a:p>
            <a:pPr>
              <a:buFont typeface="Arial" pitchFamily="34" charset="0"/>
              <a:buChar char="•"/>
            </a:pPr>
            <a:r>
              <a:rPr lang="en-US" sz="1400" dirty="0" smtClean="0">
                <a:latin typeface="Arial" pitchFamily="34" charset="0"/>
                <a:cs typeface="Arial" pitchFamily="34" charset="0"/>
              </a:rPr>
              <a:t>  Shotton et al, 2006</a:t>
            </a:r>
          </a:p>
        </p:txBody>
      </p:sp>
      <p:pic>
        <p:nvPicPr>
          <p:cNvPr id="12" name="Picture 2"/>
          <p:cNvPicPr>
            <a:picLocks noChangeAspect="1" noChangeArrowheads="1"/>
          </p:cNvPicPr>
          <p:nvPr/>
        </p:nvPicPr>
        <p:blipFill>
          <a:blip r:embed="rId3" cstate="print"/>
          <a:srcRect/>
          <a:stretch>
            <a:fillRect/>
          </a:stretch>
        </p:blipFill>
        <p:spPr bwMode="auto">
          <a:xfrm>
            <a:off x="990600" y="1371600"/>
            <a:ext cx="879231" cy="762000"/>
          </a:xfrm>
          <a:prstGeom prst="rect">
            <a:avLst/>
          </a:prstGeom>
          <a:noFill/>
          <a:ln w="9525">
            <a:noFill/>
            <a:miter lim="800000"/>
            <a:headEnd/>
            <a:tailEnd/>
          </a:ln>
        </p:spPr>
      </p:pic>
      <p:pic>
        <p:nvPicPr>
          <p:cNvPr id="162819" name="Picture 3"/>
          <p:cNvPicPr>
            <a:picLocks noChangeAspect="1" noChangeArrowheads="1"/>
          </p:cNvPicPr>
          <p:nvPr/>
        </p:nvPicPr>
        <p:blipFill>
          <a:blip r:embed="rId4" cstate="print"/>
          <a:srcRect/>
          <a:stretch>
            <a:fillRect/>
          </a:stretch>
        </p:blipFill>
        <p:spPr bwMode="auto">
          <a:xfrm>
            <a:off x="2057400" y="1295400"/>
            <a:ext cx="891988" cy="914400"/>
          </a:xfrm>
          <a:prstGeom prst="rect">
            <a:avLst/>
          </a:prstGeom>
          <a:noFill/>
          <a:ln w="9525">
            <a:noFill/>
            <a:miter lim="800000"/>
            <a:headEnd/>
            <a:tailEnd/>
          </a:ln>
        </p:spPr>
      </p:pic>
      <p:pic>
        <p:nvPicPr>
          <p:cNvPr id="16" name="Picture 15" descr="Caltech101.jpg"/>
          <p:cNvPicPr>
            <a:picLocks noChangeAspect="1"/>
          </p:cNvPicPr>
          <p:nvPr/>
        </p:nvPicPr>
        <p:blipFill>
          <a:blip r:embed="rId5" cstate="print"/>
          <a:stretch>
            <a:fillRect/>
          </a:stretch>
        </p:blipFill>
        <p:spPr>
          <a:xfrm>
            <a:off x="4191000" y="1219200"/>
            <a:ext cx="1600200" cy="1133475"/>
          </a:xfrm>
          <a:prstGeom prst="rect">
            <a:avLst/>
          </a:prstGeom>
        </p:spPr>
      </p:pic>
      <p:sp>
        <p:nvSpPr>
          <p:cNvPr id="17" name="TextBox 16"/>
          <p:cNvSpPr txBox="1"/>
          <p:nvPr/>
        </p:nvSpPr>
        <p:spPr>
          <a:xfrm>
            <a:off x="3962400" y="5791200"/>
            <a:ext cx="2133600" cy="738664"/>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Rabinovich et al, 2007</a:t>
            </a:r>
          </a:p>
          <a:p>
            <a:pPr>
              <a:buFont typeface="Arial" pitchFamily="34" charset="0"/>
              <a:buChar char="•"/>
            </a:pPr>
            <a:r>
              <a:rPr lang="en-US" sz="1400" dirty="0" smtClean="0">
                <a:latin typeface="Arial" pitchFamily="34" charset="0"/>
                <a:cs typeface="Arial" pitchFamily="34" charset="0"/>
              </a:rPr>
              <a:t>  Heitz &amp; Koller, 2008</a:t>
            </a:r>
          </a:p>
          <a:p>
            <a:pPr>
              <a:buFont typeface="Arial" pitchFamily="34" charset="0"/>
              <a:buChar char="•"/>
            </a:pPr>
            <a:r>
              <a:rPr lang="en-US" sz="1400" dirty="0" smtClean="0">
                <a:latin typeface="Arial" pitchFamily="34" charset="0"/>
                <a:cs typeface="Arial" pitchFamily="34" charset="0"/>
              </a:rPr>
              <a:t>  Divvala et al, 2009</a:t>
            </a:r>
            <a:endParaRPr lang="en-US" sz="1400" dirty="0">
              <a:latin typeface="Arial" pitchFamily="34" charset="0"/>
              <a:cs typeface="Arial" pitchFamily="34" charset="0"/>
            </a:endParaRPr>
          </a:p>
        </p:txBody>
      </p:sp>
      <p:sp>
        <p:nvSpPr>
          <p:cNvPr id="18" name="TextBox 17"/>
          <p:cNvSpPr txBox="1"/>
          <p:nvPr/>
        </p:nvSpPr>
        <p:spPr>
          <a:xfrm>
            <a:off x="6553200" y="4419600"/>
            <a:ext cx="1752600" cy="307777"/>
          </a:xfrm>
          <a:prstGeom prst="rect">
            <a:avLst/>
          </a:prstGeom>
          <a:noFill/>
        </p:spPr>
        <p:txBody>
          <a:bodyPr wrap="square" rtlCol="0">
            <a:spAutoFit/>
          </a:bodyPr>
          <a:lstStyle/>
          <a:p>
            <a:pPr>
              <a:buFont typeface="Arial" pitchFamily="34" charset="0"/>
              <a:buChar char="•"/>
            </a:pPr>
            <a:r>
              <a:rPr lang="en-US" sz="1400" dirty="0" smtClean="0">
                <a:latin typeface="Myriad Pro" pitchFamily="34" charset="0"/>
              </a:rPr>
              <a:t>  </a:t>
            </a:r>
            <a:r>
              <a:rPr lang="en-US" sz="1400" dirty="0" smtClean="0">
                <a:latin typeface="Arial" pitchFamily="34" charset="0"/>
                <a:cs typeface="Arial" pitchFamily="34" charset="0"/>
              </a:rPr>
              <a:t>Gupta et al, 2009</a:t>
            </a:r>
            <a:endParaRPr lang="en-US" sz="1400" dirty="0">
              <a:latin typeface="Arial" pitchFamily="34" charset="0"/>
              <a:cs typeface="Arial" pitchFamily="34" charset="0"/>
            </a:endParaRPr>
          </a:p>
        </p:txBody>
      </p:sp>
      <p:sp>
        <p:nvSpPr>
          <p:cNvPr id="22" name="Slide Number Placeholder 21"/>
          <p:cNvSpPr>
            <a:spLocks noGrp="1"/>
          </p:cNvSpPr>
          <p:nvPr>
            <p:ph type="sldNum" sz="quarter" idx="12"/>
          </p:nvPr>
        </p:nvSpPr>
        <p:spPr/>
        <p:txBody>
          <a:bodyPr/>
          <a:lstStyle/>
          <a:p>
            <a:fld id="{B6F15528-21DE-4FAA-801E-634DDDAF4B2B}" type="slidenum">
              <a:rPr lang="en-US" smtClean="0"/>
              <a:pPr/>
              <a:t>5</a:t>
            </a:fld>
            <a:endParaRPr lang="en-US" dirty="0"/>
          </a:p>
        </p:txBody>
      </p:sp>
      <p:sp>
        <p:nvSpPr>
          <p:cNvPr id="29" name="TextBox 28"/>
          <p:cNvSpPr txBox="1"/>
          <p:nvPr/>
        </p:nvSpPr>
        <p:spPr>
          <a:xfrm>
            <a:off x="3033197" y="5410200"/>
            <a:ext cx="1055097" cy="384721"/>
          </a:xfrm>
          <a:prstGeom prst="rect">
            <a:avLst/>
          </a:prstGeom>
          <a:noFill/>
        </p:spPr>
        <p:txBody>
          <a:bodyPr wrap="none" rtlCol="0">
            <a:spAutoFit/>
          </a:bodyPr>
          <a:lstStyle/>
          <a:p>
            <a:r>
              <a:rPr lang="en-US" sz="1900" b="1" dirty="0" smtClean="0">
                <a:latin typeface="Arial" pitchFamily="34" charset="0"/>
                <a:cs typeface="Arial" pitchFamily="34" charset="0"/>
              </a:rPr>
              <a:t>context</a:t>
            </a:r>
            <a:endParaRPr lang="en-US" sz="1900" b="1" dirty="0">
              <a:latin typeface="Arial" pitchFamily="34" charset="0"/>
              <a:cs typeface="Arial" pitchFamily="34" charset="0"/>
            </a:endParaRPr>
          </a:p>
        </p:txBody>
      </p:sp>
      <p:sp>
        <p:nvSpPr>
          <p:cNvPr id="54" name="Cloud 53"/>
          <p:cNvSpPr/>
          <p:nvPr/>
        </p:nvSpPr>
        <p:spPr>
          <a:xfrm>
            <a:off x="6629400" y="1219200"/>
            <a:ext cx="1981200" cy="2590800"/>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54"/>
          <p:cNvGrpSpPr>
            <a:grpSpLocks noChangeAspect="1"/>
          </p:cNvGrpSpPr>
          <p:nvPr/>
        </p:nvGrpSpPr>
        <p:grpSpPr>
          <a:xfrm>
            <a:off x="7050877" y="2438400"/>
            <a:ext cx="297685" cy="731520"/>
            <a:chOff x="1719620" y="1403350"/>
            <a:chExt cx="1785579" cy="4387850"/>
          </a:xfrm>
        </p:grpSpPr>
        <p:pic>
          <p:nvPicPr>
            <p:cNvPr id="56" name="Picture 55" descr="sax-obj.jpg"/>
            <p:cNvPicPr>
              <a:picLocks noChangeAspect="1"/>
            </p:cNvPicPr>
            <p:nvPr/>
          </p:nvPicPr>
          <p:blipFill>
            <a:blip r:embed="rId6" cstate="print">
              <a:clrChange>
                <a:clrFrom>
                  <a:srgbClr val="FFFFFF"/>
                </a:clrFrom>
                <a:clrTo>
                  <a:srgbClr val="FFFFFF">
                    <a:alpha val="0"/>
                  </a:srgbClr>
                </a:clrTo>
              </a:clrChange>
            </a:blip>
            <a:stretch>
              <a:fillRect/>
            </a:stretch>
          </p:blipFill>
          <p:spPr>
            <a:xfrm flipH="1">
              <a:off x="2285998" y="1784349"/>
              <a:ext cx="1219201" cy="2275843"/>
            </a:xfrm>
            <a:prstGeom prst="rect">
              <a:avLst/>
            </a:prstGeom>
          </p:spPr>
        </p:pic>
        <p:pic>
          <p:nvPicPr>
            <p:cNvPr id="57" name="Picture 56" descr="sax_human.jpg"/>
            <p:cNvPicPr>
              <a:picLocks noChangeAspect="1"/>
            </p:cNvPicPr>
            <p:nvPr/>
          </p:nvPicPr>
          <p:blipFill>
            <a:blip r:embed="rId7" cstate="print">
              <a:clrChange>
                <a:clrFrom>
                  <a:srgbClr val="FFFFFF"/>
                </a:clrFrom>
                <a:clrTo>
                  <a:srgbClr val="FFFFFF">
                    <a:alpha val="0"/>
                  </a:srgbClr>
                </a:clrTo>
              </a:clrChange>
            </a:blip>
            <a:stretch>
              <a:fillRect/>
            </a:stretch>
          </p:blipFill>
          <p:spPr>
            <a:xfrm flipH="1">
              <a:off x="1719620" y="1403350"/>
              <a:ext cx="1556979" cy="4387850"/>
            </a:xfrm>
            <a:prstGeom prst="rect">
              <a:avLst/>
            </a:prstGeom>
          </p:spPr>
        </p:pic>
      </p:grpSp>
      <p:grpSp>
        <p:nvGrpSpPr>
          <p:cNvPr id="3" name="Group 57"/>
          <p:cNvGrpSpPr>
            <a:grpSpLocks noChangeAspect="1"/>
          </p:cNvGrpSpPr>
          <p:nvPr/>
        </p:nvGrpSpPr>
        <p:grpSpPr>
          <a:xfrm>
            <a:off x="7812875" y="2438400"/>
            <a:ext cx="264325" cy="731520"/>
            <a:chOff x="5682020" y="1403350"/>
            <a:chExt cx="1585485" cy="4387850"/>
          </a:xfrm>
        </p:grpSpPr>
        <p:pic>
          <p:nvPicPr>
            <p:cNvPr id="59" name="Picture 58" descr="sax-obj.jpg"/>
            <p:cNvPicPr>
              <a:picLocks noChangeAspect="1"/>
            </p:cNvPicPr>
            <p:nvPr/>
          </p:nvPicPr>
          <p:blipFill>
            <a:blip r:embed="rId6" cstate="print">
              <a:clrChange>
                <a:clrFrom>
                  <a:srgbClr val="FFFFFF"/>
                </a:clrFrom>
                <a:clrTo>
                  <a:srgbClr val="FFFFFF">
                    <a:alpha val="0"/>
                  </a:srgbClr>
                </a:clrTo>
              </a:clrChange>
            </a:blip>
            <a:stretch>
              <a:fillRect/>
            </a:stretch>
          </p:blipFill>
          <p:spPr>
            <a:xfrm rot="1792005" flipH="1">
              <a:off x="6048304" y="1686517"/>
              <a:ext cx="1219201" cy="2275843"/>
            </a:xfrm>
            <a:prstGeom prst="rect">
              <a:avLst/>
            </a:prstGeom>
          </p:spPr>
        </p:pic>
        <p:pic>
          <p:nvPicPr>
            <p:cNvPr id="60" name="Picture 59" descr="sax_human.jpg"/>
            <p:cNvPicPr>
              <a:picLocks noChangeAspect="1"/>
            </p:cNvPicPr>
            <p:nvPr/>
          </p:nvPicPr>
          <p:blipFill>
            <a:blip r:embed="rId7" cstate="print">
              <a:clrChange>
                <a:clrFrom>
                  <a:srgbClr val="FFFFFF"/>
                </a:clrFrom>
                <a:clrTo>
                  <a:srgbClr val="FFFFFF">
                    <a:alpha val="0"/>
                  </a:srgbClr>
                </a:clrTo>
              </a:clrChange>
            </a:blip>
            <a:stretch>
              <a:fillRect/>
            </a:stretch>
          </p:blipFill>
          <p:spPr>
            <a:xfrm flipH="1">
              <a:off x="5682020" y="1403350"/>
              <a:ext cx="1556979" cy="4387850"/>
            </a:xfrm>
            <a:prstGeom prst="rect">
              <a:avLst/>
            </a:prstGeom>
          </p:spPr>
        </p:pic>
      </p:grpSp>
      <p:sp>
        <p:nvSpPr>
          <p:cNvPr id="61" name="TextBox 60"/>
          <p:cNvSpPr txBox="1"/>
          <p:nvPr/>
        </p:nvSpPr>
        <p:spPr>
          <a:xfrm>
            <a:off x="7431875" y="2590800"/>
            <a:ext cx="381000" cy="292388"/>
          </a:xfrm>
          <a:prstGeom prst="rect">
            <a:avLst/>
          </a:prstGeom>
          <a:noFill/>
        </p:spPr>
        <p:txBody>
          <a:bodyPr wrap="square" rtlCol="0">
            <a:spAutoFit/>
          </a:bodyPr>
          <a:lstStyle/>
          <a:p>
            <a:r>
              <a:rPr lang="en-US" sz="1300" dirty="0" smtClean="0">
                <a:latin typeface="Myriad Pro" pitchFamily="34" charset="0"/>
              </a:rPr>
              <a:t>vs.</a:t>
            </a:r>
            <a:endParaRPr lang="en-US" sz="1300" dirty="0">
              <a:latin typeface="Myriad Pro" pitchFamily="34" charset="0"/>
            </a:endParaRPr>
          </a:p>
        </p:txBody>
      </p:sp>
      <p:graphicFrame>
        <p:nvGraphicFramePr>
          <p:cNvPr id="297986" name="Object 2"/>
          <p:cNvGraphicFramePr>
            <a:graphicFrameLocks noChangeAspect="1"/>
          </p:cNvGraphicFramePr>
          <p:nvPr/>
        </p:nvGraphicFramePr>
        <p:xfrm>
          <a:off x="7508075" y="3200400"/>
          <a:ext cx="381000" cy="171450"/>
        </p:xfrm>
        <a:graphic>
          <a:graphicData uri="http://schemas.openxmlformats.org/presentationml/2006/ole">
            <p:oleObj spid="_x0000_s606210" name="Equation" r:id="rId8" imgW="330120" imgH="164880" progId="Equation.DSMT4">
              <p:embed/>
            </p:oleObj>
          </a:graphicData>
        </a:graphic>
      </p:graphicFrame>
      <p:sp>
        <p:nvSpPr>
          <p:cNvPr id="62" name="TextBox 61"/>
          <p:cNvSpPr txBox="1"/>
          <p:nvPr/>
        </p:nvSpPr>
        <p:spPr>
          <a:xfrm>
            <a:off x="6934200" y="1752600"/>
            <a:ext cx="1524000" cy="400110"/>
          </a:xfrm>
          <a:prstGeom prst="rect">
            <a:avLst/>
          </a:prstGeom>
          <a:noFill/>
        </p:spPr>
        <p:txBody>
          <a:bodyPr wrap="square" rtlCol="0">
            <a:spAutoFit/>
          </a:bodyPr>
          <a:lstStyle/>
          <a:p>
            <a:r>
              <a:rPr lang="en-US" sz="2000" b="1" dirty="0" smtClean="0">
                <a:solidFill>
                  <a:srgbClr val="FF0000"/>
                </a:solidFill>
                <a:latin typeface="Arial" pitchFamily="34" charset="0"/>
                <a:cs typeface="Arial" pitchFamily="34" charset="0"/>
              </a:rPr>
              <a:t>To be done</a:t>
            </a:r>
            <a:endParaRPr lang="en-US" sz="2000" b="1" dirty="0">
              <a:solidFill>
                <a:srgbClr val="FF0000"/>
              </a:solidFill>
              <a:latin typeface="Arial" pitchFamily="34" charset="0"/>
              <a:cs typeface="Arial" pitchFamily="34" charset="0"/>
            </a:endParaRPr>
          </a:p>
        </p:txBody>
      </p:sp>
      <p:sp>
        <p:nvSpPr>
          <p:cNvPr id="63" name="TextBox 62"/>
          <p:cNvSpPr txBox="1"/>
          <p:nvPr/>
        </p:nvSpPr>
        <p:spPr>
          <a:xfrm>
            <a:off x="6553200" y="4648200"/>
            <a:ext cx="2057400" cy="307777"/>
          </a:xfrm>
          <a:prstGeom prst="rect">
            <a:avLst/>
          </a:prstGeom>
          <a:noFill/>
        </p:spPr>
        <p:txBody>
          <a:bodyPr wrap="square" rtlCol="0">
            <a:spAutoFit/>
          </a:bodyPr>
          <a:lstStyle/>
          <a:p>
            <a:pPr>
              <a:buFont typeface="Arial" pitchFamily="34" charset="0"/>
              <a:buChar char="•"/>
            </a:pPr>
            <a:r>
              <a:rPr lang="en-US" sz="1400" b="1" dirty="0" smtClean="0">
                <a:solidFill>
                  <a:srgbClr val="FF0000"/>
                </a:solidFill>
                <a:latin typeface="Arial" pitchFamily="34" charset="0"/>
                <a:cs typeface="Arial" pitchFamily="34" charset="0"/>
              </a:rPr>
              <a:t>  Yao &amp; </a:t>
            </a:r>
            <a:r>
              <a:rPr lang="en-US" sz="1400" b="1" dirty="0" err="1" smtClean="0">
                <a:solidFill>
                  <a:srgbClr val="FF0000"/>
                </a:solidFill>
                <a:latin typeface="Arial" pitchFamily="34" charset="0"/>
                <a:cs typeface="Arial" pitchFamily="34" charset="0"/>
              </a:rPr>
              <a:t>Fei-Fei</a:t>
            </a:r>
            <a:r>
              <a:rPr lang="en-US" sz="1400" b="1" dirty="0" smtClean="0">
                <a:solidFill>
                  <a:srgbClr val="FF0000"/>
                </a:solidFill>
                <a:latin typeface="Arial" pitchFamily="34" charset="0"/>
                <a:cs typeface="Arial" pitchFamily="34" charset="0"/>
              </a:rPr>
              <a:t>, 2010a</a:t>
            </a:r>
            <a:endParaRPr lang="en-US" sz="1400" b="1" dirty="0">
              <a:solidFill>
                <a:srgbClr val="FF0000"/>
              </a:solidFill>
              <a:latin typeface="Arial" pitchFamily="34" charset="0"/>
              <a:cs typeface="Arial" pitchFamily="34" charset="0"/>
            </a:endParaRPr>
          </a:p>
        </p:txBody>
      </p:sp>
      <p:sp>
        <p:nvSpPr>
          <p:cNvPr id="65" name="TextBox 64"/>
          <p:cNvSpPr txBox="1"/>
          <p:nvPr/>
        </p:nvSpPr>
        <p:spPr>
          <a:xfrm>
            <a:off x="6553200" y="4876800"/>
            <a:ext cx="2057400" cy="307777"/>
          </a:xfrm>
          <a:prstGeom prst="rect">
            <a:avLst/>
          </a:prstGeom>
          <a:noFill/>
        </p:spPr>
        <p:txBody>
          <a:bodyPr wrap="square" rtlCol="0">
            <a:spAutoFit/>
          </a:bodyPr>
          <a:lstStyle/>
          <a:p>
            <a:pPr>
              <a:buFont typeface="Arial" pitchFamily="34" charset="0"/>
              <a:buChar char="•"/>
            </a:pPr>
            <a:r>
              <a:rPr lang="en-US" sz="1400" dirty="0" smtClean="0">
                <a:latin typeface="Arial" pitchFamily="34" charset="0"/>
                <a:cs typeface="Arial" pitchFamily="34" charset="0"/>
              </a:rPr>
              <a:t>  Yao &amp; </a:t>
            </a:r>
            <a:r>
              <a:rPr lang="en-US" sz="1400" dirty="0" err="1" smtClean="0">
                <a:latin typeface="Arial" pitchFamily="34" charset="0"/>
                <a:cs typeface="Arial" pitchFamily="34" charset="0"/>
              </a:rPr>
              <a:t>Fei-Fei</a:t>
            </a:r>
            <a:r>
              <a:rPr lang="en-US" sz="1400" dirty="0" smtClean="0">
                <a:latin typeface="Arial" pitchFamily="34" charset="0"/>
                <a:cs typeface="Arial" pitchFamily="34" charset="0"/>
              </a:rPr>
              <a:t>, 2010b</a:t>
            </a:r>
            <a:endParaRPr lang="en-US" sz="14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162800" cy="3670236"/>
          </a:xfrm>
          <a:prstGeom prst="rect">
            <a:avLst/>
          </a:prstGeom>
          <a:noFill/>
        </p:spPr>
        <p:txBody>
          <a:bodyPr wrap="square" rtlCol="0">
            <a:spAutoFit/>
          </a:bodyPr>
          <a:lstStyle/>
          <a:p>
            <a:pPr>
              <a:lnSpc>
                <a:spcPct val="150000"/>
              </a:lnSpc>
              <a:buFont typeface="Arial" pitchFamily="34" charset="0"/>
              <a:buChar char="•"/>
            </a:pPr>
            <a:r>
              <a:rPr lang="en-US" sz="3100" dirty="0" smtClean="0">
                <a:latin typeface="Arial" pitchFamily="34" charset="0"/>
                <a:cs typeface="Arial" pitchFamily="34" charset="0"/>
              </a:rPr>
              <a:t>  Intuition of Grouplet Representation</a:t>
            </a:r>
          </a:p>
          <a:p>
            <a:pPr>
              <a:lnSpc>
                <a:spcPct val="150000"/>
              </a:lnSpc>
              <a:buFont typeface="Arial" pitchFamily="34" charset="0"/>
              <a:buChar char="•"/>
            </a:pPr>
            <a:r>
              <a:rPr lang="en-US" sz="3100" dirty="0" smtClean="0">
                <a:latin typeface="Arial" pitchFamily="34" charset="0"/>
                <a:cs typeface="Arial" pitchFamily="34" charset="0"/>
              </a:rPr>
              <a:t>  Grouplet Feature Representation</a:t>
            </a:r>
          </a:p>
          <a:p>
            <a:pPr>
              <a:lnSpc>
                <a:spcPct val="150000"/>
              </a:lnSpc>
              <a:buFont typeface="Arial" pitchFamily="34" charset="0"/>
              <a:buChar char="•"/>
            </a:pPr>
            <a:r>
              <a:rPr lang="en-US" sz="3100" dirty="0" smtClean="0">
                <a:latin typeface="Arial" pitchFamily="34" charset="0"/>
                <a:cs typeface="Arial" pitchFamily="34" charset="0"/>
              </a:rPr>
              <a:t>  Using Grouplet for Recognition</a:t>
            </a:r>
          </a:p>
          <a:p>
            <a:pPr>
              <a:lnSpc>
                <a:spcPct val="150000"/>
              </a:lnSpc>
              <a:buFont typeface="Arial" pitchFamily="34" charset="0"/>
              <a:buChar char="•"/>
            </a:pPr>
            <a:r>
              <a:rPr lang="en-US" sz="3100" dirty="0" smtClean="0">
                <a:latin typeface="Arial" pitchFamily="34" charset="0"/>
                <a:cs typeface="Arial" pitchFamily="34" charset="0"/>
              </a:rPr>
              <a:t>  Dataset &amp; Experiments</a:t>
            </a:r>
          </a:p>
          <a:p>
            <a:pPr>
              <a:lnSpc>
                <a:spcPct val="150000"/>
              </a:lnSpc>
              <a:buFont typeface="Arial" pitchFamily="34" charset="0"/>
              <a:buChar char="•"/>
            </a:pPr>
            <a:r>
              <a:rPr lang="en-US" sz="3100" dirty="0" smtClean="0">
                <a:latin typeface="Arial" pitchFamily="34" charset="0"/>
                <a:cs typeface="Arial" pitchFamily="34" charset="0"/>
              </a:rPr>
              <a:t>  Conclusion</a:t>
            </a:r>
          </a:p>
        </p:txBody>
      </p:sp>
      <p:sp>
        <p:nvSpPr>
          <p:cNvPr id="5" name="TextBox 4"/>
          <p:cNvSpPr txBox="1"/>
          <p:nvPr/>
        </p:nvSpPr>
        <p:spPr>
          <a:xfrm>
            <a:off x="914400" y="905470"/>
            <a:ext cx="2133600" cy="901593"/>
          </a:xfrm>
          <a:prstGeom prst="rect">
            <a:avLst/>
          </a:prstGeom>
          <a:noFill/>
        </p:spPr>
        <p:txBody>
          <a:bodyPr wrap="square" rtlCol="0">
            <a:spAutoFit/>
          </a:bodyPr>
          <a:lstStyle/>
          <a:p>
            <a:pPr>
              <a:lnSpc>
                <a:spcPct val="150000"/>
              </a:lnSpc>
            </a:pPr>
            <a:r>
              <a:rPr lang="en-US" sz="4000" b="1" dirty="0" smtClean="0">
                <a:latin typeface="Arial" pitchFamily="34" charset="0"/>
                <a:cs typeface="Arial" pitchFamily="34" charset="0"/>
              </a:rPr>
              <a:t>Outline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1981200"/>
            <a:ext cx="7162800" cy="3670236"/>
          </a:xfrm>
          <a:prstGeom prst="rect">
            <a:avLst/>
          </a:prstGeom>
          <a:noFill/>
        </p:spPr>
        <p:txBody>
          <a:bodyPr wrap="square" rtlCol="0">
            <a:spAutoFit/>
          </a:bodyPr>
          <a:lstStyle/>
          <a:p>
            <a:pPr>
              <a:lnSpc>
                <a:spcPct val="150000"/>
              </a:lnSpc>
              <a:buFont typeface="Arial" pitchFamily="34" charset="0"/>
              <a:buChar char="•"/>
            </a:pPr>
            <a:r>
              <a:rPr lang="en-US" sz="3100" dirty="0" smtClean="0">
                <a:latin typeface="Arial" pitchFamily="34" charset="0"/>
                <a:cs typeface="Arial" pitchFamily="34" charset="0"/>
              </a:rPr>
              <a:t>  Intuition of Grouplet Representation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Grouplet Feature Representation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Using Grouplet for Recognition</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Dataset &amp; Experiments</a:t>
            </a:r>
          </a:p>
          <a:p>
            <a:pPr>
              <a:lnSpc>
                <a:spcPct val="150000"/>
              </a:lnSpc>
              <a:buFont typeface="Arial" pitchFamily="34" charset="0"/>
              <a:buChar char="•"/>
            </a:pPr>
            <a:r>
              <a:rPr lang="en-US" sz="3100" dirty="0" smtClean="0">
                <a:solidFill>
                  <a:schemeClr val="bg1">
                    <a:lumMod val="75000"/>
                  </a:schemeClr>
                </a:solidFill>
                <a:latin typeface="Arial" pitchFamily="34" charset="0"/>
                <a:cs typeface="Arial" pitchFamily="34" charset="0"/>
              </a:rPr>
              <a:t>  Conclusion</a:t>
            </a:r>
          </a:p>
        </p:txBody>
      </p:sp>
      <p:sp>
        <p:nvSpPr>
          <p:cNvPr id="5" name="TextBox 4"/>
          <p:cNvSpPr txBox="1"/>
          <p:nvPr/>
        </p:nvSpPr>
        <p:spPr>
          <a:xfrm>
            <a:off x="914400" y="905470"/>
            <a:ext cx="2133600" cy="901593"/>
          </a:xfrm>
          <a:prstGeom prst="rect">
            <a:avLst/>
          </a:prstGeom>
          <a:noFill/>
        </p:spPr>
        <p:txBody>
          <a:bodyPr wrap="square" rtlCol="0">
            <a:spAutoFit/>
          </a:bodyPr>
          <a:lstStyle/>
          <a:p>
            <a:pPr>
              <a:lnSpc>
                <a:spcPct val="150000"/>
              </a:lnSpc>
            </a:pPr>
            <a:r>
              <a:rPr lang="en-US" sz="4000" b="1" dirty="0" smtClean="0">
                <a:latin typeface="Arial" pitchFamily="34" charset="0"/>
                <a:cs typeface="Arial" pitchFamily="34" charset="0"/>
              </a:rPr>
              <a:t>Outline</a:t>
            </a: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sp>
        <p:nvSpPr>
          <p:cNvPr id="5" name="Subtitle 2"/>
          <p:cNvSpPr txBox="1">
            <a:spLocks/>
          </p:cNvSpPr>
          <p:nvPr/>
        </p:nvSpPr>
        <p:spPr>
          <a:xfrm>
            <a:off x="228600" y="457200"/>
            <a:ext cx="86868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600" b="1" dirty="0" smtClean="0">
                <a:latin typeface="Arial" pitchFamily="34" charset="0"/>
                <a:cs typeface="Arial" pitchFamily="34" charset="0"/>
              </a:rPr>
              <a:t>Recognizing Human-Object Interaction is Challenging</a:t>
            </a:r>
            <a:endParaRPr kumimoji="0" lang="en-US" sz="26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pic>
        <p:nvPicPr>
          <p:cNvPr id="6" name="Picture 5" descr="Play_Saxophone_062.jpg"/>
          <p:cNvPicPr>
            <a:picLocks noChangeAspect="1"/>
          </p:cNvPicPr>
          <p:nvPr/>
        </p:nvPicPr>
        <p:blipFill>
          <a:blip r:embed="rId2" cstate="print"/>
          <a:stretch>
            <a:fillRect/>
          </a:stretch>
        </p:blipFill>
        <p:spPr>
          <a:xfrm>
            <a:off x="838200" y="2255520"/>
            <a:ext cx="1404153" cy="2011680"/>
          </a:xfrm>
          <a:prstGeom prst="rect">
            <a:avLst/>
          </a:prstGeom>
        </p:spPr>
      </p:pic>
      <p:pic>
        <p:nvPicPr>
          <p:cNvPr id="7" name="Picture 6" descr="With_Saxophone_107.jpg"/>
          <p:cNvPicPr>
            <a:picLocks noChangeAspect="1"/>
          </p:cNvPicPr>
          <p:nvPr/>
        </p:nvPicPr>
        <p:blipFill>
          <a:blip r:embed="rId3" cstate="print"/>
          <a:stretch>
            <a:fillRect/>
          </a:stretch>
        </p:blipFill>
        <p:spPr>
          <a:xfrm flipH="1">
            <a:off x="6477000" y="3886200"/>
            <a:ext cx="1766455" cy="1828800"/>
          </a:xfrm>
          <a:prstGeom prst="rect">
            <a:avLst/>
          </a:prstGeom>
        </p:spPr>
      </p:pic>
      <p:pic>
        <p:nvPicPr>
          <p:cNvPr id="8" name="Picture 7" descr="Play_Bassoon_171.jpg"/>
          <p:cNvPicPr>
            <a:picLocks noChangeAspect="1"/>
          </p:cNvPicPr>
          <p:nvPr/>
        </p:nvPicPr>
        <p:blipFill>
          <a:blip r:embed="rId4" cstate="print"/>
          <a:stretch>
            <a:fillRect/>
          </a:stretch>
        </p:blipFill>
        <p:spPr>
          <a:xfrm>
            <a:off x="2895600" y="3886200"/>
            <a:ext cx="1371600" cy="1828800"/>
          </a:xfrm>
          <a:prstGeom prst="rect">
            <a:avLst/>
          </a:prstGeom>
        </p:spPr>
      </p:pic>
      <p:sp>
        <p:nvSpPr>
          <p:cNvPr id="9" name="TextBox 8"/>
          <p:cNvSpPr txBox="1"/>
          <p:nvPr/>
        </p:nvSpPr>
        <p:spPr>
          <a:xfrm>
            <a:off x="6781800" y="3087469"/>
            <a:ext cx="16002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Different background</a:t>
            </a:r>
            <a:endParaRPr lang="en-US" sz="2000" dirty="0">
              <a:latin typeface="Arial" pitchFamily="34" charset="0"/>
              <a:cs typeface="Arial" pitchFamily="34" charset="0"/>
            </a:endParaRPr>
          </a:p>
        </p:txBody>
      </p:sp>
      <p:sp>
        <p:nvSpPr>
          <p:cNvPr id="10" name="TextBox 9"/>
          <p:cNvSpPr txBox="1"/>
          <p:nvPr/>
        </p:nvSpPr>
        <p:spPr>
          <a:xfrm>
            <a:off x="5791200" y="5715000"/>
            <a:ext cx="32004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Same object (saxophone), different interactions</a:t>
            </a:r>
            <a:endParaRPr lang="en-US" sz="2000" dirty="0">
              <a:latin typeface="Arial" pitchFamily="34" charset="0"/>
              <a:cs typeface="Arial" pitchFamily="34" charset="0"/>
            </a:endParaRPr>
          </a:p>
        </p:txBody>
      </p:sp>
      <p:sp>
        <p:nvSpPr>
          <p:cNvPr id="11" name="TextBox 10"/>
          <p:cNvSpPr txBox="1"/>
          <p:nvPr/>
        </p:nvSpPr>
        <p:spPr>
          <a:xfrm>
            <a:off x="2743200" y="3087469"/>
            <a:ext cx="19050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Different pose (or viewpoint)</a:t>
            </a:r>
          </a:p>
        </p:txBody>
      </p:sp>
      <p:sp>
        <p:nvSpPr>
          <p:cNvPr id="12" name="TextBox 11"/>
          <p:cNvSpPr txBox="1"/>
          <p:nvPr/>
        </p:nvSpPr>
        <p:spPr>
          <a:xfrm>
            <a:off x="5029200" y="3087469"/>
            <a:ext cx="14478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Different lighting</a:t>
            </a:r>
          </a:p>
        </p:txBody>
      </p:sp>
      <p:sp>
        <p:nvSpPr>
          <p:cNvPr id="13" name="TextBox 12"/>
          <p:cNvSpPr txBox="1"/>
          <p:nvPr/>
        </p:nvSpPr>
        <p:spPr>
          <a:xfrm>
            <a:off x="3048000" y="5715000"/>
            <a:ext cx="2590800" cy="707886"/>
          </a:xfrm>
          <a:prstGeom prst="rect">
            <a:avLst/>
          </a:prstGeom>
          <a:noFill/>
        </p:spPr>
        <p:txBody>
          <a:bodyPr wrap="square" rtlCol="0">
            <a:spAutoFit/>
          </a:bodyPr>
          <a:lstStyle/>
          <a:p>
            <a:pPr algn="ctr"/>
            <a:r>
              <a:rPr lang="en-US" sz="2000" dirty="0" smtClean="0">
                <a:latin typeface="Arial" pitchFamily="34" charset="0"/>
                <a:cs typeface="Arial" pitchFamily="34" charset="0"/>
              </a:rPr>
              <a:t>Different instrument, similar pose</a:t>
            </a:r>
          </a:p>
        </p:txBody>
      </p:sp>
      <p:pic>
        <p:nvPicPr>
          <p:cNvPr id="15" name="Picture 14" descr="Play_Saxophone_032.jpg"/>
          <p:cNvPicPr>
            <a:picLocks noChangeAspect="1"/>
          </p:cNvPicPr>
          <p:nvPr/>
        </p:nvPicPr>
        <p:blipFill>
          <a:blip r:embed="rId5" cstate="print"/>
          <a:srcRect t="19531"/>
          <a:stretch>
            <a:fillRect/>
          </a:stretch>
        </p:blipFill>
        <p:spPr>
          <a:xfrm>
            <a:off x="5029200" y="1371600"/>
            <a:ext cx="1442180" cy="1737360"/>
          </a:xfrm>
          <a:prstGeom prst="rect">
            <a:avLst/>
          </a:prstGeom>
        </p:spPr>
      </p:pic>
      <p:pic>
        <p:nvPicPr>
          <p:cNvPr id="16" name="Picture 15" descr="Play_Saxophone_104.jpg"/>
          <p:cNvPicPr>
            <a:picLocks noChangeAspect="1"/>
          </p:cNvPicPr>
          <p:nvPr/>
        </p:nvPicPr>
        <p:blipFill>
          <a:blip r:embed="rId6" cstate="print"/>
          <a:srcRect t="20115" r="15709" b="10920"/>
          <a:stretch>
            <a:fillRect/>
          </a:stretch>
        </p:blipFill>
        <p:spPr>
          <a:xfrm>
            <a:off x="2903220" y="1371600"/>
            <a:ext cx="1592580" cy="1737360"/>
          </a:xfrm>
          <a:prstGeom prst="rect">
            <a:avLst/>
          </a:prstGeom>
        </p:spPr>
      </p:pic>
      <p:pic>
        <p:nvPicPr>
          <p:cNvPr id="18" name="Picture 17" descr="Play_Saxophone_082.jpg"/>
          <p:cNvPicPr>
            <a:picLocks noChangeAspect="1"/>
          </p:cNvPicPr>
          <p:nvPr/>
        </p:nvPicPr>
        <p:blipFill>
          <a:blip r:embed="rId7" cstate="print"/>
          <a:srcRect t="9615"/>
          <a:stretch>
            <a:fillRect/>
          </a:stretch>
        </p:blipFill>
        <p:spPr>
          <a:xfrm>
            <a:off x="6934200" y="1371600"/>
            <a:ext cx="1280418" cy="1737360"/>
          </a:xfrm>
          <a:prstGeom prst="rect">
            <a:avLst/>
          </a:prstGeom>
        </p:spPr>
      </p:pic>
      <p:pic>
        <p:nvPicPr>
          <p:cNvPr id="20" name="Picture 19" descr="Play_FrenchHorn_165.jpg"/>
          <p:cNvPicPr>
            <a:picLocks noChangeAspect="1"/>
          </p:cNvPicPr>
          <p:nvPr/>
        </p:nvPicPr>
        <p:blipFill>
          <a:blip r:embed="rId8" cstate="print"/>
          <a:srcRect t="2688" b="8602"/>
          <a:stretch>
            <a:fillRect/>
          </a:stretch>
        </p:blipFill>
        <p:spPr>
          <a:xfrm flipH="1">
            <a:off x="4343400" y="3886200"/>
            <a:ext cx="1510917" cy="1828800"/>
          </a:xfrm>
          <a:prstGeom prst="rect">
            <a:avLst/>
          </a:prstGeom>
        </p:spPr>
      </p:pic>
      <p:sp>
        <p:nvSpPr>
          <p:cNvPr id="21" name="TextBox 20"/>
          <p:cNvSpPr txBox="1"/>
          <p:nvPr/>
        </p:nvSpPr>
        <p:spPr>
          <a:xfrm>
            <a:off x="228600" y="1371600"/>
            <a:ext cx="2362200" cy="707886"/>
          </a:xfrm>
          <a:prstGeom prst="rect">
            <a:avLst/>
          </a:prstGeom>
          <a:noFill/>
        </p:spPr>
        <p:txBody>
          <a:bodyPr wrap="square" rtlCol="0">
            <a:spAutoFit/>
          </a:bodyPr>
          <a:lstStyle/>
          <a:p>
            <a:r>
              <a:rPr lang="en-US" sz="2000" b="1" dirty="0" smtClean="0">
                <a:latin typeface="Arial" pitchFamily="34" charset="0"/>
                <a:cs typeface="Arial" pitchFamily="34" charset="0"/>
              </a:rPr>
              <a:t>Reference image: </a:t>
            </a:r>
            <a:r>
              <a:rPr lang="en-US" sz="2000" dirty="0" smtClean="0">
                <a:latin typeface="Arial" pitchFamily="34" charset="0"/>
                <a:cs typeface="Arial" pitchFamily="34" charset="0"/>
              </a:rPr>
              <a:t>playing saxophone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0" name="Picture 209" descr="np_2.jpg"/>
          <p:cNvPicPr>
            <a:picLocks noChangeAspect="1"/>
          </p:cNvPicPr>
          <p:nvPr/>
        </p:nvPicPr>
        <p:blipFill>
          <a:blip r:embed="rId3" cstate="print"/>
          <a:stretch>
            <a:fillRect/>
          </a:stretch>
        </p:blipFill>
        <p:spPr>
          <a:xfrm>
            <a:off x="3733800" y="3657600"/>
            <a:ext cx="1463040" cy="1463040"/>
          </a:xfrm>
          <a:prstGeom prst="rect">
            <a:avLst/>
          </a:prstGeom>
        </p:spPr>
      </p:pic>
      <p:pic>
        <p:nvPicPr>
          <p:cNvPr id="203" name="Picture 202" descr="np_2.jpg"/>
          <p:cNvPicPr>
            <a:picLocks noChangeAspect="1"/>
          </p:cNvPicPr>
          <p:nvPr/>
        </p:nvPicPr>
        <p:blipFill>
          <a:blip r:embed="rId3" cstate="print"/>
          <a:stretch>
            <a:fillRect/>
          </a:stretch>
        </p:blipFill>
        <p:spPr>
          <a:xfrm>
            <a:off x="5471160" y="3657600"/>
            <a:ext cx="1463040" cy="1463040"/>
          </a:xfrm>
          <a:prstGeom prst="rect">
            <a:avLst/>
          </a:prstGeom>
        </p:spPr>
      </p:pic>
      <p:pic>
        <p:nvPicPr>
          <p:cNvPr id="102" name="Picture 101" descr="P.jpg"/>
          <p:cNvPicPr>
            <a:picLocks noChangeAspect="1"/>
          </p:cNvPicPr>
          <p:nvPr/>
        </p:nvPicPr>
        <p:blipFill>
          <a:blip r:embed="rId4" cstate="print"/>
          <a:stretch>
            <a:fillRect/>
          </a:stretch>
        </p:blipFill>
        <p:spPr>
          <a:xfrm>
            <a:off x="3755136" y="1737360"/>
            <a:ext cx="1463040" cy="1463040"/>
          </a:xfrm>
          <a:prstGeom prst="rect">
            <a:avLst/>
          </a:prstGeom>
        </p:spPr>
      </p:pic>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dirty="0"/>
          </a:p>
        </p:txBody>
      </p:sp>
      <p:sp>
        <p:nvSpPr>
          <p:cNvPr id="5" name="Subtitle 2"/>
          <p:cNvSpPr txBox="1">
            <a:spLocks/>
          </p:cNvSpPr>
          <p:nvPr/>
        </p:nvSpPr>
        <p:spPr>
          <a:xfrm>
            <a:off x="1676400" y="381000"/>
            <a:ext cx="5791200" cy="609600"/>
          </a:xfrm>
          <a:prstGeom prst="rect">
            <a:avLst/>
          </a:prstGeom>
        </p:spPr>
        <p:txBody>
          <a:bodyPr vert="horz" lIns="91440" tIns="45720" rIns="91440" bIns="45720" rtlCol="0">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en-US" sz="3200" b="1" i="0" u="none" strike="noStrike" kern="1200" cap="none" spc="0" normalizeH="0" baseline="0" noProof="0" dirty="0" smtClean="0">
                <a:ln>
                  <a:noFill/>
                </a:ln>
                <a:solidFill>
                  <a:schemeClr val="tx1"/>
                </a:solidFill>
                <a:effectLst/>
                <a:uLnTx/>
                <a:uFillTx/>
                <a:latin typeface="Arial" pitchFamily="34" charset="0"/>
                <a:cs typeface="Arial" pitchFamily="34" charset="0"/>
              </a:rPr>
              <a:t>Grouplet: our intuition</a:t>
            </a:r>
            <a:endParaRPr kumimoji="0" lang="en-US" sz="3200" b="1" i="0" u="none" strike="noStrike" kern="1200" cap="none" spc="0" normalizeH="0" baseline="0" noProof="0" dirty="0">
              <a:ln>
                <a:noFill/>
              </a:ln>
              <a:solidFill>
                <a:schemeClr val="tx1"/>
              </a:solidFill>
              <a:effectLst/>
              <a:uLnTx/>
              <a:uFillTx/>
              <a:latin typeface="Arial" pitchFamily="34" charset="0"/>
              <a:cs typeface="Arial" pitchFamily="34" charset="0"/>
            </a:endParaRPr>
          </a:p>
        </p:txBody>
      </p:sp>
      <p:sp>
        <p:nvSpPr>
          <p:cNvPr id="26" name="TextBox 25"/>
          <p:cNvSpPr txBox="1"/>
          <p:nvPr/>
        </p:nvSpPr>
        <p:spPr>
          <a:xfrm>
            <a:off x="1905000" y="1109246"/>
            <a:ext cx="1676400" cy="384721"/>
          </a:xfrm>
          <a:prstGeom prst="rect">
            <a:avLst/>
          </a:prstGeom>
          <a:noFill/>
        </p:spPr>
        <p:txBody>
          <a:bodyPr wrap="square" rtlCol="0">
            <a:spAutoFit/>
          </a:bodyPr>
          <a:lstStyle/>
          <a:p>
            <a:r>
              <a:rPr lang="en-US" sz="1900" dirty="0" smtClean="0">
                <a:latin typeface="Arial" pitchFamily="34" charset="0"/>
                <a:cs typeface="Arial" pitchFamily="34" charset="0"/>
              </a:rPr>
              <a:t>Bag-of-words</a:t>
            </a:r>
          </a:p>
        </p:txBody>
      </p:sp>
      <p:sp>
        <p:nvSpPr>
          <p:cNvPr id="27" name="TextBox 26"/>
          <p:cNvSpPr txBox="1"/>
          <p:nvPr/>
        </p:nvSpPr>
        <p:spPr>
          <a:xfrm>
            <a:off x="3505200" y="1109246"/>
            <a:ext cx="1905000" cy="384721"/>
          </a:xfrm>
          <a:prstGeom prst="rect">
            <a:avLst/>
          </a:prstGeom>
          <a:noFill/>
        </p:spPr>
        <p:txBody>
          <a:bodyPr wrap="square" rtlCol="0">
            <a:spAutoFit/>
          </a:bodyPr>
          <a:lstStyle/>
          <a:p>
            <a:r>
              <a:rPr lang="en-US" sz="1900" dirty="0" smtClean="0">
                <a:latin typeface="Arial" pitchFamily="34" charset="0"/>
                <a:cs typeface="Arial" pitchFamily="34" charset="0"/>
              </a:rPr>
              <a:t>Spatial pyramid</a:t>
            </a:r>
          </a:p>
        </p:txBody>
      </p:sp>
      <p:sp>
        <p:nvSpPr>
          <p:cNvPr id="28" name="TextBox 27"/>
          <p:cNvSpPr txBox="1"/>
          <p:nvPr/>
        </p:nvSpPr>
        <p:spPr>
          <a:xfrm>
            <a:off x="5486400" y="1109246"/>
            <a:ext cx="1447800" cy="384721"/>
          </a:xfrm>
          <a:prstGeom prst="rect">
            <a:avLst/>
          </a:prstGeom>
          <a:noFill/>
        </p:spPr>
        <p:txBody>
          <a:bodyPr wrap="square" rtlCol="0">
            <a:spAutoFit/>
          </a:bodyPr>
          <a:lstStyle/>
          <a:p>
            <a:r>
              <a:rPr lang="en-US" sz="1900" dirty="0" smtClean="0">
                <a:latin typeface="Arial" pitchFamily="34" charset="0"/>
                <a:cs typeface="Arial" pitchFamily="34" charset="0"/>
              </a:rPr>
              <a:t>Part-based</a:t>
            </a:r>
          </a:p>
        </p:txBody>
      </p:sp>
      <p:grpSp>
        <p:nvGrpSpPr>
          <p:cNvPr id="61" name="Group 60"/>
          <p:cNvGrpSpPr/>
          <p:nvPr/>
        </p:nvGrpSpPr>
        <p:grpSpPr>
          <a:xfrm>
            <a:off x="3755136" y="1737360"/>
            <a:ext cx="1463040" cy="1463040"/>
            <a:chOff x="5410200" y="2743200"/>
            <a:chExt cx="1280161" cy="1280161"/>
          </a:xfrm>
        </p:grpSpPr>
        <p:cxnSp>
          <p:nvCxnSpPr>
            <p:cNvPr id="62" name="Straight Connector 61"/>
            <p:cNvCxnSpPr/>
            <p:nvPr/>
          </p:nvCxnSpPr>
          <p:spPr>
            <a:xfrm rot="10800000" flipH="1">
              <a:off x="5410200" y="3383280"/>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410200" y="3383280"/>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5093208" y="3383280"/>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24144" y="3383281"/>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0800000" flipH="1">
              <a:off x="5410200" y="3712464"/>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10800000" flipH="1">
              <a:off x="5410201" y="3054096"/>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84" name="TextBox 83"/>
          <p:cNvSpPr txBox="1"/>
          <p:nvPr/>
        </p:nvSpPr>
        <p:spPr>
          <a:xfrm>
            <a:off x="1676400" y="5486400"/>
            <a:ext cx="1981200" cy="954107"/>
          </a:xfrm>
          <a:prstGeom prst="rect">
            <a:avLst/>
          </a:prstGeom>
          <a:noFill/>
        </p:spPr>
        <p:txBody>
          <a:bodyPr wrap="square" rtlCol="0">
            <a:spAutoFit/>
          </a:bodyPr>
          <a:lstStyle/>
          <a:p>
            <a:pPr>
              <a:buFont typeface="Arial" pitchFamily="34" charset="0"/>
              <a:buChar char="•"/>
            </a:pPr>
            <a:r>
              <a:rPr lang="en-US" sz="1400" dirty="0" smtClean="0">
                <a:latin typeface="Myriad Pro" pitchFamily="34" charset="0"/>
              </a:rPr>
              <a:t>  Thomas &amp; Malik, 2001</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Csurka</a:t>
            </a:r>
            <a:r>
              <a:rPr lang="en-US" sz="1400" dirty="0" smtClean="0">
                <a:latin typeface="Myriad Pro" pitchFamily="34" charset="0"/>
              </a:rPr>
              <a:t> et al, 2004</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Fei-Fei</a:t>
            </a:r>
            <a:r>
              <a:rPr lang="en-US" sz="1400" dirty="0" smtClean="0">
                <a:latin typeface="Myriad Pro" pitchFamily="34" charset="0"/>
              </a:rPr>
              <a:t> &amp; </a:t>
            </a:r>
            <a:r>
              <a:rPr lang="en-US" sz="1400" dirty="0" err="1" smtClean="0">
                <a:latin typeface="Myriad Pro" pitchFamily="34" charset="0"/>
              </a:rPr>
              <a:t>Perona</a:t>
            </a:r>
            <a:r>
              <a:rPr lang="en-US" sz="1400" dirty="0" smtClean="0">
                <a:latin typeface="Myriad Pro" pitchFamily="34" charset="0"/>
              </a:rPr>
              <a:t>, 2005</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Sivic</a:t>
            </a:r>
            <a:r>
              <a:rPr lang="en-US" sz="1400" dirty="0" smtClean="0">
                <a:latin typeface="Myriad Pro" pitchFamily="34" charset="0"/>
              </a:rPr>
              <a:t> et al, 2005</a:t>
            </a:r>
            <a:endParaRPr lang="en-US" sz="1400" dirty="0">
              <a:latin typeface="Myriad Pro" pitchFamily="34" charset="0"/>
            </a:endParaRPr>
          </a:p>
        </p:txBody>
      </p:sp>
      <p:sp>
        <p:nvSpPr>
          <p:cNvPr id="85" name="TextBox 84"/>
          <p:cNvSpPr txBox="1"/>
          <p:nvPr/>
        </p:nvSpPr>
        <p:spPr>
          <a:xfrm>
            <a:off x="3657600" y="5486400"/>
            <a:ext cx="1828800" cy="738664"/>
          </a:xfrm>
          <a:prstGeom prst="rect">
            <a:avLst/>
          </a:prstGeom>
          <a:noFill/>
        </p:spPr>
        <p:txBody>
          <a:bodyPr wrap="square" rtlCol="0">
            <a:spAutoFit/>
          </a:bodyPr>
          <a:lstStyle/>
          <a:p>
            <a:pPr>
              <a:buFont typeface="Arial" pitchFamily="34" charset="0"/>
              <a:buChar char="•"/>
            </a:pPr>
            <a:r>
              <a:rPr lang="en-US" sz="1400" dirty="0" smtClean="0">
                <a:latin typeface="Myriad Pro" pitchFamily="34" charset="0"/>
              </a:rPr>
              <a:t>  </a:t>
            </a:r>
            <a:r>
              <a:rPr lang="en-US" sz="1400" dirty="0" err="1" smtClean="0">
                <a:latin typeface="Myriad Pro" pitchFamily="34" charset="0"/>
              </a:rPr>
              <a:t>Grauman</a:t>
            </a:r>
            <a:r>
              <a:rPr lang="en-US" sz="1400" dirty="0" smtClean="0">
                <a:latin typeface="Myriad Pro" pitchFamily="34" charset="0"/>
              </a:rPr>
              <a:t> &amp; Darrell, 2005</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Lazebnik</a:t>
            </a:r>
            <a:r>
              <a:rPr lang="en-US" sz="1400" dirty="0" smtClean="0">
                <a:latin typeface="Myriad Pro" pitchFamily="34" charset="0"/>
              </a:rPr>
              <a:t> et al, 2006</a:t>
            </a:r>
            <a:endParaRPr lang="en-US" sz="1400" dirty="0">
              <a:latin typeface="Myriad Pro" pitchFamily="34" charset="0"/>
            </a:endParaRPr>
          </a:p>
        </p:txBody>
      </p:sp>
      <p:sp>
        <p:nvSpPr>
          <p:cNvPr id="86" name="TextBox 85"/>
          <p:cNvSpPr txBox="1"/>
          <p:nvPr/>
        </p:nvSpPr>
        <p:spPr>
          <a:xfrm>
            <a:off x="5410200" y="5486400"/>
            <a:ext cx="2133600" cy="1169551"/>
          </a:xfrm>
          <a:prstGeom prst="rect">
            <a:avLst/>
          </a:prstGeom>
          <a:noFill/>
        </p:spPr>
        <p:txBody>
          <a:bodyPr wrap="square" rtlCol="0">
            <a:spAutoFit/>
          </a:bodyPr>
          <a:lstStyle/>
          <a:p>
            <a:pPr>
              <a:buFont typeface="Arial" pitchFamily="34" charset="0"/>
              <a:buChar char="•"/>
            </a:pPr>
            <a:r>
              <a:rPr lang="en-US" sz="1400" dirty="0" smtClean="0">
                <a:latin typeface="Myriad Pro" pitchFamily="34" charset="0"/>
              </a:rPr>
              <a:t>  Weber et al, 2000</a:t>
            </a:r>
          </a:p>
          <a:p>
            <a:pPr>
              <a:buFont typeface="Arial" pitchFamily="34" charset="0"/>
              <a:buChar char="•"/>
            </a:pPr>
            <a:r>
              <a:rPr lang="en-US" sz="1400" dirty="0" smtClean="0">
                <a:latin typeface="Myriad Pro" pitchFamily="34" charset="0"/>
              </a:rPr>
              <a:t>  Fergus et al, 2003</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Leibe</a:t>
            </a:r>
            <a:r>
              <a:rPr lang="en-US" sz="1400" dirty="0" smtClean="0">
                <a:latin typeface="Myriad Pro" pitchFamily="34" charset="0"/>
              </a:rPr>
              <a:t> et al, 2004</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Felzenszwalb</a:t>
            </a:r>
            <a:r>
              <a:rPr lang="en-US" sz="1400" dirty="0" smtClean="0">
                <a:latin typeface="Myriad Pro" pitchFamily="34" charset="0"/>
              </a:rPr>
              <a:t> et al, 2005</a:t>
            </a:r>
          </a:p>
          <a:p>
            <a:pPr>
              <a:buFont typeface="Arial" pitchFamily="34" charset="0"/>
              <a:buChar char="•"/>
            </a:pPr>
            <a:r>
              <a:rPr lang="en-US" sz="1400" dirty="0" smtClean="0">
                <a:latin typeface="Myriad Pro" pitchFamily="34" charset="0"/>
              </a:rPr>
              <a:t>  </a:t>
            </a:r>
            <a:r>
              <a:rPr lang="en-US" sz="1400" dirty="0" err="1" smtClean="0">
                <a:latin typeface="Myriad Pro" pitchFamily="34" charset="0"/>
              </a:rPr>
              <a:t>Bourdev</a:t>
            </a:r>
            <a:r>
              <a:rPr lang="en-US" sz="1400" dirty="0" smtClean="0">
                <a:latin typeface="Myriad Pro" pitchFamily="34" charset="0"/>
              </a:rPr>
              <a:t> &amp; </a:t>
            </a:r>
            <a:r>
              <a:rPr lang="en-US" sz="1400" dirty="0" err="1" smtClean="0">
                <a:latin typeface="Myriad Pro" pitchFamily="34" charset="0"/>
              </a:rPr>
              <a:t>Malik</a:t>
            </a:r>
            <a:r>
              <a:rPr lang="en-US" sz="1400" dirty="0" smtClean="0">
                <a:latin typeface="Myriad Pro" pitchFamily="34" charset="0"/>
              </a:rPr>
              <a:t>, 2009</a:t>
            </a:r>
            <a:endParaRPr lang="en-US" sz="1400" dirty="0">
              <a:latin typeface="Myriad Pro" pitchFamily="34" charset="0"/>
            </a:endParaRPr>
          </a:p>
        </p:txBody>
      </p:sp>
      <p:cxnSp>
        <p:nvCxnSpPr>
          <p:cNvPr id="99" name="Straight Connector 98"/>
          <p:cNvCxnSpPr/>
          <p:nvPr/>
        </p:nvCxnSpPr>
        <p:spPr>
          <a:xfrm>
            <a:off x="228600" y="5410200"/>
            <a:ext cx="8686800" cy="0"/>
          </a:xfrm>
          <a:prstGeom prst="line">
            <a:avLst/>
          </a:prstGeom>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7010400" y="1066800"/>
            <a:ext cx="1981200" cy="646331"/>
          </a:xfrm>
          <a:prstGeom prst="rect">
            <a:avLst/>
          </a:prstGeom>
          <a:noFill/>
        </p:spPr>
        <p:txBody>
          <a:bodyPr wrap="square" rtlCol="0">
            <a:spAutoFit/>
          </a:bodyPr>
          <a:lstStyle/>
          <a:p>
            <a:r>
              <a:rPr lang="en-US" b="1" dirty="0" smtClean="0">
                <a:latin typeface="Arial" pitchFamily="34" charset="0"/>
                <a:cs typeface="Arial" pitchFamily="34" charset="0"/>
              </a:rPr>
              <a:t>Grouplet Representation:</a:t>
            </a:r>
          </a:p>
        </p:txBody>
      </p:sp>
      <p:pic>
        <p:nvPicPr>
          <p:cNvPr id="95" name="Picture 94" descr="P.jpg"/>
          <p:cNvPicPr>
            <a:picLocks noChangeAspect="1"/>
          </p:cNvPicPr>
          <p:nvPr/>
        </p:nvPicPr>
        <p:blipFill>
          <a:blip r:embed="rId4" cstate="print"/>
          <a:stretch>
            <a:fillRect/>
          </a:stretch>
        </p:blipFill>
        <p:spPr>
          <a:xfrm>
            <a:off x="426720" y="1737360"/>
            <a:ext cx="1463040" cy="1463040"/>
          </a:xfrm>
          <a:prstGeom prst="rect">
            <a:avLst/>
          </a:prstGeom>
        </p:spPr>
      </p:pic>
      <p:pic>
        <p:nvPicPr>
          <p:cNvPr id="103" name="Picture 102" descr="P.jpg"/>
          <p:cNvPicPr>
            <a:picLocks noChangeAspect="1"/>
          </p:cNvPicPr>
          <p:nvPr/>
        </p:nvPicPr>
        <p:blipFill>
          <a:blip r:embed="rId4" cstate="print"/>
          <a:stretch>
            <a:fillRect/>
          </a:stretch>
        </p:blipFill>
        <p:spPr>
          <a:xfrm>
            <a:off x="5486400" y="1737360"/>
            <a:ext cx="1463040" cy="1463040"/>
          </a:xfrm>
          <a:prstGeom prst="rect">
            <a:avLst/>
          </a:prstGeom>
        </p:spPr>
      </p:pic>
      <p:pic>
        <p:nvPicPr>
          <p:cNvPr id="110" name="Picture 109" descr="bowp.emf"/>
          <p:cNvPicPr>
            <a:picLocks noChangeAspect="1"/>
          </p:cNvPicPr>
          <p:nvPr/>
        </p:nvPicPr>
        <p:blipFill>
          <a:blip r:embed="rId5" cstate="print">
            <a:clrChange>
              <a:clrFrom>
                <a:srgbClr val="FFFFFF"/>
              </a:clrFrom>
              <a:clrTo>
                <a:srgbClr val="FFFFFF">
                  <a:alpha val="0"/>
                </a:srgbClr>
              </a:clrTo>
            </a:clrChange>
          </a:blip>
          <a:stretch>
            <a:fillRect/>
          </a:stretch>
        </p:blipFill>
        <p:spPr>
          <a:xfrm>
            <a:off x="2057400" y="1752600"/>
            <a:ext cx="1463141" cy="1097280"/>
          </a:xfrm>
          <a:prstGeom prst="rect">
            <a:avLst/>
          </a:prstGeom>
        </p:spPr>
      </p:pic>
      <p:pic>
        <p:nvPicPr>
          <p:cNvPr id="119" name="Picture 118" descr="0.jpg"/>
          <p:cNvPicPr>
            <a:picLocks noChangeAspect="1"/>
          </p:cNvPicPr>
          <p:nvPr/>
        </p:nvPicPr>
        <p:blipFill>
          <a:blip r:embed="rId6" cstate="print"/>
          <a:stretch>
            <a:fillRect/>
          </a:stretch>
        </p:blipFill>
        <p:spPr>
          <a:xfrm>
            <a:off x="2255520" y="2941320"/>
            <a:ext cx="182880" cy="182880"/>
          </a:xfrm>
          <a:prstGeom prst="rect">
            <a:avLst/>
          </a:prstGeom>
        </p:spPr>
      </p:pic>
      <p:pic>
        <p:nvPicPr>
          <p:cNvPr id="120" name="Picture 119" descr="0.jpg"/>
          <p:cNvPicPr>
            <a:picLocks noChangeAspect="1"/>
          </p:cNvPicPr>
          <p:nvPr/>
        </p:nvPicPr>
        <p:blipFill>
          <a:blip r:embed="rId7" cstate="print"/>
          <a:stretch>
            <a:fillRect/>
          </a:stretch>
        </p:blipFill>
        <p:spPr>
          <a:xfrm>
            <a:off x="2255520" y="4846320"/>
            <a:ext cx="182880" cy="182880"/>
          </a:xfrm>
          <a:prstGeom prst="rect">
            <a:avLst/>
          </a:prstGeom>
        </p:spPr>
      </p:pic>
      <p:pic>
        <p:nvPicPr>
          <p:cNvPr id="121" name="Picture 120" descr="1.jpg"/>
          <p:cNvPicPr>
            <a:picLocks noChangeAspect="1"/>
          </p:cNvPicPr>
          <p:nvPr/>
        </p:nvPicPr>
        <p:blipFill>
          <a:blip r:embed="rId8" cstate="print"/>
          <a:stretch>
            <a:fillRect/>
          </a:stretch>
        </p:blipFill>
        <p:spPr>
          <a:xfrm>
            <a:off x="2484120" y="4846320"/>
            <a:ext cx="182880" cy="182880"/>
          </a:xfrm>
          <a:prstGeom prst="rect">
            <a:avLst/>
          </a:prstGeom>
        </p:spPr>
      </p:pic>
      <p:pic>
        <p:nvPicPr>
          <p:cNvPr id="122" name="Picture 121" descr="1.jpg"/>
          <p:cNvPicPr>
            <a:picLocks noChangeAspect="1"/>
          </p:cNvPicPr>
          <p:nvPr/>
        </p:nvPicPr>
        <p:blipFill>
          <a:blip r:embed="rId9" cstate="print"/>
          <a:stretch>
            <a:fillRect/>
          </a:stretch>
        </p:blipFill>
        <p:spPr>
          <a:xfrm>
            <a:off x="2484120" y="2941320"/>
            <a:ext cx="182880" cy="182880"/>
          </a:xfrm>
          <a:prstGeom prst="rect">
            <a:avLst/>
          </a:prstGeom>
        </p:spPr>
      </p:pic>
      <p:pic>
        <p:nvPicPr>
          <p:cNvPr id="123" name="Picture 122" descr="2.jpg"/>
          <p:cNvPicPr>
            <a:picLocks noChangeAspect="1"/>
          </p:cNvPicPr>
          <p:nvPr/>
        </p:nvPicPr>
        <p:blipFill>
          <a:blip r:embed="rId10" cstate="print"/>
          <a:stretch>
            <a:fillRect/>
          </a:stretch>
        </p:blipFill>
        <p:spPr>
          <a:xfrm>
            <a:off x="2712720" y="2941320"/>
            <a:ext cx="182880" cy="182880"/>
          </a:xfrm>
          <a:prstGeom prst="rect">
            <a:avLst/>
          </a:prstGeom>
        </p:spPr>
      </p:pic>
      <p:pic>
        <p:nvPicPr>
          <p:cNvPr id="124" name="Picture 123" descr="2.jpg"/>
          <p:cNvPicPr>
            <a:picLocks noChangeAspect="1"/>
          </p:cNvPicPr>
          <p:nvPr/>
        </p:nvPicPr>
        <p:blipFill>
          <a:blip r:embed="rId11" cstate="print"/>
          <a:stretch>
            <a:fillRect/>
          </a:stretch>
        </p:blipFill>
        <p:spPr>
          <a:xfrm>
            <a:off x="2712720" y="4846320"/>
            <a:ext cx="182880" cy="182880"/>
          </a:xfrm>
          <a:prstGeom prst="rect">
            <a:avLst/>
          </a:prstGeom>
        </p:spPr>
      </p:pic>
      <p:pic>
        <p:nvPicPr>
          <p:cNvPr id="127" name="Picture 126" descr="7.jpg"/>
          <p:cNvPicPr>
            <a:picLocks noChangeAspect="1"/>
          </p:cNvPicPr>
          <p:nvPr/>
        </p:nvPicPr>
        <p:blipFill>
          <a:blip r:embed="rId12" cstate="print"/>
          <a:stretch>
            <a:fillRect/>
          </a:stretch>
        </p:blipFill>
        <p:spPr>
          <a:xfrm>
            <a:off x="2941320" y="2941320"/>
            <a:ext cx="182880" cy="182880"/>
          </a:xfrm>
          <a:prstGeom prst="rect">
            <a:avLst/>
          </a:prstGeom>
        </p:spPr>
      </p:pic>
      <p:pic>
        <p:nvPicPr>
          <p:cNvPr id="129" name="Picture 128" descr="8.jpg"/>
          <p:cNvPicPr>
            <a:picLocks noChangeAspect="1"/>
          </p:cNvPicPr>
          <p:nvPr/>
        </p:nvPicPr>
        <p:blipFill>
          <a:blip r:embed="rId13" cstate="print"/>
          <a:stretch>
            <a:fillRect/>
          </a:stretch>
        </p:blipFill>
        <p:spPr>
          <a:xfrm>
            <a:off x="3169920" y="2941320"/>
            <a:ext cx="182880" cy="182880"/>
          </a:xfrm>
          <a:prstGeom prst="rect">
            <a:avLst/>
          </a:prstGeom>
        </p:spPr>
      </p:pic>
      <p:pic>
        <p:nvPicPr>
          <p:cNvPr id="130" name="Picture 129" descr="8.jpg"/>
          <p:cNvPicPr>
            <a:picLocks noChangeAspect="1"/>
          </p:cNvPicPr>
          <p:nvPr/>
        </p:nvPicPr>
        <p:blipFill>
          <a:blip r:embed="rId14" cstate="print"/>
          <a:stretch>
            <a:fillRect/>
          </a:stretch>
        </p:blipFill>
        <p:spPr>
          <a:xfrm>
            <a:off x="3169920" y="4846320"/>
            <a:ext cx="182880" cy="182880"/>
          </a:xfrm>
          <a:prstGeom prst="rect">
            <a:avLst/>
          </a:prstGeom>
        </p:spPr>
      </p:pic>
      <p:grpSp>
        <p:nvGrpSpPr>
          <p:cNvPr id="181" name="Group 180"/>
          <p:cNvGrpSpPr/>
          <p:nvPr/>
        </p:nvGrpSpPr>
        <p:grpSpPr>
          <a:xfrm>
            <a:off x="3733800" y="3672840"/>
            <a:ext cx="1463040" cy="1463040"/>
            <a:chOff x="3352800" y="1116481"/>
            <a:chExt cx="2074859" cy="1280161"/>
          </a:xfrm>
        </p:grpSpPr>
        <p:cxnSp>
          <p:nvCxnSpPr>
            <p:cNvPr id="175" name="Straight Connector 174"/>
            <p:cNvCxnSpPr/>
            <p:nvPr/>
          </p:nvCxnSpPr>
          <p:spPr>
            <a:xfrm rot="10800000" flipH="1">
              <a:off x="3352800" y="1756561"/>
              <a:ext cx="20748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rot="16200000" flipH="1">
              <a:off x="3750149" y="1756561"/>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3236374" y="1756561"/>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16200000" flipH="1">
              <a:off x="4258983" y="1756562"/>
              <a:ext cx="128016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rot="10800000" flipH="1">
              <a:off x="3352800" y="2085745"/>
              <a:ext cx="20748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rot="10800000" flipH="1">
              <a:off x="3352802" y="1427377"/>
              <a:ext cx="207485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2" name="Rectangle 181"/>
          <p:cNvSpPr>
            <a:spLocks/>
          </p:cNvSpPr>
          <p:nvPr/>
        </p:nvSpPr>
        <p:spPr>
          <a:xfrm>
            <a:off x="3733800" y="3581400"/>
            <a:ext cx="1463040" cy="15544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a:spLocks/>
          </p:cNvSpPr>
          <p:nvPr/>
        </p:nvSpPr>
        <p:spPr>
          <a:xfrm>
            <a:off x="3755136" y="1722120"/>
            <a:ext cx="1463040" cy="155448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9" name="Picture 188" descr="sp_p.emf"/>
          <p:cNvPicPr>
            <a:picLocks/>
          </p:cNvPicPr>
          <p:nvPr/>
        </p:nvPicPr>
        <p:blipFill>
          <a:blip r:embed="rId15" cstate="print">
            <a:clrChange>
              <a:clrFrom>
                <a:srgbClr val="FFFFFF"/>
              </a:clrFrom>
              <a:clrTo>
                <a:srgbClr val="FFFFFF">
                  <a:alpha val="0"/>
                </a:srgbClr>
              </a:clrTo>
            </a:clrChange>
          </a:blip>
          <a:stretch>
            <a:fillRect/>
          </a:stretch>
        </p:blipFill>
        <p:spPr>
          <a:xfrm>
            <a:off x="3566160" y="1655064"/>
            <a:ext cx="1828800" cy="1645920"/>
          </a:xfrm>
          <a:prstGeom prst="rect">
            <a:avLst/>
          </a:prstGeom>
        </p:spPr>
      </p:pic>
      <p:sp>
        <p:nvSpPr>
          <p:cNvPr id="190" name="Oval 189"/>
          <p:cNvSpPr/>
          <p:nvPr/>
        </p:nvSpPr>
        <p:spPr>
          <a:xfrm rot="17139607">
            <a:off x="5833704" y="2406173"/>
            <a:ext cx="609600" cy="393081"/>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p:cNvSpPr/>
          <p:nvPr/>
        </p:nvSpPr>
        <p:spPr>
          <a:xfrm>
            <a:off x="5943600" y="2819400"/>
            <a:ext cx="533400" cy="30480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p:cNvSpPr/>
          <p:nvPr/>
        </p:nvSpPr>
        <p:spPr>
          <a:xfrm rot="16200000">
            <a:off x="6017061" y="1906852"/>
            <a:ext cx="309390" cy="305687"/>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p:cNvSpPr/>
          <p:nvPr/>
        </p:nvSpPr>
        <p:spPr>
          <a:xfrm rot="3455163">
            <a:off x="6140015" y="2309204"/>
            <a:ext cx="521433" cy="3107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193"/>
          <p:cNvSpPr/>
          <p:nvPr/>
        </p:nvSpPr>
        <p:spPr>
          <a:xfrm rot="17170917">
            <a:off x="5974278" y="2514129"/>
            <a:ext cx="504724" cy="361462"/>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Picture 199" descr="bownp_2.emf"/>
          <p:cNvPicPr>
            <a:picLocks/>
          </p:cNvPicPr>
          <p:nvPr/>
        </p:nvPicPr>
        <p:blipFill>
          <a:blip r:embed="rId16" cstate="print"/>
          <a:stretch>
            <a:fillRect/>
          </a:stretch>
        </p:blipFill>
        <p:spPr>
          <a:xfrm>
            <a:off x="2057400" y="3657600"/>
            <a:ext cx="1463040" cy="1097280"/>
          </a:xfrm>
          <a:prstGeom prst="rect">
            <a:avLst/>
          </a:prstGeom>
        </p:spPr>
      </p:pic>
      <p:pic>
        <p:nvPicPr>
          <p:cNvPr id="201" name="Picture 200" descr="np_2.jpg"/>
          <p:cNvPicPr>
            <a:picLocks noChangeAspect="1"/>
          </p:cNvPicPr>
          <p:nvPr/>
        </p:nvPicPr>
        <p:blipFill>
          <a:blip r:embed="rId3" cstate="print"/>
          <a:stretch>
            <a:fillRect/>
          </a:stretch>
        </p:blipFill>
        <p:spPr>
          <a:xfrm>
            <a:off x="441960" y="3657600"/>
            <a:ext cx="1463040" cy="1463040"/>
          </a:xfrm>
          <a:prstGeom prst="rect">
            <a:avLst/>
          </a:prstGeom>
        </p:spPr>
      </p:pic>
      <p:pic>
        <p:nvPicPr>
          <p:cNvPr id="202" name="Picture 201" descr="sp_np_2.emf"/>
          <p:cNvPicPr>
            <a:picLocks/>
          </p:cNvPicPr>
          <p:nvPr/>
        </p:nvPicPr>
        <p:blipFill>
          <a:blip r:embed="rId17" cstate="print">
            <a:clrChange>
              <a:clrFrom>
                <a:srgbClr val="FFFFFF"/>
              </a:clrFrom>
              <a:clrTo>
                <a:srgbClr val="FFFFFF">
                  <a:alpha val="0"/>
                </a:srgbClr>
              </a:clrTo>
            </a:clrChange>
          </a:blip>
          <a:stretch>
            <a:fillRect/>
          </a:stretch>
        </p:blipFill>
        <p:spPr>
          <a:xfrm>
            <a:off x="3547872" y="3581400"/>
            <a:ext cx="1828800" cy="1645920"/>
          </a:xfrm>
          <a:prstGeom prst="rect">
            <a:avLst/>
          </a:prstGeom>
        </p:spPr>
      </p:pic>
      <p:sp>
        <p:nvSpPr>
          <p:cNvPr id="204" name="Oval 203"/>
          <p:cNvSpPr/>
          <p:nvPr/>
        </p:nvSpPr>
        <p:spPr>
          <a:xfrm rot="17139607">
            <a:off x="5943833" y="4311173"/>
            <a:ext cx="609600" cy="393081"/>
          </a:xfrm>
          <a:prstGeom prst="ellipse">
            <a:avLst/>
          </a:prstGeom>
          <a:noFill/>
          <a:ln w="254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p:cNvSpPr/>
          <p:nvPr/>
        </p:nvSpPr>
        <p:spPr>
          <a:xfrm>
            <a:off x="6053729" y="4724400"/>
            <a:ext cx="533400" cy="30480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Oval 205"/>
          <p:cNvSpPr/>
          <p:nvPr/>
        </p:nvSpPr>
        <p:spPr>
          <a:xfrm rot="16200000">
            <a:off x="6127190" y="3811852"/>
            <a:ext cx="309390" cy="305687"/>
          </a:xfrm>
          <a:prstGeom prst="ellipse">
            <a:avLst/>
          </a:prstGeom>
          <a:noFill/>
          <a:ln w="2540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p:cNvSpPr/>
          <p:nvPr/>
        </p:nvSpPr>
        <p:spPr>
          <a:xfrm rot="3455163">
            <a:off x="6250144" y="4214204"/>
            <a:ext cx="521433" cy="310797"/>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p:cNvSpPr/>
          <p:nvPr/>
        </p:nvSpPr>
        <p:spPr>
          <a:xfrm rot="17170917">
            <a:off x="6084407" y="4419129"/>
            <a:ext cx="504724" cy="361462"/>
          </a:xfrm>
          <a:prstGeom prst="ellipse">
            <a:avLst/>
          </a:prstGeom>
          <a:noFill/>
          <a:ln w="254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1" name="Picture 210" descr="np_2 - Copy.jpg"/>
          <p:cNvPicPr>
            <a:picLocks noChangeAspect="1"/>
          </p:cNvPicPr>
          <p:nvPr/>
        </p:nvPicPr>
        <p:blipFill>
          <a:blip r:embed="rId18" cstate="print"/>
          <a:stretch>
            <a:fillRect/>
          </a:stretch>
        </p:blipFill>
        <p:spPr>
          <a:xfrm>
            <a:off x="2941320" y="4846320"/>
            <a:ext cx="182880" cy="182880"/>
          </a:xfrm>
          <a:prstGeom prst="rect">
            <a:avLst/>
          </a:prstGeom>
        </p:spPr>
      </p:pic>
      <p:cxnSp>
        <p:nvCxnSpPr>
          <p:cNvPr id="60" name="Straight Arrow Connector 59"/>
          <p:cNvCxnSpPr/>
          <p:nvPr/>
        </p:nvCxnSpPr>
        <p:spPr>
          <a:xfrm>
            <a:off x="304800" y="1905000"/>
            <a:ext cx="6858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381000" y="3962400"/>
            <a:ext cx="685800" cy="457200"/>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0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8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8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0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9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04"/>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06"/>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0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0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84" grpId="0"/>
      <p:bldP spid="85" grpId="0"/>
      <p:bldP spid="86" grpId="0"/>
      <p:bldP spid="75" grpId="0"/>
      <p:bldP spid="182" grpId="0" animBg="1"/>
      <p:bldP spid="185" grpId="0" animBg="1"/>
      <p:bldP spid="190" grpId="0" animBg="1"/>
      <p:bldP spid="191" grpId="0" animBg="1"/>
      <p:bldP spid="192" grpId="0" animBg="1"/>
      <p:bldP spid="193" grpId="0" animBg="1"/>
      <p:bldP spid="194" grpId="0" animBg="1"/>
      <p:bldP spid="204" grpId="0" animBg="1"/>
      <p:bldP spid="205" grpId="0" animBg="1"/>
      <p:bldP spid="206" grpId="0" animBg="1"/>
      <p:bldP spid="207" grpId="0" animBg="1"/>
      <p:bldP spid="20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FIRSTBANGPENG@ZQPLLMMRRPWYY57I" val="378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alpha val="90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ctr">
          <a:defRPr sz="1600"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14342</TotalTime>
  <Words>2736</Words>
  <Application>Microsoft Office PowerPoint</Application>
  <PresentationFormat>On-screen Show (4:3)</PresentationFormat>
  <Paragraphs>483</Paragraphs>
  <Slides>37</Slides>
  <Notes>16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39" baseType="lpstr">
      <vt:lpstr>Office Theme</vt:lpstr>
      <vt:lpstr>Equation</vt:lpstr>
      <vt:lpstr>Grouplet: A Structured Image Representation for Recognizing Human and Object Interactions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Thanks to</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Grouplet: A Structured Image Representation for Recognizing Human and Object Interactions</dc:title>
  <dc:creator>Bangpeng</dc:creator>
  <cp:lastModifiedBy>Bangpeng Yao</cp:lastModifiedBy>
  <cp:revision>1018</cp:revision>
  <dcterms:created xsi:type="dcterms:W3CDTF">2006-08-16T00:00:00Z</dcterms:created>
  <dcterms:modified xsi:type="dcterms:W3CDTF">2010-06-15T07:00:14Z</dcterms:modified>
</cp:coreProperties>
</file>